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2062400"/>
  <p:notesSz cx="7315200" cy="9601200"/>
  <p:defaultText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94">
          <p15:clr>
            <a:srgbClr val="A4A3A4"/>
          </p15:clr>
        </p15:guide>
        <p15:guide id="2" pos="9533">
          <p15:clr>
            <a:srgbClr val="A4A3A4"/>
          </p15:clr>
        </p15:guide>
        <p15:guide id="3" orient="horz" pos="13248">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83" autoAdjust="0"/>
    <p:restoredTop sz="96010" autoAdjust="0"/>
  </p:normalViewPr>
  <p:slideViewPr>
    <p:cSldViewPr>
      <p:cViewPr>
        <p:scale>
          <a:sx n="50" d="100"/>
          <a:sy n="50" d="100"/>
        </p:scale>
        <p:origin x="1440" y="-3520"/>
      </p:cViewPr>
      <p:guideLst>
        <p:guide orient="horz" pos="13594"/>
        <p:guide pos="9533"/>
        <p:guide orient="horz" pos="1324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171C2A9-3E64-4CB9-ABD3-B13137213D17}" type="datetimeFigureOut">
              <a:rPr lang="en-US" smtClean="0"/>
              <a:t>7/2/18</a:t>
            </a:fld>
            <a:endParaRPr lang="en-US"/>
          </a:p>
        </p:txBody>
      </p:sp>
      <p:sp>
        <p:nvSpPr>
          <p:cNvPr id="4" name="Slide Image Placeholder 3"/>
          <p:cNvSpPr>
            <a:spLocks noGrp="1" noRot="1" noChangeAspect="1"/>
          </p:cNvSpPr>
          <p:nvPr>
            <p:ph type="sldImg" idx="2"/>
          </p:nvPr>
        </p:nvSpPr>
        <p:spPr>
          <a:xfrm>
            <a:off x="2249488" y="720725"/>
            <a:ext cx="28162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106B721B-3AAE-4EAA-B7AE-804D6B8CC62B}" type="slidenum">
              <a:rPr lang="en-US" smtClean="0"/>
              <a:t>‹#›</a:t>
            </a:fld>
            <a:endParaRPr lang="en-US"/>
          </a:p>
        </p:txBody>
      </p:sp>
    </p:spTree>
    <p:extLst>
      <p:ext uri="{BB962C8B-B14F-4D97-AF65-F5344CB8AC3E}">
        <p14:creationId xmlns:p14="http://schemas.microsoft.com/office/powerpoint/2010/main" val="221157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9488" y="720725"/>
            <a:ext cx="28162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B721B-3AAE-4EAA-B7AE-804D6B8CC62B}" type="slidenum">
              <a:rPr lang="en-US" smtClean="0"/>
              <a:t>1</a:t>
            </a:fld>
            <a:endParaRPr lang="en-US"/>
          </a:p>
        </p:txBody>
      </p:sp>
    </p:spTree>
    <p:extLst>
      <p:ext uri="{BB962C8B-B14F-4D97-AF65-F5344CB8AC3E}">
        <p14:creationId xmlns:p14="http://schemas.microsoft.com/office/powerpoint/2010/main" val="31390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1" y="13066611"/>
            <a:ext cx="27980640" cy="9016153"/>
          </a:xfrm>
        </p:spPr>
        <p:txBody>
          <a:bodyPr/>
          <a:lstStyle/>
          <a:p>
            <a:r>
              <a:rPr lang="en-US"/>
              <a:t>Click to edit Master title style</a:t>
            </a:r>
          </a:p>
        </p:txBody>
      </p:sp>
      <p:sp>
        <p:nvSpPr>
          <p:cNvPr id="3" name="Subtitle 2"/>
          <p:cNvSpPr>
            <a:spLocks noGrp="1"/>
          </p:cNvSpPr>
          <p:nvPr>
            <p:ph type="subTitle" idx="1"/>
          </p:nvPr>
        </p:nvSpPr>
        <p:spPr>
          <a:xfrm>
            <a:off x="4937760" y="23835360"/>
            <a:ext cx="23042881" cy="10749280"/>
          </a:xfrm>
        </p:spPr>
        <p:txBody>
          <a:bodyPr/>
          <a:lstStyle>
            <a:lvl1pPr marL="0" indent="0" algn="ctr">
              <a:buNone/>
              <a:defRPr>
                <a:solidFill>
                  <a:schemeClr val="tx1">
                    <a:tint val="75000"/>
                  </a:schemeClr>
                </a:solidFill>
              </a:defRPr>
            </a:lvl1pPr>
            <a:lvl2pPr marL="2097862" indent="0" algn="ctr">
              <a:buNone/>
              <a:defRPr>
                <a:solidFill>
                  <a:schemeClr val="tx1">
                    <a:tint val="75000"/>
                  </a:schemeClr>
                </a:solidFill>
              </a:defRPr>
            </a:lvl2pPr>
            <a:lvl3pPr marL="4195724" indent="0" algn="ctr">
              <a:buNone/>
              <a:defRPr>
                <a:solidFill>
                  <a:schemeClr val="tx1">
                    <a:tint val="75000"/>
                  </a:schemeClr>
                </a:solidFill>
              </a:defRPr>
            </a:lvl3pPr>
            <a:lvl4pPr marL="6293587" indent="0" algn="ctr">
              <a:buNone/>
              <a:defRPr>
                <a:solidFill>
                  <a:schemeClr val="tx1">
                    <a:tint val="75000"/>
                  </a:schemeClr>
                </a:solidFill>
              </a:defRPr>
            </a:lvl4pPr>
            <a:lvl5pPr marL="8391449" indent="0" algn="ctr">
              <a:buNone/>
              <a:defRPr>
                <a:solidFill>
                  <a:schemeClr val="tx1">
                    <a:tint val="75000"/>
                  </a:schemeClr>
                </a:solidFill>
              </a:defRPr>
            </a:lvl5pPr>
            <a:lvl6pPr marL="10489311" indent="0" algn="ctr">
              <a:buNone/>
              <a:defRPr>
                <a:solidFill>
                  <a:schemeClr val="tx1">
                    <a:tint val="75000"/>
                  </a:schemeClr>
                </a:solidFill>
              </a:defRPr>
            </a:lvl6pPr>
            <a:lvl7pPr marL="12587173" indent="0" algn="ctr">
              <a:buNone/>
              <a:defRPr>
                <a:solidFill>
                  <a:schemeClr val="tx1">
                    <a:tint val="75000"/>
                  </a:schemeClr>
                </a:solidFill>
              </a:defRPr>
            </a:lvl7pPr>
            <a:lvl8pPr marL="14685035" indent="0" algn="ctr">
              <a:buNone/>
              <a:defRPr>
                <a:solidFill>
                  <a:schemeClr val="tx1">
                    <a:tint val="75000"/>
                  </a:schemeClr>
                </a:solidFill>
              </a:defRPr>
            </a:lvl8pPr>
            <a:lvl9pPr marL="167828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739577-A8FE-416D-AD3C-DAA948555F98}" type="datetimeFigureOut">
              <a:rPr lang="en-US" smtClean="0"/>
              <a:pPr/>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8449" y="10603237"/>
            <a:ext cx="24517350" cy="2258614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46399" y="10603237"/>
            <a:ext cx="73003410" cy="2258614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7028990"/>
            <a:ext cx="27980640" cy="8354060"/>
          </a:xfrm>
        </p:spPr>
        <p:txBody>
          <a:bodyPr anchor="t"/>
          <a:lstStyle>
            <a:lvl1pPr algn="l">
              <a:defRPr sz="18400" b="1" cap="all"/>
            </a:lvl1pPr>
          </a:lstStyle>
          <a:p>
            <a:r>
              <a:rPr lang="en-US"/>
              <a:t>Click to edit Master title style</a:t>
            </a:r>
          </a:p>
        </p:txBody>
      </p:sp>
      <p:sp>
        <p:nvSpPr>
          <p:cNvPr id="3" name="Text Placeholder 2"/>
          <p:cNvSpPr>
            <a:spLocks noGrp="1"/>
          </p:cNvSpPr>
          <p:nvPr>
            <p:ph type="body" idx="1"/>
          </p:nvPr>
        </p:nvSpPr>
        <p:spPr>
          <a:xfrm>
            <a:off x="2600327" y="17827842"/>
            <a:ext cx="27980640" cy="9201147"/>
          </a:xfrm>
        </p:spPr>
        <p:txBody>
          <a:bodyPr anchor="b"/>
          <a:lstStyle>
            <a:lvl1pPr marL="0" indent="0">
              <a:buNone/>
              <a:defRPr sz="9200">
                <a:solidFill>
                  <a:schemeClr val="tx1">
                    <a:tint val="75000"/>
                  </a:schemeClr>
                </a:solidFill>
              </a:defRPr>
            </a:lvl1pPr>
            <a:lvl2pPr marL="2097862" indent="0">
              <a:buNone/>
              <a:defRPr sz="8300">
                <a:solidFill>
                  <a:schemeClr val="tx1">
                    <a:tint val="75000"/>
                  </a:schemeClr>
                </a:solidFill>
              </a:defRPr>
            </a:lvl2pPr>
            <a:lvl3pPr marL="4195724" indent="0">
              <a:buNone/>
              <a:defRPr sz="7300">
                <a:solidFill>
                  <a:schemeClr val="tx1">
                    <a:tint val="75000"/>
                  </a:schemeClr>
                </a:solidFill>
              </a:defRPr>
            </a:lvl3pPr>
            <a:lvl4pPr marL="6293587" indent="0">
              <a:buNone/>
              <a:defRPr sz="6400">
                <a:solidFill>
                  <a:schemeClr val="tx1">
                    <a:tint val="75000"/>
                  </a:schemeClr>
                </a:solidFill>
              </a:defRPr>
            </a:lvl4pPr>
            <a:lvl5pPr marL="8391449" indent="0">
              <a:buNone/>
              <a:defRPr sz="6400">
                <a:solidFill>
                  <a:schemeClr val="tx1">
                    <a:tint val="75000"/>
                  </a:schemeClr>
                </a:solidFill>
              </a:defRPr>
            </a:lvl5pPr>
            <a:lvl6pPr marL="10489311" indent="0">
              <a:buNone/>
              <a:defRPr sz="6400">
                <a:solidFill>
                  <a:schemeClr val="tx1">
                    <a:tint val="75000"/>
                  </a:schemeClr>
                </a:solidFill>
              </a:defRPr>
            </a:lvl6pPr>
            <a:lvl7pPr marL="12587173" indent="0">
              <a:buNone/>
              <a:defRPr sz="6400">
                <a:solidFill>
                  <a:schemeClr val="tx1">
                    <a:tint val="75000"/>
                  </a:schemeClr>
                </a:solidFill>
              </a:defRPr>
            </a:lvl7pPr>
            <a:lvl8pPr marL="14685035" indent="0">
              <a:buNone/>
              <a:defRPr sz="6400">
                <a:solidFill>
                  <a:schemeClr val="tx1">
                    <a:tint val="75000"/>
                  </a:schemeClr>
                </a:solidFill>
              </a:defRPr>
            </a:lvl8pPr>
            <a:lvl9pPr marL="1678289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39577-A8FE-416D-AD3C-DAA948555F98}" type="datetimeFigureOut">
              <a:rPr lang="en-US" smtClean="0"/>
              <a:pPr/>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4639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5541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739577-A8FE-416D-AD3C-DAA948555F98}" type="datetimeFigureOut">
              <a:rPr lang="en-US" smtClean="0"/>
              <a:pPr/>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684447"/>
            <a:ext cx="29626561" cy="701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415360"/>
            <a:ext cx="14544677"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4" name="Content Placeholder 3"/>
          <p:cNvSpPr>
            <a:spLocks noGrp="1"/>
          </p:cNvSpPr>
          <p:nvPr>
            <p:ph sz="half" idx="2"/>
          </p:nvPr>
        </p:nvSpPr>
        <p:spPr>
          <a:xfrm>
            <a:off x="1645921" y="13339233"/>
            <a:ext cx="14544677"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415360"/>
            <a:ext cx="14550390"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6722092" y="13339233"/>
            <a:ext cx="14550390"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39577-A8FE-416D-AD3C-DAA948555F98}" type="datetimeFigureOut">
              <a:rPr lang="en-US" smtClean="0"/>
              <a:pPr/>
              <a:t>7/2/18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739577-A8FE-416D-AD3C-DAA948555F98}" type="datetimeFigureOut">
              <a:rPr lang="en-US" smtClean="0"/>
              <a:pPr/>
              <a:t>7/2/18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39577-A8FE-416D-AD3C-DAA948555F98}" type="datetimeFigureOut">
              <a:rPr lang="en-US" smtClean="0"/>
              <a:pPr/>
              <a:t>7/2/18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674706"/>
            <a:ext cx="10829927" cy="71272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2870181" y="1674710"/>
            <a:ext cx="18402299" cy="35899093"/>
          </a:xfrm>
        </p:spPr>
        <p:txBody>
          <a:bodyPr/>
          <a:lstStyle>
            <a:lvl1pPr>
              <a:defRPr sz="147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8801950"/>
            <a:ext cx="10829927" cy="28771853"/>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29443680"/>
            <a:ext cx="19751040" cy="3475993"/>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6452238" y="3758353"/>
            <a:ext cx="19751040" cy="25237440"/>
          </a:xfrm>
        </p:spPr>
        <p:txBody>
          <a:bodyPr/>
          <a:lstStyle>
            <a:lvl1pPr marL="0" indent="0">
              <a:buNone/>
              <a:defRPr sz="14700"/>
            </a:lvl1pPr>
            <a:lvl2pPr marL="2097862" indent="0">
              <a:buNone/>
              <a:defRPr sz="12800"/>
            </a:lvl2pPr>
            <a:lvl3pPr marL="4195724" indent="0">
              <a:buNone/>
              <a:defRPr sz="11000"/>
            </a:lvl3pPr>
            <a:lvl4pPr marL="6293587" indent="0">
              <a:buNone/>
              <a:defRPr sz="9200"/>
            </a:lvl4pPr>
            <a:lvl5pPr marL="8391449" indent="0">
              <a:buNone/>
              <a:defRPr sz="9200"/>
            </a:lvl5pPr>
            <a:lvl6pPr marL="10489311" indent="0">
              <a:buNone/>
              <a:defRPr sz="9200"/>
            </a:lvl6pPr>
            <a:lvl7pPr marL="12587173" indent="0">
              <a:buNone/>
              <a:defRPr sz="9200"/>
            </a:lvl7pPr>
            <a:lvl8pPr marL="14685035" indent="0">
              <a:buNone/>
              <a:defRPr sz="9200"/>
            </a:lvl8pPr>
            <a:lvl9pPr marL="16782898" indent="0">
              <a:buNone/>
              <a:defRPr sz="9200"/>
            </a:lvl9pPr>
          </a:lstStyle>
          <a:p>
            <a:endParaRPr lang="en-US"/>
          </a:p>
        </p:txBody>
      </p:sp>
      <p:sp>
        <p:nvSpPr>
          <p:cNvPr id="4" name="Text Placeholder 3"/>
          <p:cNvSpPr>
            <a:spLocks noGrp="1"/>
          </p:cNvSpPr>
          <p:nvPr>
            <p:ph type="body" sz="half" idx="2"/>
          </p:nvPr>
        </p:nvSpPr>
        <p:spPr>
          <a:xfrm>
            <a:off x="6452238" y="32919673"/>
            <a:ext cx="19751040" cy="4936487"/>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684447"/>
            <a:ext cx="29626561" cy="7010400"/>
          </a:xfrm>
          <a:prstGeom prst="rect">
            <a:avLst/>
          </a:prstGeom>
        </p:spPr>
        <p:txBody>
          <a:bodyPr vert="horz" lIns="419572" tIns="209786" rIns="419572" bIns="209786" rtlCol="0" anchor="ctr">
            <a:normAutofit/>
          </a:bodyPr>
          <a:lstStyle/>
          <a:p>
            <a:r>
              <a:rPr lang="en-US"/>
              <a:t>Click to edit Master title style</a:t>
            </a:r>
          </a:p>
        </p:txBody>
      </p:sp>
      <p:sp>
        <p:nvSpPr>
          <p:cNvPr id="3" name="Text Placeholder 2"/>
          <p:cNvSpPr>
            <a:spLocks noGrp="1"/>
          </p:cNvSpPr>
          <p:nvPr>
            <p:ph type="body" idx="1"/>
          </p:nvPr>
        </p:nvSpPr>
        <p:spPr>
          <a:xfrm>
            <a:off x="1645920" y="9814563"/>
            <a:ext cx="29626561" cy="27759240"/>
          </a:xfrm>
          <a:prstGeom prst="rect">
            <a:avLst/>
          </a:prstGeom>
        </p:spPr>
        <p:txBody>
          <a:bodyPr vert="horz" lIns="419572" tIns="209786" rIns="419572" bIns="2097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38985617"/>
            <a:ext cx="7680960" cy="2239433"/>
          </a:xfrm>
          <a:prstGeom prst="rect">
            <a:avLst/>
          </a:prstGeom>
        </p:spPr>
        <p:txBody>
          <a:bodyPr vert="horz" lIns="419572" tIns="209786" rIns="419572" bIns="209786" rtlCol="0" anchor="ctr"/>
          <a:lstStyle>
            <a:lvl1pPr algn="l">
              <a:defRPr sz="5500">
                <a:solidFill>
                  <a:schemeClr val="tx1">
                    <a:tint val="75000"/>
                  </a:schemeClr>
                </a:solidFill>
              </a:defRPr>
            </a:lvl1pPr>
          </a:lstStyle>
          <a:p>
            <a:fld id="{25739577-A8FE-416D-AD3C-DAA948555F98}" type="datetimeFigureOut">
              <a:rPr lang="en-US" smtClean="0"/>
              <a:pPr/>
              <a:t>7/2/18</a:t>
            </a:fld>
            <a:endParaRPr lang="en-US"/>
          </a:p>
        </p:txBody>
      </p:sp>
      <p:sp>
        <p:nvSpPr>
          <p:cNvPr id="5" name="Footer Placeholder 4"/>
          <p:cNvSpPr>
            <a:spLocks noGrp="1"/>
          </p:cNvSpPr>
          <p:nvPr>
            <p:ph type="ftr" sz="quarter" idx="3"/>
          </p:nvPr>
        </p:nvSpPr>
        <p:spPr>
          <a:xfrm>
            <a:off x="11247121" y="38985617"/>
            <a:ext cx="10424160" cy="2239433"/>
          </a:xfrm>
          <a:prstGeom prst="rect">
            <a:avLst/>
          </a:prstGeom>
        </p:spPr>
        <p:txBody>
          <a:bodyPr vert="horz" lIns="419572" tIns="209786" rIns="419572" bIns="209786"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8985617"/>
            <a:ext cx="7680960" cy="2239433"/>
          </a:xfrm>
          <a:prstGeom prst="rect">
            <a:avLst/>
          </a:prstGeom>
        </p:spPr>
        <p:txBody>
          <a:bodyPr vert="horz" lIns="419572" tIns="209786" rIns="419572" bIns="209786" rtlCol="0" anchor="ctr"/>
          <a:lstStyle>
            <a:lvl1pPr algn="r">
              <a:defRPr sz="5500">
                <a:solidFill>
                  <a:schemeClr val="tx1">
                    <a:tint val="75000"/>
                  </a:schemeClr>
                </a:solidFill>
              </a:defRPr>
            </a:lvl1pPr>
          </a:lstStyle>
          <a:p>
            <a:fld id="{C441FD96-30CB-47E2-81B7-1AAB018C18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5724" rtl="0" eaLnBrk="1" latinLnBrk="0" hangingPunct="1">
        <a:spcBef>
          <a:spcPct val="0"/>
        </a:spcBef>
        <a:buNone/>
        <a:defRPr sz="20200" kern="1200">
          <a:solidFill>
            <a:schemeClr val="tx1"/>
          </a:solidFill>
          <a:latin typeface="+mj-lt"/>
          <a:ea typeface="+mj-ea"/>
          <a:cs typeface="+mj-cs"/>
        </a:defRPr>
      </a:lvl1pPr>
    </p:titleStyle>
    <p:bodyStyle>
      <a:lvl1pPr marL="1573397" indent="-1573397" algn="l" defTabSz="4195724"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409026" indent="-1311164" algn="l" defTabSz="4195724"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44656" indent="-1048931" algn="l" defTabSz="4195724"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42518"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40380"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38242"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36104"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33967"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31829"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jpg"/><Relationship Id="rId13" Type="http://schemas.openxmlformats.org/officeDocument/2006/relationships/image" Target="../media/image9.png"/><Relationship Id="rId14"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2.tiff"/><Relationship Id="rId5" Type="http://schemas.openxmlformats.org/officeDocument/2006/relationships/image" Target="../media/image3.png"/><Relationship Id="rId6" Type="http://schemas.openxmlformats.org/officeDocument/2006/relationships/oleObject" Target="../embeddings/oleObject1.bin"/><Relationship Id="rId7" Type="http://schemas.openxmlformats.org/officeDocument/2006/relationships/image" Target="../media/image1.emf"/><Relationship Id="rId8" Type="http://schemas.openxmlformats.org/officeDocument/2006/relationships/image" Target="../media/image4.jpg"/><Relationship Id="rId9" Type="http://schemas.openxmlformats.org/officeDocument/2006/relationships/image" Target="../media/image5.jpg"/><Relationship Id="rId10"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38847" y="241936"/>
            <a:ext cx="32371079" cy="2367539"/>
          </a:xfrm>
          <a:prstGeom prst="rect">
            <a:avLst/>
          </a:prstGeom>
          <a:noFill/>
          <a:ln w="9525">
            <a:noFill/>
            <a:miter lim="800000"/>
            <a:headEnd/>
            <a:tailEnd/>
          </a:ln>
        </p:spPr>
        <p:txBody>
          <a:bodyPr lIns="0" tIns="0" rIns="40639" bIns="0"/>
          <a:lstStyle/>
          <a:p>
            <a:pPr marL="39688" algn="ctr">
              <a:spcBef>
                <a:spcPts val="600"/>
              </a:spcBef>
            </a:pPr>
            <a:r>
              <a:rPr lang="en-US" sz="8000" b="1" dirty="0"/>
              <a:t>Harnessing high performance computing for large-scale</a:t>
            </a:r>
          </a:p>
          <a:p>
            <a:pPr marL="39688" algn="ctr">
              <a:spcBef>
                <a:spcPts val="600"/>
              </a:spcBef>
            </a:pPr>
            <a:r>
              <a:rPr lang="en-US" sz="8000" b="1" dirty="0"/>
              <a:t> imagery-enabled polar research</a:t>
            </a:r>
            <a:endParaRPr lang="en-US" sz="8000" b="1" dirty="0">
              <a:solidFill>
                <a:schemeClr val="tx1"/>
              </a:solidFill>
            </a:endParaRPr>
          </a:p>
        </p:txBody>
      </p:sp>
      <p:sp>
        <p:nvSpPr>
          <p:cNvPr id="5" name="Rectangle 8"/>
          <p:cNvSpPr>
            <a:spLocks noChangeArrowheads="1"/>
          </p:cNvSpPr>
          <p:nvPr/>
        </p:nvSpPr>
        <p:spPr bwMode="auto">
          <a:xfrm>
            <a:off x="5188283" y="2795326"/>
            <a:ext cx="22956207" cy="1557675"/>
          </a:xfrm>
          <a:prstGeom prst="rect">
            <a:avLst/>
          </a:prstGeom>
          <a:noFill/>
          <a:ln w="9525">
            <a:noFill/>
            <a:miter lim="800000"/>
            <a:headEnd/>
            <a:tailEnd/>
          </a:ln>
        </p:spPr>
        <p:txBody>
          <a:bodyPr lIns="0" tIns="0" rIns="40639" bIns="0"/>
          <a:lstStyle/>
          <a:p>
            <a:pPr algn="ctr"/>
            <a:r>
              <a:rPr lang="en-US" sz="4400" b="1" dirty="0">
                <a:solidFill>
                  <a:schemeClr val="tx1"/>
                </a:solidFill>
              </a:rPr>
              <a:t>HEATHER J. LYNCH</a:t>
            </a:r>
            <a:r>
              <a:rPr lang="en-US" sz="4400" b="1" baseline="30000" dirty="0">
                <a:solidFill>
                  <a:schemeClr val="tx1"/>
                </a:solidFill>
              </a:rPr>
              <a:t>1</a:t>
            </a:r>
            <a:r>
              <a:rPr lang="en-US" sz="4400" b="1" dirty="0">
                <a:solidFill>
                  <a:schemeClr val="tx1"/>
                </a:solidFill>
              </a:rPr>
              <a:t> </a:t>
            </a:r>
            <a:r>
              <a:rPr lang="en-US" sz="4400" b="1" dirty="0"/>
              <a:t>, SHANTENU JHA</a:t>
            </a:r>
            <a:r>
              <a:rPr lang="en-US" sz="4400" b="1" baseline="30000" dirty="0"/>
              <a:t>2</a:t>
            </a:r>
            <a:r>
              <a:rPr lang="en-US" sz="4400" b="1" dirty="0"/>
              <a:t>, BENTO GONCALVES</a:t>
            </a:r>
            <a:r>
              <a:rPr lang="en-US" sz="4400" b="1" baseline="30000" dirty="0"/>
              <a:t>1</a:t>
            </a:r>
            <a:r>
              <a:rPr lang="en-US" sz="4400" b="1" dirty="0"/>
              <a:t>, BRADLEY SPITZBART</a:t>
            </a:r>
            <a:r>
              <a:rPr lang="en-US" sz="4400" b="1" baseline="30000" dirty="0"/>
              <a:t>1 </a:t>
            </a:r>
            <a:r>
              <a:rPr lang="en-US" sz="4400" b="1" dirty="0"/>
              <a:t>, MICHAEL WILLIS</a:t>
            </a:r>
            <a:r>
              <a:rPr lang="en-US" sz="4400" b="1" baseline="30000" dirty="0"/>
              <a:t>3</a:t>
            </a:r>
            <a:r>
              <a:rPr lang="en-US" sz="4400" b="1" dirty="0"/>
              <a:t>, MICHAEL MACFERRIN</a:t>
            </a:r>
            <a:r>
              <a:rPr lang="en-US" sz="4400" b="1" baseline="30000" dirty="0"/>
              <a:t>3</a:t>
            </a:r>
            <a:r>
              <a:rPr lang="en-US" sz="4400" b="1" dirty="0"/>
              <a:t>, VENA CHU</a:t>
            </a:r>
            <a:r>
              <a:rPr lang="en-US" sz="4400" b="1" baseline="30000" dirty="0"/>
              <a:t>4</a:t>
            </a:r>
            <a:r>
              <a:rPr lang="en-US" sz="4400" b="1" dirty="0"/>
              <a:t>, MARK SALVATORE</a:t>
            </a:r>
            <a:r>
              <a:rPr lang="en-US" sz="4400" b="1" baseline="30000" dirty="0"/>
              <a:t>5</a:t>
            </a:r>
            <a:r>
              <a:rPr lang="en-US" sz="4400" b="1" dirty="0"/>
              <a:t>, MATTEO TURILLI</a:t>
            </a:r>
            <a:r>
              <a:rPr lang="en-US" sz="4400" b="1" baseline="30000" dirty="0"/>
              <a:t>2</a:t>
            </a:r>
            <a:endParaRPr lang="en-US" sz="4400" i="1" baseline="30000" dirty="0"/>
          </a:p>
        </p:txBody>
      </p:sp>
      <p:sp>
        <p:nvSpPr>
          <p:cNvPr id="7" name="Rectangle 25"/>
          <p:cNvSpPr>
            <a:spLocks/>
          </p:cNvSpPr>
          <p:nvPr/>
        </p:nvSpPr>
        <p:spPr bwMode="auto">
          <a:xfrm>
            <a:off x="298693" y="4982905"/>
            <a:ext cx="32403888" cy="5566857"/>
          </a:xfrm>
          <a:prstGeom prst="rect">
            <a:avLst/>
          </a:prstGeom>
          <a:noFill/>
          <a:ln w="88900">
            <a:solidFill>
              <a:srgbClr val="C8A5E3"/>
            </a:solidFill>
            <a:miter lim="800000"/>
            <a:headEnd/>
            <a:tailEnd/>
          </a:ln>
          <a:effectLst/>
        </p:spPr>
        <p:txBody>
          <a:bodyPr wrap="none" anchor="ctr"/>
          <a:lstStyle/>
          <a:p>
            <a:endParaRPr lang="en-US" dirty="0"/>
          </a:p>
        </p:txBody>
      </p:sp>
      <p:sp>
        <p:nvSpPr>
          <p:cNvPr id="26" name="Rectangle 21"/>
          <p:cNvSpPr>
            <a:spLocks/>
          </p:cNvSpPr>
          <p:nvPr/>
        </p:nvSpPr>
        <p:spPr bwMode="auto">
          <a:xfrm>
            <a:off x="298692" y="10857133"/>
            <a:ext cx="18228442" cy="5221067"/>
          </a:xfrm>
          <a:prstGeom prst="rect">
            <a:avLst/>
          </a:prstGeom>
          <a:noFill/>
          <a:ln w="88900">
            <a:solidFill>
              <a:srgbClr val="F2E100"/>
            </a:solidFill>
            <a:miter lim="800000"/>
            <a:headEnd/>
            <a:tailEnd/>
          </a:ln>
          <a:effectLst/>
        </p:spPr>
        <p:txBody>
          <a:bodyPr wrap="none" anchor="ctr"/>
          <a:lstStyle/>
          <a:p>
            <a:endParaRPr lang="en-US"/>
          </a:p>
        </p:txBody>
      </p:sp>
      <p:sp>
        <p:nvSpPr>
          <p:cNvPr id="65" name="TextBox 64"/>
          <p:cNvSpPr txBox="1"/>
          <p:nvPr/>
        </p:nvSpPr>
        <p:spPr>
          <a:xfrm>
            <a:off x="-215391" y="4353002"/>
            <a:ext cx="32879553" cy="646331"/>
          </a:xfrm>
          <a:prstGeom prst="rect">
            <a:avLst/>
          </a:prstGeom>
          <a:noFill/>
        </p:spPr>
        <p:txBody>
          <a:bodyPr wrap="square" rtlCol="0">
            <a:spAutoFit/>
          </a:bodyPr>
          <a:lstStyle/>
          <a:p>
            <a:pPr algn="ctr"/>
            <a:r>
              <a:rPr lang="en-US" sz="3600" i="1" baseline="30000" dirty="0">
                <a:solidFill>
                  <a:schemeClr val="tx1"/>
                </a:solidFill>
              </a:rPr>
              <a:t>1</a:t>
            </a:r>
            <a:r>
              <a:rPr lang="en-US" sz="3600" i="1" dirty="0">
                <a:solidFill>
                  <a:schemeClr val="tx1"/>
                </a:solidFill>
              </a:rPr>
              <a:t>Stony Brook University, </a:t>
            </a:r>
            <a:r>
              <a:rPr lang="en-US" sz="3600" i="1" baseline="30000" dirty="0">
                <a:solidFill>
                  <a:schemeClr val="tx1"/>
                </a:solidFill>
              </a:rPr>
              <a:t>2</a:t>
            </a:r>
            <a:r>
              <a:rPr lang="en-US" sz="3600" i="1" dirty="0"/>
              <a:t>Rutgers University, </a:t>
            </a:r>
            <a:r>
              <a:rPr lang="en-US" sz="3600" i="1" baseline="30000" dirty="0"/>
              <a:t>3</a:t>
            </a:r>
            <a:r>
              <a:rPr lang="en-US" sz="3600" i="1" dirty="0"/>
              <a:t>University of Colorado, Boulder, </a:t>
            </a:r>
            <a:r>
              <a:rPr lang="en-US" sz="3600" i="1" baseline="30000" dirty="0"/>
              <a:t>4</a:t>
            </a:r>
            <a:r>
              <a:rPr lang="en-US" sz="3600" i="1" dirty="0"/>
              <a:t>University of California, Santa Barbara, </a:t>
            </a:r>
            <a:r>
              <a:rPr lang="en-US" sz="3600" i="1" baseline="30000" dirty="0"/>
              <a:t>5</a:t>
            </a:r>
            <a:r>
              <a:rPr lang="en-US" sz="3600" i="1" dirty="0"/>
              <a:t>Northern Arizona University </a:t>
            </a:r>
            <a:endParaRPr lang="en-US" sz="3600" dirty="0"/>
          </a:p>
        </p:txBody>
      </p:sp>
      <p:pic>
        <p:nvPicPr>
          <p:cNvPr id="2" name="Picture 2" descr="C:\Users\Lynch Lab 4\AppData\Local\Temp\wz4c51\UNIVERSITY logos\tif\SBU stack_2clr.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18" y="1197349"/>
            <a:ext cx="4475217" cy="1412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93185" y="2872981"/>
            <a:ext cx="2012562" cy="18128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2094660" y="10782870"/>
            <a:ext cx="10690796" cy="5644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898569" y="10894265"/>
            <a:ext cx="13788966" cy="26900935"/>
          </a:xfrm>
          <a:prstGeom prst="rect">
            <a:avLst/>
          </a:prstGeom>
          <a:solidFill>
            <a:schemeClr val="bg1"/>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818886461"/>
              </p:ext>
            </p:extLst>
          </p:nvPr>
        </p:nvGraphicFramePr>
        <p:xfrm>
          <a:off x="16395317" y="20949975"/>
          <a:ext cx="124312" cy="160904"/>
        </p:xfrm>
        <a:graphic>
          <a:graphicData uri="http://schemas.openxmlformats.org/presentationml/2006/ole">
            <mc:AlternateContent xmlns:mc="http://schemas.openxmlformats.org/markup-compatibility/2006">
              <mc:Choice xmlns:v="urn:schemas-microsoft-com:vml" Requires="v">
                <p:oleObj spid="_x0000_s1042" name="Equation" r:id="rId6" imgW="114300" imgH="165100" progId="Equation.3">
                  <p:embed/>
                </p:oleObj>
              </mc:Choice>
              <mc:Fallback>
                <p:oleObj name="Equation" r:id="rId6" imgW="114300" imgH="165100" progId="Equation.3">
                  <p:embed/>
                  <p:pic>
                    <p:nvPicPr>
                      <p:cNvPr id="13" name="Object 12"/>
                      <p:cNvPicPr/>
                      <p:nvPr/>
                    </p:nvPicPr>
                    <p:blipFill>
                      <a:blip r:embed="rId7"/>
                      <a:stretch>
                        <a:fillRect/>
                      </a:stretch>
                    </p:blipFill>
                    <p:spPr>
                      <a:xfrm>
                        <a:off x="16395317" y="20949975"/>
                        <a:ext cx="124312" cy="160904"/>
                      </a:xfrm>
                      <a:prstGeom prst="rect">
                        <a:avLst/>
                      </a:prstGeom>
                    </p:spPr>
                  </p:pic>
                </p:oleObj>
              </mc:Fallback>
            </mc:AlternateContent>
          </a:graphicData>
        </a:graphic>
      </p:graphicFrame>
      <p:sp>
        <p:nvSpPr>
          <p:cNvPr id="29" name="TextBox 28">
            <a:extLst>
              <a:ext uri="{FF2B5EF4-FFF2-40B4-BE49-F238E27FC236}">
                <a16:creationId xmlns="" xmlns:a16="http://schemas.microsoft.com/office/drawing/2014/main" id="{0F5E6489-20B4-45D6-A0CE-C158800542C2}"/>
              </a:ext>
            </a:extLst>
          </p:cNvPr>
          <p:cNvSpPr txBox="1"/>
          <p:nvPr/>
        </p:nvSpPr>
        <p:spPr>
          <a:xfrm flipH="1">
            <a:off x="486023" y="5106074"/>
            <a:ext cx="31923902" cy="5509200"/>
          </a:xfrm>
          <a:prstGeom prst="rect">
            <a:avLst/>
          </a:prstGeom>
          <a:noFill/>
        </p:spPr>
        <p:txBody>
          <a:bodyPr wrap="square" rtlCol="0">
            <a:spAutoFit/>
          </a:bodyPr>
          <a:lstStyle/>
          <a:p>
            <a:pPr algn="just"/>
            <a:r>
              <a:rPr lang="en-US" sz="3200" dirty="0">
                <a:latin typeface="Century Gothic" panose="020B0502020202020204" pitchFamily="34" charset="0"/>
              </a:rPr>
              <a:t>The polar regions are critical to our understanding of climate and biogeochemical cycling, but traditional constraints imposed by their remoteness have made it difficult to even map some of these areas, no less to understand the mechanisms that link the region’s geology, hydrology, and biology. Over the last decade, however, there has been an extraordinary increase in the capture and use of high-resolution satellite imagery in polar areas. As the community moves from smaller-scale projects to demonstrate feasibility, to regular (or even real-time) pan-Arctic and pan-Antarctic surveys, it has become clear that further progress in imagery-enabled science requires the development of cyberinfrastructure to unite high-performance and distributed computing resources with polar imagery and the tools required for their study (software and code for analysis). Here we demonstrate the use of our new developing cyberinfrastructure (ICEBERG - Imagery Cyberinfrastructure and Extensible Building-Blocks to Enhance Research in the Geosciences) for a pan-Antarctic pack-ice seal survey. To accomplish this survey, we are using convolutional neural networks for imagery annotation, an approach of broad utility for a range of biological and geological applications involving imagery interpretation and one that requires the careful and efficient coordination of imagery and high performance and distributed computing. We will also introduce several of the other use cases being used to develop ICEBERG's functionality, which we expect will include much of the functionality required by the larger </a:t>
            </a:r>
            <a:r>
              <a:rPr lang="en-US" sz="3200" dirty="0" err="1">
                <a:latin typeface="Century Gothic" panose="020B0502020202020204" pitchFamily="34" charset="0"/>
              </a:rPr>
              <a:t>EarthCube</a:t>
            </a:r>
            <a:r>
              <a:rPr lang="en-US" sz="3200" dirty="0">
                <a:latin typeface="Century Gothic" panose="020B0502020202020204" pitchFamily="34" charset="0"/>
              </a:rPr>
              <a:t> community.</a:t>
            </a:r>
          </a:p>
        </p:txBody>
      </p:sp>
      <p:pic>
        <p:nvPicPr>
          <p:cNvPr id="32" name="Picture 31">
            <a:extLst>
              <a:ext uri="{FF2B5EF4-FFF2-40B4-BE49-F238E27FC236}">
                <a16:creationId xmlns="" xmlns:a16="http://schemas.microsoft.com/office/drawing/2014/main" id="{8E51BA9D-97B5-4AC8-BB97-3490F3374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 y="24758019"/>
            <a:ext cx="4671339" cy="4274181"/>
          </a:xfrm>
          <a:prstGeom prst="rect">
            <a:avLst/>
          </a:prstGeom>
        </p:spPr>
      </p:pic>
      <p:pic>
        <p:nvPicPr>
          <p:cNvPr id="34" name="Picture 33">
            <a:extLst>
              <a:ext uri="{FF2B5EF4-FFF2-40B4-BE49-F238E27FC236}">
                <a16:creationId xmlns="" xmlns:a16="http://schemas.microsoft.com/office/drawing/2014/main" id="{4D866307-4A89-4AD4-B56A-D486722395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149" y="28902572"/>
            <a:ext cx="13259903" cy="8911591"/>
          </a:xfrm>
          <a:prstGeom prst="rect">
            <a:avLst/>
          </a:prstGeom>
        </p:spPr>
      </p:pic>
      <p:sp>
        <p:nvSpPr>
          <p:cNvPr id="9" name="TextBox 8">
            <a:extLst>
              <a:ext uri="{FF2B5EF4-FFF2-40B4-BE49-F238E27FC236}">
                <a16:creationId xmlns="" xmlns:a16="http://schemas.microsoft.com/office/drawing/2014/main" id="{A85EAB8B-527C-4B3B-9EB5-145E33DCC16E}"/>
              </a:ext>
            </a:extLst>
          </p:cNvPr>
          <p:cNvSpPr txBox="1"/>
          <p:nvPr/>
        </p:nvSpPr>
        <p:spPr>
          <a:xfrm>
            <a:off x="19156565" y="11122446"/>
            <a:ext cx="8987924" cy="1631216"/>
          </a:xfrm>
          <a:prstGeom prst="rect">
            <a:avLst/>
          </a:prstGeom>
          <a:noFill/>
        </p:spPr>
        <p:txBody>
          <a:bodyPr wrap="square" rtlCol="0">
            <a:spAutoFit/>
          </a:bodyPr>
          <a:lstStyle/>
          <a:p>
            <a:r>
              <a:rPr lang="en-US" sz="3600" b="1" dirty="0">
                <a:latin typeface="Century Gothic" panose="020B0502020202020204" pitchFamily="34" charset="0"/>
              </a:rPr>
              <a:t>USE CASES IN DEVELOPMENT</a:t>
            </a:r>
          </a:p>
          <a:p>
            <a:endParaRPr lang="en-US" sz="3200" dirty="0"/>
          </a:p>
          <a:p>
            <a:endParaRPr lang="en-US" sz="3200" dirty="0"/>
          </a:p>
        </p:txBody>
      </p:sp>
      <p:sp>
        <p:nvSpPr>
          <p:cNvPr id="11" name="TextBox 10">
            <a:extLst>
              <a:ext uri="{FF2B5EF4-FFF2-40B4-BE49-F238E27FC236}">
                <a16:creationId xmlns="" xmlns:a16="http://schemas.microsoft.com/office/drawing/2014/main" id="{9C2C0CEB-786F-4D2D-A8B8-49EB6DB51E39}"/>
              </a:ext>
            </a:extLst>
          </p:cNvPr>
          <p:cNvSpPr txBox="1"/>
          <p:nvPr/>
        </p:nvSpPr>
        <p:spPr>
          <a:xfrm>
            <a:off x="486023" y="11122446"/>
            <a:ext cx="17679634" cy="4585871"/>
          </a:xfrm>
          <a:prstGeom prst="rect">
            <a:avLst/>
          </a:prstGeom>
          <a:noFill/>
        </p:spPr>
        <p:txBody>
          <a:bodyPr wrap="square" rtlCol="0">
            <a:spAutoFit/>
          </a:bodyPr>
          <a:lstStyle/>
          <a:p>
            <a:r>
              <a:rPr lang="en-US" sz="3600" b="1" dirty="0">
                <a:latin typeface="Century Gothic" panose="020B0502020202020204" pitchFamily="34" charset="0"/>
              </a:rPr>
              <a:t>PROJECT AIMS</a:t>
            </a:r>
          </a:p>
          <a:p>
            <a:r>
              <a:rPr lang="en-US" sz="3200" b="1" dirty="0">
                <a:latin typeface="Century Gothic" panose="020B0502020202020204" pitchFamily="34" charset="0"/>
              </a:rPr>
              <a:t>Aim 1 </a:t>
            </a:r>
            <a:r>
              <a:rPr lang="en-US" sz="3200" dirty="0">
                <a:latin typeface="Century Gothic" panose="020B0502020202020204" pitchFamily="34" charset="0"/>
              </a:rPr>
              <a:t>To develop open source image classification tools tailored to high-resolution satellite imagery of the Arctic and Antarctic to be used on HPDC resources</a:t>
            </a:r>
          </a:p>
          <a:p>
            <a:r>
              <a:rPr lang="en-US" sz="3200" b="1" dirty="0">
                <a:latin typeface="Century Gothic" panose="020B0502020202020204" pitchFamily="34" charset="0"/>
              </a:rPr>
              <a:t>Aim 2 </a:t>
            </a:r>
            <a:r>
              <a:rPr lang="en-US" sz="3200" dirty="0">
                <a:latin typeface="Century Gothic" panose="020B0502020202020204" pitchFamily="34" charset="0"/>
              </a:rPr>
              <a:t>To create easy-to-use interfaces to facilitate the development and testing of algorithms for application specific geoscience requirements</a:t>
            </a:r>
          </a:p>
          <a:p>
            <a:r>
              <a:rPr lang="en-US" sz="3200" b="1" dirty="0">
                <a:latin typeface="Century Gothic" panose="020B0502020202020204" pitchFamily="34" charset="0"/>
              </a:rPr>
              <a:t>Aim 3 </a:t>
            </a:r>
            <a:r>
              <a:rPr lang="en-US" sz="3200" dirty="0">
                <a:latin typeface="Century Gothic" panose="020B0502020202020204" pitchFamily="34" charset="0"/>
              </a:rPr>
              <a:t>To apply these tools through four use cases that span the biological, hydrological, and geoscience needs of the polar community</a:t>
            </a:r>
          </a:p>
          <a:p>
            <a:r>
              <a:rPr lang="en-US" sz="3200" b="1" dirty="0">
                <a:latin typeface="Century Gothic" panose="020B0502020202020204" pitchFamily="34" charset="0"/>
              </a:rPr>
              <a:t>Aim 4 </a:t>
            </a:r>
            <a:r>
              <a:rPr lang="en-US" sz="3200" dirty="0">
                <a:latin typeface="Century Gothic" panose="020B0502020202020204" pitchFamily="34" charset="0"/>
              </a:rPr>
              <a:t>To transfer these tools to the larger (non-polar) </a:t>
            </a:r>
            <a:r>
              <a:rPr lang="en-US" sz="3200" dirty="0" err="1">
                <a:latin typeface="Century Gothic" panose="020B0502020202020204" pitchFamily="34" charset="0"/>
              </a:rPr>
              <a:t>EarthCube</a:t>
            </a:r>
            <a:r>
              <a:rPr lang="en-US" sz="3200" dirty="0">
                <a:latin typeface="Century Gothic" panose="020B0502020202020204" pitchFamily="34" charset="0"/>
              </a:rPr>
              <a:t> community for continued community driven development</a:t>
            </a:r>
            <a:endParaRPr lang="en-US" sz="3200" b="1" dirty="0">
              <a:latin typeface="Century Gothic" panose="020B0502020202020204" pitchFamily="34" charset="0"/>
            </a:endParaRPr>
          </a:p>
        </p:txBody>
      </p:sp>
      <p:pic>
        <p:nvPicPr>
          <p:cNvPr id="16" name="Picture 15">
            <a:extLst>
              <a:ext uri="{FF2B5EF4-FFF2-40B4-BE49-F238E27FC236}">
                <a16:creationId xmlns="" xmlns:a16="http://schemas.microsoft.com/office/drawing/2014/main" id="{5B7B6297-328B-4BC5-AF78-6D7F2973A49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54490" y="2075663"/>
            <a:ext cx="4117720" cy="2277338"/>
          </a:xfrm>
          <a:prstGeom prst="rect">
            <a:avLst/>
          </a:prstGeom>
        </p:spPr>
      </p:pic>
      <p:sp>
        <p:nvSpPr>
          <p:cNvPr id="17" name="TextBox 16">
            <a:extLst>
              <a:ext uri="{FF2B5EF4-FFF2-40B4-BE49-F238E27FC236}">
                <a16:creationId xmlns="" xmlns:a16="http://schemas.microsoft.com/office/drawing/2014/main" id="{C164B338-5140-4271-815F-99EA1500C4BC}"/>
              </a:ext>
            </a:extLst>
          </p:cNvPr>
          <p:cNvSpPr txBox="1"/>
          <p:nvPr/>
        </p:nvSpPr>
        <p:spPr>
          <a:xfrm>
            <a:off x="19213191" y="11917091"/>
            <a:ext cx="13050122" cy="29269551"/>
          </a:xfrm>
          <a:prstGeom prst="rect">
            <a:avLst/>
          </a:prstGeom>
          <a:noFill/>
        </p:spPr>
        <p:txBody>
          <a:bodyPr wrap="square" rtlCol="0">
            <a:spAutoFit/>
          </a:bodyPr>
          <a:lstStyle/>
          <a:p>
            <a:r>
              <a:rPr lang="en-US" sz="2800" b="1" dirty="0">
                <a:latin typeface="Century Gothic" panose="020B0502020202020204" pitchFamily="34" charset="0"/>
              </a:rPr>
              <a:t>Pack-ice Seal Detection </a:t>
            </a:r>
            <a:r>
              <a:rPr lang="en-US" sz="2800" dirty="0">
                <a:latin typeface="Century Gothic" panose="020B0502020202020204" pitchFamily="34" charset="0"/>
              </a:rPr>
              <a:t>(Bento </a:t>
            </a:r>
            <a:r>
              <a:rPr lang="en-US" sz="2800" dirty="0" err="1">
                <a:latin typeface="Century Gothic" panose="020B0502020202020204" pitchFamily="34" charset="0"/>
              </a:rPr>
              <a:t>Goncalves</a:t>
            </a:r>
            <a:r>
              <a:rPr lang="en-US" sz="2800" dirty="0">
                <a:latin typeface="Century Gothic" panose="020B0502020202020204" pitchFamily="34" charset="0"/>
              </a:rPr>
              <a:t>, SBU)</a:t>
            </a:r>
          </a:p>
          <a:p>
            <a:pPr marL="457200" indent="-457200">
              <a:buSzPct val="125000"/>
              <a:buFont typeface="Arial" panose="020B0604020202020204" pitchFamily="34" charset="0"/>
              <a:buChar char="•"/>
            </a:pPr>
            <a:r>
              <a:rPr lang="en-US" sz="2800" dirty="0">
                <a:latin typeface="Century Gothic" panose="020B0502020202020204" pitchFamily="34" charset="0"/>
              </a:rPr>
              <a:t>Produce a functional, extensible, open-source pipeline for seal detection using machine learning and high-performance computers that will be immediately useful to ongoing international efforts to monitor pack-ice seals, and which can be easily adapted for other large-bodied species visible from high-resolution satellite imagery. </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b="1" dirty="0">
                <a:latin typeface="Century Gothic" panose="020B0502020202020204" pitchFamily="34" charset="0"/>
              </a:rPr>
              <a:t>Penguin Colony Detection </a:t>
            </a:r>
            <a:r>
              <a:rPr lang="en-US" sz="2800" dirty="0">
                <a:latin typeface="Century Gothic" panose="020B0502020202020204" pitchFamily="34" charset="0"/>
              </a:rPr>
              <a:t>(</a:t>
            </a:r>
            <a:r>
              <a:rPr lang="en-US" sz="2800" dirty="0" err="1">
                <a:latin typeface="Century Gothic" panose="020B0502020202020204" pitchFamily="34" charset="0"/>
              </a:rPr>
              <a:t>Hieu</a:t>
            </a:r>
            <a:r>
              <a:rPr lang="en-US" sz="2800" dirty="0">
                <a:latin typeface="Century Gothic" panose="020B0502020202020204" pitchFamily="34" charset="0"/>
              </a:rPr>
              <a:t> Le, SBU)</a:t>
            </a:r>
          </a:p>
          <a:p>
            <a:pPr marL="457200" indent="-457200">
              <a:buSzPct val="125000"/>
              <a:buFont typeface="Arial" panose="020B0604020202020204" pitchFamily="34" charset="0"/>
              <a:buChar char="•"/>
            </a:pPr>
            <a:r>
              <a:rPr lang="en-US" sz="2800" dirty="0">
                <a:latin typeface="Century Gothic" panose="020B0502020202020204" pitchFamily="34" charset="0"/>
              </a:rPr>
              <a:t>Automated recognition of penguin colonies using </a:t>
            </a:r>
            <a:r>
              <a:rPr lang="en-US" sz="2800" dirty="0" err="1">
                <a:latin typeface="Century Gothic" panose="020B0502020202020204" pitchFamily="34" charset="0"/>
              </a:rPr>
              <a:t>WorldView</a:t>
            </a:r>
            <a:r>
              <a:rPr lang="en-US" sz="2800" dirty="0">
                <a:latin typeface="Century Gothic" panose="020B0502020202020204" pitchFamily="34" charset="0"/>
              </a:rPr>
              <a:t> imagery and convolutional neural networks</a:t>
            </a:r>
          </a:p>
          <a:p>
            <a:endParaRPr lang="en-US" sz="2800" dirty="0">
              <a:latin typeface="Century Gothic" panose="020B0502020202020204" pitchFamily="34" charset="0"/>
            </a:endParaRPr>
          </a:p>
          <a:p>
            <a:r>
              <a:rPr lang="en-US" sz="2800" b="1" dirty="0">
                <a:latin typeface="Century Gothic" panose="020B0502020202020204" pitchFamily="34" charset="0"/>
              </a:rPr>
              <a:t>Large-Scale Spectral Mapping</a:t>
            </a:r>
            <a:r>
              <a:rPr lang="en-US" sz="2800" dirty="0">
                <a:latin typeface="Century Gothic" panose="020B0502020202020204" pitchFamily="34" charset="0"/>
              </a:rPr>
              <a:t> (Mark Salvatore, NAU)</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for automated processing of satellite imagery, automated detection and removal of snow, ice, water, and shadows from the scene, automated atmospheric characterization and removal, and automated “stretching” of the scenes.</a:t>
            </a:r>
          </a:p>
          <a:p>
            <a:endParaRPr lang="en-US" sz="2800"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dirty="0">
                <a:latin typeface="Century Gothic" panose="020B0502020202020204" pitchFamily="34" charset="0"/>
              </a:rPr>
              <a:t>(Left) Visible image of Ong Valley, Miller Range, Central Transantarctic Mountains.  (Right) An automatically generated surface unit map produced using multispectral data and parameters.</a:t>
            </a:r>
          </a:p>
          <a:p>
            <a:endParaRPr lang="en-US" sz="2800" dirty="0">
              <a:latin typeface="Century Gothic" panose="020B0502020202020204" pitchFamily="34" charset="0"/>
            </a:endParaRPr>
          </a:p>
          <a:p>
            <a:r>
              <a:rPr lang="en-US" sz="2800" b="1" dirty="0">
                <a:latin typeface="Century Gothic" panose="020B0502020202020204" pitchFamily="34" charset="0"/>
              </a:rPr>
              <a:t>Stream Delineation </a:t>
            </a:r>
            <a:r>
              <a:rPr lang="en-US" sz="2800" dirty="0">
                <a:latin typeface="Century Gothic" panose="020B0502020202020204" pitchFamily="34" charset="0"/>
              </a:rPr>
              <a:t>(Vena Chu, UCSB)</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to recognize glacial streams (as distinct from other glacial features in Worldview-2 imagery) over large spatial scales using </a:t>
            </a:r>
            <a:r>
              <a:rPr lang="en-US" sz="2800" dirty="0" err="1">
                <a:latin typeface="Century Gothic" panose="020B0502020202020204" pitchFamily="34" charset="0"/>
              </a:rPr>
              <a:t>EnTK’s</a:t>
            </a:r>
            <a:r>
              <a:rPr lang="en-US" sz="2800" dirty="0">
                <a:latin typeface="Century Gothic" panose="020B0502020202020204" pitchFamily="34" charset="0"/>
              </a:rPr>
              <a:t> PST Model</a:t>
            </a:r>
          </a:p>
          <a:p>
            <a:pPr>
              <a:buSzPct val="125000"/>
            </a:pPr>
            <a:endParaRPr lang="en-US" sz="2800" dirty="0">
              <a:latin typeface="Century Gothic" panose="020B0502020202020204" pitchFamily="34" charset="0"/>
            </a:endParaRPr>
          </a:p>
          <a:p>
            <a:pPr>
              <a:buSzPct val="125000"/>
            </a:pPr>
            <a:r>
              <a:rPr lang="en-US" sz="2800" b="1" dirty="0">
                <a:latin typeface="Century Gothic" panose="020B0502020202020204" pitchFamily="34" charset="0"/>
              </a:rPr>
              <a:t>ASIFT Automated ground-control and ortho-rectification of non-/poorly-geolocated aerial photos </a:t>
            </a:r>
            <a:r>
              <a:rPr lang="en-US" sz="2800" dirty="0">
                <a:latin typeface="Century Gothic" panose="020B0502020202020204" pitchFamily="34" charset="0"/>
              </a:rPr>
              <a:t>(Mike Willis, Mike </a:t>
            </a:r>
            <a:r>
              <a:rPr lang="en-US" sz="2800" dirty="0" err="1">
                <a:latin typeface="Century Gothic" panose="020B0502020202020204" pitchFamily="34" charset="0"/>
              </a:rPr>
              <a:t>MacFerrin</a:t>
            </a:r>
            <a:r>
              <a:rPr lang="en-US" sz="2800" dirty="0">
                <a:latin typeface="Century Gothic" panose="020B0502020202020204" pitchFamily="34" charset="0"/>
              </a:rPr>
              <a:t>, John </a:t>
            </a:r>
            <a:r>
              <a:rPr lang="en-US" sz="2800" dirty="0" err="1">
                <a:latin typeface="Century Gothic" panose="020B0502020202020204" pitchFamily="34" charset="0"/>
              </a:rPr>
              <a:t>Ohman</a:t>
            </a:r>
            <a:r>
              <a:rPr lang="en-US" sz="2800" dirty="0">
                <a:latin typeface="Century Gothic" panose="020B0502020202020204" pitchFamily="34" charset="0"/>
              </a:rPr>
              <a:t> (UC Boulder)</a:t>
            </a:r>
          </a:p>
          <a:p>
            <a:pPr marL="457200" indent="-457200">
              <a:buSzPct val="125000"/>
              <a:buFont typeface="Arial" panose="020B0604020202020204" pitchFamily="34" charset="0"/>
              <a:buChar char="•"/>
            </a:pPr>
            <a:r>
              <a:rPr lang="en-US" sz="2800" dirty="0">
                <a:latin typeface="Century Gothic" panose="020B0502020202020204" pitchFamily="34" charset="0"/>
              </a:rPr>
              <a:t>Match non-geolocated (historical) airborne imagery to ortho-rectified </a:t>
            </a:r>
            <a:r>
              <a:rPr lang="en-US" sz="2800" dirty="0" err="1">
                <a:latin typeface="Century Gothic" panose="020B0502020202020204" pitchFamily="34" charset="0"/>
              </a:rPr>
              <a:t>WorldView</a:t>
            </a:r>
            <a:r>
              <a:rPr lang="en-US" sz="2800" dirty="0">
                <a:latin typeface="Century Gothic" panose="020B0502020202020204" pitchFamily="34" charset="0"/>
              </a:rPr>
              <a:t> satellite imagery and apply </a:t>
            </a:r>
            <a:r>
              <a:rPr lang="en-US" sz="2800" dirty="0" err="1">
                <a:latin typeface="Century Gothic" panose="020B0502020202020204" pitchFamily="34" charset="0"/>
              </a:rPr>
              <a:t>ortho</a:t>
            </a:r>
            <a:r>
              <a:rPr lang="en-US" sz="2800" dirty="0">
                <a:latin typeface="Century Gothic" panose="020B0502020202020204" pitchFamily="34" charset="0"/>
              </a:rPr>
              <a:t>-rectification</a:t>
            </a:r>
            <a:endParaRPr lang="en-US" sz="3600" dirty="0"/>
          </a:p>
          <a:p>
            <a:pPr>
              <a:buSzPct val="125000"/>
            </a:pPr>
            <a:endParaRPr lang="en-US" sz="3200" dirty="0"/>
          </a:p>
          <a:p>
            <a:pPr>
              <a:buSzPct val="125000"/>
            </a:pPr>
            <a:endParaRPr lang="en-US" sz="3200" dirty="0"/>
          </a:p>
          <a:p>
            <a:pPr>
              <a:buSzPct val="125000"/>
            </a:pPr>
            <a:r>
              <a:rPr lang="en-US" sz="4000" b="1" dirty="0">
                <a:latin typeface="Century Gothic" panose="020B0502020202020204" pitchFamily="34" charset="0"/>
              </a:rPr>
              <a:t>For more information: </a:t>
            </a:r>
          </a:p>
          <a:p>
            <a:pPr>
              <a:buSzPct val="125000"/>
            </a:pPr>
            <a:r>
              <a:rPr lang="en-US" sz="4000" b="1" dirty="0">
                <a:solidFill>
                  <a:srgbClr val="0070C0"/>
                </a:solidFill>
                <a:latin typeface="Century Gothic" panose="020B0502020202020204" pitchFamily="34" charset="0"/>
              </a:rPr>
              <a:t>https://iceberg-project.github.io/</a:t>
            </a:r>
          </a:p>
          <a:p>
            <a:pPr>
              <a:buSzPct val="125000"/>
            </a:pPr>
            <a:r>
              <a:rPr lang="en-US" sz="4000" b="1" dirty="0">
                <a:solidFill>
                  <a:srgbClr val="0070C0"/>
                </a:solidFill>
                <a:latin typeface="Century Gothic" charset="0"/>
                <a:ea typeface="Century Gothic" charset="0"/>
                <a:cs typeface="Century Gothic" charset="0"/>
              </a:rPr>
              <a:t>http://radical-cybertools.github.io/</a:t>
            </a:r>
          </a:p>
          <a:p>
            <a:pPr>
              <a:buSzPct val="125000"/>
            </a:pPr>
            <a:endParaRPr lang="en-US" sz="3200" dirty="0">
              <a:solidFill>
                <a:srgbClr val="0070C0"/>
              </a:solidFill>
            </a:endParaRPr>
          </a:p>
        </p:txBody>
      </p:sp>
      <p:sp>
        <p:nvSpPr>
          <p:cNvPr id="21" name="Arrow: Right 20">
            <a:extLst>
              <a:ext uri="{FF2B5EF4-FFF2-40B4-BE49-F238E27FC236}">
                <a16:creationId xmlns="" xmlns:a16="http://schemas.microsoft.com/office/drawing/2014/main" id="{5D93DA78-870A-40FA-93BD-84F89FE4FFA7}"/>
              </a:ext>
            </a:extLst>
          </p:cNvPr>
          <p:cNvSpPr/>
          <p:nvPr/>
        </p:nvSpPr>
        <p:spPr>
          <a:xfrm rot="5400000">
            <a:off x="4713088" y="27253050"/>
            <a:ext cx="2651760" cy="266461"/>
          </a:xfrm>
          <a:prstGeom prst="right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4223B801-D4CA-4F7E-88A2-17162A431963}"/>
              </a:ext>
            </a:extLst>
          </p:cNvPr>
          <p:cNvSpPr txBox="1"/>
          <p:nvPr/>
        </p:nvSpPr>
        <p:spPr>
          <a:xfrm>
            <a:off x="6399555" y="25344956"/>
            <a:ext cx="11983794" cy="2677656"/>
          </a:xfrm>
          <a:prstGeom prst="rect">
            <a:avLst/>
          </a:prstGeom>
          <a:noFill/>
        </p:spPr>
        <p:txBody>
          <a:bodyPr wrap="square" rtlCol="0">
            <a:spAutoFit/>
          </a:bodyPr>
          <a:lstStyle/>
          <a:p>
            <a:r>
              <a:rPr lang="en-US" sz="2800" dirty="0">
                <a:latin typeface="Century Gothic" panose="020B0502020202020204" pitchFamily="34" charset="0"/>
              </a:rPr>
              <a:t>ICEBERG is the first  middleware step in processing the pipeline.  For each use case in Level 4, ICEBERG determines the tasks and resources needed to pass on to the Ensemble Toolkit (</a:t>
            </a:r>
            <a:r>
              <a:rPr lang="en-US" sz="2800" dirty="0" err="1">
                <a:latin typeface="Century Gothic" panose="020B0502020202020204" pitchFamily="34" charset="0"/>
              </a:rPr>
              <a:t>EnTK</a:t>
            </a:r>
            <a:r>
              <a:rPr lang="en-US" sz="2800" dirty="0">
                <a:latin typeface="Century Gothic" panose="020B0502020202020204" pitchFamily="34" charset="0"/>
              </a:rPr>
              <a:t>) (Level 3).  </a:t>
            </a:r>
            <a:r>
              <a:rPr lang="en-US" sz="2800" dirty="0" err="1">
                <a:latin typeface="Century Gothic" panose="020B0502020202020204" pitchFamily="34" charset="0"/>
              </a:rPr>
              <a:t>EnTK</a:t>
            </a:r>
            <a:r>
              <a:rPr lang="en-US" sz="2800" dirty="0">
                <a:latin typeface="Century Gothic" panose="020B0502020202020204" pitchFamily="34" charset="0"/>
              </a:rPr>
              <a:t> assembles the pipelines to pass to a pilot (Level 2) which then interfaces with XSEDE compute resources (Level 1) through SAGA (A Simple API for Grid Applications).</a:t>
            </a:r>
          </a:p>
        </p:txBody>
      </p:sp>
      <p:sp>
        <p:nvSpPr>
          <p:cNvPr id="23" name="TextBox 22">
            <a:extLst>
              <a:ext uri="{FF2B5EF4-FFF2-40B4-BE49-F238E27FC236}">
                <a16:creationId xmlns="" xmlns:a16="http://schemas.microsoft.com/office/drawing/2014/main" id="{106A9081-A713-47B7-A25A-960B7C4E35AD}"/>
              </a:ext>
            </a:extLst>
          </p:cNvPr>
          <p:cNvSpPr txBox="1"/>
          <p:nvPr/>
        </p:nvSpPr>
        <p:spPr>
          <a:xfrm>
            <a:off x="11887200" y="31062103"/>
            <a:ext cx="6195451" cy="3970318"/>
          </a:xfrm>
          <a:prstGeom prst="rect">
            <a:avLst/>
          </a:prstGeom>
          <a:noFill/>
        </p:spPr>
        <p:txBody>
          <a:bodyPr wrap="square" rtlCol="0">
            <a:spAutoFit/>
          </a:bodyPr>
          <a:lstStyle/>
          <a:p>
            <a:r>
              <a:rPr lang="en-US" sz="2800" dirty="0">
                <a:latin typeface="Century Gothic" panose="020B0502020202020204" pitchFamily="34" charset="0"/>
              </a:rPr>
              <a:t>The </a:t>
            </a:r>
            <a:r>
              <a:rPr lang="en-US" sz="2800" dirty="0" err="1">
                <a:latin typeface="Century Gothic" panose="020B0502020202020204" pitchFamily="34" charset="0"/>
              </a:rPr>
              <a:t>EnTK</a:t>
            </a:r>
            <a:r>
              <a:rPr lang="en-US" sz="2800" dirty="0">
                <a:latin typeface="Century Gothic" panose="020B0502020202020204" pitchFamily="34" charset="0"/>
              </a:rPr>
              <a:t> architecture for detecting seals consists of </a:t>
            </a:r>
            <a:r>
              <a:rPr lang="en-US" sz="2800" dirty="0" err="1">
                <a:latin typeface="Century Gothic" panose="020B0502020202020204" pitchFamily="34" charset="0"/>
              </a:rPr>
              <a:t>kN</a:t>
            </a:r>
            <a:r>
              <a:rPr lang="en-US" sz="2800" dirty="0">
                <a:latin typeface="Century Gothic" panose="020B0502020202020204" pitchFamily="34" charset="0"/>
              </a:rPr>
              <a:t> pipelines, each independent and therefore can run in parallel.  Depending on user input, one or more training model can be applied.  The full scale image is tiled and each tile is classified and seals counted in parallel.  </a:t>
            </a:r>
          </a:p>
        </p:txBody>
      </p:sp>
      <p:sp>
        <p:nvSpPr>
          <p:cNvPr id="3" name="Rectangle 2"/>
          <p:cNvSpPr/>
          <p:nvPr/>
        </p:nvSpPr>
        <p:spPr>
          <a:xfrm>
            <a:off x="403751" y="23516676"/>
            <a:ext cx="5628464" cy="646331"/>
          </a:xfrm>
          <a:prstGeom prst="rect">
            <a:avLst/>
          </a:prstGeom>
        </p:spPr>
        <p:txBody>
          <a:bodyPr wrap="none">
            <a:spAutoFit/>
          </a:bodyPr>
          <a:lstStyle/>
          <a:p>
            <a:r>
              <a:rPr lang="en-US" sz="3600" b="1" dirty="0">
                <a:latin typeface="Century Gothic" panose="020B0502020202020204" pitchFamily="34" charset="0"/>
              </a:rPr>
              <a:t>DESIGN &amp; ARCHITECTURE</a:t>
            </a:r>
          </a:p>
        </p:txBody>
      </p:sp>
      <p:pic>
        <p:nvPicPr>
          <p:cNvPr id="12" name="Picture 11">
            <a:extLst>
              <a:ext uri="{FF2B5EF4-FFF2-40B4-BE49-F238E27FC236}">
                <a16:creationId xmlns="" xmlns:a16="http://schemas.microsoft.com/office/drawing/2014/main" id="{E6464C2A-E4D1-46F4-AE38-EF93ACE8842F}"/>
              </a:ext>
            </a:extLst>
          </p:cNvPr>
          <p:cNvPicPr>
            <a:picLocks noChangeAspect="1"/>
          </p:cNvPicPr>
          <p:nvPr/>
        </p:nvPicPr>
        <p:blipFill>
          <a:blip r:embed="rId11"/>
          <a:stretch>
            <a:fillRect/>
          </a:stretch>
        </p:blipFill>
        <p:spPr>
          <a:xfrm>
            <a:off x="19057509" y="14796808"/>
            <a:ext cx="13556091" cy="9129992"/>
          </a:xfrm>
          <a:prstGeom prst="rect">
            <a:avLst/>
          </a:prstGeom>
        </p:spPr>
      </p:pic>
      <p:sp>
        <p:nvSpPr>
          <p:cNvPr id="30" name="Rectangle 21"/>
          <p:cNvSpPr>
            <a:spLocks/>
          </p:cNvSpPr>
          <p:nvPr/>
        </p:nvSpPr>
        <p:spPr bwMode="auto">
          <a:xfrm>
            <a:off x="298694" y="16426878"/>
            <a:ext cx="18228442" cy="6814122"/>
          </a:xfrm>
          <a:prstGeom prst="rect">
            <a:avLst/>
          </a:prstGeom>
          <a:noFill/>
          <a:ln w="88900">
            <a:solidFill>
              <a:srgbClr val="F2E100"/>
            </a:solidFill>
            <a:miter lim="800000"/>
            <a:headEnd/>
            <a:tailEnd/>
          </a:ln>
          <a:effectLst/>
        </p:spPr>
        <p:txBody>
          <a:bodyPr wrap="none" anchor="ctr"/>
          <a:lstStyle/>
          <a:p>
            <a:endParaRPr lang="en-US"/>
          </a:p>
        </p:txBody>
      </p:sp>
      <p:sp>
        <p:nvSpPr>
          <p:cNvPr id="6" name="Rectangle 5"/>
          <p:cNvSpPr/>
          <p:nvPr/>
        </p:nvSpPr>
        <p:spPr>
          <a:xfrm>
            <a:off x="11187197" y="16771562"/>
            <a:ext cx="7339938" cy="6124754"/>
          </a:xfrm>
          <a:prstGeom prst="rect">
            <a:avLst/>
          </a:prstGeom>
        </p:spPr>
        <p:txBody>
          <a:bodyPr wrap="square">
            <a:spAutoFit/>
          </a:bodyPr>
          <a:lstStyle/>
          <a:p>
            <a:r>
              <a:rPr lang="en-US" sz="2800" dirty="0">
                <a:latin typeface="Century Gothic" panose="020B0502020202020204" pitchFamily="34" charset="0"/>
              </a:rPr>
              <a:t>Examples of imagery-enabled geosciences motivating ICEBERG’s development. (A) Identifying photosynthetic microbial colonies in the McMurdo Dry Valleys using Worldview-based Normalized Difference Vegetation Index (NDVI). (B) Moulin discharge in Greenland classified with high-resolution satellite imagery. (C) Test images demonstrating how scenes with and without seals can be differentiated. (D) Volume changes from the </a:t>
            </a:r>
            <a:r>
              <a:rPr lang="en-US" sz="2800" dirty="0" err="1">
                <a:latin typeface="Century Gothic" panose="020B0502020202020204" pitchFamily="34" charset="0"/>
              </a:rPr>
              <a:t>Vavilov</a:t>
            </a:r>
            <a:r>
              <a:rPr lang="en-US" sz="2800" dirty="0">
                <a:latin typeface="Century Gothic" panose="020B0502020202020204" pitchFamily="34" charset="0"/>
              </a:rPr>
              <a:t> Ice Cap, Russia calculated by co-registration and differencing of </a:t>
            </a:r>
            <a:r>
              <a:rPr lang="en-US" sz="2800" dirty="0" err="1">
                <a:latin typeface="Century Gothic" panose="020B0502020202020204" pitchFamily="34" charset="0"/>
              </a:rPr>
              <a:t>DEMs</a:t>
            </a:r>
            <a:r>
              <a:rPr lang="en-US" sz="2800" dirty="0" err="1"/>
              <a:t>.</a:t>
            </a:r>
            <a:endParaRPr lang="en-US" sz="2800" dirty="0"/>
          </a:p>
        </p:txBody>
      </p:sp>
      <p:sp>
        <p:nvSpPr>
          <p:cNvPr id="33" name="Rectangle 32"/>
          <p:cNvSpPr/>
          <p:nvPr/>
        </p:nvSpPr>
        <p:spPr>
          <a:xfrm>
            <a:off x="403751" y="36646997"/>
            <a:ext cx="3336170" cy="646331"/>
          </a:xfrm>
          <a:prstGeom prst="rect">
            <a:avLst/>
          </a:prstGeom>
        </p:spPr>
        <p:txBody>
          <a:bodyPr wrap="none">
            <a:spAutoFit/>
          </a:bodyPr>
          <a:lstStyle/>
          <a:p>
            <a:r>
              <a:rPr lang="en-US" sz="3600" b="1" dirty="0">
                <a:latin typeface="Century Gothic" panose="020B0502020202020204" pitchFamily="34" charset="0"/>
              </a:rPr>
              <a:t>EARLY RESULTS</a:t>
            </a:r>
          </a:p>
        </p:txBody>
      </p:sp>
      <p:sp>
        <p:nvSpPr>
          <p:cNvPr id="43" name="Rectangle 29"/>
          <p:cNvSpPr>
            <a:spLocks/>
          </p:cNvSpPr>
          <p:nvPr/>
        </p:nvSpPr>
        <p:spPr bwMode="auto">
          <a:xfrm>
            <a:off x="298694" y="23474100"/>
            <a:ext cx="18228442" cy="12720900"/>
          </a:xfrm>
          <a:prstGeom prst="rect">
            <a:avLst/>
          </a:prstGeom>
          <a:noFill/>
          <a:ln w="88900">
            <a:solidFill>
              <a:srgbClr val="92D050"/>
            </a:solidFill>
            <a:miter lim="800000"/>
            <a:headEnd/>
            <a:tailEnd/>
          </a:ln>
          <a:effectLst/>
        </p:spPr>
        <p:txBody>
          <a:bodyPr wrap="none" anchor="ctr"/>
          <a:lstStyle/>
          <a:p>
            <a:endParaRPr lang="en-US"/>
          </a:p>
        </p:txBody>
      </p:sp>
      <p:sp>
        <p:nvSpPr>
          <p:cNvPr id="61" name="Rectangle 38"/>
          <p:cNvSpPr>
            <a:spLocks/>
          </p:cNvSpPr>
          <p:nvPr/>
        </p:nvSpPr>
        <p:spPr bwMode="auto">
          <a:xfrm>
            <a:off x="272305" y="36499800"/>
            <a:ext cx="9328896" cy="5325339"/>
          </a:xfrm>
          <a:prstGeom prst="rect">
            <a:avLst/>
          </a:prstGeom>
          <a:noFill/>
          <a:ln w="88900">
            <a:solidFill>
              <a:srgbClr val="99CCFF"/>
            </a:solidFill>
            <a:miter lim="800000"/>
            <a:headEnd/>
            <a:tailEnd/>
          </a:ln>
          <a:effectLst/>
        </p:spPr>
        <p:txBody>
          <a:bodyPr wrap="none" anchor="ctr"/>
          <a:lstStyle/>
          <a:p>
            <a:endParaRPr lang="en-US"/>
          </a:p>
        </p:txBody>
      </p:sp>
      <p:sp>
        <p:nvSpPr>
          <p:cNvPr id="14" name="Rectangle 13">
            <a:extLst>
              <a:ext uri="{FF2B5EF4-FFF2-40B4-BE49-F238E27FC236}">
                <a16:creationId xmlns="" xmlns:a16="http://schemas.microsoft.com/office/drawing/2014/main" id="{19222A8E-953C-48BA-9C90-37416C0C1F4B}"/>
              </a:ext>
            </a:extLst>
          </p:cNvPr>
          <p:cNvSpPr/>
          <p:nvPr/>
        </p:nvSpPr>
        <p:spPr>
          <a:xfrm>
            <a:off x="5738138" y="26060400"/>
            <a:ext cx="31113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66B8FD0E-2FF8-49C4-86A1-CC28349B53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73217" y="28225206"/>
            <a:ext cx="8875776" cy="3218688"/>
          </a:xfrm>
          <a:prstGeom prst="rect">
            <a:avLst/>
          </a:prstGeom>
        </p:spPr>
      </p:pic>
      <p:pic>
        <p:nvPicPr>
          <p:cNvPr id="10" name="Picture 9">
            <a:extLst>
              <a:ext uri="{FF2B5EF4-FFF2-40B4-BE49-F238E27FC236}">
                <a16:creationId xmlns="" xmlns:a16="http://schemas.microsoft.com/office/drawing/2014/main" id="{F20487B0-F758-45EF-9251-B25B3077D4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40913" y="37196390"/>
            <a:ext cx="4572000" cy="4572000"/>
          </a:xfrm>
          <a:prstGeom prst="rect">
            <a:avLst/>
          </a:prstGeom>
        </p:spPr>
      </p:pic>
      <p:sp>
        <p:nvSpPr>
          <p:cNvPr id="35" name="TextBox 34">
            <a:extLst>
              <a:ext uri="{FF2B5EF4-FFF2-40B4-BE49-F238E27FC236}">
                <a16:creationId xmlns="" xmlns:a16="http://schemas.microsoft.com/office/drawing/2014/main" id="{F209B298-9147-4A4A-9C23-5A100544E45D}"/>
              </a:ext>
            </a:extLst>
          </p:cNvPr>
          <p:cNvSpPr txBox="1"/>
          <p:nvPr/>
        </p:nvSpPr>
        <p:spPr>
          <a:xfrm>
            <a:off x="546627" y="37379760"/>
            <a:ext cx="4482573" cy="4401205"/>
          </a:xfrm>
          <a:prstGeom prst="rect">
            <a:avLst/>
          </a:prstGeom>
          <a:noFill/>
        </p:spPr>
        <p:txBody>
          <a:bodyPr wrap="square" rtlCol="0">
            <a:spAutoFit/>
          </a:bodyPr>
          <a:lstStyle/>
          <a:p>
            <a:r>
              <a:rPr lang="en-US" sz="2800" dirty="0">
                <a:latin typeface="Century Gothic" panose="020B0502020202020204" pitchFamily="34" charset="0"/>
              </a:rPr>
              <a:t>Model training takes 2 – 24 hours, depending on the CNN, with </a:t>
            </a:r>
            <a:r>
              <a:rPr lang="en-US" sz="2800" dirty="0" err="1">
                <a:latin typeface="Century Gothic" panose="020B0502020202020204" pitchFamily="34" charset="0"/>
              </a:rPr>
              <a:t>PyTorch</a:t>
            </a:r>
            <a:r>
              <a:rPr lang="en-US" sz="2800" dirty="0">
                <a:latin typeface="Century Gothic" panose="020B0502020202020204" pitchFamily="34" charset="0"/>
              </a:rPr>
              <a:t> and one GPU (NVIDIA GeForce 1080).</a:t>
            </a:r>
          </a:p>
          <a:p>
            <a:endParaRPr lang="en-US" sz="2800" dirty="0">
              <a:latin typeface="Century Gothic" panose="020B0502020202020204" pitchFamily="34" charset="0"/>
            </a:endParaRPr>
          </a:p>
          <a:p>
            <a:r>
              <a:rPr lang="en-US" sz="2800" dirty="0">
                <a:latin typeface="Century Gothic" panose="020B0502020202020204" pitchFamily="34" charset="0"/>
              </a:rPr>
              <a:t>At right is the confusion matrix for a CNN achieving 90-95% accuracy across classes.</a:t>
            </a:r>
          </a:p>
        </p:txBody>
      </p:sp>
      <p:pic>
        <p:nvPicPr>
          <p:cNvPr id="24" name="Picture 23">
            <a:extLst>
              <a:ext uri="{FF2B5EF4-FFF2-40B4-BE49-F238E27FC236}">
                <a16:creationId xmlns="" xmlns:a16="http://schemas.microsoft.com/office/drawing/2014/main" id="{E24DCD25-EEA3-4E33-9D19-2935DD4189CC}"/>
              </a:ext>
            </a:extLst>
          </p:cNvPr>
          <p:cNvPicPr>
            <a:picLocks noChangeAspect="1"/>
          </p:cNvPicPr>
          <p:nvPr/>
        </p:nvPicPr>
        <p:blipFill>
          <a:blip r:embed="rId14"/>
          <a:stretch>
            <a:fillRect/>
          </a:stretch>
        </p:blipFill>
        <p:spPr>
          <a:xfrm>
            <a:off x="9855422" y="36483711"/>
            <a:ext cx="8692860" cy="5413717"/>
          </a:xfrm>
          <a:prstGeom prst="rect">
            <a:avLst/>
          </a:prstGeom>
        </p:spPr>
      </p:pic>
      <p:sp>
        <p:nvSpPr>
          <p:cNvPr id="37" name="Rectangle 36">
            <a:extLst>
              <a:ext uri="{FF2B5EF4-FFF2-40B4-BE49-F238E27FC236}">
                <a16:creationId xmlns="" xmlns:a16="http://schemas.microsoft.com/office/drawing/2014/main" id="{37004FB9-10AD-4655-8926-CC3F6DF5F5C0}"/>
              </a:ext>
            </a:extLst>
          </p:cNvPr>
          <p:cNvSpPr/>
          <p:nvPr/>
        </p:nvSpPr>
        <p:spPr>
          <a:xfrm>
            <a:off x="9984483" y="36609806"/>
            <a:ext cx="6466835" cy="646331"/>
          </a:xfrm>
          <a:prstGeom prst="rect">
            <a:avLst/>
          </a:prstGeom>
        </p:spPr>
        <p:txBody>
          <a:bodyPr wrap="none">
            <a:spAutoFit/>
          </a:bodyPr>
          <a:lstStyle/>
          <a:p>
            <a:r>
              <a:rPr lang="en-US" sz="3600" b="1" dirty="0">
                <a:latin typeface="Century Gothic" panose="020B0502020202020204" pitchFamily="34" charset="0"/>
              </a:rPr>
              <a:t>EDUCATION AND OUTREACH</a:t>
            </a:r>
          </a:p>
        </p:txBody>
      </p:sp>
      <p:sp>
        <p:nvSpPr>
          <p:cNvPr id="25" name="TextBox 24">
            <a:extLst>
              <a:ext uri="{FF2B5EF4-FFF2-40B4-BE49-F238E27FC236}">
                <a16:creationId xmlns="" xmlns:a16="http://schemas.microsoft.com/office/drawing/2014/main" id="{AFDB8A9A-8927-4B78-949F-5F2E9BF0F523}"/>
              </a:ext>
            </a:extLst>
          </p:cNvPr>
          <p:cNvSpPr txBox="1"/>
          <p:nvPr/>
        </p:nvSpPr>
        <p:spPr>
          <a:xfrm>
            <a:off x="2594303" y="38102874"/>
            <a:ext cx="184731" cy="1369606"/>
          </a:xfrm>
          <a:prstGeom prst="rect">
            <a:avLst/>
          </a:prstGeom>
          <a:noFill/>
        </p:spPr>
        <p:txBody>
          <a:bodyPr wrap="none" rtlCol="0">
            <a:spAutoFit/>
          </a:bodyPr>
          <a:lstStyle/>
          <a:p>
            <a:endParaRPr lang="en-US" dirty="0"/>
          </a:p>
        </p:txBody>
      </p:sp>
      <p:sp>
        <p:nvSpPr>
          <p:cNvPr id="39" name="TextBox 38">
            <a:extLst>
              <a:ext uri="{FF2B5EF4-FFF2-40B4-BE49-F238E27FC236}">
                <a16:creationId xmlns="" xmlns:a16="http://schemas.microsoft.com/office/drawing/2014/main" id="{8B5A679E-4FDD-4211-A026-D76AF0121AAB}"/>
              </a:ext>
            </a:extLst>
          </p:cNvPr>
          <p:cNvSpPr txBox="1"/>
          <p:nvPr/>
        </p:nvSpPr>
        <p:spPr>
          <a:xfrm>
            <a:off x="10165588" y="37353483"/>
            <a:ext cx="8000069" cy="3108543"/>
          </a:xfrm>
          <a:prstGeom prst="rect">
            <a:avLst/>
          </a:prstGeom>
          <a:noFill/>
        </p:spPr>
        <p:txBody>
          <a:bodyPr wrap="square" rtlCol="0">
            <a:spAutoFit/>
          </a:bodyPr>
          <a:lstStyle/>
          <a:p>
            <a:r>
              <a:rPr lang="en-US" sz="2800" dirty="0">
                <a:latin typeface="Century Gothic" panose="020B0502020202020204" pitchFamily="34" charset="0"/>
              </a:rPr>
              <a:t>Thanks to Rutgers Electrical and Computer Engineering Capstone 2018 students: Jake Lewandowski, </a:t>
            </a:r>
            <a:r>
              <a:rPr lang="en-US" sz="2800" dirty="0" err="1">
                <a:latin typeface="Century Gothic" panose="020B0502020202020204" pitchFamily="34" charset="0"/>
              </a:rPr>
              <a:t>Aashrit</a:t>
            </a:r>
            <a:r>
              <a:rPr lang="en-US" sz="2800" dirty="0">
                <a:latin typeface="Century Gothic" panose="020B0502020202020204" pitchFamily="34" charset="0"/>
              </a:rPr>
              <a:t> </a:t>
            </a:r>
            <a:r>
              <a:rPr lang="en-US" sz="2800" dirty="0" err="1">
                <a:latin typeface="Century Gothic" panose="020B0502020202020204" pitchFamily="34" charset="0"/>
              </a:rPr>
              <a:t>Kondapalli</a:t>
            </a:r>
            <a:r>
              <a:rPr lang="en-US" sz="2800" dirty="0">
                <a:latin typeface="Century Gothic" panose="020B0502020202020204" pitchFamily="34" charset="0"/>
              </a:rPr>
              <a:t>, Alexander Dewey, and Raj Patel for laying the groundwork in setting up pipelines, transferring files, writing batch scripts, </a:t>
            </a:r>
            <a:r>
              <a:rPr lang="en-US" sz="2800">
                <a:latin typeface="Century Gothic" panose="020B0502020202020204" pitchFamily="34" charset="0"/>
              </a:rPr>
              <a:t>and documentation.  </a:t>
            </a:r>
            <a:endParaRPr lang="en-US" sz="2800" dirty="0">
              <a:latin typeface="Century Gothic" panose="020B0502020202020204" pitchFamily="34" charset="0"/>
            </a:endParaRPr>
          </a:p>
        </p:txBody>
      </p:sp>
      <p:sp>
        <p:nvSpPr>
          <p:cNvPr id="8" name="Rectangle 7"/>
          <p:cNvSpPr/>
          <p:nvPr/>
        </p:nvSpPr>
        <p:spPr>
          <a:xfrm>
            <a:off x="25230258" y="15284200"/>
            <a:ext cx="2277942" cy="2165503"/>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8426349" y="15344126"/>
            <a:ext cx="2277942" cy="2165503"/>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46626" y="16631053"/>
            <a:ext cx="10542649" cy="6248035"/>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1287690" y="28225206"/>
            <a:ext cx="4467909" cy="3218688"/>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554294" y="18695157"/>
            <a:ext cx="8208681" cy="1369606"/>
          </a:xfrm>
          <a:prstGeom prst="rect">
            <a:avLst/>
          </a:prstGeom>
          <a:noFill/>
        </p:spPr>
        <p:txBody>
          <a:bodyPr wrap="square" rtlCol="0">
            <a:spAutoFit/>
          </a:bodyPr>
          <a:lstStyle/>
          <a:p>
            <a:r>
              <a:rPr lang="en-US" smtClean="0"/>
              <a:t>Image redacted</a:t>
            </a:r>
            <a:endParaRPr lang="en-US"/>
          </a:p>
        </p:txBody>
      </p:sp>
      <p:sp>
        <p:nvSpPr>
          <p:cNvPr id="44" name="TextBox 43"/>
          <p:cNvSpPr txBox="1"/>
          <p:nvPr/>
        </p:nvSpPr>
        <p:spPr>
          <a:xfrm>
            <a:off x="25312376" y="16076608"/>
            <a:ext cx="2232791" cy="461665"/>
          </a:xfrm>
          <a:prstGeom prst="rect">
            <a:avLst/>
          </a:prstGeom>
          <a:noFill/>
        </p:spPr>
        <p:txBody>
          <a:bodyPr wrap="square" rtlCol="0">
            <a:spAutoFit/>
          </a:bodyPr>
          <a:lstStyle/>
          <a:p>
            <a:r>
              <a:rPr lang="en-US" sz="2400" dirty="0" smtClean="0"/>
              <a:t>Image redacted</a:t>
            </a:r>
            <a:endParaRPr lang="en-US" sz="2400" dirty="0"/>
          </a:p>
        </p:txBody>
      </p:sp>
      <p:sp>
        <p:nvSpPr>
          <p:cNvPr id="45" name="TextBox 44"/>
          <p:cNvSpPr txBox="1"/>
          <p:nvPr/>
        </p:nvSpPr>
        <p:spPr>
          <a:xfrm>
            <a:off x="28528126" y="16076608"/>
            <a:ext cx="2232791" cy="461665"/>
          </a:xfrm>
          <a:prstGeom prst="rect">
            <a:avLst/>
          </a:prstGeom>
          <a:noFill/>
        </p:spPr>
        <p:txBody>
          <a:bodyPr wrap="square" rtlCol="0">
            <a:spAutoFit/>
          </a:bodyPr>
          <a:lstStyle/>
          <a:p>
            <a:r>
              <a:rPr lang="en-US" sz="2400" dirty="0" smtClean="0"/>
              <a:t>Image redacted</a:t>
            </a:r>
            <a:endParaRPr lang="en-US" sz="2400" dirty="0"/>
          </a:p>
        </p:txBody>
      </p:sp>
      <p:sp>
        <p:nvSpPr>
          <p:cNvPr id="46" name="TextBox 45"/>
          <p:cNvSpPr txBox="1"/>
          <p:nvPr/>
        </p:nvSpPr>
        <p:spPr>
          <a:xfrm>
            <a:off x="21463381" y="29419051"/>
            <a:ext cx="4247724" cy="830997"/>
          </a:xfrm>
          <a:prstGeom prst="rect">
            <a:avLst/>
          </a:prstGeom>
          <a:noFill/>
        </p:spPr>
        <p:txBody>
          <a:bodyPr wrap="square" rtlCol="0">
            <a:spAutoFit/>
          </a:bodyPr>
          <a:lstStyle/>
          <a:p>
            <a:r>
              <a:rPr lang="en-US" sz="4800" dirty="0" smtClean="0"/>
              <a:t>Image redacted</a:t>
            </a:r>
            <a:endParaRPr lang="en-US" sz="4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2336</TotalTime>
  <Words>952</Words>
  <Application>Microsoft Macintosh PowerPoint</Application>
  <PresentationFormat>Custom</PresentationFormat>
  <Paragraphs>76</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Calibri</vt:lpstr>
      <vt:lpstr>Century Gothic</vt:lpstr>
      <vt:lpstr>Arial</vt:lpstr>
      <vt:lpstr>Office Theme</vt:lpstr>
      <vt:lpstr>Equation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Lynch</dc:creator>
  <cp:lastModifiedBy>Microsoft Office User</cp:lastModifiedBy>
  <cp:revision>120</cp:revision>
  <cp:lastPrinted>2018-05-18T20:19:58Z</cp:lastPrinted>
  <dcterms:created xsi:type="dcterms:W3CDTF">2010-07-28T17:59:18Z</dcterms:created>
  <dcterms:modified xsi:type="dcterms:W3CDTF">2018-07-02T18:14:53Z</dcterms:modified>
</cp:coreProperties>
</file>