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471" r:id="rId2"/>
    <p:sldId id="2395" r:id="rId3"/>
    <p:sldId id="2476" r:id="rId4"/>
    <p:sldId id="2477" r:id="rId5"/>
    <p:sldId id="2482" r:id="rId6"/>
    <p:sldId id="2485" r:id="rId7"/>
    <p:sldId id="2484" r:id="rId8"/>
    <p:sldId id="2486" r:id="rId9"/>
    <p:sldId id="2487" r:id="rId10"/>
    <p:sldId id="2483" r:id="rId11"/>
    <p:sldId id="2488" r:id="rId12"/>
    <p:sldId id="249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7" pos="7654" userDrawn="1">
          <p15:clr>
            <a:srgbClr val="A4A3A4"/>
          </p15:clr>
        </p15:guide>
        <p15:guide id="18" pos="14302" userDrawn="1">
          <p15:clr>
            <a:srgbClr val="A4A3A4"/>
          </p15:clr>
        </p15:guide>
        <p15:guide id="21" orient="horz" pos="4296" userDrawn="1">
          <p15:clr>
            <a:srgbClr val="A4A3A4"/>
          </p15:clr>
        </p15:guide>
        <p15:guide id="22" pos="10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C1"/>
    <a:srgbClr val="F4F3F5"/>
    <a:srgbClr val="F3F3F3"/>
    <a:srgbClr val="FAF8FC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6064" autoAdjust="0"/>
  </p:normalViewPr>
  <p:slideViewPr>
    <p:cSldViewPr snapToGrid="0" snapToObjects="1">
      <p:cViewPr>
        <p:scale>
          <a:sx n="30" d="100"/>
          <a:sy n="30" d="100"/>
        </p:scale>
        <p:origin x="-800" y="-216"/>
      </p:cViewPr>
      <p:guideLst>
        <p:guide orient="horz" pos="4296"/>
        <p:guide pos="7654"/>
        <p:guide pos="14302"/>
        <p:guide pos="10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963410" y="1451867"/>
            <a:ext cx="10359390" cy="67577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1" r:id="rId6"/>
    <p:sldLayoutId id="2147483949" r:id="rId7"/>
    <p:sldLayoutId id="2147483950" r:id="rId8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ot/latest/developerguide/topic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45858" y="4232684"/>
            <a:ext cx="13301930" cy="4693593"/>
            <a:chOff x="6629910" y="4232684"/>
            <a:chExt cx="13301930" cy="4693593"/>
          </a:xfrm>
        </p:grpSpPr>
        <p:sp>
          <p:nvSpPr>
            <p:cNvPr id="10" name="TextBox 9"/>
            <p:cNvSpPr txBox="1"/>
            <p:nvPr/>
          </p:nvSpPr>
          <p:spPr>
            <a:xfrm>
              <a:off x="6629910" y="4232684"/>
              <a:ext cx="10351698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spc="600" dirty="0" smtClean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MQTT</a:t>
              </a:r>
              <a:endParaRPr lang="en-US" sz="23900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4613" y="8002947"/>
              <a:ext cx="11157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pc="600" dirty="0" smtClean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Message </a:t>
              </a:r>
              <a:r>
                <a:rPr lang="en-US" spc="600" dirty="0">
                  <a:solidFill>
                    <a:schemeClr val="tx2"/>
                  </a:solidFill>
                  <a:latin typeface="Playfair Display SC" charset="0"/>
                  <a:ea typeface="Playfair Display SC" charset="0"/>
                  <a:cs typeface="Playfair Display SC" charset="0"/>
                </a:rPr>
                <a:t>Queuing Telemetry 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7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5" y="1883539"/>
            <a:ext cx="1538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Topics &amp;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3225" y="3999694"/>
            <a:ext cx="88725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Topics case sensitive</a:t>
            </a: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Wildcards</a:t>
            </a: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Single Level: +</a:t>
            </a: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Multi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Level: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#</a:t>
            </a:r>
          </a:p>
          <a:p>
            <a:pPr>
              <a:lnSpc>
                <a:spcPct val="150000"/>
              </a:lnSpc>
            </a:pP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55" y="3301847"/>
            <a:ext cx="7792519" cy="193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53" y="5890437"/>
            <a:ext cx="6694970" cy="204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76" y="6069842"/>
            <a:ext cx="7251001" cy="21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54" y="8743448"/>
            <a:ext cx="6810763" cy="15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76" y="9065987"/>
            <a:ext cx="6602082" cy="17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2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5" y="1883539"/>
            <a:ext cx="1538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Topics &amp; Best Practices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3225" y="3685310"/>
            <a:ext cx="1548840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Topics beginning with </a:t>
            </a:r>
            <a:r>
              <a:rPr lang="en-GB" dirty="0" smtClean="0">
                <a:solidFill>
                  <a:schemeClr val="accent1"/>
                </a:solidFill>
              </a:rPr>
              <a:t>$</a:t>
            </a: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The $-symbol topics are reserved for internal statistics of the MQTT broker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For example:</a:t>
            </a:r>
          </a:p>
          <a:p>
            <a:pPr marL="571500" indent="-571500">
              <a:buFontTx/>
              <a:buChar char="-"/>
            </a:pPr>
            <a:r>
              <a:rPr lang="en-GB" dirty="0" smtClean="0">
                <a:solidFill>
                  <a:schemeClr val="accent1"/>
                </a:solidFill>
              </a:rPr>
              <a:t>AWS uses these for various purposes in their </a:t>
            </a:r>
            <a:r>
              <a:rPr lang="en-GB" dirty="0" err="1" smtClean="0">
                <a:solidFill>
                  <a:schemeClr val="accent1"/>
                </a:solidFill>
              </a:rPr>
              <a:t>IoT</a:t>
            </a:r>
            <a:r>
              <a:rPr lang="en-GB" dirty="0" smtClean="0">
                <a:solidFill>
                  <a:schemeClr val="accent1"/>
                </a:solidFill>
              </a:rPr>
              <a:t> Platform</a:t>
            </a:r>
          </a:p>
          <a:p>
            <a:r>
              <a:rPr lang="en-GB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n-GB" dirty="0" smtClean="0">
                <a:solidFill>
                  <a:schemeClr val="accent1"/>
                </a:solidFill>
                <a:hlinkClick r:id="rId2"/>
              </a:rPr>
              <a:t>docs.aws.amazon.com/iot/latest/developerguide/topics.html</a:t>
            </a:r>
            <a:endParaRPr lang="en-GB" dirty="0" smtClean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6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5" y="1883539"/>
            <a:ext cx="1538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Topics &amp; Best Practices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92" y="3749416"/>
            <a:ext cx="13644304" cy="806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56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Introduction </a:t>
            </a:r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to MQTT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8496" y="3967805"/>
            <a:ext cx="88725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1. MQTT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is a Client Server publish/subscribe messaging transport protocol. </a:t>
            </a: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2. It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is light weight, open, simple, and designed so as to be easy to implement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These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characteristics make it ideal for use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in constrained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environments such as for communication in Machine to Machine (M2M) and Internet of Things (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IoT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) contexts where a small code footprint is required and/or network bandwidth is at a premium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lang="en-US" sz="3000" dirty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65" y="8988816"/>
            <a:ext cx="9534518" cy="36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65" y="3949199"/>
            <a:ext cx="9534518" cy="427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1059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Publish &amp; Subscribe (Pub/sub)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8496" y="4317292"/>
            <a:ext cx="8872504" cy="693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Decouples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client that sends a message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from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clients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that receive the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messages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Space decoupling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: Publisher and subscriber do not need to know each other (for example, no exchange of IP address and port).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Time decoupling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: Publisher and subscriber do not need to run at the same time.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Synchronization decoupling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: Operations on both components do not need to be interrupted during publishing or receiving.</a:t>
            </a: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24" y="4439548"/>
            <a:ext cx="12372975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022927" y="11234438"/>
            <a:ext cx="9924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Beware</a:t>
            </a:r>
          </a:p>
          <a:p>
            <a:r>
              <a:rPr lang="en-GB" sz="2800" dirty="0" smtClean="0">
                <a:solidFill>
                  <a:schemeClr val="accent1"/>
                </a:solidFill>
              </a:rPr>
              <a:t>Published data structure must be known.</a:t>
            </a:r>
          </a:p>
          <a:p>
            <a:r>
              <a:rPr lang="en-GB" sz="2800" dirty="0" smtClean="0">
                <a:solidFill>
                  <a:schemeClr val="accent1"/>
                </a:solidFill>
              </a:rPr>
              <a:t>Published message might not be read by any subscriber.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2927" y="1481711"/>
            <a:ext cx="9924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FFC000"/>
                </a:solidFill>
              </a:rPr>
              <a:t>Scalability </a:t>
            </a:r>
          </a:p>
          <a:p>
            <a:r>
              <a:rPr lang="en-GB" sz="2800" dirty="0" smtClean="0">
                <a:solidFill>
                  <a:schemeClr val="accent1"/>
                </a:solidFill>
              </a:rPr>
              <a:t>Operations can </a:t>
            </a:r>
            <a:r>
              <a:rPr lang="en-GB" sz="2800" dirty="0">
                <a:solidFill>
                  <a:schemeClr val="accent1"/>
                </a:solidFill>
              </a:rPr>
              <a:t>be highly parallelized and messages can be processed in an event-driven </a:t>
            </a:r>
            <a:r>
              <a:rPr lang="en-GB" sz="2800" dirty="0" smtClean="0">
                <a:solidFill>
                  <a:schemeClr val="accent1"/>
                </a:solidFill>
              </a:rPr>
              <a:t>way</a:t>
            </a:r>
          </a:p>
          <a:p>
            <a:r>
              <a:rPr lang="en-GB" sz="2800" b="1" dirty="0">
                <a:solidFill>
                  <a:srgbClr val="FFC000"/>
                </a:solidFill>
              </a:rPr>
              <a:t>Message Filtering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Subject-based, content-based and type-based </a:t>
            </a:r>
            <a:r>
              <a:rPr lang="en-GB" sz="2800" dirty="0" smtClean="0">
                <a:solidFill>
                  <a:schemeClr val="accent1"/>
                </a:solidFill>
              </a:rPr>
              <a:t>filtering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8494" y="3882737"/>
            <a:ext cx="21297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 MQTT uses subject-based filtering of messages. Every message contains a topic (subject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 MQTT has quality of service (</a:t>
            </a:r>
            <a:r>
              <a:rPr lang="en-GB" sz="4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) levels</a:t>
            </a:r>
            <a:endParaRPr lang="en-GB" sz="4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3. MQTT 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is especially easy to use on the client-side. 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Unlike most 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pub/sub systems 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having 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logic on the broker-side, 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MQTT uses 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 client library 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that </a:t>
            </a:r>
            <a:r>
              <a:rPr lang="en-GB" sz="4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makes it a light-weight </a:t>
            </a:r>
            <a:r>
              <a:rPr lang="en-GB" sz="4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protocol.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3226" y="9499995"/>
            <a:ext cx="1170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!= Message Queue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87864" y="8556114"/>
            <a:ext cx="8872504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message queue stores message until they are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consumed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message is only consumed by one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client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Queues are named and must be created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explicitly, not on the fly.</a:t>
            </a:r>
          </a:p>
        </p:txBody>
      </p:sp>
    </p:spTree>
    <p:extLst>
      <p:ext uri="{BB962C8B-B14F-4D97-AF65-F5344CB8AC3E}">
        <p14:creationId xmlns:p14="http://schemas.microsoft.com/office/powerpoint/2010/main" val="7389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20357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Client, Broker and Connection Establishment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683" y="3746367"/>
            <a:ext cx="587589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An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MQTT client is any device (from a micro controller up to a full-fledged server) that runs an MQTT library and connects to an MQTT broker over a network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2179" y="3409920"/>
            <a:ext cx="83598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broker is highly scalable, 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integratable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 into backend systems, easy to monitor, and (of course)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failure-resistant.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Receiving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all messages, </a:t>
            </a: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filtering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messages, </a:t>
            </a: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Determining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who is subscribed to each message, and sending the message to these subscribed clients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84" y="3408340"/>
            <a:ext cx="80676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796" y="7463014"/>
            <a:ext cx="5276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0941179" y="5686079"/>
            <a:ext cx="794083" cy="161510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6" y="8953500"/>
            <a:ext cx="7172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262" y="10177639"/>
            <a:ext cx="7191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637" y="9702033"/>
            <a:ext cx="4501688" cy="344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2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201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Publish, Subscribe &amp; Unsubscribe</a:t>
            </a:r>
          </a:p>
        </p:txBody>
      </p:sp>
    </p:spTree>
    <p:extLst>
      <p:ext uri="{BB962C8B-B14F-4D97-AF65-F5344CB8AC3E}">
        <p14:creationId xmlns:p14="http://schemas.microsoft.com/office/powerpoint/2010/main" val="359332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201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</a:t>
            </a:r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Publish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3" y="7677276"/>
            <a:ext cx="7985867" cy="475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33098" y="1431917"/>
            <a:ext cx="1356714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Topic Name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topic name is a simple string that is hierarchically structured with forward slashes as delimiters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3000" b="1" dirty="0" err="1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3000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This number indicates the Quality of Service Level (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) of the message. There are three levels: 0,1, and 2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sz="3000" b="1" dirty="0" smtClean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Retain </a:t>
            </a:r>
            <a:r>
              <a:rPr lang="en-GB" sz="3000" b="1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Flag</a:t>
            </a:r>
            <a:r>
              <a:rPr lang="en-GB" sz="3000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This flag defines whether the message is saved by the broker as the last known good value for a specified topic. When a new client subscribes to a topic, they receive the last message that is retained on that topic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3000" b="1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Payload</a:t>
            </a:r>
            <a:r>
              <a:rPr lang="en-GB" sz="3000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This is the actual content of the message. MQTT is data-agnostic. It is possible to send images, text in any encoding, encrypted data, and virtually every data in binary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lang="en-GB" sz="3000" dirty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b="1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Packet Identifier</a:t>
            </a:r>
            <a:r>
              <a:rPr lang="en-GB" sz="3000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packet identifier uniquely identifies a message as it flows between the client and broker. The packet identifier is only relevant for 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 levels greater than 0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3000" b="1" dirty="0" smtClean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DUP </a:t>
            </a:r>
            <a:r>
              <a:rPr lang="en-GB" sz="3000" b="1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flag</a:t>
            </a:r>
            <a:r>
              <a:rPr lang="en-GB" sz="3000" dirty="0">
                <a:solidFill>
                  <a:srgbClr val="00B05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flag indicates that the message is a duplicate and was resent because the intended recipient (client or broker) did not acknowledge the original message. This is only relevant for 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 greater than 0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" y="4057650"/>
            <a:ext cx="798586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3226" y="1883539"/>
            <a:ext cx="201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</a:t>
            </a:r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Subscribe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6713" y="7677275"/>
            <a:ext cx="13567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rgbClr val="0070C0"/>
                </a:solidFill>
                <a:latin typeface="Montserrat Light" charset="0"/>
                <a:ea typeface="Montserrat Light" charset="0"/>
                <a:cs typeface="Montserrat Light" charset="0"/>
              </a:rPr>
              <a:t>Packet </a:t>
            </a:r>
            <a:r>
              <a:rPr lang="en-GB" sz="3000" dirty="0">
                <a:solidFill>
                  <a:srgbClr val="0070C0"/>
                </a:solidFill>
                <a:latin typeface="Montserrat Light" charset="0"/>
                <a:ea typeface="Montserrat Light" charset="0"/>
                <a:cs typeface="Montserrat Light" charset="0"/>
              </a:rPr>
              <a:t>Identifier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The packet identifier uniquely identifies a message as it flows between the client and broker. </a:t>
            </a:r>
            <a:endParaRPr lang="en-GB" sz="3000" dirty="0" smtClean="0">
              <a:solidFill>
                <a:schemeClr val="accent1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smtClean="0">
                <a:solidFill>
                  <a:srgbClr val="0070C0"/>
                </a:solidFill>
                <a:latin typeface="Montserrat Light" charset="0"/>
                <a:ea typeface="Montserrat Light" charset="0"/>
                <a:cs typeface="Montserrat Light" charset="0"/>
              </a:rPr>
              <a:t>List </a:t>
            </a:r>
            <a:r>
              <a:rPr lang="en-GB" sz="3000" dirty="0">
                <a:solidFill>
                  <a:srgbClr val="0070C0"/>
                </a:solidFill>
                <a:latin typeface="Montserrat Light" charset="0"/>
                <a:ea typeface="Montserrat Light" charset="0"/>
                <a:cs typeface="Montserrat Light" charset="0"/>
              </a:rPr>
              <a:t>of Subscriptions 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 SUBSCRIBE message can contain multiple subscriptions for a client. Each subscription is made up of a topic and a </a:t>
            </a:r>
            <a:r>
              <a:rPr lang="en-GB" sz="30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QoS</a:t>
            </a:r>
            <a:r>
              <a:rPr lang="en-GB" sz="30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 level. The topic in the subscribe message can contain wildcards that make it possible to subscribe to a topic pattern rather than a specific </a:t>
            </a:r>
            <a:r>
              <a:rPr lang="en-GB" sz="3000" dirty="0" smtClean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topic.</a:t>
            </a:r>
          </a:p>
        </p:txBody>
      </p:sp>
      <p:sp>
        <p:nvSpPr>
          <p:cNvPr id="2" name="AutoShape 2" descr="MQTT Subscribe attribut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3" y="7677275"/>
            <a:ext cx="7985867" cy="480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3" y="3988315"/>
            <a:ext cx="798586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331" y="1859477"/>
            <a:ext cx="71913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706" y="1859476"/>
            <a:ext cx="5198749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9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481" y="1883539"/>
            <a:ext cx="2018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MQTT </a:t>
            </a:r>
            <a:r>
              <a:rPr lang="en-US" sz="6000" b="1" spc="600" dirty="0" smtClean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Unsubscribe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2" name="AutoShape 2" descr="MQTT Subscribe attribut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3" y="3988313"/>
            <a:ext cx="798586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3" y="7113957"/>
            <a:ext cx="7985867" cy="48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331" y="1883539"/>
            <a:ext cx="71913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55104"/>
      </p:ext>
    </p:extLst>
  </p:cSld>
  <p:clrMapOvr>
    <a:masterClrMapping/>
  </p:clrMapOvr>
</p:sld>
</file>

<file path=ppt/theme/theme1.xml><?xml version="1.0" encoding="utf-8"?>
<a:theme xmlns:a="http://schemas.openxmlformats.org/drawingml/2006/main" name="Air - Minimal by Slidedizer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 - Minimal by Slidedizer</Template>
  <TotalTime>2799</TotalTime>
  <Words>730</Words>
  <Application>Microsoft Office PowerPoint</Application>
  <PresentationFormat>Custom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Air - Minimal by Slidedizer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Awesome PPT</Manager>
  <Company>Optimized Systems and Solutions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Awesome PPT</dc:subject>
  <dc:creator>Nguyen, Minh</dc:creator>
  <cp:keywords>Awesome PPT</cp:keywords>
  <dc:description>Awesome PPT</dc:description>
  <cp:lastModifiedBy>Nguyen, Minh</cp:lastModifiedBy>
  <cp:revision>15</cp:revision>
  <dcterms:created xsi:type="dcterms:W3CDTF">2019-02-16T02:33:07Z</dcterms:created>
  <dcterms:modified xsi:type="dcterms:W3CDTF">2019-02-20T10:03:31Z</dcterms:modified>
  <cp:category>Awesome PPT</cp:category>
</cp:coreProperties>
</file>