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9" r:id="rId4"/>
    <p:sldId id="258" r:id="rId5"/>
    <p:sldId id="260" r:id="rId6"/>
    <p:sldId id="265"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ong Nguyễn" initials="PN" lastIdx="1" clrIdx="0">
    <p:extLst>
      <p:ext uri="{19B8F6BF-5375-455C-9EA6-DF929625EA0E}">
        <p15:presenceInfo xmlns:p15="http://schemas.microsoft.com/office/powerpoint/2012/main" userId="0fcc289b2d8a1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916" autoAdjust="0"/>
  </p:normalViewPr>
  <p:slideViewPr>
    <p:cSldViewPr snapToGrid="0">
      <p:cViewPr varScale="1">
        <p:scale>
          <a:sx n="56" d="100"/>
          <a:sy n="56" d="100"/>
        </p:scale>
        <p:origin x="166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468382-1F23-4C70-8257-5CE3AA86B536}" type="datetimeFigureOut">
              <a:rPr lang="en-US" smtClean="0"/>
              <a:t>8/9/2025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05DA9-48E6-46DC-81F5-3178DED7B481}" type="slidenum">
              <a:rPr lang="en-US" smtClean="0"/>
              <a:t>‹#›</a:t>
            </a:fld>
            <a:endParaRPr lang="en-US"/>
          </a:p>
        </p:txBody>
      </p:sp>
    </p:spTree>
    <p:extLst>
      <p:ext uri="{BB962C8B-B14F-4D97-AF65-F5344CB8AC3E}">
        <p14:creationId xmlns:p14="http://schemas.microsoft.com/office/powerpoint/2010/main" val="3593052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C05DA9-48E6-46DC-81F5-3178DED7B481}" type="slidenum">
              <a:rPr lang="en-US" smtClean="0"/>
              <a:t>1</a:t>
            </a:fld>
            <a:endParaRPr lang="en-US"/>
          </a:p>
        </p:txBody>
      </p:sp>
    </p:spTree>
    <p:extLst>
      <p:ext uri="{BB962C8B-B14F-4D97-AF65-F5344CB8AC3E}">
        <p14:creationId xmlns:p14="http://schemas.microsoft.com/office/powerpoint/2010/main" val="3731137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baseline="0" dirty="0">
                <a:solidFill>
                  <a:schemeClr val="tx1"/>
                </a:solidFill>
                <a:effectLst/>
                <a:latin typeface="+mn-lt"/>
                <a:ea typeface="+mn-ea"/>
                <a:cs typeface="+mn-cs"/>
              </a:rPr>
              <a:t> do </a:t>
            </a:r>
            <a:r>
              <a:rPr lang="en-US" sz="1200" kern="1200" baseline="0" dirty="0" err="1">
                <a:solidFill>
                  <a:schemeClr val="tx1"/>
                </a:solidFill>
                <a:effectLst/>
                <a:latin typeface="+mn-lt"/>
                <a:ea typeface="+mn-ea"/>
                <a:cs typeface="+mn-cs"/>
              </a:rPr>
              <a:t>chọn</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tán</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o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/VM/container </a:t>
            </a:r>
            <a:r>
              <a:rPr lang="en-US" sz="1200" kern="1200" dirty="0" err="1">
                <a:solidFill>
                  <a:schemeClr val="tx1"/>
                </a:solidFill>
                <a:effectLst/>
                <a:latin typeface="+mn-lt"/>
                <a:ea typeface="+mn-ea"/>
                <a:cs typeface="+mn-cs"/>
              </a:rPr>
              <a:t>riêng</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o </a:t>
            </a:r>
            <a:r>
              <a:rPr lang="en-US" sz="1200" kern="1200" dirty="0" err="1">
                <a:solidFill>
                  <a:schemeClr val="tx1"/>
                </a:solidFill>
                <a:effectLst/>
                <a:latin typeface="+mn-lt"/>
                <a:ea typeface="+mn-ea"/>
                <a:cs typeface="+mn-cs"/>
              </a:rPr>
              <a:t>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dễ</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có</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thể</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tận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dụng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các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hệ</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thống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có</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sẵn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để</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cung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cấp</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dịch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vụ</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miễn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phí</a:t>
            </a:r>
            <a:r>
              <a:rPr lang="en-US" sz="1200" kern="1200" baseline="0" dirty="0">
                <a:solidFill>
                  <a:schemeClr val="tx1"/>
                </a:solidFill>
                <a:effectLst/>
                <a:latin typeface="+mn-lt"/>
                <a:ea typeface="+mn-ea"/>
                <a:cs typeface="+mn-cs"/>
              </a:rPr>
              <a:t> ban </a:t>
            </a:r>
            <a:r>
              <a:rPr lang="en-US" sz="1200" kern="1200" baseline="0" dirty="0" err="1">
                <a:solidFill>
                  <a:schemeClr val="tx1"/>
                </a:solidFill>
                <a:effectLst/>
                <a:latin typeface="+mn-lt"/>
                <a:ea typeface="+mn-ea"/>
                <a:cs typeface="+mn-cs"/>
              </a:rPr>
              <a:t>đầu</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cho</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đơn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vị</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dùng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thử</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với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số</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lượng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người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dùng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nhỏ</a:t>
            </a:r>
            <a:r>
              <a:rPr lang="en-US" sz="1200" kern="1200" baseline="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B0C05DA9-48E6-46DC-81F5-3178DED7B481}" type="slidenum">
              <a:rPr lang="en-US" smtClean="0"/>
              <a:t>3</a:t>
            </a:fld>
            <a:endParaRPr lang="en-US"/>
          </a:p>
        </p:txBody>
      </p:sp>
    </p:spTree>
    <p:extLst>
      <p:ext uri="{BB962C8B-B14F-4D97-AF65-F5344CB8AC3E}">
        <p14:creationId xmlns:p14="http://schemas.microsoft.com/office/powerpoint/2010/main" val="313126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Một hệ thống phân tán là một tập hợp các máy tính độc lập về mặt vật lý (hoặc logic) giao tiếp với nhau để thực hiện một mục tiêu chung. Thay vì tất cả các chức năng nằm trong một ứng dụng duy nhất (</a:t>
            </a:r>
            <a:r>
              <a:rPr lang="vi-VN" b="1" dirty="0"/>
              <a:t>monolithic</a:t>
            </a:r>
            <a:r>
              <a:rPr lang="vi-VN" dirty="0"/>
              <a:t>), chúng được chia nhỏ thành các dịch vụ riêng biệt. Hệ thống </a:t>
            </a:r>
            <a:r>
              <a:rPr lang="en-US" dirty="0" err="1"/>
              <a:t>đã</a:t>
            </a:r>
            <a:r>
              <a:rPr lang="en-US" baseline="0" dirty="0"/>
              <a:t> </a:t>
            </a:r>
            <a:r>
              <a:rPr lang="vi-VN" dirty="0"/>
              <a:t>minh họa điều này</a:t>
            </a:r>
            <a:r>
              <a:rPr lang="en-US" baseline="0" dirty="0"/>
              <a:t> </a:t>
            </a:r>
            <a:r>
              <a:rPr lang="en-US" baseline="0" dirty="0" err="1"/>
              <a:t>bằng</a:t>
            </a:r>
            <a:r>
              <a:rPr lang="en-US" baseline="0" dirty="0"/>
              <a:t> </a:t>
            </a:r>
            <a:r>
              <a:rPr lang="en-US" baseline="0" dirty="0" err="1"/>
              <a:t>các</a:t>
            </a:r>
            <a:r>
              <a:rPr lang="en-US" baseline="0" dirty="0"/>
              <a:t> </a:t>
            </a:r>
            <a:r>
              <a:rPr lang="en-US" baseline="0" dirty="0" err="1"/>
              <a:t>công</a:t>
            </a:r>
            <a:r>
              <a:rPr lang="en-US" baseline="0" dirty="0"/>
              <a:t> </a:t>
            </a:r>
            <a:r>
              <a:rPr lang="en-US" baseline="0" dirty="0" err="1"/>
              <a:t>nghệ</a:t>
            </a:r>
            <a:r>
              <a:rPr lang="en-US" baseline="0" dirty="0"/>
              <a:t> </a:t>
            </a:r>
            <a:r>
              <a:rPr lang="en-US" baseline="0" dirty="0" err="1"/>
              <a:t>được</a:t>
            </a:r>
            <a:r>
              <a:rPr lang="en-US" baseline="0" dirty="0"/>
              <a:t> </a:t>
            </a:r>
            <a:r>
              <a:rPr lang="en-US" baseline="0" dirty="0" err="1"/>
              <a:t>triển</a:t>
            </a:r>
            <a:r>
              <a:rPr lang="en-US" baseline="0" dirty="0"/>
              <a:t> </a:t>
            </a:r>
            <a:r>
              <a:rPr lang="en-US" baseline="0" dirty="0" err="1"/>
              <a:t>khai</a:t>
            </a:r>
            <a:r>
              <a:rPr lang="en-US" baseline="0" dirty="0"/>
              <a:t> </a:t>
            </a:r>
            <a:r>
              <a:rPr lang="en-US" baseline="0" dirty="0" err="1"/>
              <a:t>như</a:t>
            </a:r>
            <a:r>
              <a:rPr lang="en-US" baseline="0" dirty="0"/>
              <a:t> </a:t>
            </a:r>
            <a:r>
              <a:rPr lang="en-US" baseline="0" dirty="0" err="1"/>
              <a:t>sau</a:t>
            </a:r>
            <a:r>
              <a:rPr lang="en-US" baseline="0" dirty="0"/>
              <a:t>:</a:t>
            </a:r>
            <a:endParaRPr lang="vi-VN" dirty="0"/>
          </a:p>
          <a:p>
            <a:r>
              <a:rPr lang="vi-VN" b="1" dirty="0"/>
              <a:t>Frontend</a:t>
            </a:r>
            <a:r>
              <a:rPr lang="vi-VN" dirty="0"/>
              <a:t> là một dịch vụ độc lập.</a:t>
            </a:r>
          </a:p>
          <a:p>
            <a:r>
              <a:rPr lang="vi-VN" b="1" dirty="0"/>
              <a:t>Backend</a:t>
            </a:r>
            <a:r>
              <a:rPr lang="vi-VN" dirty="0"/>
              <a:t> là một dịch vụ</a:t>
            </a:r>
            <a:r>
              <a:rPr lang="en-US" baseline="0" dirty="0"/>
              <a:t> </a:t>
            </a:r>
            <a:r>
              <a:rPr lang="en-US" baseline="0" dirty="0" err="1"/>
              <a:t>riêng</a:t>
            </a:r>
            <a:r>
              <a:rPr lang="vi-VN" dirty="0"/>
              <a:t>.</a:t>
            </a:r>
          </a:p>
          <a:p>
            <a:r>
              <a:rPr lang="vi-VN" b="1" dirty="0"/>
              <a:t>Database (MongoDB)</a:t>
            </a:r>
            <a:endParaRPr lang="en-US" b="0" dirty="0"/>
          </a:p>
          <a:p>
            <a:r>
              <a:rPr lang="vi-VN" b="1" dirty="0"/>
              <a:t>Dịch vụ file (Cloudinary)</a:t>
            </a:r>
            <a:r>
              <a:rPr lang="vi-VN" dirty="0"/>
              <a:t> là một dịch vụ lưu trữ file chuyên dụng.</a:t>
            </a:r>
          </a:p>
          <a:p>
            <a:r>
              <a:rPr lang="vi-VN" dirty="0"/>
              <a:t>Các thành phần này giao tiếp với nhau thông qua mạng, sử dụng giao thức HTTP và API RESTful.</a:t>
            </a:r>
          </a:p>
          <a:p>
            <a:endParaRPr lang="en-US" dirty="0"/>
          </a:p>
        </p:txBody>
      </p:sp>
      <p:sp>
        <p:nvSpPr>
          <p:cNvPr id="4" name="Slide Number Placeholder 3"/>
          <p:cNvSpPr>
            <a:spLocks noGrp="1"/>
          </p:cNvSpPr>
          <p:nvPr>
            <p:ph type="sldNum" sz="quarter" idx="10"/>
          </p:nvPr>
        </p:nvSpPr>
        <p:spPr/>
        <p:txBody>
          <a:bodyPr/>
          <a:lstStyle/>
          <a:p>
            <a:fld id="{B0C05DA9-48E6-46DC-81F5-3178DED7B481}" type="slidenum">
              <a:rPr lang="en-US" smtClean="0"/>
              <a:t>4</a:t>
            </a:fld>
            <a:endParaRPr lang="en-US"/>
          </a:p>
        </p:txBody>
      </p:sp>
    </p:spTree>
    <p:extLst>
      <p:ext uri="{BB962C8B-B14F-4D97-AF65-F5344CB8AC3E}">
        <p14:creationId xmlns:p14="http://schemas.microsoft.com/office/powerpoint/2010/main" val="1853501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của</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sử</a:t>
            </a:r>
            <a:r>
              <a:rPr lang="en-US" baseline="0" dirty="0"/>
              <a:t> </a:t>
            </a:r>
            <a:r>
              <a:rPr lang="en-US" baseline="0" dirty="0" err="1"/>
              <a:t>dụng</a:t>
            </a:r>
            <a:r>
              <a:rPr lang="en-US" baseline="0" dirty="0"/>
              <a:t> </a:t>
            </a:r>
            <a:r>
              <a:rPr lang="en-US" sz="1200" kern="1200" dirty="0">
                <a:solidFill>
                  <a:schemeClr val="tx1"/>
                </a:solidFill>
                <a:effectLst/>
                <a:latin typeface="+mn-lt"/>
                <a:ea typeface="+mn-ea"/>
                <a:cs typeface="+mn-cs"/>
              </a:rPr>
              <a:t>API RESTful </a:t>
            </a:r>
            <a:r>
              <a:rPr lang="en-US" sz="1200" kern="1200" dirty="0" err="1">
                <a:solidFill>
                  <a:schemeClr val="tx1"/>
                </a:solidFill>
                <a:effectLst/>
                <a:latin typeface="+mn-lt"/>
                <a:ea typeface="+mn-ea"/>
                <a:cs typeface="+mn-cs"/>
              </a:rPr>
              <a:t>làm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nối</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Luồng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1.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ở frontend.</a:t>
            </a:r>
          </a:p>
          <a:p>
            <a:r>
              <a:rPr lang="en-US" sz="1200" kern="1200" dirty="0">
                <a:solidFill>
                  <a:schemeClr val="tx1"/>
                </a:solidFill>
                <a:effectLst/>
                <a:latin typeface="+mn-lt"/>
                <a:ea typeface="+mn-ea"/>
                <a:cs typeface="+mn-cs"/>
              </a:rPr>
              <a:t>2. Frontend </a:t>
            </a:r>
            <a:r>
              <a:rPr lang="en-US" sz="1200" kern="1200" dirty="0" err="1">
                <a:solidFill>
                  <a:schemeClr val="tx1"/>
                </a:solidFill>
                <a:effectLst/>
                <a:latin typeface="+mn-lt"/>
                <a:ea typeface="+mn-ea"/>
                <a:cs typeface="+mn-cs"/>
              </a:rPr>
              <a:t>gửi</a:t>
            </a:r>
            <a:r>
              <a:rPr lang="en-US" sz="1200" kern="1200" dirty="0">
                <a:solidFill>
                  <a:schemeClr val="tx1"/>
                </a:solidFill>
                <a:effectLst/>
                <a:latin typeface="+mn-lt"/>
                <a:ea typeface="+mn-ea"/>
                <a:cs typeface="+mn-cs"/>
              </a:rPr>
              <a:t> request API.</a:t>
            </a:r>
          </a:p>
          <a:p>
            <a:r>
              <a:rPr lang="en-US" sz="1200" kern="1200" dirty="0">
                <a:solidFill>
                  <a:schemeClr val="tx1"/>
                </a:solidFill>
                <a:effectLst/>
                <a:latin typeface="+mn-lt"/>
                <a:ea typeface="+mn-ea"/>
                <a:cs typeface="+mn-cs"/>
              </a:rPr>
              <a:t>3. Backend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(token JWT / session).</a:t>
            </a:r>
          </a:p>
          <a:p>
            <a:r>
              <a:rPr lang="en-US" sz="1200" kern="1200" dirty="0">
                <a:solidFill>
                  <a:schemeClr val="tx1"/>
                </a:solidFill>
                <a:effectLst/>
                <a:latin typeface="+mn-lt"/>
                <a:ea typeface="+mn-ea"/>
                <a:cs typeface="+mn-cs"/>
              </a:rPr>
              <a:t>4. Backend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DB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DB file.</a:t>
            </a:r>
          </a:p>
          <a:p>
            <a:r>
              <a:rPr lang="en-US" sz="1200" kern="1200" dirty="0">
                <a:solidFill>
                  <a:schemeClr val="tx1"/>
                </a:solidFill>
                <a:effectLst/>
                <a:latin typeface="+mn-lt"/>
                <a:ea typeface="+mn-ea"/>
                <a:cs typeface="+mn-cs"/>
              </a:rPr>
              <a:t>5. </a:t>
            </a:r>
            <a:r>
              <a:rPr lang="en-US" sz="1200" kern="1200" dirty="0" err="1">
                <a:solidFill>
                  <a:schemeClr val="tx1"/>
                </a:solidFill>
                <a:effectLst/>
                <a:latin typeface="+mn-lt"/>
                <a:ea typeface="+mn-ea"/>
                <a:cs typeface="+mn-cs"/>
              </a:rPr>
              <a:t>Trả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frontend.</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0C05DA9-48E6-46DC-81F5-3178DED7B481}" type="slidenum">
              <a:rPr lang="en-US" smtClean="0"/>
              <a:t>5</a:t>
            </a:fld>
            <a:endParaRPr lang="en-US"/>
          </a:p>
        </p:txBody>
      </p:sp>
    </p:spTree>
    <p:extLst>
      <p:ext uri="{BB962C8B-B14F-4D97-AF65-F5344CB8AC3E}">
        <p14:creationId xmlns:p14="http://schemas.microsoft.com/office/powerpoint/2010/main" val="817679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1. Kiến Trúc Chi Tiết</a:t>
            </a:r>
          </a:p>
          <a:p>
            <a:r>
              <a:rPr lang="vi-VN" dirty="0"/>
              <a:t>Kiến trúc này được chia thành ba phần chính: </a:t>
            </a:r>
            <a:r>
              <a:rPr lang="vi-VN" b="1" dirty="0"/>
              <a:t>Client-side</a:t>
            </a:r>
            <a:r>
              <a:rPr lang="vi-VN" dirty="0"/>
              <a:t>, </a:t>
            </a:r>
            <a:r>
              <a:rPr lang="vi-VN" b="1" dirty="0"/>
              <a:t>Server-side</a:t>
            </a:r>
            <a:r>
              <a:rPr lang="vi-VN" dirty="0"/>
              <a:t>, và </a:t>
            </a:r>
            <a:r>
              <a:rPr lang="vi-VN" b="1" dirty="0"/>
              <a:t>Data-storage</a:t>
            </a:r>
            <a:r>
              <a:rPr lang="vi-VN" dirty="0"/>
              <a:t>.</a:t>
            </a:r>
          </a:p>
          <a:p>
            <a:r>
              <a:rPr lang="vi-VN" b="1" dirty="0"/>
              <a:t>Client-side (Frontend)</a:t>
            </a:r>
            <a:r>
              <a:rPr lang="vi-VN" dirty="0"/>
              <a:t>:</a:t>
            </a:r>
          </a:p>
          <a:p>
            <a:pPr lvl="1"/>
            <a:r>
              <a:rPr lang="vi-VN" b="1" dirty="0"/>
              <a:t>Công nghệ</a:t>
            </a:r>
            <a:r>
              <a:rPr lang="vi-VN" dirty="0"/>
              <a:t>: React, TypeScript.</a:t>
            </a:r>
          </a:p>
          <a:p>
            <a:pPr lvl="1"/>
            <a:r>
              <a:rPr lang="vi-VN" b="1" dirty="0"/>
              <a:t>Mục đích</a:t>
            </a:r>
            <a:r>
              <a:rPr lang="vi-VN" dirty="0"/>
              <a:t>: Giao diện người dùng.</a:t>
            </a:r>
          </a:p>
          <a:p>
            <a:pPr lvl="1"/>
            <a:r>
              <a:rPr lang="vi-VN" b="1" dirty="0"/>
              <a:t>Mô tả</a:t>
            </a:r>
            <a:r>
              <a:rPr lang="vi-VN" dirty="0"/>
              <a:t>: Đây là ứng dụng chạy trên trình duyệt của người dùng. Nó chịu trách nhiệm hiển thị dữ liệu, xử lý các tương tác của người dùng (như click nút, nhập liệu) và gửi các yêu cầu (requests) đến backend thông qua các API.</a:t>
            </a:r>
          </a:p>
          <a:p>
            <a:r>
              <a:rPr lang="vi-VN" b="1" dirty="0"/>
              <a:t>Server-side (Backend)</a:t>
            </a:r>
            <a:r>
              <a:rPr lang="vi-VN" dirty="0"/>
              <a:t>:</a:t>
            </a:r>
          </a:p>
          <a:p>
            <a:pPr lvl="1"/>
            <a:r>
              <a:rPr lang="vi-VN" b="1" dirty="0"/>
              <a:t>Công nghệ</a:t>
            </a:r>
            <a:r>
              <a:rPr lang="vi-VN" dirty="0"/>
              <a:t>: Node.js, Express.</a:t>
            </a:r>
          </a:p>
          <a:p>
            <a:pPr lvl="1"/>
            <a:r>
              <a:rPr lang="vi-VN" b="1" dirty="0"/>
              <a:t>Mục đích</a:t>
            </a:r>
            <a:r>
              <a:rPr lang="vi-VN" dirty="0"/>
              <a:t>: Xử lý logic nghiệp vụ, xác thực, ủy quyền và giao tiếp với cơ sở dữ liệu.</a:t>
            </a:r>
          </a:p>
          <a:p>
            <a:pPr lvl="1"/>
            <a:r>
              <a:rPr lang="vi-VN" b="1" dirty="0"/>
              <a:t>Mô tả</a:t>
            </a:r>
            <a:r>
              <a:rPr lang="vi-VN" dirty="0"/>
              <a:t>: Đây là bộ não của hệ thống</a:t>
            </a:r>
            <a:r>
              <a:rPr lang="en-US" dirty="0"/>
              <a:t>,</a:t>
            </a:r>
            <a:r>
              <a:rPr lang="en-US" baseline="0" dirty="0"/>
              <a:t> </a:t>
            </a:r>
            <a:r>
              <a:rPr lang="vi-VN" dirty="0"/>
              <a:t>tiếp nhận các yêu cầu từ frontend, xử lý chúng, và trả về kết quả. Backend sẽ chứa các </a:t>
            </a:r>
            <a:r>
              <a:rPr lang="vi-VN" b="1" dirty="0"/>
              <a:t>endpoints</a:t>
            </a:r>
            <a:r>
              <a:rPr lang="vi-VN" dirty="0"/>
              <a:t> (điểm cuối) cho các API RESTful.</a:t>
            </a:r>
          </a:p>
          <a:p>
            <a:r>
              <a:rPr lang="vi-VN" b="1" dirty="0"/>
              <a:t>Data-storage</a:t>
            </a:r>
            <a:r>
              <a:rPr lang="vi-VN" dirty="0"/>
              <a:t>:</a:t>
            </a:r>
          </a:p>
          <a:p>
            <a:pPr lvl="1"/>
            <a:r>
              <a:rPr lang="vi-VN" b="1" dirty="0"/>
              <a:t>DB dữ liệu (MongoDB)</a:t>
            </a:r>
            <a:r>
              <a:rPr lang="vi-VN" dirty="0"/>
              <a:t>:</a:t>
            </a:r>
          </a:p>
          <a:p>
            <a:pPr lvl="2"/>
            <a:r>
              <a:rPr lang="vi-VN" b="1" dirty="0"/>
              <a:t>Mục đích</a:t>
            </a:r>
            <a:r>
              <a:rPr lang="vi-VN" dirty="0"/>
              <a:t>: Lưu trữ dữ liệu có cấu trúc.</a:t>
            </a:r>
          </a:p>
          <a:p>
            <a:pPr lvl="2"/>
            <a:r>
              <a:rPr lang="vi-VN" b="1" dirty="0"/>
              <a:t>Mô tả</a:t>
            </a:r>
            <a:r>
              <a:rPr lang="vi-VN" dirty="0"/>
              <a:t>: MongoDB là một cơ sở dữ liệu NoSQL, lưu trữ dữ liệu dưới dạng các tài liệu (documents) giống JSON. Nó phù hợp để lưu trữ thông tin người dùng, sản phẩm, bài viết, v.v.</a:t>
            </a:r>
          </a:p>
          <a:p>
            <a:pPr lvl="1"/>
            <a:r>
              <a:rPr lang="vi-VN" b="1" dirty="0"/>
              <a:t>DB file (Cloudinary)</a:t>
            </a:r>
            <a:r>
              <a:rPr lang="vi-VN" dirty="0"/>
              <a:t>:</a:t>
            </a:r>
          </a:p>
          <a:p>
            <a:pPr lvl="2"/>
            <a:r>
              <a:rPr lang="vi-VN" b="1" dirty="0"/>
              <a:t>Mục đích</a:t>
            </a:r>
            <a:r>
              <a:rPr lang="vi-VN" dirty="0"/>
              <a:t>: Lưu trữ và quản lý các file tĩnh (ảnh, video, tài liệu, v.v.).</a:t>
            </a:r>
          </a:p>
          <a:p>
            <a:pPr lvl="2"/>
            <a:r>
              <a:rPr lang="vi-VN" b="1" dirty="0"/>
              <a:t>Mô tả</a:t>
            </a:r>
            <a:r>
              <a:rPr lang="vi-VN" dirty="0"/>
              <a:t>: Cloudinary là một dịch vụ quản lý tài nguyên đám mây. Thay vì lưu trữ file trên server backend, chúng ta sẽ tải file lên Cloudinary. Dịch vụ này cũng cung cấp các tính năng mạnh mẽ như xử lý, tối ưu hóa và phân phối file thông qua CDN (Content Delivery Network), giúp tăng tốc độ tải file cho người dùng.</a:t>
            </a:r>
          </a:p>
        </p:txBody>
      </p:sp>
      <p:sp>
        <p:nvSpPr>
          <p:cNvPr id="4" name="Slide Number Placeholder 3"/>
          <p:cNvSpPr>
            <a:spLocks noGrp="1"/>
          </p:cNvSpPr>
          <p:nvPr>
            <p:ph type="sldNum" sz="quarter" idx="10"/>
          </p:nvPr>
        </p:nvSpPr>
        <p:spPr/>
        <p:txBody>
          <a:bodyPr/>
          <a:lstStyle/>
          <a:p>
            <a:fld id="{B0C05DA9-48E6-46DC-81F5-3178DED7B481}" type="slidenum">
              <a:rPr lang="en-US" smtClean="0"/>
              <a:t>6</a:t>
            </a:fld>
            <a:endParaRPr lang="en-US"/>
          </a:p>
        </p:txBody>
      </p:sp>
    </p:spTree>
    <p:extLst>
      <p:ext uri="{BB962C8B-B14F-4D97-AF65-F5344CB8AC3E}">
        <p14:creationId xmlns:p14="http://schemas.microsoft.com/office/powerpoint/2010/main" val="2468924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của</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sử</a:t>
            </a:r>
            <a:r>
              <a:rPr lang="en-US" baseline="0" dirty="0"/>
              <a:t> </a:t>
            </a:r>
            <a:r>
              <a:rPr lang="en-US" baseline="0" dirty="0" err="1"/>
              <a:t>dụng</a:t>
            </a:r>
            <a:r>
              <a:rPr lang="en-US" baseline="0" dirty="0"/>
              <a:t> </a:t>
            </a:r>
            <a:r>
              <a:rPr lang="en-US" sz="1200" kern="1200" dirty="0">
                <a:solidFill>
                  <a:schemeClr val="tx1"/>
                </a:solidFill>
                <a:effectLst/>
                <a:latin typeface="+mn-lt"/>
                <a:ea typeface="+mn-ea"/>
                <a:cs typeface="+mn-cs"/>
              </a:rPr>
              <a:t>API RESTful </a:t>
            </a:r>
            <a:r>
              <a:rPr lang="en-US" sz="1200" kern="1200" dirty="0" err="1">
                <a:solidFill>
                  <a:schemeClr val="tx1"/>
                </a:solidFill>
                <a:effectLst/>
                <a:latin typeface="+mn-lt"/>
                <a:ea typeface="+mn-ea"/>
                <a:cs typeface="+mn-cs"/>
              </a:rPr>
              <a:t>làm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nối</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Luồng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1.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ở frontend.</a:t>
            </a:r>
          </a:p>
          <a:p>
            <a:r>
              <a:rPr lang="en-US" sz="1200" kern="1200" dirty="0">
                <a:solidFill>
                  <a:schemeClr val="tx1"/>
                </a:solidFill>
                <a:effectLst/>
                <a:latin typeface="+mn-lt"/>
                <a:ea typeface="+mn-ea"/>
                <a:cs typeface="+mn-cs"/>
              </a:rPr>
              <a:t>2. Frontend </a:t>
            </a:r>
            <a:r>
              <a:rPr lang="en-US" sz="1200" kern="1200" dirty="0" err="1">
                <a:solidFill>
                  <a:schemeClr val="tx1"/>
                </a:solidFill>
                <a:effectLst/>
                <a:latin typeface="+mn-lt"/>
                <a:ea typeface="+mn-ea"/>
                <a:cs typeface="+mn-cs"/>
              </a:rPr>
              <a:t>gửi</a:t>
            </a:r>
            <a:r>
              <a:rPr lang="en-US" sz="1200" kern="1200" dirty="0">
                <a:solidFill>
                  <a:schemeClr val="tx1"/>
                </a:solidFill>
                <a:effectLst/>
                <a:latin typeface="+mn-lt"/>
                <a:ea typeface="+mn-ea"/>
                <a:cs typeface="+mn-cs"/>
              </a:rPr>
              <a:t> request API.</a:t>
            </a:r>
          </a:p>
          <a:p>
            <a:r>
              <a:rPr lang="en-US" sz="1200" kern="1200" dirty="0">
                <a:solidFill>
                  <a:schemeClr val="tx1"/>
                </a:solidFill>
                <a:effectLst/>
                <a:latin typeface="+mn-lt"/>
                <a:ea typeface="+mn-ea"/>
                <a:cs typeface="+mn-cs"/>
              </a:rPr>
              <a:t>3. Backend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(token JWT / session).</a:t>
            </a:r>
          </a:p>
          <a:p>
            <a:r>
              <a:rPr lang="en-US" sz="1200" kern="1200" dirty="0">
                <a:solidFill>
                  <a:schemeClr val="tx1"/>
                </a:solidFill>
                <a:effectLst/>
                <a:latin typeface="+mn-lt"/>
                <a:ea typeface="+mn-ea"/>
                <a:cs typeface="+mn-cs"/>
              </a:rPr>
              <a:t>4. Backend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DB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DB file.</a:t>
            </a:r>
          </a:p>
          <a:p>
            <a:r>
              <a:rPr lang="en-US" sz="1200" kern="1200" dirty="0">
                <a:solidFill>
                  <a:schemeClr val="tx1"/>
                </a:solidFill>
                <a:effectLst/>
                <a:latin typeface="+mn-lt"/>
                <a:ea typeface="+mn-ea"/>
                <a:cs typeface="+mn-cs"/>
              </a:rPr>
              <a:t>5. </a:t>
            </a:r>
            <a:r>
              <a:rPr lang="en-US" sz="1200" kern="1200" dirty="0" err="1">
                <a:solidFill>
                  <a:schemeClr val="tx1"/>
                </a:solidFill>
                <a:effectLst/>
                <a:latin typeface="+mn-lt"/>
                <a:ea typeface="+mn-ea"/>
                <a:cs typeface="+mn-cs"/>
              </a:rPr>
              <a:t>Trả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frontend.</a:t>
            </a:r>
          </a:p>
          <a:p>
            <a:endParaRPr lang="en-US" dirty="0"/>
          </a:p>
        </p:txBody>
      </p:sp>
      <p:sp>
        <p:nvSpPr>
          <p:cNvPr id="4" name="Slide Number Placeholder 3"/>
          <p:cNvSpPr>
            <a:spLocks noGrp="1"/>
          </p:cNvSpPr>
          <p:nvPr>
            <p:ph type="sldNum" sz="quarter" idx="10"/>
          </p:nvPr>
        </p:nvSpPr>
        <p:spPr/>
        <p:txBody>
          <a:bodyPr/>
          <a:lstStyle/>
          <a:p>
            <a:fld id="{B0C05DA9-48E6-46DC-81F5-3178DED7B481}" type="slidenum">
              <a:rPr lang="en-US" smtClean="0"/>
              <a:t>7</a:t>
            </a:fld>
            <a:endParaRPr lang="en-US"/>
          </a:p>
        </p:txBody>
      </p:sp>
    </p:spTree>
    <p:extLst>
      <p:ext uri="{BB962C8B-B14F-4D97-AF65-F5344CB8AC3E}">
        <p14:creationId xmlns:p14="http://schemas.microsoft.com/office/powerpoint/2010/main" val="3106075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Thêm</a:t>
            </a:r>
            <a:r>
              <a:rPr lang="en-US" dirty="0"/>
              <a:t> </a:t>
            </a:r>
            <a:r>
              <a:rPr lang="en-US" dirty="0" err="1">
                <a:latin typeface="Arial" panose="020B0604020202020204" pitchFamily="34" charset="0"/>
                <a:cs typeface="Arial" panose="020B0604020202020204" pitchFamily="34" charset="0"/>
              </a:rPr>
              <a:t>chức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t> </a:t>
            </a:r>
            <a:r>
              <a:rPr lang="vi-VN" dirty="0"/>
              <a:t>chat bác sĩ – bệnh nhân</a:t>
            </a:r>
            <a:r>
              <a:rPr lang="en-US" dirty="0"/>
              <a:t>,l</a:t>
            </a:r>
            <a:r>
              <a:rPr lang="vi-VN" dirty="0"/>
              <a:t>ịch hẹn khám trực tuyến</a:t>
            </a:r>
            <a:r>
              <a:rPr lang="en-US" dirty="0"/>
              <a:t>,</a:t>
            </a:r>
            <a:r>
              <a:rPr lang="en-US" baseline="0" dirty="0"/>
              <a:t> </a:t>
            </a:r>
            <a:r>
              <a:rPr lang="en-US" baseline="0" dirty="0" err="1"/>
              <a:t>tính</a:t>
            </a:r>
            <a:r>
              <a:rPr lang="en-US" baseline="0" dirty="0"/>
              <a:t> </a:t>
            </a:r>
            <a:r>
              <a:rPr lang="en-US" baseline="0" dirty="0" err="1"/>
              <a:t>lương</a:t>
            </a:r>
            <a:endParaRPr lang="en-US" baseline="0" dirty="0"/>
          </a:p>
          <a:p>
            <a:r>
              <a:rPr lang="vi-VN" dirty="0"/>
              <a:t>Triển khai</a:t>
            </a:r>
            <a:r>
              <a:rPr lang="en-US" dirty="0"/>
              <a:t> </a:t>
            </a:r>
            <a:r>
              <a:rPr lang="en-US" dirty="0" err="1"/>
              <a:t>hệ</a:t>
            </a:r>
            <a:r>
              <a:rPr lang="en-US" baseline="0" dirty="0"/>
              <a:t> </a:t>
            </a:r>
            <a:r>
              <a:rPr lang="en-US" baseline="0" dirty="0" err="1"/>
              <a:t>thống</a:t>
            </a:r>
            <a:r>
              <a:rPr lang="vi-VN" dirty="0"/>
              <a:t> trên cloud với auto scaling</a:t>
            </a:r>
            <a:r>
              <a:rPr lang="en-US" dirty="0"/>
              <a:t> </a:t>
            </a:r>
            <a:r>
              <a:rPr lang="en-US" dirty="0" err="1"/>
              <a:t>và</a:t>
            </a:r>
            <a:r>
              <a:rPr lang="en-US" baseline="0" dirty="0"/>
              <a:t> load balancing </a:t>
            </a:r>
            <a:r>
              <a:rPr lang="en-US" baseline="0" dirty="0" err="1"/>
              <a:t>khi</a:t>
            </a:r>
            <a:r>
              <a:rPr lang="en-US" baseline="0" dirty="0"/>
              <a:t> </a:t>
            </a:r>
            <a:r>
              <a:rPr lang="en-US" baseline="0" dirty="0" err="1"/>
              <a:t>số</a:t>
            </a:r>
            <a:r>
              <a:rPr lang="en-US" baseline="0" dirty="0"/>
              <a:t> </a:t>
            </a:r>
            <a:r>
              <a:rPr lang="en-US" baseline="0" dirty="0" err="1"/>
              <a:t>lượng</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tăng</a:t>
            </a:r>
            <a:endParaRPr lang="en-US" baseline="0" dirty="0"/>
          </a:p>
          <a:p>
            <a:r>
              <a:rPr lang="vi-VN" sz="1200" b="0" i="0" kern="1200" dirty="0">
                <a:solidFill>
                  <a:schemeClr val="tx1"/>
                </a:solidFill>
                <a:effectLst/>
                <a:latin typeface="+mn-lt"/>
                <a:ea typeface="+mn-ea"/>
                <a:cs typeface="+mn-cs"/>
              </a:rPr>
              <a:t>Đưa DB lên managed MongoDB Atlas (replica, backup).</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Triển khai BE dưới dạng container + orchestrator (k8s) cho autoscaling.</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Thêm logging tập trung, tracing (OpenTelemetry).</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Hệ thống hàng đợi (RabbitMQ / Redis Streams) cho xử lý file nặng hoặc tasks (ví dụ: generate PDF, báo cáo) để không block request.</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Audit / chứng thực thay đổi dữ liệu (GDPR/privacy).</a:t>
            </a:r>
            <a:endParaRPr lang="en-US" baseline="0" dirty="0"/>
          </a:p>
          <a:p>
            <a:r>
              <a:rPr lang="en-US" baseline="0" dirty="0" err="1"/>
              <a:t>Kết</a:t>
            </a:r>
            <a:r>
              <a:rPr lang="en-US" baseline="0" dirty="0"/>
              <a:t> </a:t>
            </a:r>
            <a:r>
              <a:rPr lang="en-US" baseline="0" dirty="0" err="1"/>
              <a:t>Luận</a:t>
            </a:r>
            <a:endParaRPr lang="en-US" baseline="0" dirty="0"/>
          </a:p>
          <a:p>
            <a:r>
              <a:rPr lang="vi-VN" dirty="0"/>
              <a:t>Tóm lại, mặc dù hệ thống của bạn có thể vẫn ở giai đoạn ban đầu, việc chọn kiến trúc phân tán ngay từ đầu với các thành phần tách biệ</a:t>
            </a:r>
            <a:r>
              <a:rPr lang="en-US" dirty="0"/>
              <a:t>t</a:t>
            </a:r>
            <a:r>
              <a:rPr lang="en-US" baseline="0" dirty="0"/>
              <a:t> </a:t>
            </a:r>
            <a:r>
              <a:rPr lang="en-US" baseline="0" dirty="0" err="1"/>
              <a:t>mạng</a:t>
            </a:r>
            <a:r>
              <a:rPr lang="en-US" baseline="0" dirty="0"/>
              <a:t> </a:t>
            </a:r>
            <a:r>
              <a:rPr lang="en-US" baseline="0" dirty="0" err="1"/>
              <a:t>lại</a:t>
            </a:r>
            <a:r>
              <a:rPr lang="en-US" baseline="0" dirty="0"/>
              <a:t> </a:t>
            </a:r>
            <a:r>
              <a:rPr lang="en-US" baseline="0" dirty="0" err="1"/>
              <a:t>một</a:t>
            </a:r>
            <a:r>
              <a:rPr lang="en-US" baseline="0" dirty="0"/>
              <a:t> </a:t>
            </a:r>
            <a:r>
              <a:rPr lang="en-US" baseline="0" dirty="0" err="1"/>
              <a:t>số</a:t>
            </a:r>
            <a:r>
              <a:rPr lang="en-US" baseline="0" dirty="0"/>
              <a:t> </a:t>
            </a:r>
            <a:r>
              <a:rPr lang="en-US" baseline="0" dirty="0" err="1"/>
              <a:t>lợi</a:t>
            </a:r>
            <a:r>
              <a:rPr lang="en-US" baseline="0" dirty="0"/>
              <a:t> </a:t>
            </a:r>
            <a:r>
              <a:rPr lang="en-US" baseline="0" dirty="0" err="1"/>
              <a:t>thế</a:t>
            </a:r>
            <a:r>
              <a:rPr lang="en-US" baseline="0" dirty="0"/>
              <a:t> </a:t>
            </a:r>
            <a:r>
              <a:rPr lang="vi-VN" dirty="0"/>
              <a:t>cho sự phát triển trong tương lai, mang lại khả năng mở rộng, độ tin cậy và sự linh hoạt cao hơn so với một hệ thống</a:t>
            </a:r>
            <a:r>
              <a:rPr lang="en-US" baseline="0" dirty="0"/>
              <a:t> </a:t>
            </a:r>
            <a:r>
              <a:rPr lang="en-US" baseline="0" dirty="0" err="1"/>
              <a:t>tập</a:t>
            </a:r>
            <a:r>
              <a:rPr lang="en-US" baseline="0" dirty="0"/>
              <a:t> </a:t>
            </a:r>
            <a:r>
              <a:rPr lang="en-US" baseline="0" dirty="0" err="1"/>
              <a:t>trung</a:t>
            </a:r>
            <a:r>
              <a:rPr lang="vi-VN" dirty="0"/>
              <a:t>.</a:t>
            </a:r>
            <a:endParaRPr lang="en-US" dirty="0"/>
          </a:p>
        </p:txBody>
      </p:sp>
      <p:sp>
        <p:nvSpPr>
          <p:cNvPr id="4" name="Slide Number Placeholder 3"/>
          <p:cNvSpPr>
            <a:spLocks noGrp="1"/>
          </p:cNvSpPr>
          <p:nvPr>
            <p:ph type="sldNum" sz="quarter" idx="10"/>
          </p:nvPr>
        </p:nvSpPr>
        <p:spPr/>
        <p:txBody>
          <a:bodyPr/>
          <a:lstStyle/>
          <a:p>
            <a:fld id="{B0C05DA9-48E6-46DC-81F5-3178DED7B481}" type="slidenum">
              <a:rPr lang="en-US" smtClean="0"/>
              <a:t>8</a:t>
            </a:fld>
            <a:endParaRPr lang="en-US"/>
          </a:p>
        </p:txBody>
      </p:sp>
    </p:spTree>
    <p:extLst>
      <p:ext uri="{BB962C8B-B14F-4D97-AF65-F5344CB8AC3E}">
        <p14:creationId xmlns:p14="http://schemas.microsoft.com/office/powerpoint/2010/main" val="4133726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8/9/2025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3234" y="818005"/>
            <a:ext cx="8574622" cy="2616199"/>
          </a:xfrm>
        </p:spPr>
        <p:txBody>
          <a:bodyPr/>
          <a:lstStyle/>
          <a:p>
            <a:r>
              <a:rPr lang="en-US" dirty="0"/>
              <a:t>BÁO CÁO DỰ ÁN</a:t>
            </a:r>
            <a:br>
              <a:rPr lang="en-US" dirty="0"/>
            </a:br>
            <a:endParaRPr lang="en-US" dirty="0"/>
          </a:p>
        </p:txBody>
      </p:sp>
      <p:sp>
        <p:nvSpPr>
          <p:cNvPr id="3" name="Subtitle 2"/>
          <p:cNvSpPr>
            <a:spLocks noGrp="1"/>
          </p:cNvSpPr>
          <p:nvPr>
            <p:ph type="subTitle" idx="1"/>
          </p:nvPr>
        </p:nvSpPr>
        <p:spPr>
          <a:xfrm>
            <a:off x="5855516" y="2544970"/>
            <a:ext cx="3877429" cy="2958207"/>
          </a:xfrm>
        </p:spPr>
        <p:txBody>
          <a:bodyPr>
            <a:noAutofit/>
          </a:bodyPr>
          <a:lstStyle/>
          <a:p>
            <a:pPr algn="l">
              <a:lnSpc>
                <a:spcPct val="120000"/>
              </a:lnSpc>
              <a:spcBef>
                <a:spcPts val="600"/>
              </a:spcBef>
            </a:pPr>
            <a:r>
              <a:rPr lang="en-US" sz="1600" dirty="0" err="1">
                <a:solidFill>
                  <a:srgbClr val="2C3249"/>
                </a:solidFill>
                <a:ea typeface="Cambria" panose="02040503050406030204" pitchFamily="18" charset="0"/>
                <a:cs typeface="Sans Serif Collection" panose="020B0502040504020204" pitchFamily="34" charset="0"/>
              </a:rPr>
              <a:t>Môn</a:t>
            </a:r>
            <a:r>
              <a:rPr lang="en-US" sz="1600" dirty="0">
                <a:solidFill>
                  <a:srgbClr val="2C3249"/>
                </a:solidFill>
                <a:ea typeface="Cambria" panose="02040503050406030204" pitchFamily="18" charset="0"/>
                <a:cs typeface="Sans Serif Collection" panose="020B0502040504020204" pitchFamily="34" charset="0"/>
              </a:rPr>
              <a:t> </a:t>
            </a:r>
            <a:r>
              <a:rPr lang="en-US" sz="1600" dirty="0" err="1">
                <a:solidFill>
                  <a:srgbClr val="2C3249"/>
                </a:solidFill>
                <a:ea typeface="Cambria" panose="02040503050406030204" pitchFamily="18" charset="0"/>
                <a:cs typeface="Sans Serif Collection" panose="020B0502040504020204" pitchFamily="34" charset="0"/>
              </a:rPr>
              <a:t>học</a:t>
            </a:r>
            <a:r>
              <a:rPr lang="en-US" sz="1600" dirty="0">
                <a:solidFill>
                  <a:srgbClr val="2C3249"/>
                </a:solidFill>
                <a:ea typeface="Cambria" panose="02040503050406030204" pitchFamily="18" charset="0"/>
                <a:cs typeface="Sans Serif Collection" panose="020B0502040504020204" pitchFamily="34" charset="0"/>
              </a:rPr>
              <a:t>: </a:t>
            </a:r>
            <a:r>
              <a:rPr lang="en-US" sz="1600" dirty="0" err="1">
                <a:solidFill>
                  <a:srgbClr val="2C3249"/>
                </a:solidFill>
                <a:ea typeface="Cambria" panose="02040503050406030204" pitchFamily="18" charset="0"/>
                <a:cs typeface="Sans Serif Collection" panose="020B0502040504020204" pitchFamily="34" charset="0"/>
              </a:rPr>
              <a:t>Các</a:t>
            </a:r>
            <a:r>
              <a:rPr lang="en-US" sz="1600" dirty="0">
                <a:solidFill>
                  <a:srgbClr val="2C3249"/>
                </a:solidFill>
                <a:ea typeface="Cambria" panose="02040503050406030204" pitchFamily="18" charset="0"/>
                <a:cs typeface="Sans Serif Collection" panose="020B0502040504020204" pitchFamily="34" charset="0"/>
              </a:rPr>
              <a:t> </a:t>
            </a:r>
            <a:r>
              <a:rPr lang="en-US" sz="1600" dirty="0" err="1">
                <a:solidFill>
                  <a:srgbClr val="2C3249"/>
                </a:solidFill>
                <a:ea typeface="Cambria" panose="02040503050406030204" pitchFamily="18" charset="0"/>
                <a:cs typeface="Sans Serif Collection" panose="020B0502040504020204" pitchFamily="34" charset="0"/>
              </a:rPr>
              <a:t>Hệ</a:t>
            </a:r>
            <a:r>
              <a:rPr lang="en-US" sz="1600" dirty="0">
                <a:solidFill>
                  <a:srgbClr val="2C3249"/>
                </a:solidFill>
                <a:ea typeface="Cambria" panose="02040503050406030204" pitchFamily="18" charset="0"/>
                <a:cs typeface="Sans Serif Collection" panose="020B0502040504020204" pitchFamily="34" charset="0"/>
              </a:rPr>
              <a:t> </a:t>
            </a:r>
            <a:r>
              <a:rPr lang="en-US" sz="1600" dirty="0" err="1">
                <a:solidFill>
                  <a:srgbClr val="2C3249"/>
                </a:solidFill>
                <a:ea typeface="Cambria" panose="02040503050406030204" pitchFamily="18" charset="0"/>
                <a:cs typeface="Sans Serif Collection" panose="020B0502040504020204" pitchFamily="34" charset="0"/>
              </a:rPr>
              <a:t>thống</a:t>
            </a:r>
            <a:r>
              <a:rPr lang="en-US" sz="1600" dirty="0">
                <a:solidFill>
                  <a:srgbClr val="2C3249"/>
                </a:solidFill>
                <a:ea typeface="Cambria" panose="02040503050406030204" pitchFamily="18" charset="0"/>
                <a:cs typeface="Sans Serif Collection" panose="020B0502040504020204" pitchFamily="34" charset="0"/>
              </a:rPr>
              <a:t> </a:t>
            </a:r>
            <a:r>
              <a:rPr lang="en-US" sz="1600" dirty="0" err="1">
                <a:solidFill>
                  <a:srgbClr val="2C3249"/>
                </a:solidFill>
                <a:ea typeface="Cambria" panose="02040503050406030204" pitchFamily="18" charset="0"/>
                <a:cs typeface="Sans Serif Collection" panose="020B0502040504020204" pitchFamily="34" charset="0"/>
              </a:rPr>
              <a:t>Phân</a:t>
            </a:r>
            <a:r>
              <a:rPr lang="en-US" sz="1600" dirty="0">
                <a:solidFill>
                  <a:srgbClr val="2C3249"/>
                </a:solidFill>
                <a:ea typeface="Cambria" panose="02040503050406030204" pitchFamily="18" charset="0"/>
                <a:cs typeface="Sans Serif Collection" panose="020B0502040504020204" pitchFamily="34" charset="0"/>
              </a:rPr>
              <a:t> </a:t>
            </a:r>
            <a:r>
              <a:rPr lang="en-US" sz="1600" dirty="0" err="1">
                <a:solidFill>
                  <a:srgbClr val="2C3249"/>
                </a:solidFill>
                <a:ea typeface="Cambria" panose="02040503050406030204" pitchFamily="18" charset="0"/>
                <a:cs typeface="Sans Serif Collection" panose="020B0502040504020204" pitchFamily="34" charset="0"/>
              </a:rPr>
              <a:t>tán</a:t>
            </a:r>
            <a:endParaRPr lang="en-US" sz="1600" dirty="0">
              <a:solidFill>
                <a:srgbClr val="2C3249"/>
              </a:solidFill>
              <a:ea typeface="Cambria" panose="02040503050406030204" pitchFamily="18" charset="0"/>
              <a:cs typeface="Sans Serif Collection" panose="020B0502040504020204" pitchFamily="34" charset="0"/>
            </a:endParaRPr>
          </a:p>
          <a:p>
            <a:pPr algn="l">
              <a:lnSpc>
                <a:spcPct val="120000"/>
              </a:lnSpc>
              <a:spcBef>
                <a:spcPts val="600"/>
              </a:spcBef>
            </a:pPr>
            <a:r>
              <a:rPr lang="en-US" sz="1600" dirty="0" err="1">
                <a:solidFill>
                  <a:srgbClr val="2C3249"/>
                </a:solidFill>
                <a:ea typeface="Cambria" panose="02040503050406030204" pitchFamily="18" charset="0"/>
                <a:cs typeface="Sans Serif Collection" panose="020B0502040504020204" pitchFamily="34" charset="0"/>
              </a:rPr>
              <a:t>Giảng</a:t>
            </a:r>
            <a:r>
              <a:rPr lang="en-US" sz="1600" dirty="0">
                <a:solidFill>
                  <a:srgbClr val="2C3249"/>
                </a:solidFill>
                <a:ea typeface="Cambria" panose="02040503050406030204" pitchFamily="18" charset="0"/>
                <a:cs typeface="Sans Serif Collection" panose="020B0502040504020204" pitchFamily="34" charset="0"/>
              </a:rPr>
              <a:t> </a:t>
            </a:r>
            <a:r>
              <a:rPr lang="en-US" sz="1600" dirty="0" err="1">
                <a:solidFill>
                  <a:srgbClr val="2C3249"/>
                </a:solidFill>
                <a:ea typeface="Cambria" panose="02040503050406030204" pitchFamily="18" charset="0"/>
                <a:cs typeface="Sans Serif Collection" panose="020B0502040504020204" pitchFamily="34" charset="0"/>
              </a:rPr>
              <a:t>viên</a:t>
            </a:r>
            <a:r>
              <a:rPr lang="en-US" sz="1600" dirty="0">
                <a:solidFill>
                  <a:srgbClr val="2C3249"/>
                </a:solidFill>
                <a:ea typeface="Cambria" panose="02040503050406030204" pitchFamily="18" charset="0"/>
                <a:cs typeface="Sans Serif Collection" panose="020B0502040504020204" pitchFamily="34" charset="0"/>
              </a:rPr>
              <a:t> </a:t>
            </a:r>
            <a:r>
              <a:rPr lang="en-US" sz="1600" dirty="0" err="1">
                <a:solidFill>
                  <a:srgbClr val="2C3249"/>
                </a:solidFill>
                <a:ea typeface="Cambria" panose="02040503050406030204" pitchFamily="18" charset="0"/>
                <a:cs typeface="Sans Serif Collection" panose="020B0502040504020204" pitchFamily="34" charset="0"/>
              </a:rPr>
              <a:t>hướng</a:t>
            </a:r>
            <a:r>
              <a:rPr lang="en-US" sz="1600" dirty="0">
                <a:solidFill>
                  <a:srgbClr val="2C3249"/>
                </a:solidFill>
                <a:ea typeface="Cambria" panose="02040503050406030204" pitchFamily="18" charset="0"/>
                <a:cs typeface="Sans Serif Collection" panose="020B0502040504020204" pitchFamily="34" charset="0"/>
              </a:rPr>
              <a:t> </a:t>
            </a:r>
            <a:r>
              <a:rPr lang="en-US" sz="1600" dirty="0" err="1">
                <a:solidFill>
                  <a:srgbClr val="2C3249"/>
                </a:solidFill>
                <a:ea typeface="Cambria" panose="02040503050406030204" pitchFamily="18" charset="0"/>
                <a:cs typeface="Sans Serif Collection" panose="020B0502040504020204" pitchFamily="34" charset="0"/>
              </a:rPr>
              <a:t>dẫn</a:t>
            </a:r>
            <a:r>
              <a:rPr lang="en-US" sz="1600" dirty="0">
                <a:solidFill>
                  <a:srgbClr val="2C3249"/>
                </a:solidFill>
                <a:ea typeface="Cambria" panose="02040503050406030204" pitchFamily="18" charset="0"/>
                <a:cs typeface="Sans Serif Collection" panose="020B0502040504020204" pitchFamily="34" charset="0"/>
              </a:rPr>
              <a:t>: TS. Kim </a:t>
            </a:r>
            <a:r>
              <a:rPr lang="en-US" sz="1600" dirty="0" err="1">
                <a:solidFill>
                  <a:srgbClr val="2C3249"/>
                </a:solidFill>
                <a:ea typeface="Cambria" panose="02040503050406030204" pitchFamily="18" charset="0"/>
                <a:cs typeface="Sans Serif Collection" panose="020B0502040504020204" pitchFamily="34" charset="0"/>
              </a:rPr>
              <a:t>Ngọc</a:t>
            </a:r>
            <a:r>
              <a:rPr lang="en-US" sz="1600" dirty="0">
                <a:solidFill>
                  <a:srgbClr val="2C3249"/>
                </a:solidFill>
                <a:ea typeface="Cambria" panose="02040503050406030204" pitchFamily="18" charset="0"/>
                <a:cs typeface="Sans Serif Collection" panose="020B0502040504020204" pitchFamily="34" charset="0"/>
              </a:rPr>
              <a:t> </a:t>
            </a:r>
            <a:r>
              <a:rPr lang="en-US" sz="1600" dirty="0" err="1">
                <a:solidFill>
                  <a:srgbClr val="2C3249"/>
                </a:solidFill>
                <a:ea typeface="Cambria" panose="02040503050406030204" pitchFamily="18" charset="0"/>
                <a:cs typeface="Sans Serif Collection" panose="020B0502040504020204" pitchFamily="34" charset="0"/>
              </a:rPr>
              <a:t>Bách</a:t>
            </a:r>
            <a:endParaRPr lang="en-US" sz="1600" dirty="0">
              <a:solidFill>
                <a:srgbClr val="2C3249"/>
              </a:solidFill>
              <a:ea typeface="Cambria" panose="02040503050406030204" pitchFamily="18" charset="0"/>
              <a:cs typeface="Sans Serif Collection" panose="020B0502040504020204" pitchFamily="34" charset="0"/>
            </a:endParaRPr>
          </a:p>
          <a:p>
            <a:pPr algn="l">
              <a:lnSpc>
                <a:spcPct val="120000"/>
              </a:lnSpc>
              <a:spcBef>
                <a:spcPts val="600"/>
              </a:spcBef>
            </a:pPr>
            <a:r>
              <a:rPr lang="en-US" sz="1600" dirty="0" err="1">
                <a:solidFill>
                  <a:srgbClr val="2C3249"/>
                </a:solidFill>
                <a:ea typeface="Cambria" panose="02040503050406030204" pitchFamily="18" charset="0"/>
                <a:cs typeface="Sans Serif Collection" panose="020B0502040504020204" pitchFamily="34" charset="0"/>
              </a:rPr>
              <a:t>Các</a:t>
            </a:r>
            <a:r>
              <a:rPr lang="en-US" sz="1600" dirty="0">
                <a:solidFill>
                  <a:srgbClr val="2C3249"/>
                </a:solidFill>
                <a:ea typeface="Cambria" panose="02040503050406030204" pitchFamily="18" charset="0"/>
                <a:cs typeface="Sans Serif Collection" panose="020B0502040504020204" pitchFamily="34" charset="0"/>
              </a:rPr>
              <a:t> </a:t>
            </a:r>
            <a:r>
              <a:rPr lang="en-US" sz="1600" dirty="0" err="1">
                <a:solidFill>
                  <a:srgbClr val="2C3249"/>
                </a:solidFill>
                <a:ea typeface="Cambria" panose="02040503050406030204" pitchFamily="18" charset="0"/>
                <a:cs typeface="Sans Serif Collection" panose="020B0502040504020204" pitchFamily="34" charset="0"/>
              </a:rPr>
              <a:t>thành</a:t>
            </a:r>
            <a:r>
              <a:rPr lang="en-US" sz="1600" dirty="0">
                <a:solidFill>
                  <a:srgbClr val="2C3249"/>
                </a:solidFill>
                <a:ea typeface="Cambria" panose="02040503050406030204" pitchFamily="18" charset="0"/>
                <a:cs typeface="Sans Serif Collection" panose="020B0502040504020204" pitchFamily="34" charset="0"/>
              </a:rPr>
              <a:t> </a:t>
            </a:r>
            <a:r>
              <a:rPr lang="en-US" sz="1600" dirty="0" err="1">
                <a:solidFill>
                  <a:srgbClr val="2C3249"/>
                </a:solidFill>
                <a:ea typeface="Cambria" panose="02040503050406030204" pitchFamily="18" charset="0"/>
                <a:cs typeface="Sans Serif Collection" panose="020B0502040504020204" pitchFamily="34" charset="0"/>
              </a:rPr>
              <a:t>viên</a:t>
            </a:r>
            <a:r>
              <a:rPr lang="en-US" sz="1600" dirty="0">
                <a:solidFill>
                  <a:srgbClr val="2C3249"/>
                </a:solidFill>
                <a:ea typeface="Cambria" panose="02040503050406030204" pitchFamily="18" charset="0"/>
                <a:cs typeface="Sans Serif Collection" panose="020B0502040504020204" pitchFamily="34" charset="0"/>
              </a:rPr>
              <a:t> </a:t>
            </a:r>
            <a:r>
              <a:rPr lang="en-US" sz="1600" dirty="0" err="1">
                <a:solidFill>
                  <a:srgbClr val="2C3249"/>
                </a:solidFill>
                <a:ea typeface="Cambria" panose="02040503050406030204" pitchFamily="18" charset="0"/>
                <a:cs typeface="Sans Serif Collection" panose="020B0502040504020204" pitchFamily="34" charset="0"/>
              </a:rPr>
              <a:t>nhóm</a:t>
            </a:r>
            <a:r>
              <a:rPr lang="en-US" sz="1600" dirty="0">
                <a:solidFill>
                  <a:srgbClr val="2C3249"/>
                </a:solidFill>
                <a:ea typeface="Cambria" panose="02040503050406030204" pitchFamily="18" charset="0"/>
                <a:cs typeface="Sans Serif Collection" panose="020B0502040504020204" pitchFamily="34" charset="0"/>
              </a:rPr>
              <a:t> 1:</a:t>
            </a:r>
          </a:p>
          <a:p>
            <a:pPr algn="l">
              <a:lnSpc>
                <a:spcPct val="120000"/>
              </a:lnSpc>
              <a:spcBef>
                <a:spcPts val="600"/>
              </a:spcBef>
            </a:pPr>
            <a:r>
              <a:rPr lang="en-US" sz="1600" dirty="0">
                <a:solidFill>
                  <a:srgbClr val="2C3249"/>
                </a:solidFill>
                <a:ea typeface="Cambria" panose="02040503050406030204" pitchFamily="18" charset="0"/>
                <a:cs typeface="Sans Serif Collection" panose="020B0502040504020204" pitchFamily="34" charset="0"/>
              </a:rPr>
              <a:t>	+ </a:t>
            </a:r>
            <a:r>
              <a:rPr lang="en-US" sz="1600" dirty="0" err="1">
                <a:solidFill>
                  <a:srgbClr val="2C3249"/>
                </a:solidFill>
                <a:ea typeface="Cambria" panose="02040503050406030204" pitchFamily="18" charset="0"/>
                <a:cs typeface="Sans Serif Collection" panose="020B0502040504020204" pitchFamily="34" charset="0"/>
              </a:rPr>
              <a:t>Trịnh</a:t>
            </a:r>
            <a:r>
              <a:rPr lang="en-US" sz="1600" dirty="0">
                <a:solidFill>
                  <a:srgbClr val="2C3249"/>
                </a:solidFill>
                <a:ea typeface="Cambria" panose="02040503050406030204" pitchFamily="18" charset="0"/>
                <a:cs typeface="Sans Serif Collection" panose="020B0502040504020204" pitchFamily="34" charset="0"/>
              </a:rPr>
              <a:t> Quang </a:t>
            </a:r>
            <a:r>
              <a:rPr lang="en-US" sz="1600" dirty="0" err="1">
                <a:solidFill>
                  <a:srgbClr val="2C3249"/>
                </a:solidFill>
                <a:ea typeface="Cambria" panose="02040503050406030204" pitchFamily="18" charset="0"/>
                <a:cs typeface="Sans Serif Collection" panose="020B0502040504020204" pitchFamily="34" charset="0"/>
              </a:rPr>
              <a:t>Tùng</a:t>
            </a:r>
            <a:endParaRPr lang="en-US" sz="1600" dirty="0">
              <a:solidFill>
                <a:srgbClr val="2C3249"/>
              </a:solidFill>
              <a:ea typeface="Cambria" panose="02040503050406030204" pitchFamily="18" charset="0"/>
              <a:cs typeface="Sans Serif Collection" panose="020B0502040504020204" pitchFamily="34" charset="0"/>
            </a:endParaRPr>
          </a:p>
          <a:p>
            <a:pPr algn="l">
              <a:lnSpc>
                <a:spcPct val="120000"/>
              </a:lnSpc>
              <a:spcBef>
                <a:spcPts val="600"/>
              </a:spcBef>
            </a:pPr>
            <a:r>
              <a:rPr lang="en-US" sz="1600" dirty="0">
                <a:solidFill>
                  <a:srgbClr val="2C3249"/>
                </a:solidFill>
                <a:ea typeface="Cambria" panose="02040503050406030204" pitchFamily="18" charset="0"/>
                <a:cs typeface="Sans Serif Collection" panose="020B0502040504020204" pitchFamily="34" charset="0"/>
              </a:rPr>
              <a:t>	+ Nguyễn </a:t>
            </a:r>
            <a:r>
              <a:rPr lang="en-US" sz="1600" dirty="0" err="1">
                <a:solidFill>
                  <a:srgbClr val="2C3249"/>
                </a:solidFill>
                <a:ea typeface="Cambria" panose="02040503050406030204" pitchFamily="18" charset="0"/>
                <a:cs typeface="Sans Serif Collection" panose="020B0502040504020204" pitchFamily="34" charset="0"/>
              </a:rPr>
              <a:t>Đình</a:t>
            </a:r>
            <a:r>
              <a:rPr lang="en-US" sz="1600" dirty="0">
                <a:solidFill>
                  <a:srgbClr val="2C3249"/>
                </a:solidFill>
                <a:ea typeface="Cambria" panose="02040503050406030204" pitchFamily="18" charset="0"/>
                <a:cs typeface="Sans Serif Collection" panose="020B0502040504020204" pitchFamily="34" charset="0"/>
              </a:rPr>
              <a:t> </a:t>
            </a:r>
            <a:r>
              <a:rPr lang="en-US" sz="1600" dirty="0" err="1">
                <a:solidFill>
                  <a:srgbClr val="2C3249"/>
                </a:solidFill>
                <a:ea typeface="Cambria" panose="02040503050406030204" pitchFamily="18" charset="0"/>
                <a:cs typeface="Sans Serif Collection" panose="020B0502040504020204" pitchFamily="34" charset="0"/>
              </a:rPr>
              <a:t>Hà</a:t>
            </a:r>
            <a:endParaRPr lang="en-US" sz="1600" dirty="0">
              <a:solidFill>
                <a:srgbClr val="2C3249"/>
              </a:solidFill>
              <a:ea typeface="Cambria" panose="02040503050406030204" pitchFamily="18" charset="0"/>
              <a:cs typeface="Sans Serif Collection" panose="020B0502040504020204" pitchFamily="34" charset="0"/>
            </a:endParaRPr>
          </a:p>
          <a:p>
            <a:pPr algn="l">
              <a:lnSpc>
                <a:spcPct val="120000"/>
              </a:lnSpc>
              <a:spcBef>
                <a:spcPts val="600"/>
              </a:spcBef>
            </a:pPr>
            <a:r>
              <a:rPr lang="en-US" sz="1600" dirty="0">
                <a:solidFill>
                  <a:srgbClr val="2C3249"/>
                </a:solidFill>
                <a:ea typeface="Cambria" panose="02040503050406030204" pitchFamily="18" charset="0"/>
                <a:cs typeface="Sans Serif Collection" panose="020B0502040504020204" pitchFamily="34" charset="0"/>
              </a:rPr>
              <a:t>	+ Nguyễn </a:t>
            </a:r>
            <a:r>
              <a:rPr lang="en-US" sz="1600" dirty="0" err="1">
                <a:solidFill>
                  <a:srgbClr val="2C3249"/>
                </a:solidFill>
                <a:ea typeface="Cambria" panose="02040503050406030204" pitchFamily="18" charset="0"/>
                <a:cs typeface="Sans Serif Collection" panose="020B0502040504020204" pitchFamily="34" charset="0"/>
              </a:rPr>
              <a:t>Hồng</a:t>
            </a:r>
            <a:r>
              <a:rPr lang="en-US" sz="1600" dirty="0">
                <a:solidFill>
                  <a:srgbClr val="2C3249"/>
                </a:solidFill>
                <a:ea typeface="Cambria" panose="02040503050406030204" pitchFamily="18" charset="0"/>
                <a:cs typeface="Sans Serif Collection" panose="020B0502040504020204" pitchFamily="34" charset="0"/>
              </a:rPr>
              <a:t> Phong</a:t>
            </a:r>
            <a:endParaRPr lang="en-US" sz="1600" dirty="0">
              <a:ea typeface="Cambria" panose="02040503050406030204" pitchFamily="18" charset="0"/>
              <a:cs typeface="Sans Serif Collection" panose="020B0502040504020204" pitchFamily="34" charset="0"/>
            </a:endParaRPr>
          </a:p>
        </p:txBody>
      </p:sp>
    </p:spTree>
    <p:extLst>
      <p:ext uri="{BB962C8B-B14F-4D97-AF65-F5344CB8AC3E}">
        <p14:creationId xmlns:p14="http://schemas.microsoft.com/office/powerpoint/2010/main" val="3902401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 </a:t>
            </a:r>
            <a:r>
              <a:rPr lang="en-US" dirty="0" err="1"/>
              <a:t>chính</a:t>
            </a:r>
            <a:endParaRPr lang="en-US" dirty="0"/>
          </a:p>
        </p:txBody>
      </p:sp>
      <p:sp>
        <p:nvSpPr>
          <p:cNvPr id="3" name="Content Placeholder 2"/>
          <p:cNvSpPr>
            <a:spLocks noGrp="1"/>
          </p:cNvSpPr>
          <p:nvPr>
            <p:ph idx="1"/>
          </p:nvPr>
        </p:nvSpPr>
        <p:spPr>
          <a:xfrm>
            <a:off x="1484311" y="1928768"/>
            <a:ext cx="10018713" cy="3124201"/>
          </a:xfrm>
        </p:spPr>
        <p:txBody>
          <a:bodyPr/>
          <a:lstStyle/>
          <a:p>
            <a:pPr marL="0" indent="0">
              <a:spcBef>
                <a:spcPts val="600"/>
              </a:spcBef>
              <a:buNone/>
            </a:pPr>
            <a:r>
              <a:rPr lang="en-US" dirty="0">
                <a:latin typeface="Arial" panose="020B0604020202020204" pitchFamily="34" charset="0"/>
                <a:cs typeface="Arial" panose="020B0604020202020204" pitchFamily="34" charset="0"/>
              </a:rPr>
              <a:t>1.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án</a:t>
            </a:r>
            <a:endParaRPr lang="en-US" dirty="0">
              <a:latin typeface="Arial" panose="020B0604020202020204" pitchFamily="34" charset="0"/>
              <a:cs typeface="Arial" panose="020B0604020202020204" pitchFamily="34" charset="0"/>
            </a:endParaRPr>
          </a:p>
          <a:p>
            <a:pPr marL="0" indent="0">
              <a:spcBef>
                <a:spcPts val="600"/>
              </a:spcBef>
              <a:buNone/>
            </a:pPr>
            <a:r>
              <a:rPr lang="en-US" dirty="0">
                <a:latin typeface="Arial" panose="020B0604020202020204" pitchFamily="34" charset="0"/>
                <a:cs typeface="Arial" panose="020B0604020202020204" pitchFamily="34" charset="0"/>
              </a:rPr>
              <a:t>2.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thuyết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endParaRPr lang="en-US" dirty="0">
              <a:latin typeface="Arial" panose="020B0604020202020204" pitchFamily="34" charset="0"/>
              <a:cs typeface="Arial" panose="020B0604020202020204" pitchFamily="34" charset="0"/>
            </a:endParaRPr>
          </a:p>
          <a:p>
            <a:pPr marL="0" indent="0">
              <a:spcBef>
                <a:spcPts val="600"/>
              </a:spcBef>
              <a:buNone/>
            </a:pPr>
            <a:r>
              <a:rPr lang="en-US" dirty="0">
                <a:latin typeface="Arial" panose="020B0604020202020204" pitchFamily="34" charset="0"/>
                <a:cs typeface="Arial" panose="020B0604020202020204" pitchFamily="34" charset="0"/>
              </a:rPr>
              <a:t>3. </a:t>
            </a:r>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chi </a:t>
            </a:r>
            <a:r>
              <a:rPr lang="en-US" dirty="0" err="1">
                <a:latin typeface="Arial" panose="020B0604020202020204" pitchFamily="34" charset="0"/>
                <a:cs typeface="Arial" panose="020B0604020202020204" pitchFamily="34" charset="0"/>
              </a:rPr>
              <a:t>tiết</a:t>
            </a:r>
            <a:endParaRPr lang="en-US" dirty="0">
              <a:latin typeface="Arial" panose="020B0604020202020204" pitchFamily="34" charset="0"/>
              <a:cs typeface="Arial" panose="020B0604020202020204" pitchFamily="34" charset="0"/>
            </a:endParaRPr>
          </a:p>
          <a:p>
            <a:pPr marL="0" indent="0">
              <a:spcBef>
                <a:spcPts val="600"/>
              </a:spcBef>
              <a:buNone/>
            </a:pPr>
            <a:r>
              <a:rPr lang="en-US" dirty="0">
                <a:latin typeface="Arial" panose="020B0604020202020204" pitchFamily="34" charset="0"/>
                <a:cs typeface="Arial" panose="020B0604020202020204" pitchFamily="34" charset="0"/>
              </a:rPr>
              <a:t>4.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luận</a:t>
            </a:r>
            <a:endParaRPr lang="en-US" dirty="0">
              <a:latin typeface="Arial" panose="020B0604020202020204" pitchFamily="34" charset="0"/>
              <a:cs typeface="Arial" panose="020B0604020202020204" pitchFamily="34" charset="0"/>
            </a:endParaRPr>
          </a:p>
          <a:p>
            <a:pPr marL="0" indent="0">
              <a:spcBef>
                <a:spcPts val="600"/>
              </a:spcBef>
              <a:buNone/>
            </a:pPr>
            <a:r>
              <a:rPr lang="en-US" dirty="0">
                <a:latin typeface="Arial" panose="020B0604020202020204" pitchFamily="34" charset="0"/>
                <a:cs typeface="Arial" panose="020B0604020202020204" pitchFamily="34" charset="0"/>
              </a:rPr>
              <a:t>5. Demo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5201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497048"/>
          </a:xfrm>
        </p:spPr>
        <p:txBody>
          <a:bodyPr>
            <a:normAutofit fontScale="90000"/>
          </a:bodyPr>
          <a:lstStyle/>
          <a:p>
            <a:pPr algn="l"/>
            <a:r>
              <a:rPr lang="en-US" dirty="0">
                <a:latin typeface="Arial" panose="020B0604020202020204" pitchFamily="34" charset="0"/>
                <a:cs typeface="Arial" panose="020B0604020202020204" pitchFamily="34" charset="0"/>
              </a:rPr>
              <a:t>1.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án</a:t>
            </a:r>
            <a:endParaRPr lang="en-US" dirty="0"/>
          </a:p>
        </p:txBody>
      </p:sp>
      <p:sp>
        <p:nvSpPr>
          <p:cNvPr id="3" name="Content Placeholder 2"/>
          <p:cNvSpPr>
            <a:spLocks noGrp="1"/>
          </p:cNvSpPr>
          <p:nvPr>
            <p:ph idx="1"/>
          </p:nvPr>
        </p:nvSpPr>
        <p:spPr>
          <a:xfrm>
            <a:off x="1484310" y="1266739"/>
            <a:ext cx="10018713" cy="4524462"/>
          </a:xfrm>
        </p:spPr>
        <p:txBody>
          <a:bodyPr/>
          <a:lstStyle/>
          <a:p>
            <a:r>
              <a:rPr lang="en-US" dirty="0" err="1"/>
              <a:t>Mục</a:t>
            </a:r>
            <a:r>
              <a:rPr lang="en-US" dirty="0"/>
              <a:t> </a:t>
            </a:r>
            <a:r>
              <a:rPr lang="en-US" dirty="0" err="1"/>
              <a:t>tiêu</a:t>
            </a:r>
            <a:r>
              <a:rPr lang="en-US" dirty="0"/>
              <a:t> </a:t>
            </a:r>
            <a:r>
              <a:rPr lang="en-US" dirty="0" err="1"/>
              <a:t>dự</a:t>
            </a:r>
            <a:r>
              <a:rPr lang="en-US" dirty="0"/>
              <a:t> </a:t>
            </a:r>
            <a:r>
              <a:rPr lang="en-US" dirty="0" err="1"/>
              <a:t>án</a:t>
            </a:r>
            <a:r>
              <a:rPr lang="en-US" dirty="0"/>
              <a:t>: </a:t>
            </a:r>
            <a:r>
              <a:rPr lang="en-US" dirty="0" err="1"/>
              <a:t>xây</a:t>
            </a:r>
            <a:r>
              <a:rPr lang="en-US" dirty="0"/>
              <a:t> </a:t>
            </a:r>
            <a:r>
              <a:rPr lang="en-US" dirty="0" err="1"/>
              <a:t>dựng</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phòng</a:t>
            </a:r>
            <a:r>
              <a:rPr lang="en-US" dirty="0"/>
              <a:t> </a:t>
            </a:r>
            <a:r>
              <a:rPr lang="en-US" dirty="0" err="1"/>
              <a:t>khám</a:t>
            </a:r>
            <a:r>
              <a:rPr lang="en-US" dirty="0"/>
              <a:t> </a:t>
            </a:r>
            <a:r>
              <a:rPr lang="en-US" dirty="0" err="1"/>
              <a:t>với</a:t>
            </a:r>
            <a:r>
              <a:rPr lang="en-US" dirty="0"/>
              <a:t> </a:t>
            </a:r>
            <a:r>
              <a:rPr lang="en-US" dirty="0" err="1"/>
              <a:t>một</a:t>
            </a:r>
            <a:r>
              <a:rPr lang="en-US" dirty="0"/>
              <a:t> </a:t>
            </a:r>
            <a:r>
              <a:rPr lang="en-US" dirty="0" err="1"/>
              <a:t>số</a:t>
            </a:r>
            <a:r>
              <a:rPr lang="en-US" dirty="0"/>
              <a:t> </a:t>
            </a:r>
            <a:r>
              <a:rPr lang="en-US" dirty="0" err="1"/>
              <a:t>chức</a:t>
            </a:r>
            <a:r>
              <a:rPr lang="en-US" dirty="0"/>
              <a:t> </a:t>
            </a:r>
            <a:r>
              <a:rPr lang="en-US" dirty="0" err="1"/>
              <a:t>năng</a:t>
            </a:r>
            <a:r>
              <a:rPr lang="en-US" dirty="0"/>
              <a:t> </a:t>
            </a:r>
            <a:r>
              <a:rPr lang="en-US" dirty="0" err="1"/>
              <a:t>cơ</a:t>
            </a:r>
            <a:r>
              <a:rPr lang="en-US" dirty="0"/>
              <a:t> </a:t>
            </a:r>
            <a:r>
              <a:rPr lang="en-US" dirty="0" err="1"/>
              <a:t>bản</a:t>
            </a:r>
            <a:r>
              <a:rPr lang="en-US" dirty="0"/>
              <a:t> </a:t>
            </a:r>
            <a:r>
              <a:rPr lang="en-US" dirty="0" err="1"/>
              <a:t>dễ</a:t>
            </a:r>
            <a:r>
              <a:rPr lang="en-US" dirty="0"/>
              <a:t> </a:t>
            </a:r>
            <a:r>
              <a:rPr lang="en-US" dirty="0" err="1"/>
              <a:t>quản</a:t>
            </a:r>
            <a:r>
              <a:rPr lang="en-US" dirty="0"/>
              <a:t> </a:t>
            </a:r>
            <a:r>
              <a:rPr lang="en-US" dirty="0" err="1"/>
              <a:t>lý</a:t>
            </a:r>
            <a:r>
              <a:rPr lang="en-US" dirty="0"/>
              <a:t>.</a:t>
            </a:r>
          </a:p>
          <a:p>
            <a:r>
              <a:rPr lang="en-US" dirty="0" err="1"/>
              <a:t>Người</a:t>
            </a:r>
            <a:r>
              <a:rPr lang="en-US" dirty="0"/>
              <a:t> </a:t>
            </a:r>
            <a:r>
              <a:rPr lang="en-US" dirty="0" err="1"/>
              <a:t>dùng</a:t>
            </a:r>
            <a:r>
              <a:rPr lang="en-US" dirty="0"/>
              <a:t> </a:t>
            </a:r>
            <a:r>
              <a:rPr lang="en-US" dirty="0" err="1"/>
              <a:t>của</a:t>
            </a:r>
            <a:r>
              <a:rPr lang="en-US" dirty="0"/>
              <a:t> </a:t>
            </a:r>
            <a:r>
              <a:rPr lang="en-US" dirty="0" err="1"/>
              <a:t>hệ</a:t>
            </a:r>
            <a:r>
              <a:rPr lang="en-US" dirty="0"/>
              <a:t> </a:t>
            </a:r>
            <a:r>
              <a:rPr lang="en-US" dirty="0" err="1"/>
              <a:t>thống</a:t>
            </a:r>
            <a:r>
              <a:rPr lang="en-US" dirty="0"/>
              <a:t>: admin, </a:t>
            </a:r>
            <a:r>
              <a:rPr lang="en-US" dirty="0" err="1"/>
              <a:t>bác</a:t>
            </a:r>
            <a:r>
              <a:rPr lang="en-US" dirty="0"/>
              <a:t> </a:t>
            </a:r>
            <a:r>
              <a:rPr lang="en-US" dirty="0" err="1"/>
              <a:t>sĩ</a:t>
            </a:r>
            <a:r>
              <a:rPr lang="en-US" dirty="0"/>
              <a:t>, </a:t>
            </a:r>
            <a:r>
              <a:rPr lang="en-US" dirty="0" err="1"/>
              <a:t>bệnh</a:t>
            </a:r>
            <a:r>
              <a:rPr lang="en-US" dirty="0"/>
              <a:t> </a:t>
            </a:r>
            <a:r>
              <a:rPr lang="en-US" dirty="0" err="1"/>
              <a:t>nhân</a:t>
            </a:r>
            <a:endParaRPr lang="en-US" dirty="0"/>
          </a:p>
          <a:p>
            <a:r>
              <a:rPr lang="en-US" dirty="0" err="1"/>
              <a:t>Các</a:t>
            </a:r>
            <a:r>
              <a:rPr lang="en-US" dirty="0"/>
              <a:t> </a:t>
            </a:r>
            <a:r>
              <a:rPr lang="en-US" dirty="0" err="1"/>
              <a:t>yêu</a:t>
            </a:r>
            <a:r>
              <a:rPr lang="en-US" dirty="0"/>
              <a:t> </a:t>
            </a:r>
            <a:r>
              <a:rPr lang="en-US" dirty="0" err="1"/>
              <a:t>cầu</a:t>
            </a:r>
            <a:r>
              <a:rPr lang="en-US" dirty="0"/>
              <a:t> </a:t>
            </a:r>
            <a:r>
              <a:rPr lang="en-US" dirty="0" err="1"/>
              <a:t>chính</a:t>
            </a:r>
            <a:r>
              <a:rPr lang="en-US" dirty="0"/>
              <a:t>: </a:t>
            </a:r>
            <a:r>
              <a:rPr lang="en-US" dirty="0" err="1"/>
              <a:t>Đăng</a:t>
            </a:r>
            <a:r>
              <a:rPr lang="en-US" dirty="0"/>
              <a:t> </a:t>
            </a:r>
            <a:r>
              <a:rPr lang="en-US" dirty="0" err="1"/>
              <a:t>nhập</a:t>
            </a:r>
            <a:r>
              <a:rPr lang="en-US" dirty="0"/>
              <a:t>, </a:t>
            </a:r>
            <a:r>
              <a:rPr lang="en-US" dirty="0" err="1"/>
              <a:t>phân</a:t>
            </a:r>
            <a:r>
              <a:rPr lang="en-US" dirty="0"/>
              <a:t> </a:t>
            </a:r>
            <a:r>
              <a:rPr lang="en-US" dirty="0" err="1"/>
              <a:t>quyền</a:t>
            </a:r>
            <a:r>
              <a:rPr lang="en-US" dirty="0"/>
              <a:t>, </a:t>
            </a:r>
            <a:r>
              <a:rPr lang="en-US" dirty="0" err="1"/>
              <a:t>tạo</a:t>
            </a:r>
            <a:r>
              <a:rPr lang="en-US" dirty="0"/>
              <a:t> </a:t>
            </a:r>
            <a:r>
              <a:rPr lang="en-US" dirty="0" err="1"/>
              <a:t>hồ</a:t>
            </a:r>
            <a:r>
              <a:rPr lang="en-US" dirty="0"/>
              <a:t> </a:t>
            </a:r>
            <a:r>
              <a:rPr lang="en-US" dirty="0" err="1"/>
              <a:t>sơ</a:t>
            </a:r>
            <a:r>
              <a:rPr lang="en-US" dirty="0"/>
              <a:t> </a:t>
            </a:r>
            <a:r>
              <a:rPr lang="en-US" dirty="0" err="1"/>
              <a:t>bệnh</a:t>
            </a:r>
            <a:r>
              <a:rPr lang="en-US" dirty="0"/>
              <a:t> </a:t>
            </a:r>
            <a:r>
              <a:rPr lang="en-US" dirty="0" err="1"/>
              <a:t>nhân</a:t>
            </a:r>
            <a:r>
              <a:rPr lang="en-US" dirty="0"/>
              <a:t>, </a:t>
            </a:r>
            <a:r>
              <a:rPr lang="en-US" dirty="0" err="1"/>
              <a:t>lịch</a:t>
            </a:r>
            <a:r>
              <a:rPr lang="en-US" dirty="0"/>
              <a:t> </a:t>
            </a:r>
            <a:r>
              <a:rPr lang="en-US" dirty="0" err="1"/>
              <a:t>sử</a:t>
            </a:r>
            <a:r>
              <a:rPr lang="en-US" dirty="0"/>
              <a:t> </a:t>
            </a:r>
            <a:r>
              <a:rPr lang="en-US" dirty="0" err="1"/>
              <a:t>khám</a:t>
            </a:r>
            <a:r>
              <a:rPr lang="en-US" dirty="0"/>
              <a:t>, </a:t>
            </a:r>
            <a:r>
              <a:rPr lang="en-US" dirty="0" err="1"/>
              <a:t>đơn</a:t>
            </a:r>
            <a:r>
              <a:rPr lang="en-US" dirty="0"/>
              <a:t> </a:t>
            </a:r>
            <a:r>
              <a:rPr lang="en-US" dirty="0" err="1"/>
              <a:t>thuốc</a:t>
            </a:r>
            <a:r>
              <a:rPr lang="en-US" dirty="0"/>
              <a:t> upload/download file.</a:t>
            </a:r>
          </a:p>
          <a:p>
            <a:r>
              <a:rPr lang="en-US" dirty="0" err="1"/>
              <a:t>Lý</a:t>
            </a:r>
            <a:r>
              <a:rPr lang="en-US" dirty="0"/>
              <a:t> do </a:t>
            </a:r>
            <a:r>
              <a:rPr lang="en-US" dirty="0" err="1"/>
              <a:t>chọn</a:t>
            </a:r>
            <a:r>
              <a:rPr lang="en-US" dirty="0"/>
              <a:t> </a:t>
            </a:r>
            <a:r>
              <a:rPr lang="en-US" dirty="0" err="1"/>
              <a:t>mô</a:t>
            </a:r>
            <a:r>
              <a:rPr lang="en-US" dirty="0"/>
              <a:t> </a:t>
            </a:r>
            <a:r>
              <a:rPr lang="en-US" dirty="0" err="1"/>
              <a:t>hình</a:t>
            </a:r>
            <a:r>
              <a:rPr lang="en-US" dirty="0"/>
              <a:t> </a:t>
            </a:r>
            <a:r>
              <a:rPr lang="en-US" dirty="0" err="1"/>
              <a:t>hệ</a:t>
            </a:r>
            <a:r>
              <a:rPr lang="en-US" dirty="0"/>
              <a:t> </a:t>
            </a:r>
            <a:r>
              <a:rPr lang="en-US" dirty="0" err="1"/>
              <a:t>thống</a:t>
            </a:r>
            <a:r>
              <a:rPr lang="en-US" dirty="0"/>
              <a:t> </a:t>
            </a:r>
            <a:r>
              <a:rPr lang="en-US" dirty="0" err="1"/>
              <a:t>phân</a:t>
            </a:r>
            <a:r>
              <a:rPr lang="en-US" dirty="0"/>
              <a:t> </a:t>
            </a:r>
            <a:r>
              <a:rPr lang="en-US" dirty="0" err="1"/>
              <a:t>tán</a:t>
            </a:r>
            <a:r>
              <a:rPr lang="en-US" dirty="0"/>
              <a:t>.</a:t>
            </a:r>
          </a:p>
        </p:txBody>
      </p:sp>
    </p:spTree>
    <p:extLst>
      <p:ext uri="{BB962C8B-B14F-4D97-AF65-F5344CB8AC3E}">
        <p14:creationId xmlns:p14="http://schemas.microsoft.com/office/powerpoint/2010/main" val="176359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497048"/>
          </a:xfrm>
        </p:spPr>
        <p:txBody>
          <a:bodyPr>
            <a:normAutofit fontScale="90000"/>
          </a:bodyPr>
          <a:lstStyle/>
          <a:p>
            <a:pPr algn="l"/>
            <a:r>
              <a:rPr lang="en-US" dirty="0">
                <a:latin typeface="Arial" panose="020B0604020202020204" pitchFamily="34" charset="0"/>
                <a:cs typeface="Arial" panose="020B0604020202020204" pitchFamily="34" charset="0"/>
              </a:rPr>
              <a:t>2.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thuyết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endParaRPr lang="en-US" dirty="0"/>
          </a:p>
        </p:txBody>
      </p:sp>
      <p:sp>
        <p:nvSpPr>
          <p:cNvPr id="3" name="Content Placeholder 2"/>
          <p:cNvSpPr>
            <a:spLocks noGrp="1"/>
          </p:cNvSpPr>
          <p:nvPr>
            <p:ph idx="1"/>
          </p:nvPr>
        </p:nvSpPr>
        <p:spPr>
          <a:xfrm>
            <a:off x="1484310" y="1266739"/>
            <a:ext cx="10018713" cy="4524462"/>
          </a:xfrm>
        </p:spPr>
        <p:txBody>
          <a:bodyPr/>
          <a:lstStyle/>
          <a:p>
            <a:r>
              <a:rPr lang="en-US" dirty="0" err="1"/>
              <a:t>Công</a:t>
            </a:r>
            <a:r>
              <a:rPr lang="en-US" dirty="0"/>
              <a:t> </a:t>
            </a:r>
            <a:r>
              <a:rPr lang="en-US" dirty="0" err="1"/>
              <a:t>nghệ</a:t>
            </a:r>
            <a:r>
              <a:rPr lang="en-US" dirty="0"/>
              <a:t> &amp; </a:t>
            </a:r>
            <a:r>
              <a:rPr lang="en-US" dirty="0" err="1"/>
              <a:t>Triển</a:t>
            </a:r>
            <a:r>
              <a:rPr lang="en-US" dirty="0"/>
              <a:t> </a:t>
            </a:r>
            <a:r>
              <a:rPr lang="en-US" dirty="0" err="1"/>
              <a:t>khai</a:t>
            </a:r>
            <a:endParaRPr lang="en-US" dirty="0"/>
          </a:p>
          <a:p>
            <a:pPr marL="0" indent="0">
              <a:buNone/>
            </a:pPr>
            <a:r>
              <a:rPr lang="en-US" dirty="0"/>
              <a:t>o Frontend (React, </a:t>
            </a:r>
            <a:r>
              <a:rPr lang="en-US" dirty="0" err="1"/>
              <a:t>TypeScript</a:t>
            </a:r>
            <a:r>
              <a:rPr lang="en-US" dirty="0"/>
              <a:t>, </a:t>
            </a:r>
            <a:r>
              <a:rPr lang="en-US" dirty="0" err="1"/>
              <a:t>Axios</a:t>
            </a:r>
            <a:r>
              <a:rPr lang="en-US" dirty="0"/>
              <a:t>, React Router, </a:t>
            </a:r>
            <a:r>
              <a:rPr lang="en-US" dirty="0" err="1"/>
              <a:t>AuthContext</a:t>
            </a:r>
            <a:r>
              <a:rPr lang="en-US" dirty="0"/>
              <a:t>…)</a:t>
            </a:r>
          </a:p>
          <a:p>
            <a:pPr marL="0" indent="0">
              <a:buNone/>
            </a:pPr>
            <a:r>
              <a:rPr lang="en-US" dirty="0"/>
              <a:t>o Backend (Node.js, Express, JWT)</a:t>
            </a:r>
          </a:p>
          <a:p>
            <a:pPr marL="0" indent="0">
              <a:buNone/>
            </a:pPr>
            <a:r>
              <a:rPr lang="en-US" dirty="0"/>
              <a:t>o DB </a:t>
            </a:r>
            <a:r>
              <a:rPr lang="en-US" dirty="0" err="1"/>
              <a:t>dữ</a:t>
            </a:r>
            <a:r>
              <a:rPr lang="en-US" dirty="0"/>
              <a:t> </a:t>
            </a:r>
            <a:r>
              <a:rPr lang="en-US" dirty="0" err="1"/>
              <a:t>liệu</a:t>
            </a:r>
            <a:r>
              <a:rPr lang="en-US" dirty="0"/>
              <a:t> (MongoDB)</a:t>
            </a:r>
          </a:p>
          <a:p>
            <a:pPr marL="0" indent="0">
              <a:buNone/>
            </a:pPr>
            <a:r>
              <a:rPr lang="en-US" dirty="0"/>
              <a:t>o DB file (</a:t>
            </a:r>
            <a:r>
              <a:rPr lang="en-US" dirty="0" err="1"/>
              <a:t>dùng</a:t>
            </a:r>
            <a:r>
              <a:rPr lang="en-US" dirty="0"/>
              <a:t> </a:t>
            </a:r>
            <a:r>
              <a:rPr lang="en-US" dirty="0" err="1"/>
              <a:t>dịch</a:t>
            </a:r>
            <a:r>
              <a:rPr lang="en-US" dirty="0"/>
              <a:t> </a:t>
            </a:r>
            <a:r>
              <a:rPr lang="en-US" dirty="0" err="1"/>
              <a:t>vụ</a:t>
            </a:r>
            <a:r>
              <a:rPr lang="en-US" dirty="0"/>
              <a:t> </a:t>
            </a:r>
            <a:r>
              <a:rPr lang="en-US" dirty="0" err="1"/>
              <a:t>của</a:t>
            </a:r>
            <a:r>
              <a:rPr lang="en-US" dirty="0"/>
              <a:t> </a:t>
            </a:r>
            <a:r>
              <a:rPr lang="en-US" dirty="0" err="1"/>
              <a:t>cloudinary</a:t>
            </a:r>
            <a:r>
              <a:rPr lang="en-US" dirty="0"/>
              <a:t>)</a:t>
            </a:r>
          </a:p>
        </p:txBody>
      </p:sp>
    </p:spTree>
    <p:extLst>
      <p:ext uri="{BB962C8B-B14F-4D97-AF65-F5344CB8AC3E}">
        <p14:creationId xmlns:p14="http://schemas.microsoft.com/office/powerpoint/2010/main" val="1859039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497048"/>
          </a:xfrm>
        </p:spPr>
        <p:txBody>
          <a:bodyPr>
            <a:normAutofit fontScale="90000"/>
          </a:bodyPr>
          <a:lstStyle/>
          <a:p>
            <a:pPr algn="l">
              <a:spcBef>
                <a:spcPts val="600"/>
              </a:spcBef>
            </a:pPr>
            <a:r>
              <a:rPr lang="en-US" dirty="0">
                <a:latin typeface="Arial" panose="020B0604020202020204" pitchFamily="34" charset="0"/>
                <a:cs typeface="Arial" panose="020B0604020202020204" pitchFamily="34" charset="0"/>
              </a:rPr>
              <a:t>3. </a:t>
            </a:r>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chi </a:t>
            </a:r>
            <a:r>
              <a:rPr lang="en-US" dirty="0" err="1">
                <a:latin typeface="Arial" panose="020B0604020202020204" pitchFamily="34" charset="0"/>
                <a:cs typeface="Arial" panose="020B0604020202020204" pitchFamily="34" charset="0"/>
              </a:rPr>
              <a:t>tiết</a:t>
            </a:r>
            <a:endParaRPr lang="en-US" dirty="0">
              <a:latin typeface="Arial" panose="020B0604020202020204" pitchFamily="34" charset="0"/>
              <a:cs typeface="Arial" panose="020B0604020202020204" pitchFamily="34" charset="0"/>
            </a:endParaRPr>
          </a:p>
        </p:txBody>
      </p:sp>
      <p:pic>
        <p:nvPicPr>
          <p:cNvPr id="1026" name="Picture 2" descr="https://fg40.dlfl.vn/9e9fd9b7ae500f0e5641/647866891535876359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35676" y="1341981"/>
            <a:ext cx="6786562"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875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497048"/>
          </a:xfrm>
        </p:spPr>
        <p:txBody>
          <a:bodyPr>
            <a:normAutofit fontScale="90000"/>
          </a:bodyPr>
          <a:lstStyle/>
          <a:p>
            <a:pPr algn="l">
              <a:spcBef>
                <a:spcPts val="600"/>
              </a:spcBef>
            </a:pPr>
            <a:r>
              <a:rPr lang="en-US" dirty="0">
                <a:latin typeface="Arial" panose="020B0604020202020204" pitchFamily="34" charset="0"/>
                <a:cs typeface="Arial" panose="020B0604020202020204" pitchFamily="34" charset="0"/>
              </a:rPr>
              <a:t>3. </a:t>
            </a:r>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chi </a:t>
            </a:r>
            <a:r>
              <a:rPr lang="en-US" dirty="0" err="1">
                <a:latin typeface="Arial" panose="020B0604020202020204" pitchFamily="34" charset="0"/>
                <a:cs typeface="Arial" panose="020B0604020202020204" pitchFamily="34" charset="0"/>
              </a:rPr>
              <a:t>tiết</a:t>
            </a:r>
            <a:endParaRPr lang="en-US" dirty="0">
              <a:latin typeface="Arial" panose="020B0604020202020204" pitchFamily="34" charset="0"/>
              <a:cs typeface="Arial" panose="020B0604020202020204" pitchFamily="34" charset="0"/>
            </a:endParaRPr>
          </a:p>
        </p:txBody>
      </p:sp>
      <p:sp>
        <p:nvSpPr>
          <p:cNvPr id="4" name="Rectangle 1"/>
          <p:cNvSpPr>
            <a:spLocks noGrp="1" noChangeArrowheads="1"/>
          </p:cNvSpPr>
          <p:nvPr>
            <p:ph idx="1"/>
          </p:nvPr>
        </p:nvSpPr>
        <p:spPr bwMode="auto">
          <a:xfrm>
            <a:off x="1484311" y="1439696"/>
            <a:ext cx="10428290" cy="462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B</a:t>
            </a:r>
            <a:r>
              <a:rPr lang="vi-VN" dirty="0"/>
              <a:t>a phần chính: </a:t>
            </a:r>
            <a:r>
              <a:rPr lang="vi-VN" b="1" dirty="0"/>
              <a:t>Client-side</a:t>
            </a:r>
            <a:r>
              <a:rPr lang="vi-VN" dirty="0"/>
              <a:t>, </a:t>
            </a:r>
            <a:r>
              <a:rPr lang="vi-VN" b="1" dirty="0"/>
              <a:t>Server-side</a:t>
            </a:r>
            <a:r>
              <a:rPr lang="vi-VN" dirty="0"/>
              <a:t>, và </a:t>
            </a:r>
            <a:r>
              <a:rPr lang="vi-VN" b="1" dirty="0"/>
              <a:t>Data-storage</a:t>
            </a:r>
            <a:r>
              <a:rPr lang="vi-VN" dirty="0"/>
              <a:t>.</a:t>
            </a:r>
          </a:p>
          <a:p>
            <a:r>
              <a:rPr lang="vi-VN" b="1" dirty="0"/>
              <a:t>Client-side (Frontend)</a:t>
            </a:r>
            <a:r>
              <a:rPr lang="vi-VN" dirty="0"/>
              <a:t>:</a:t>
            </a:r>
          </a:p>
          <a:p>
            <a:pPr marL="457200" lvl="1" indent="0">
              <a:buNone/>
            </a:pPr>
            <a:r>
              <a:rPr lang="vi-VN" b="1" dirty="0"/>
              <a:t>Công nghệ</a:t>
            </a:r>
            <a:r>
              <a:rPr lang="vi-VN" dirty="0"/>
              <a:t>: React, TypeScript.</a:t>
            </a:r>
          </a:p>
          <a:p>
            <a:r>
              <a:rPr lang="vi-VN" b="1" dirty="0"/>
              <a:t>Server-side (Backend)</a:t>
            </a:r>
            <a:r>
              <a:rPr lang="vi-VN" dirty="0"/>
              <a:t>:</a:t>
            </a:r>
          </a:p>
          <a:p>
            <a:pPr marL="457200" lvl="1" indent="0">
              <a:buNone/>
            </a:pPr>
            <a:r>
              <a:rPr lang="vi-VN" b="1" dirty="0"/>
              <a:t>Công nghệ</a:t>
            </a:r>
            <a:r>
              <a:rPr lang="vi-VN" dirty="0"/>
              <a:t>: Node.js, Express.</a:t>
            </a:r>
          </a:p>
          <a:p>
            <a:r>
              <a:rPr lang="vi-VN" b="1" dirty="0"/>
              <a:t>Data-storage</a:t>
            </a:r>
            <a:r>
              <a:rPr lang="vi-VN" dirty="0"/>
              <a:t>:</a:t>
            </a:r>
          </a:p>
          <a:p>
            <a:pPr lvl="1"/>
            <a:r>
              <a:rPr lang="vi-VN" b="1" dirty="0"/>
              <a:t>DB dữ liệu (MongoDB)</a:t>
            </a:r>
            <a:r>
              <a:rPr lang="vi-VN" dirty="0"/>
              <a:t>:</a:t>
            </a:r>
          </a:p>
          <a:p>
            <a:pPr marL="914400" lvl="2" indent="0">
              <a:buNone/>
            </a:pPr>
            <a:r>
              <a:rPr lang="vi-VN" b="1" dirty="0"/>
              <a:t>Mục đích</a:t>
            </a:r>
            <a:r>
              <a:rPr lang="vi-VN" dirty="0"/>
              <a:t>: Lưu trữ dữ liệu có cấu trúc.</a:t>
            </a:r>
          </a:p>
          <a:p>
            <a:pPr lvl="1"/>
            <a:r>
              <a:rPr lang="vi-VN" b="1" dirty="0"/>
              <a:t>DB file (Cloudinary)</a:t>
            </a:r>
            <a:r>
              <a:rPr lang="vi-VN" dirty="0"/>
              <a:t>:</a:t>
            </a:r>
          </a:p>
          <a:p>
            <a:pPr marL="914400" lvl="2" indent="0">
              <a:buNone/>
            </a:pPr>
            <a:r>
              <a:rPr lang="vi-VN" b="1" dirty="0"/>
              <a:t>Mục đích</a:t>
            </a:r>
            <a:r>
              <a:rPr lang="vi-VN" dirty="0"/>
              <a:t>: Lưu trữ và quản lý các file tĩnh (ảnh, video, tài liệu, v.v.).</a:t>
            </a:r>
          </a:p>
        </p:txBody>
      </p:sp>
    </p:spTree>
    <p:extLst>
      <p:ext uri="{BB962C8B-B14F-4D97-AF65-F5344CB8AC3E}">
        <p14:creationId xmlns:p14="http://schemas.microsoft.com/office/powerpoint/2010/main" val="80752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769691"/>
            <a:ext cx="10018713" cy="497048"/>
          </a:xfrm>
        </p:spPr>
        <p:txBody>
          <a:bodyPr>
            <a:normAutofit fontScale="90000"/>
          </a:bodyPr>
          <a:lstStyle/>
          <a:p>
            <a:pPr algn="l">
              <a:spcBef>
                <a:spcPts val="600"/>
              </a:spcBef>
            </a:pPr>
            <a:r>
              <a:rPr lang="en-US" dirty="0">
                <a:latin typeface="Arial" panose="020B0604020202020204" pitchFamily="34" charset="0"/>
                <a:cs typeface="Arial" panose="020B0604020202020204" pitchFamily="34" charset="0"/>
              </a:rPr>
              <a:t>4.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luận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84310" y="1266739"/>
            <a:ext cx="10018713" cy="4524462"/>
          </a:xfrm>
        </p:spPr>
        <p:txBody>
          <a:bodyPr>
            <a:normAutofit/>
          </a:bodyPr>
          <a:lstStyle/>
          <a:p>
            <a:r>
              <a:rPr lang="vi-VN" dirty="0"/>
              <a:t>Ưu điểm:</a:t>
            </a:r>
          </a:p>
          <a:p>
            <a:pPr marL="0" indent="0">
              <a:buNone/>
            </a:pPr>
            <a:r>
              <a:rPr lang="vi-VN" dirty="0"/>
              <a:t>o Mô hình phân tán dễ mở rộng.</a:t>
            </a:r>
          </a:p>
          <a:p>
            <a:pPr marL="0" indent="0">
              <a:buNone/>
            </a:pPr>
            <a:r>
              <a:rPr lang="vi-VN" dirty="0"/>
              <a:t>o Tách biệt logic, dữ liệu, giao diện.</a:t>
            </a:r>
          </a:p>
          <a:p>
            <a:pPr marL="0" indent="0">
              <a:buNone/>
            </a:pPr>
            <a:r>
              <a:rPr lang="vi-VN" dirty="0"/>
              <a:t>o Dễ nâng cấp từng thành phần.</a:t>
            </a:r>
          </a:p>
          <a:p>
            <a:r>
              <a:rPr lang="vi-VN" dirty="0"/>
              <a:t>Hạn chế:</a:t>
            </a:r>
          </a:p>
          <a:p>
            <a:pPr marL="0" indent="0">
              <a:buNone/>
            </a:pPr>
            <a:r>
              <a:rPr lang="vi-VN" dirty="0"/>
              <a:t>o Yêu cầu hạ tầng mạng tốt.</a:t>
            </a:r>
          </a:p>
          <a:p>
            <a:pPr marL="0" indent="0">
              <a:buNone/>
            </a:pPr>
            <a:r>
              <a:rPr lang="vi-VN" dirty="0"/>
              <a:t>o Phức tạp hơn về đồng bộ dữ liệu và bảo mật.</a:t>
            </a:r>
          </a:p>
        </p:txBody>
      </p:sp>
    </p:spTree>
    <p:extLst>
      <p:ext uri="{BB962C8B-B14F-4D97-AF65-F5344CB8AC3E}">
        <p14:creationId xmlns:p14="http://schemas.microsoft.com/office/powerpoint/2010/main" val="3036383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769691"/>
            <a:ext cx="10018713" cy="497048"/>
          </a:xfrm>
        </p:spPr>
        <p:txBody>
          <a:bodyPr>
            <a:normAutofit fontScale="90000"/>
          </a:bodyPr>
          <a:lstStyle/>
          <a:p>
            <a:pPr algn="l">
              <a:spcBef>
                <a:spcPts val="600"/>
              </a:spcBef>
            </a:pPr>
            <a:r>
              <a:rPr lang="en-US" dirty="0">
                <a:latin typeface="Arial" panose="020B0604020202020204" pitchFamily="34" charset="0"/>
                <a:cs typeface="Arial" panose="020B0604020202020204" pitchFamily="34" charset="0"/>
              </a:rPr>
              <a:t>4.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luận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09570" y="1266739"/>
            <a:ext cx="10018713" cy="3110631"/>
          </a:xfrm>
        </p:spPr>
        <p:txBody>
          <a:bodyPr>
            <a:normAutofit/>
          </a:bodyPr>
          <a:lstStyle/>
          <a:p>
            <a:r>
              <a:rPr lang="vi-VN" dirty="0"/>
              <a:t>Hướng phát triển:</a:t>
            </a:r>
          </a:p>
          <a:p>
            <a:pPr marL="0" indent="0">
              <a:buNone/>
            </a:pPr>
            <a:r>
              <a:rPr lang="vi-VN" dirty="0"/>
              <a:t>o </a:t>
            </a:r>
            <a:r>
              <a:rPr lang="en-US" dirty="0" err="1">
                <a:latin typeface="Arial" panose="020B0604020202020204" pitchFamily="34" charset="0"/>
                <a:cs typeface="Arial" panose="020B0604020202020204" pitchFamily="34" charset="0"/>
              </a:rPr>
              <a:t>Bổ</a:t>
            </a:r>
            <a:r>
              <a:rPr lang="en-US" dirty="0">
                <a:latin typeface="Arial" panose="020B0604020202020204" pitchFamily="34" charset="0"/>
                <a:cs typeface="Arial" panose="020B0604020202020204" pitchFamily="34" charset="0"/>
              </a:rPr>
              <a:t> sung</a:t>
            </a:r>
            <a:r>
              <a:rPr lang="en-US" dirty="0"/>
              <a:t> </a:t>
            </a:r>
            <a:r>
              <a:rPr lang="en-US" dirty="0" err="1">
                <a:latin typeface="Arial" panose="020B0604020202020204" pitchFamily="34" charset="0"/>
                <a:cs typeface="Arial" panose="020B0604020202020204" pitchFamily="34" charset="0"/>
              </a:rPr>
              <a:t>chức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endParaRPr lang="en-US" dirty="0"/>
          </a:p>
          <a:p>
            <a:pPr marL="0" indent="0">
              <a:buNone/>
            </a:pPr>
            <a:r>
              <a:rPr lang="vi-VN" dirty="0"/>
              <a:t>o Triển khai</a:t>
            </a:r>
            <a:r>
              <a:rPr lang="en-US" dirty="0"/>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r>
              <a:rPr lang="vi-VN" dirty="0"/>
              <a:t> trên</a:t>
            </a:r>
            <a:r>
              <a:rPr lang="en-US" dirty="0"/>
              <a:t> </a:t>
            </a:r>
            <a:r>
              <a:rPr lang="vi-VN" dirty="0"/>
              <a:t>cloud</a:t>
            </a:r>
            <a:endParaRPr lang="en-US" dirty="0"/>
          </a:p>
          <a:p>
            <a:r>
              <a:rPr lang="vi-VN" dirty="0"/>
              <a:t>Kết luận</a:t>
            </a:r>
          </a:p>
        </p:txBody>
      </p:sp>
    </p:spTree>
    <p:extLst>
      <p:ext uri="{BB962C8B-B14F-4D97-AF65-F5344CB8AC3E}">
        <p14:creationId xmlns:p14="http://schemas.microsoft.com/office/powerpoint/2010/main" val="180774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923" y="528298"/>
            <a:ext cx="10599709" cy="2616199"/>
          </a:xfrm>
        </p:spPr>
        <p:txBody>
          <a:bodyPr>
            <a:normAutofit/>
          </a:bodyPr>
          <a:lstStyle/>
          <a:p>
            <a:r>
              <a:rPr lang="en-US" sz="4800" dirty="0">
                <a:latin typeface="Arial" panose="020B0604020202020204" pitchFamily="34" charset="0"/>
                <a:cs typeface="Arial" panose="020B0604020202020204" pitchFamily="34" charset="0"/>
              </a:rPr>
              <a:t>5. Demo </a:t>
            </a:r>
            <a:r>
              <a:rPr lang="en-US" sz="4800" dirty="0" err="1">
                <a:latin typeface="Arial" panose="020B0604020202020204" pitchFamily="34" charset="0"/>
                <a:cs typeface="Arial" panose="020B0604020202020204" pitchFamily="34" charset="0"/>
              </a:rPr>
              <a:t>chức</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năng</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của</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dự</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án</a:t>
            </a:r>
            <a:endParaRPr lang="en-US" sz="4800" dirty="0"/>
          </a:p>
        </p:txBody>
      </p:sp>
    </p:spTree>
    <p:extLst>
      <p:ext uri="{BB962C8B-B14F-4D97-AF65-F5344CB8AC3E}">
        <p14:creationId xmlns:p14="http://schemas.microsoft.com/office/powerpoint/2010/main" val="3651511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86</TotalTime>
  <Words>1307</Words>
  <Application>Microsoft Office PowerPoint</Application>
  <PresentationFormat>Widescreen</PresentationFormat>
  <Paragraphs>106</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Cambria</vt:lpstr>
      <vt:lpstr>Corbel</vt:lpstr>
      <vt:lpstr>Parallax</vt:lpstr>
      <vt:lpstr>BÁO CÁO DỰ ÁN </vt:lpstr>
      <vt:lpstr>Nội dung chính</vt:lpstr>
      <vt:lpstr>1. Giới thiệu dự án</vt:lpstr>
      <vt:lpstr>2. Các lý thuyết và công nghệ áp dụng</vt:lpstr>
      <vt:lpstr>3. Thiết kế chi tiết</vt:lpstr>
      <vt:lpstr>3. Thiết kế chi tiết</vt:lpstr>
      <vt:lpstr>4. Kết quả và kết luận</vt:lpstr>
      <vt:lpstr>4. Kết quả và kết luận</vt:lpstr>
      <vt:lpstr>5. Demo chức năng của dự 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DỰ ÁN </dc:title>
  <dc:creator>Phong Nguyễn</dc:creator>
  <cp:lastModifiedBy>Trịnh Quang Tùng</cp:lastModifiedBy>
  <cp:revision>21</cp:revision>
  <dcterms:created xsi:type="dcterms:W3CDTF">2025-08-09T03:47:53Z</dcterms:created>
  <dcterms:modified xsi:type="dcterms:W3CDTF">2025-08-09T05:19:44Z</dcterms:modified>
</cp:coreProperties>
</file>