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009988"/>
    <a:srgbClr val="CC3311"/>
    <a:srgbClr val="33BBEE"/>
    <a:srgbClr val="1E326E"/>
    <a:srgbClr val="5A5555"/>
    <a:srgbClr val="CD0000"/>
    <a:srgbClr val="7D7878"/>
    <a:srgbClr val="FF6400"/>
    <a:srgbClr val="007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08134-2317-4178-A91B-CE06B06C0004}" v="6" dt="2020-01-08T09:52:15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6" autoAdjust="0"/>
    <p:restoredTop sz="86437" autoAdjust="0"/>
  </p:normalViewPr>
  <p:slideViewPr>
    <p:cSldViewPr>
      <p:cViewPr varScale="1">
        <p:scale>
          <a:sx n="120" d="100"/>
          <a:sy n="120" d="100"/>
        </p:scale>
        <p:origin x="91" y="12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Ziegler" userId="03266f516c0348b8" providerId="LiveId" clId="{37708134-2317-4178-A91B-CE06B06C0004}"/>
    <pc:docChg chg="undo custSel modSld">
      <pc:chgData name="Jonas Ziegler" userId="03266f516c0348b8" providerId="LiveId" clId="{37708134-2317-4178-A91B-CE06B06C0004}" dt="2020-01-08T09:53:48.630" v="49" actId="1076"/>
      <pc:docMkLst>
        <pc:docMk/>
      </pc:docMkLst>
      <pc:sldChg chg="modSp">
        <pc:chgData name="Jonas Ziegler" userId="03266f516c0348b8" providerId="LiveId" clId="{37708134-2317-4178-A91B-CE06B06C0004}" dt="2020-01-08T09:37:06.333" v="18" actId="20577"/>
        <pc:sldMkLst>
          <pc:docMk/>
          <pc:sldMk cId="2631939339" sldId="261"/>
        </pc:sldMkLst>
        <pc:spChg chg="mod">
          <ac:chgData name="Jonas Ziegler" userId="03266f516c0348b8" providerId="LiveId" clId="{37708134-2317-4178-A91B-CE06B06C0004}" dt="2020-01-08T09:37:06.333" v="18" actId="20577"/>
          <ac:spMkLst>
            <pc:docMk/>
            <pc:sldMk cId="2631939339" sldId="261"/>
            <ac:spMk id="5" creationId="{43FA3070-B167-41AD-870D-5B3D91EB47EB}"/>
          </ac:spMkLst>
        </pc:spChg>
      </pc:sldChg>
      <pc:sldChg chg="addSp modSp">
        <pc:chgData name="Jonas Ziegler" userId="03266f516c0348b8" providerId="LiveId" clId="{37708134-2317-4178-A91B-CE06B06C0004}" dt="2020-01-08T09:52:35.813" v="46" actId="1076"/>
        <pc:sldMkLst>
          <pc:docMk/>
          <pc:sldMk cId="2028623387" sldId="263"/>
        </pc:sldMkLst>
        <pc:spChg chg="add mod">
          <ac:chgData name="Jonas Ziegler" userId="03266f516c0348b8" providerId="LiveId" clId="{37708134-2317-4178-A91B-CE06B06C0004}" dt="2020-01-08T09:52:35.813" v="46" actId="1076"/>
          <ac:spMkLst>
            <pc:docMk/>
            <pc:sldMk cId="2028623387" sldId="263"/>
            <ac:spMk id="7" creationId="{82C341CD-A942-4F3A-85D7-1B715C057EAE}"/>
          </ac:spMkLst>
        </pc:spChg>
        <pc:spChg chg="add mod">
          <ac:chgData name="Jonas Ziegler" userId="03266f516c0348b8" providerId="LiveId" clId="{37708134-2317-4178-A91B-CE06B06C0004}" dt="2020-01-08T09:52:04.167" v="43" actId="207"/>
          <ac:spMkLst>
            <pc:docMk/>
            <pc:sldMk cId="2028623387" sldId="263"/>
            <ac:spMk id="11" creationId="{0A9D6A47-16E2-44BA-ADDB-36112BB10C42}"/>
          </ac:spMkLst>
        </pc:spChg>
        <pc:spChg chg="add mod">
          <ac:chgData name="Jonas Ziegler" userId="03266f516c0348b8" providerId="LiveId" clId="{37708134-2317-4178-A91B-CE06B06C0004}" dt="2020-01-08T09:52:31.520" v="45" actId="1076"/>
          <ac:spMkLst>
            <pc:docMk/>
            <pc:sldMk cId="2028623387" sldId="263"/>
            <ac:spMk id="13" creationId="{F387F51D-1201-4E9E-B54F-3CF21F225444}"/>
          </ac:spMkLst>
        </pc:spChg>
      </pc:sldChg>
      <pc:sldChg chg="modSp">
        <pc:chgData name="Jonas Ziegler" userId="03266f516c0348b8" providerId="LiveId" clId="{37708134-2317-4178-A91B-CE06B06C0004}" dt="2020-01-08T09:53:48.630" v="49" actId="1076"/>
        <pc:sldMkLst>
          <pc:docMk/>
          <pc:sldMk cId="4244100242" sldId="265"/>
        </pc:sldMkLst>
        <pc:spChg chg="mod">
          <ac:chgData name="Jonas Ziegler" userId="03266f516c0348b8" providerId="LiveId" clId="{37708134-2317-4178-A91B-CE06B06C0004}" dt="2020-01-08T09:53:48.630" v="49" actId="1076"/>
          <ac:spMkLst>
            <pc:docMk/>
            <pc:sldMk cId="4244100242" sldId="265"/>
            <ac:spMk id="14" creationId="{2D4DF44C-4937-4340-8786-D498524B7893}"/>
          </ac:spMkLst>
        </pc:spChg>
        <pc:picChg chg="mod">
          <ac:chgData name="Jonas Ziegler" userId="03266f516c0348b8" providerId="LiveId" clId="{37708134-2317-4178-A91B-CE06B06C0004}" dt="2020-01-08T09:53:42.006" v="48" actId="1076"/>
          <ac:picMkLst>
            <pc:docMk/>
            <pc:sldMk cId="4244100242" sldId="265"/>
            <ac:picMk id="10" creationId="{4FFEDBEA-DCAD-4494-9D39-0C473327FA0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Ziegler\Desktop\Cifar-Ergebnis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Ziegler\Desktop\Cifar-Ergebnis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Ziegler\Desktop\Cifar-Ergebnis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s%20Ziegler\Desktop\Cifar-Ergebnis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Cifar 100 Top</a:t>
            </a:r>
            <a:r>
              <a:rPr lang="en-US" baseline="0"/>
              <a:t>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0651318345844918"/>
          <c:y val="3.0560780602921514E-2"/>
          <c:w val="0.89302296463182018"/>
          <c:h val="0.7992732608254256"/>
        </c:manualLayout>
      </c:layout>
      <c:lineChart>
        <c:grouping val="standard"/>
        <c:varyColors val="0"/>
        <c:ser>
          <c:idx val="0"/>
          <c:order val="0"/>
          <c:tx>
            <c:strRef>
              <c:f>Tabelle1!$Q$16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Tabelle1!$A$19:$A$28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Tabelle1!$K$19:$K$28</c:f>
              <c:numCache>
                <c:formatCode>General</c:formatCode>
                <c:ptCount val="10"/>
                <c:pt idx="0">
                  <c:v>1.0000000000005116E-2</c:v>
                </c:pt>
                <c:pt idx="1">
                  <c:v>3.7399999999999949</c:v>
                </c:pt>
                <c:pt idx="2">
                  <c:v>20.5</c:v>
                </c:pt>
                <c:pt idx="3">
                  <c:v>23.159999999999997</c:v>
                </c:pt>
                <c:pt idx="4">
                  <c:v>32.799999999999997</c:v>
                </c:pt>
                <c:pt idx="5">
                  <c:v>29.569999999999993</c:v>
                </c:pt>
                <c:pt idx="6">
                  <c:v>36.24</c:v>
                </c:pt>
                <c:pt idx="7">
                  <c:v>40.76</c:v>
                </c:pt>
                <c:pt idx="8">
                  <c:v>56.03</c:v>
                </c:pt>
                <c:pt idx="9">
                  <c:v>69.42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5-4040-BA6F-675487376E47}"/>
            </c:ext>
          </c:extLst>
        </c:ser>
        <c:ser>
          <c:idx val="1"/>
          <c:order val="1"/>
          <c:tx>
            <c:strRef>
              <c:f>Tabelle1!$N$16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Tabelle1!$A$19:$A$28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Tabelle1!$H$19:$H$28</c:f>
              <c:numCache>
                <c:formatCode>General</c:formatCode>
                <c:ptCount val="10"/>
                <c:pt idx="0">
                  <c:v>53.93</c:v>
                </c:pt>
                <c:pt idx="1">
                  <c:v>47.96</c:v>
                </c:pt>
                <c:pt idx="2">
                  <c:v>46.98</c:v>
                </c:pt>
                <c:pt idx="3">
                  <c:v>45.39</c:v>
                </c:pt>
                <c:pt idx="4">
                  <c:v>44.97</c:v>
                </c:pt>
                <c:pt idx="5">
                  <c:v>43.78</c:v>
                </c:pt>
                <c:pt idx="6">
                  <c:v>45.56</c:v>
                </c:pt>
                <c:pt idx="7">
                  <c:v>48.38</c:v>
                </c:pt>
                <c:pt idx="8">
                  <c:v>56.51</c:v>
                </c:pt>
                <c:pt idx="9">
                  <c:v>68.59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55-4040-BA6F-675487376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227551"/>
        <c:axId val="2003957231"/>
      </c:lineChart>
      <c:catAx>
        <c:axId val="2004227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Dropout 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3957231"/>
        <c:crosses val="autoZero"/>
        <c:auto val="1"/>
        <c:lblAlgn val="ctr"/>
        <c:lblOffset val="100"/>
        <c:noMultiLvlLbl val="0"/>
      </c:catAx>
      <c:valAx>
        <c:axId val="2003957231"/>
        <c:scaling>
          <c:orientation val="minMax"/>
          <c:max val="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Error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4227551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027791755851173"/>
          <c:y val="0.60704078857138477"/>
          <c:w val="0.20972208244148821"/>
          <c:h val="0.19400047504300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Cifar</a:t>
            </a:r>
            <a:r>
              <a:rPr lang="en-US" dirty="0"/>
              <a:t> 10 Top</a:t>
            </a:r>
            <a:r>
              <a:rPr lang="en-US" baseline="0" dirty="0"/>
              <a:t> 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0898990848101027"/>
          <c:y val="3.9095193126689617E-2"/>
          <c:w val="0.88156138174998633"/>
          <c:h val="0.79935053512572685"/>
        </c:manualLayout>
      </c:layout>
      <c:lineChart>
        <c:grouping val="standard"/>
        <c:varyColors val="0"/>
        <c:ser>
          <c:idx val="0"/>
          <c:order val="0"/>
          <c:tx>
            <c:strRef>
              <c:f>Tabelle1!$Q$16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Tabelle1!$A$5:$A$14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Tabelle1!$Q$5:$Q$14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1.0000000000005116E-2</c:v>
                </c:pt>
                <c:pt idx="6">
                  <c:v>0</c:v>
                </c:pt>
                <c:pt idx="7">
                  <c:v>3.0000000000001137E-2</c:v>
                </c:pt>
                <c:pt idx="8">
                  <c:v>9.0000000000003411E-2</c:v>
                </c:pt>
                <c:pt idx="9">
                  <c:v>0.20999999999999375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04-4DFF-BC5C-443B231E9CC3}"/>
            </c:ext>
          </c:extLst>
        </c:ser>
        <c:ser>
          <c:idx val="1"/>
          <c:order val="1"/>
          <c:tx>
            <c:strRef>
              <c:f>Tabelle1!$N$16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Tabelle1!$A$5:$A$14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Tabelle1!$N$5:$N$14</c:f>
              <c:numCache>
                <c:formatCode>General</c:formatCode>
                <c:ptCount val="10"/>
                <c:pt idx="0">
                  <c:v>1.2000000000000028</c:v>
                </c:pt>
                <c:pt idx="1">
                  <c:v>1.019999999999996</c:v>
                </c:pt>
                <c:pt idx="2">
                  <c:v>1.019999999999996</c:v>
                </c:pt>
                <c:pt idx="3">
                  <c:v>1.0699999999999932</c:v>
                </c:pt>
                <c:pt idx="4">
                  <c:v>1.1500000000000057</c:v>
                </c:pt>
                <c:pt idx="5">
                  <c:v>1.019999999999996</c:v>
                </c:pt>
                <c:pt idx="6">
                  <c:v>1.1899999999999977</c:v>
                </c:pt>
                <c:pt idx="7">
                  <c:v>1.25</c:v>
                </c:pt>
                <c:pt idx="8">
                  <c:v>1.2099999999999937</c:v>
                </c:pt>
                <c:pt idx="9">
                  <c:v>1.7999999999999972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04-4DFF-BC5C-443B231E9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227551"/>
        <c:axId val="2003957231"/>
      </c:lineChart>
      <c:catAx>
        <c:axId val="2004227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Dropout 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3957231"/>
        <c:crosses val="autoZero"/>
        <c:auto val="1"/>
        <c:lblAlgn val="ctr"/>
        <c:lblOffset val="100"/>
        <c:noMultiLvlLbl val="0"/>
      </c:catAx>
      <c:valAx>
        <c:axId val="200395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Error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422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40876592690575"/>
          <c:y val="0.45061937562493048"/>
          <c:w val="0.1968983066273933"/>
          <c:h val="0.187533792541569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Cifar</a:t>
            </a:r>
            <a:r>
              <a:rPr lang="en-US" dirty="0"/>
              <a:t> 100 Top</a:t>
            </a:r>
            <a:r>
              <a:rPr lang="en-US" baseline="0" dirty="0"/>
              <a:t> 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447072120191773"/>
          <c:y val="3.7287930012090791E-2"/>
          <c:w val="0.88552927879808219"/>
          <c:h val="0.79167661396523703"/>
        </c:manualLayout>
      </c:layout>
      <c:lineChart>
        <c:grouping val="standard"/>
        <c:varyColors val="0"/>
        <c:ser>
          <c:idx val="0"/>
          <c:order val="0"/>
          <c:tx>
            <c:strRef>
              <c:f>Tabelle1!$Q$16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Tabelle1!$A$19:$A$28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Tabelle1!$Q$19:$Q$28</c:f>
              <c:numCache>
                <c:formatCode>General</c:formatCode>
                <c:ptCount val="10"/>
                <c:pt idx="0">
                  <c:v>0</c:v>
                </c:pt>
                <c:pt idx="1">
                  <c:v>7.9999999999998295E-2</c:v>
                </c:pt>
                <c:pt idx="2">
                  <c:v>2.7900000000000063</c:v>
                </c:pt>
                <c:pt idx="3">
                  <c:v>3.6700000000000017</c:v>
                </c:pt>
                <c:pt idx="4">
                  <c:v>7.5400000000000063</c:v>
                </c:pt>
                <c:pt idx="5">
                  <c:v>5.980000000000004</c:v>
                </c:pt>
                <c:pt idx="6">
                  <c:v>9.3199999999999932</c:v>
                </c:pt>
                <c:pt idx="7">
                  <c:v>11.780000000000001</c:v>
                </c:pt>
                <c:pt idx="8">
                  <c:v>23.17</c:v>
                </c:pt>
                <c:pt idx="9">
                  <c:v>34.75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F4-44EB-B049-FA01C51CE024}"/>
            </c:ext>
          </c:extLst>
        </c:ser>
        <c:ser>
          <c:idx val="1"/>
          <c:order val="1"/>
          <c:tx>
            <c:strRef>
              <c:f>Tabelle1!$N$16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Tabelle1!$A$19:$A$28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Tabelle1!$N$19:$N$28</c:f>
              <c:numCache>
                <c:formatCode>General</c:formatCode>
                <c:ptCount val="10"/>
                <c:pt idx="0">
                  <c:v>25.239999999999995</c:v>
                </c:pt>
                <c:pt idx="1">
                  <c:v>20.739999999999995</c:v>
                </c:pt>
                <c:pt idx="2">
                  <c:v>19.549999999999997</c:v>
                </c:pt>
                <c:pt idx="3">
                  <c:v>17.579999999999998</c:v>
                </c:pt>
                <c:pt idx="4">
                  <c:v>17.120000000000005</c:v>
                </c:pt>
                <c:pt idx="5">
                  <c:v>16.5</c:v>
                </c:pt>
                <c:pt idx="6">
                  <c:v>17.36</c:v>
                </c:pt>
                <c:pt idx="7">
                  <c:v>18.989999999999995</c:v>
                </c:pt>
                <c:pt idx="8">
                  <c:v>24.689999999999998</c:v>
                </c:pt>
                <c:pt idx="9">
                  <c:v>35.040000000000006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F4-44EB-B049-FA01C51CE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227551"/>
        <c:axId val="2003957231"/>
      </c:lineChart>
      <c:catAx>
        <c:axId val="2004227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Dropout 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3957231"/>
        <c:crosses val="autoZero"/>
        <c:auto val="1"/>
        <c:lblAlgn val="ctr"/>
        <c:lblOffset val="100"/>
        <c:noMultiLvlLbl val="0"/>
      </c:catAx>
      <c:valAx>
        <c:axId val="200395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Error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4227551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3578512643894"/>
          <c:y val="0.65648993846793646"/>
          <c:w val="0.20525043157597875"/>
          <c:h val="0.176653433550762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Cifar 10 Top</a:t>
            </a:r>
            <a:r>
              <a:rPr lang="en-US" baseline="0"/>
              <a:t>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0263378817345446"/>
          <c:y val="3.1016668646012522E-2"/>
          <c:w val="0.87912024760874918"/>
          <c:h val="0.79577652291507828"/>
        </c:manualLayout>
      </c:layout>
      <c:lineChart>
        <c:grouping val="standard"/>
        <c:varyColors val="0"/>
        <c:ser>
          <c:idx val="0"/>
          <c:order val="0"/>
          <c:tx>
            <c:strRef>
              <c:f>Tabelle1!$Q$16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Tabelle1!$A$5:$A$14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Tabelle1!$K$5:$K$14</c:f>
              <c:numCache>
                <c:formatCode>General</c:formatCode>
                <c:ptCount val="10"/>
                <c:pt idx="0">
                  <c:v>0</c:v>
                </c:pt>
                <c:pt idx="1">
                  <c:v>0.15000000000000568</c:v>
                </c:pt>
                <c:pt idx="2">
                  <c:v>0.12000000000000455</c:v>
                </c:pt>
                <c:pt idx="3">
                  <c:v>0.48000000000000398</c:v>
                </c:pt>
                <c:pt idx="4">
                  <c:v>0.96999999999999886</c:v>
                </c:pt>
                <c:pt idx="5">
                  <c:v>0.90999999999999659</c:v>
                </c:pt>
                <c:pt idx="6">
                  <c:v>0.85999999999999943</c:v>
                </c:pt>
                <c:pt idx="7">
                  <c:v>1.8400000000000034</c:v>
                </c:pt>
                <c:pt idx="8">
                  <c:v>4.9699999999999989</c:v>
                </c:pt>
                <c:pt idx="9">
                  <c:v>7.4000000000000057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C-4959-875B-764AABC551FA}"/>
            </c:ext>
          </c:extLst>
        </c:ser>
        <c:ser>
          <c:idx val="1"/>
          <c:order val="1"/>
          <c:tx>
            <c:strRef>
              <c:f>Tabelle1!$H$1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Tabelle1!$A$5:$A$14</c:f>
              <c:numCache>
                <c:formatCode>General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</c:numCache>
            </c:numRef>
          </c:cat>
          <c:val>
            <c:numRef>
              <c:f>Tabelle1!$H$5:$H$14</c:f>
              <c:numCache>
                <c:formatCode>General</c:formatCode>
                <c:ptCount val="10"/>
                <c:pt idx="0">
                  <c:v>16.420000000000002</c:v>
                </c:pt>
                <c:pt idx="1">
                  <c:v>15.89</c:v>
                </c:pt>
                <c:pt idx="2">
                  <c:v>15.36</c:v>
                </c:pt>
                <c:pt idx="3">
                  <c:v>15.61</c:v>
                </c:pt>
                <c:pt idx="4">
                  <c:v>16.150000000000006</c:v>
                </c:pt>
                <c:pt idx="5">
                  <c:v>16.11</c:v>
                </c:pt>
                <c:pt idx="6">
                  <c:v>15.739999999999995</c:v>
                </c:pt>
                <c:pt idx="7">
                  <c:v>16.599999999999994</c:v>
                </c:pt>
                <c:pt idx="8">
                  <c:v>17.310000000000002</c:v>
                </c:pt>
                <c:pt idx="9">
                  <c:v>19.319999999999993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6C-4959-875B-764AABC55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4227551"/>
        <c:axId val="2003957231"/>
      </c:lineChart>
      <c:catAx>
        <c:axId val="2004227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Dropout 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3957231"/>
        <c:crosses val="autoZero"/>
        <c:auto val="1"/>
        <c:lblAlgn val="ctr"/>
        <c:lblOffset val="100"/>
        <c:noMultiLvlLbl val="0"/>
      </c:catAx>
      <c:valAx>
        <c:axId val="200395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Error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422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731774269167718"/>
          <c:y val="0.4063446973324803"/>
          <c:w val="0.19010834080013103"/>
          <c:h val="0.19400047504300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9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7" name="Picture 23" descr="studentengrupp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765175"/>
            <a:ext cx="2879725" cy="1911350"/>
          </a:xfrm>
          <a:prstGeom prst="rect">
            <a:avLst/>
          </a:prstGeom>
          <a:noFill/>
        </p:spPr>
      </p:pic>
      <p:pic>
        <p:nvPicPr>
          <p:cNvPr id="57365" name="Picture 21" descr="gebäude_offenbur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49275"/>
            <a:ext cx="3276600" cy="2174875"/>
          </a:xfrm>
          <a:prstGeom prst="rect">
            <a:avLst/>
          </a:prstGeom>
          <a:noFill/>
        </p:spPr>
      </p:pic>
      <p:pic>
        <p:nvPicPr>
          <p:cNvPr id="57364" name="Picture 20" descr="gebäude_gengenbac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5175"/>
            <a:ext cx="2987675" cy="1982788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ChangeArrowheads="1"/>
          </p:cNvSpPr>
          <p:nvPr userDrawn="1"/>
        </p:nvSpPr>
        <p:spPr bwMode="auto">
          <a:xfrm>
            <a:off x="0" y="2420938"/>
            <a:ext cx="9144000" cy="4437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952500"/>
          </a:xfrm>
          <a:prstGeom prst="rect">
            <a:avLst/>
          </a:prstGeom>
          <a:solidFill>
            <a:srgbClr val="0028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286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57352" name="Picture 8" descr="fh-offenburg_rgb-pfad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575" y="6092825"/>
            <a:ext cx="2568575" cy="514350"/>
          </a:xfrm>
          <a:prstGeom prst="rect">
            <a:avLst/>
          </a:prstGeom>
          <a:noFill/>
        </p:spPr>
      </p:pic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C14EF4D-658A-4366-94B4-93FA2468FDCF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960F-8003-43F5-8199-97B36FF8FE7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A9032-5A32-4C09-B68F-E69B2C18F33B}" type="datetime4">
              <a:rPr lang="de-DE" smtClean="0"/>
              <a:pPr/>
              <a:t>8.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5BAAA7C2-E2AA-4346-8B86-57087B26CC09}" type="datetime4">
              <a:rPr lang="de-DE" smtClean="0"/>
              <a:pPr/>
              <a:t>8.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494190AF-A024-46EE-A328-AF08186055C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98D09-1692-4D57-9F3B-E6E8F8AED3A2}" type="datetime4">
              <a:rPr lang="de-DE" smtClean="0"/>
              <a:pPr/>
              <a:t>8. Januar 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AF445-89D3-4A1A-A497-02204B3EA59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6925" y="1989138"/>
            <a:ext cx="3997325" cy="2082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06925" y="4224338"/>
            <a:ext cx="3997325" cy="2084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D75B4228-AEF4-48F0-B7A8-B7806BF7B6C0}" type="datetime4">
              <a:rPr lang="de-DE" smtClean="0"/>
              <a:pPr/>
              <a:t>8. Januar 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8359F444-5422-402C-AFFB-F17BC60AA1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BCD372EC-CF3B-481A-BC00-44BCA4A3CC53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508625" y="0"/>
            <a:ext cx="3635375" cy="333375"/>
          </a:xfrm>
          <a:prstGeom prst="rect">
            <a:avLst/>
          </a:prstGeom>
          <a:solidFill>
            <a:srgbClr val="1E32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Sciences</a:t>
            </a: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8" r:id="rId4"/>
    <p:sldLayoutId id="2147483662" r:id="rId5"/>
    <p:sldLayoutId id="214748366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boy910447/ALEXNET-CIFAR10" TargetMode="External"/><Relationship Id="rId2" Type="http://schemas.openxmlformats.org/officeDocument/2006/relationships/hyperlink" Target="https://www.cs.toronto.edu/~hinton/absps/JMLRdropou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arning.hs-offenburg.de/moodle/pluginfile.php/429832/mod_resource/content/1/1_Deep_Learning_Intro.pdf" TargetMode="External"/><Relationship Id="rId5" Type="http://schemas.openxmlformats.org/officeDocument/2006/relationships/hyperlink" Target="https://towardsdatascience.com/preventing-deep-neural-network-from-overfitting-953458db800a" TargetMode="External"/><Relationship Id="rId4" Type="http://schemas.openxmlformats.org/officeDocument/2006/relationships/hyperlink" Target="https://medium.com/@smallfishbigsea/a-walk-through-of-alexnet-6cbd137a56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Dropout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4EF4D-658A-4366-94B4-93FA2468FDCF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</p:spTree>
    <p:extLst>
      <p:ext uri="{BB962C8B-B14F-4D97-AF65-F5344CB8AC3E}">
        <p14:creationId xmlns:p14="http://schemas.microsoft.com/office/powerpoint/2010/main" val="337001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A4F8B-123A-4BCC-B59F-A6F8BC4F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FFFFE-90C2-40CF-9F38-0E3107B2B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63465"/>
            <a:ext cx="8147050" cy="4319587"/>
          </a:xfrm>
        </p:spPr>
        <p:txBody>
          <a:bodyPr/>
          <a:lstStyle/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dropout</a:t>
            </a:r>
            <a:r>
              <a:rPr lang="de-DE" dirty="0"/>
              <a:t> in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7DEFB-74B7-4C66-9807-29DD7BBD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7C571C-10D6-4049-A0B5-CC8F145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20634-999A-46E3-8F1F-E674006B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FEDBEA-DCAD-4494-9D39-0C473327F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8" y="2630715"/>
            <a:ext cx="4223272" cy="2849436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E76326F5-BFAF-4448-A223-CF82DF96F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7" y="2636912"/>
            <a:ext cx="4227511" cy="284943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4DF44C-4937-4340-8786-D498524B7893}"/>
              </a:ext>
            </a:extLst>
          </p:cNvPr>
          <p:cNvSpPr txBox="1"/>
          <p:nvPr/>
        </p:nvSpPr>
        <p:spPr>
          <a:xfrm>
            <a:off x="3311860" y="562246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C3311"/>
                </a:solidFill>
              </a:rPr>
              <a:t>0.5 Dropout </a:t>
            </a:r>
            <a:r>
              <a:rPr lang="de-DE" dirty="0" err="1">
                <a:solidFill>
                  <a:srgbClr val="CC3311"/>
                </a:solidFill>
              </a:rPr>
              <a:t>Probability</a:t>
            </a:r>
            <a:endParaRPr lang="de-DE" dirty="0">
              <a:solidFill>
                <a:srgbClr val="CC331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B97239F-A2B7-4FEE-B7CF-495B0A538A10}"/>
              </a:ext>
            </a:extLst>
          </p:cNvPr>
          <p:cNvSpPr txBox="1"/>
          <p:nvPr/>
        </p:nvSpPr>
        <p:spPr>
          <a:xfrm>
            <a:off x="3707904" y="59377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33BBEE"/>
                </a:solidFill>
              </a:rPr>
              <a:t>No</a:t>
            </a:r>
            <a:r>
              <a:rPr lang="de-DE" dirty="0">
                <a:solidFill>
                  <a:srgbClr val="33BBEE"/>
                </a:solidFill>
              </a:rPr>
              <a:t> Dropout</a:t>
            </a:r>
          </a:p>
        </p:txBody>
      </p:sp>
    </p:spTree>
    <p:extLst>
      <p:ext uri="{BB962C8B-B14F-4D97-AF65-F5344CB8AC3E}">
        <p14:creationId xmlns:p14="http://schemas.microsoft.com/office/powerpoint/2010/main" val="42441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09316-81B3-4B04-B2ED-89D2D1DB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6879C-C6E0-4505-A2F3-E8D0102B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dropout can prevent overfitting</a:t>
            </a:r>
          </a:p>
          <a:p>
            <a:r>
              <a:rPr lang="en-US" dirty="0"/>
              <a:t>dropout can decrease error rate by using the principle of combining several trained thinner networks</a:t>
            </a:r>
          </a:p>
          <a:p>
            <a:r>
              <a:rPr lang="en-US" dirty="0"/>
              <a:t>dropout adds noise to the input signal</a:t>
            </a:r>
          </a:p>
          <a:p>
            <a:r>
              <a:rPr lang="en-US" dirty="0"/>
              <a:t>dropout rate has a sweet spot</a:t>
            </a:r>
          </a:p>
          <a:p>
            <a:r>
              <a:rPr lang="en-US" dirty="0"/>
              <a:t>dropout increases learning time</a:t>
            </a:r>
          </a:p>
          <a:p>
            <a:r>
              <a:rPr lang="en-US" dirty="0"/>
              <a:t>the effect of dropout on error rate is dependent on the available size of training data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07E41-940D-43EF-B4EE-577BA26B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B1115-23F3-40F9-BC4C-C062F26C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C6862-A5BF-40A9-8D21-63F28DC4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83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D468A-78F6-44B3-9CD5-CCFFCE9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84248-E762-42F7-BCFF-42E857E2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[1] „</a:t>
            </a:r>
            <a:r>
              <a:rPr lang="en-US" sz="1600" dirty="0"/>
              <a:t>Dropout: A Simple Way to Prevent Neural Networks from Overﬁtting”    </a:t>
            </a:r>
            <a:br>
              <a:rPr lang="en-US" sz="1600" dirty="0"/>
            </a:br>
            <a:r>
              <a:rPr lang="en-US" sz="1600" dirty="0"/>
              <a:t>     Srivastava, Hinton, </a:t>
            </a:r>
            <a:r>
              <a:rPr lang="en-US" sz="1600" dirty="0" err="1"/>
              <a:t>Krizhevsky</a:t>
            </a:r>
            <a:r>
              <a:rPr lang="en-US" sz="1600" dirty="0"/>
              <a:t> et. al. (2014): 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dirty="0">
                <a:hlinkClick r:id="rId2"/>
              </a:rPr>
              <a:t>https://www.cs.toronto.edu/~hinton/absps/JMLRdropout.pdf</a:t>
            </a:r>
            <a:r>
              <a:rPr lang="en-US" sz="1600" dirty="0"/>
              <a:t> 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[2] GitHub Project:</a:t>
            </a:r>
            <a:br>
              <a:rPr lang="de-DE" sz="1600" dirty="0"/>
            </a:br>
            <a:r>
              <a:rPr lang="de-DE" sz="1600" dirty="0"/>
              <a:t>     </a:t>
            </a:r>
            <a:r>
              <a:rPr lang="de-DE" sz="1600" dirty="0">
                <a:hlinkClick r:id="rId3"/>
              </a:rPr>
              <a:t>https://github.com/iceboy910447/ALEXNET-CIFAR10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[3] „A Walk- </a:t>
            </a:r>
            <a:r>
              <a:rPr lang="de-DE" sz="1600" dirty="0" err="1"/>
              <a:t>through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Alexnet</a:t>
            </a:r>
            <a:r>
              <a:rPr lang="de-DE" sz="1600" dirty="0"/>
              <a:t>“,  Hao Gao (2017):</a:t>
            </a:r>
            <a:br>
              <a:rPr lang="de-DE" sz="1600" dirty="0"/>
            </a:br>
            <a:r>
              <a:rPr lang="de-DE" sz="1600" dirty="0"/>
              <a:t>     </a:t>
            </a:r>
            <a:r>
              <a:rPr lang="de-DE" sz="1600" dirty="0">
                <a:hlinkClick r:id="rId4"/>
              </a:rPr>
              <a:t>https://medium.com/@smallfishbigsea/a-walk-through-of-alexnet-</a:t>
            </a:r>
            <a:br>
              <a:rPr lang="de-DE" sz="1600" dirty="0">
                <a:hlinkClick r:id="rId4"/>
              </a:rPr>
            </a:br>
            <a:r>
              <a:rPr lang="de-DE" sz="1600" dirty="0"/>
              <a:t>     </a:t>
            </a:r>
            <a:r>
              <a:rPr lang="de-DE" sz="1600" dirty="0">
                <a:hlinkClick r:id="rId4"/>
              </a:rPr>
              <a:t>6cbd137a5637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[4] „</a:t>
            </a:r>
            <a:r>
              <a:rPr lang="de-DE" sz="1600" dirty="0" err="1"/>
              <a:t>Preventing</a:t>
            </a:r>
            <a:r>
              <a:rPr lang="de-DE" sz="1600" dirty="0"/>
              <a:t> Deep </a:t>
            </a:r>
            <a:r>
              <a:rPr lang="de-DE" sz="1600" dirty="0" err="1"/>
              <a:t>Neural</a:t>
            </a:r>
            <a:r>
              <a:rPr lang="de-DE" sz="1600" dirty="0"/>
              <a:t> Network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Overfitting</a:t>
            </a:r>
            <a:r>
              <a:rPr lang="de-DE" sz="1600" dirty="0"/>
              <a:t>“, Piotr </a:t>
            </a:r>
            <a:r>
              <a:rPr lang="de-DE" sz="1600" dirty="0" err="1"/>
              <a:t>Skalski</a:t>
            </a:r>
            <a:r>
              <a:rPr lang="de-DE" sz="1600" dirty="0"/>
              <a:t> (2018) : </a:t>
            </a:r>
            <a:br>
              <a:rPr lang="de-DE" sz="1600" dirty="0"/>
            </a:br>
            <a:r>
              <a:rPr lang="de-DE" sz="1600" dirty="0"/>
              <a:t>     </a:t>
            </a:r>
            <a:r>
              <a:rPr lang="de-DE" sz="1600" dirty="0">
                <a:hlinkClick r:id="rId5"/>
              </a:rPr>
              <a:t>https://towardsdatascience.com/preventing-deep-neural-network-from-</a:t>
            </a:r>
            <a:br>
              <a:rPr lang="de-DE" sz="1600" dirty="0">
                <a:hlinkClick r:id="rId5"/>
              </a:rPr>
            </a:br>
            <a:r>
              <a:rPr lang="de-DE" sz="1600" dirty="0"/>
              <a:t>     </a:t>
            </a:r>
            <a:r>
              <a:rPr lang="de-DE" sz="1600" dirty="0">
                <a:hlinkClick r:id="rId5"/>
              </a:rPr>
              <a:t>overfitting-953458db800a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[5] „Deep Learning – An </a:t>
            </a:r>
            <a:r>
              <a:rPr lang="de-DE" sz="1600" dirty="0" err="1"/>
              <a:t>Introduction</a:t>
            </a:r>
            <a:r>
              <a:rPr lang="de-DE" sz="1600" dirty="0"/>
              <a:t> </a:t>
            </a:r>
            <a:r>
              <a:rPr lang="de-DE" sz="1600" dirty="0" err="1"/>
              <a:t>Beyond</a:t>
            </a:r>
            <a:r>
              <a:rPr lang="de-DE" sz="1600" dirty="0"/>
              <a:t> Buzzwords“ Janis Keuper (2019):</a:t>
            </a:r>
            <a:br>
              <a:rPr lang="de-DE" sz="1600" dirty="0"/>
            </a:br>
            <a:r>
              <a:rPr lang="de-DE" sz="1600" dirty="0"/>
              <a:t>     </a:t>
            </a:r>
            <a:r>
              <a:rPr lang="de-DE" sz="1600" dirty="0">
                <a:hlinkClick r:id="rId6"/>
              </a:rPr>
              <a:t>https://elearning.hs-offenburg.de/moodle/pluginfile.php/429832/mod_resource/</a:t>
            </a:r>
            <a:br>
              <a:rPr lang="de-DE" sz="1600" dirty="0">
                <a:hlinkClick r:id="rId6"/>
              </a:rPr>
            </a:br>
            <a:r>
              <a:rPr lang="de-DE" sz="1600" dirty="0"/>
              <a:t>     </a:t>
            </a:r>
            <a:r>
              <a:rPr lang="de-DE" sz="1600" dirty="0" err="1">
                <a:hlinkClick r:id="rId6"/>
              </a:rPr>
              <a:t>content</a:t>
            </a:r>
            <a:r>
              <a:rPr lang="de-DE" sz="1600" dirty="0">
                <a:hlinkClick r:id="rId6"/>
              </a:rPr>
              <a:t>/1/1_Deep_Learning_Intro.pdf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440CC-E7DA-425E-9FA0-BF6685A4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3CDBC-FBE2-4EC3-AE05-42CC400A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&lt;HIER NAME EINFÜGEN&gt;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EE634-A24F-45EB-BDDB-F6F50028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42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FB4B-C6D9-40C2-96A2-CC89FF62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14C19-FD81-4A24-A067-BDB25A7D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equation per neuron in an artificial neural network</a:t>
            </a:r>
          </a:p>
          <a:p>
            <a:r>
              <a:rPr lang="en-US" dirty="0"/>
              <a:t>Calculation of activation</a:t>
            </a:r>
          </a:p>
          <a:p>
            <a:r>
              <a:rPr lang="en-US" dirty="0"/>
              <a:t>Calculation of state using bias</a:t>
            </a:r>
            <a:br>
              <a:rPr lang="en-US" dirty="0"/>
            </a:br>
            <a:r>
              <a:rPr lang="en-US" dirty="0"/>
              <a:t>and weighted input from prior layer</a:t>
            </a:r>
          </a:p>
          <a:p>
            <a:pPr marL="0" indent="0">
              <a:buNone/>
            </a:pPr>
            <a:r>
              <a:rPr lang="en-US" dirty="0"/>
              <a:t>each neuron has its on input weights</a:t>
            </a:r>
            <a:br>
              <a:rPr lang="en-US" dirty="0"/>
            </a:br>
            <a:r>
              <a:rPr lang="en-US" dirty="0"/>
              <a:t>each weight is a network parameter</a:t>
            </a:r>
          </a:p>
          <a:p>
            <a:pPr marL="0" indent="0">
              <a:buNone/>
            </a:pPr>
            <a:r>
              <a:rPr lang="en-US" dirty="0"/>
              <a:t>adding a neuron to a layer means adding several</a:t>
            </a:r>
            <a:br>
              <a:rPr lang="en-US" dirty="0"/>
            </a:br>
            <a:r>
              <a:rPr lang="en-US" dirty="0"/>
              <a:t>parameters to the network</a:t>
            </a:r>
          </a:p>
          <a:p>
            <a:pPr marL="0" indent="0">
              <a:buNone/>
            </a:pPr>
            <a:r>
              <a:rPr lang="en-US" dirty="0"/>
              <a:t>too many parameters can lead to overfitting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75682-5A89-4584-B134-7EDB728B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93D40-862E-4110-8122-D47A3FA5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0DF8E-2D1C-450F-A89F-9EAB6358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4" name="Grafik 53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10A0C2E8-4BCF-42B9-A274-D91460AD2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04" y="1340768"/>
            <a:ext cx="2238839" cy="3240360"/>
          </a:xfrm>
          <a:prstGeom prst="rect">
            <a:avLst/>
          </a:prstGeom>
        </p:spPr>
      </p:pic>
      <p:pic>
        <p:nvPicPr>
          <p:cNvPr id="58" name="Grafik 5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796534B-EDA3-4C0A-83AE-BC71F8E2E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660002"/>
            <a:ext cx="2843808" cy="175667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66DDD46-0B9B-40F8-BEC9-DB53EE5534F5}"/>
              </a:ext>
            </a:extLst>
          </p:cNvPr>
          <p:cNvSpPr txBox="1"/>
          <p:nvPr/>
        </p:nvSpPr>
        <p:spPr>
          <a:xfrm>
            <a:off x="7524328" y="40050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885FC3-C5D7-4080-A590-E837DA5779E4}"/>
              </a:ext>
            </a:extLst>
          </p:cNvPr>
          <p:cNvSpPr txBox="1"/>
          <p:nvPr/>
        </p:nvSpPr>
        <p:spPr>
          <a:xfrm>
            <a:off x="7524328" y="414908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2357751-E7C0-4890-AA5B-293F102A2AD8}"/>
              </a:ext>
            </a:extLst>
          </p:cNvPr>
          <p:cNvSpPr txBox="1"/>
          <p:nvPr/>
        </p:nvSpPr>
        <p:spPr>
          <a:xfrm>
            <a:off x="8082756" y="612112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66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860CF-4898-4EB9-8D7F-38C5ABFE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Overfitting</a:t>
            </a:r>
            <a:endParaRPr lang="de-DE" dirty="0"/>
          </a:p>
        </p:txBody>
      </p:sp>
      <p:pic>
        <p:nvPicPr>
          <p:cNvPr id="8" name="Inhaltsplatzhalter 7" descr="Ein Bild, das sitzend, weiß enthält.&#10;&#10;Automatisch generierte Beschreibung">
            <a:extLst>
              <a:ext uri="{FF2B5EF4-FFF2-40B4-BE49-F238E27FC236}">
                <a16:creationId xmlns:a16="http://schemas.microsoft.com/office/drawing/2014/main" id="{B846E016-18C1-4D85-8FD4-670DEA5B3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10" y="1701006"/>
            <a:ext cx="6479380" cy="43195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65166-ADF4-48DF-8911-DD3F39C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8D1C2C-593C-4424-AE55-3D7B5E0C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186E2-A30D-4045-AEBF-B5A2718B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7CCC28-8BC8-4810-8A61-2FFD1C5D9AD5}"/>
              </a:ext>
            </a:extLst>
          </p:cNvPr>
          <p:cNvSpPr txBox="1"/>
          <p:nvPr/>
        </p:nvSpPr>
        <p:spPr>
          <a:xfrm>
            <a:off x="7236296" y="558924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[4]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22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EAF1-277A-41EA-8754-BBEF185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FCF6C-80E1-481B-BC50-02729492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with too many parameters can adapt to noise in training data</a:t>
            </a:r>
          </a:p>
          <a:p>
            <a:r>
              <a:rPr lang="en-US" dirty="0"/>
              <a:t>noise different to test data</a:t>
            </a:r>
          </a:p>
          <a:p>
            <a:r>
              <a:rPr lang="en-US" dirty="0"/>
              <a:t>“memorization” of training data</a:t>
            </a:r>
          </a:p>
          <a:p>
            <a:r>
              <a:rPr lang="en-US" dirty="0"/>
              <a:t>co-adaption between layers through chain rule: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neuron updated according to the behavior of the other neurons</a:t>
            </a:r>
          </a:p>
          <a:p>
            <a:r>
              <a:rPr lang="en-US" dirty="0"/>
              <a:t>neurons may change so they correct the mistakes of other neurons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21154-BF3E-4F14-B66B-FDE58B0B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4F1CE-E007-46D3-BA09-B48097FF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40B71-D594-4EBE-99E2-0BA7094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BC2884A5-BF38-408C-A4BD-153414BE5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3491880" cy="85754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4A76D0E-0A86-47DE-A6B3-98E60C894773}"/>
              </a:ext>
            </a:extLst>
          </p:cNvPr>
          <p:cNvSpPr txBox="1"/>
          <p:nvPr/>
        </p:nvSpPr>
        <p:spPr>
          <a:xfrm>
            <a:off x="7524328" y="4010431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2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25AF3-695A-496C-837A-49D080CB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Dropout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3740A-6DD8-4261-8959-F696D7D5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randomly dropping neurons of the net</a:t>
            </a:r>
            <a:br>
              <a:rPr lang="en-US" dirty="0"/>
            </a:br>
            <a:r>
              <a:rPr lang="en-US" dirty="0"/>
              <a:t>to train with thinner networks and to </a:t>
            </a:r>
            <a:br>
              <a:rPr lang="en-US" dirty="0"/>
            </a:br>
            <a:r>
              <a:rPr lang="en-US" dirty="0"/>
              <a:t>stop co-adaption</a:t>
            </a:r>
          </a:p>
          <a:p>
            <a:r>
              <a:rPr lang="en-US" dirty="0"/>
              <a:t>adding a layer that drops a neuron</a:t>
            </a:r>
            <a:br>
              <a:rPr lang="en-US" dirty="0"/>
            </a:br>
            <a:r>
              <a:rPr lang="en-US" dirty="0"/>
              <a:t>with the probability p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7A88E-5ED5-4B30-8329-9375EAC9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7D256-1CA5-419B-8FD2-32C4823E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34586-1803-421A-B704-2084D274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" name="Grafik 9" descr="Ein Bild, das Uhr enthält.&#10;&#10;Automatisch generierte Beschreibung">
            <a:extLst>
              <a:ext uri="{FF2B5EF4-FFF2-40B4-BE49-F238E27FC236}">
                <a16:creationId xmlns:a16="http://schemas.microsoft.com/office/drawing/2014/main" id="{CDD160B0-E605-46B0-BE26-51FACCF73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3238"/>
            <a:ext cx="3015880" cy="29969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5E99C8-9BC5-407F-8BE7-971B8EC360E4}"/>
              </a:ext>
            </a:extLst>
          </p:cNvPr>
          <p:cNvSpPr txBox="1"/>
          <p:nvPr/>
        </p:nvSpPr>
        <p:spPr>
          <a:xfrm>
            <a:off x="7805764" y="44524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0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3FD1A-B2ED-46E9-A6BD-5E0CD60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AF3EF-E0E0-4DD4-9EB9-E4452F15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A3070-B167-41AD-870D-5B3D91EB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0700C-E6F9-411B-89D9-F9D69727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FF71042-8C16-4912-BB93-24D48106D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340768"/>
            <a:ext cx="8172450" cy="4647079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361AAF4-8524-4CEC-AD9A-5B66B718120D}"/>
              </a:ext>
            </a:extLst>
          </p:cNvPr>
          <p:cNvSpPr txBox="1"/>
          <p:nvPr/>
        </p:nvSpPr>
        <p:spPr>
          <a:xfrm>
            <a:off x="7740352" y="551723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[4]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9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9C1B8-373C-480B-8DFF-469109EA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D894B-DC8A-4AFC-B26F-F5F8A9A7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Modell: </a:t>
            </a:r>
            <a:r>
              <a:rPr lang="de-DE" dirty="0" err="1"/>
              <a:t>Alexnet</a:t>
            </a:r>
            <a:br>
              <a:rPr lang="de-DE" dirty="0"/>
            </a:b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650000 </a:t>
            </a:r>
            <a:r>
              <a:rPr lang="de-DE" dirty="0" err="1"/>
              <a:t>neurons</a:t>
            </a:r>
            <a:r>
              <a:rPr lang="de-DE" dirty="0"/>
              <a:t> and </a:t>
            </a:r>
            <a:r>
              <a:rPr lang="de-DE" dirty="0" err="1"/>
              <a:t>over</a:t>
            </a:r>
            <a:r>
              <a:rPr lang="de-DE" dirty="0"/>
              <a:t> 62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parameters</a:t>
            </a:r>
            <a:br>
              <a:rPr lang="de-DE" dirty="0"/>
            </a:br>
            <a:r>
              <a:rPr lang="de-DE" dirty="0" err="1"/>
              <a:t>won</a:t>
            </a:r>
            <a:r>
              <a:rPr lang="de-DE" dirty="0"/>
              <a:t> 2012 </a:t>
            </a:r>
            <a:r>
              <a:rPr lang="de-DE" dirty="0" err="1"/>
              <a:t>ImageNet</a:t>
            </a:r>
            <a:r>
              <a:rPr lang="de-DE" dirty="0"/>
              <a:t> LSVRC-2012 </a:t>
            </a:r>
            <a:r>
              <a:rPr lang="de-DE" dirty="0" err="1"/>
              <a:t>competition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15.3% </a:t>
            </a:r>
            <a:r>
              <a:rPr lang="de-DE" dirty="0" err="1"/>
              <a:t>error</a:t>
            </a:r>
            <a:r>
              <a:rPr lang="de-DE" dirty="0"/>
              <a:t> rate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vs</a:t>
            </a:r>
            <a:r>
              <a:rPr lang="de-DE" dirty="0"/>
              <a:t> 26.2 %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) [3]</a:t>
            </a:r>
          </a:p>
          <a:p>
            <a:r>
              <a:rPr lang="de-DE" dirty="0" err="1"/>
              <a:t>data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CIFAR 10/100</a:t>
            </a:r>
            <a:br>
              <a:rPr lang="de-DE" dirty="0"/>
            </a:br>
            <a:r>
              <a:rPr lang="de-DE" dirty="0"/>
              <a:t>60000 </a:t>
            </a:r>
            <a:r>
              <a:rPr lang="de-DE" dirty="0" err="1"/>
              <a:t>images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3-channel </a:t>
            </a:r>
            <a:r>
              <a:rPr lang="de-DE" dirty="0" err="1"/>
              <a:t>color</a:t>
            </a:r>
            <a:r>
              <a:rPr lang="de-DE" dirty="0"/>
              <a:t> and 32x32 </a:t>
            </a:r>
            <a:r>
              <a:rPr lang="de-DE" dirty="0" err="1"/>
              <a:t>pixels</a:t>
            </a:r>
            <a:br>
              <a:rPr lang="de-DE" dirty="0"/>
            </a:br>
            <a:r>
              <a:rPr lang="de-DE" dirty="0"/>
              <a:t>10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6000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100 different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600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[</a:t>
            </a:r>
            <a:r>
              <a:rPr lang="de-DE"/>
              <a:t>1]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95D04-9B34-45D7-A08D-1B33EF5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6AA4-BF4F-42C6-84C6-646D26E9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3F599-88AA-49E9-AAFF-E8DD76BC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 descr="Ein Bild, das Foto, sitzend, groß, viele enthält.&#10;&#10;Automatisch generierte Beschreibung">
            <a:extLst>
              <a:ext uri="{FF2B5EF4-FFF2-40B4-BE49-F238E27FC236}">
                <a16:creationId xmlns:a16="http://schemas.microsoft.com/office/drawing/2014/main" id="{BAFE80D5-16DF-47E0-A9B7-66934263B8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430116"/>
            <a:ext cx="2494520" cy="24928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A1BB436-2A16-4983-8450-35465179888C}"/>
              </a:ext>
            </a:extLst>
          </p:cNvPr>
          <p:cNvSpPr txBox="1"/>
          <p:nvPr/>
        </p:nvSpPr>
        <p:spPr>
          <a:xfrm>
            <a:off x="7956376" y="58915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89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B255F-2B1A-4641-A52C-2F0235A8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51DF4-6F15-474B-889B-F4EFD401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and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dropout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5D637-B90A-47B8-9317-F8342F6E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12AF4-E868-4C0C-8506-2494F4B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1CB23-6827-4E70-806F-9645A196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06FA23-5C64-4ED8-818A-1FAADB6F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4264759" cy="2880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ECB61D-505F-4709-9485-E1E6D0D8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2" y="2745234"/>
            <a:ext cx="4332613" cy="29160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2C341CD-A942-4F3A-85D7-1B715C057EAE}"/>
              </a:ext>
            </a:extLst>
          </p:cNvPr>
          <p:cNvSpPr txBox="1"/>
          <p:nvPr/>
        </p:nvSpPr>
        <p:spPr>
          <a:xfrm>
            <a:off x="5758705" y="58100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C3311"/>
                </a:solidFill>
              </a:rPr>
              <a:t>P = 0,9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A9D6A47-16E2-44BA-ADDB-36112BB10C42}"/>
              </a:ext>
            </a:extLst>
          </p:cNvPr>
          <p:cNvSpPr txBox="1"/>
          <p:nvPr/>
        </p:nvSpPr>
        <p:spPr>
          <a:xfrm>
            <a:off x="4211861" y="581224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9988"/>
                </a:solidFill>
              </a:rPr>
              <a:t>P = 0,5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87F51D-1201-4E9E-B54F-3CF21F225444}"/>
              </a:ext>
            </a:extLst>
          </p:cNvPr>
          <p:cNvSpPr txBox="1"/>
          <p:nvPr/>
        </p:nvSpPr>
        <p:spPr>
          <a:xfrm>
            <a:off x="2685183" y="58100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7043"/>
                </a:solidFill>
              </a:rPr>
              <a:t>P = 0,0</a:t>
            </a:r>
          </a:p>
        </p:txBody>
      </p:sp>
    </p:spTree>
    <p:extLst>
      <p:ext uri="{BB962C8B-B14F-4D97-AF65-F5344CB8AC3E}">
        <p14:creationId xmlns:p14="http://schemas.microsoft.com/office/powerpoint/2010/main" val="202862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FF7E9-4BDE-4105-981E-B69D919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dropout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6C031-AA42-4C09-8EBA-B56EDAF5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147050" cy="4895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correlation between error rate and dropout probability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C73AE-6DC1-463B-A4D5-23562712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8. Januar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A0E92-F2A8-466D-8F7A-F5BA23B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Jonas Ziegler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5114F-16D1-43FF-B1F7-7EB775AC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AD5C3A5F-74F4-4C62-BC70-E63DDECD2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23771"/>
              </p:ext>
            </p:extLst>
          </p:nvPr>
        </p:nvGraphicFramePr>
        <p:xfrm>
          <a:off x="539750" y="3937186"/>
          <a:ext cx="3996695" cy="222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6132C740-DF29-4472-9701-7D03FFCC2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021619"/>
              </p:ext>
            </p:extLst>
          </p:nvPr>
        </p:nvGraphicFramePr>
        <p:xfrm>
          <a:off x="4571999" y="1780233"/>
          <a:ext cx="3744417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8357F648-7EA3-4CE4-84BF-E04DA6316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032164"/>
              </p:ext>
            </p:extLst>
          </p:nvPr>
        </p:nvGraphicFramePr>
        <p:xfrm>
          <a:off x="4571999" y="3937186"/>
          <a:ext cx="3744417" cy="2145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D18EDFEE-2C3D-4BC3-8A4D-C16BA30EB3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7021"/>
              </p:ext>
            </p:extLst>
          </p:nvPr>
        </p:nvGraphicFramePr>
        <p:xfrm>
          <a:off x="539750" y="1780233"/>
          <a:ext cx="4032249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49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</p:bldLst>
  </p:timing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Bildschirmpräsentation (4:3)</PresentationFormat>
  <Paragraphs>105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4" baseType="lpstr">
      <vt:lpstr>Arial</vt:lpstr>
      <vt:lpstr>4_Standarddesign</vt:lpstr>
      <vt:lpstr>Dropout</vt:lpstr>
      <vt:lpstr>Overfitting</vt:lpstr>
      <vt:lpstr>Overfitting</vt:lpstr>
      <vt:lpstr>Overfitting</vt:lpstr>
      <vt:lpstr>Dropout</vt:lpstr>
      <vt:lpstr>PowerPoint-Präsentation</vt:lpstr>
      <vt:lpstr>Experiments</vt:lpstr>
      <vt:lpstr>Loss function comparison</vt:lpstr>
      <vt:lpstr>Effect of dropout probability</vt:lpstr>
      <vt:lpstr>Effect of dropout probability</vt:lpstr>
      <vt:lpstr>Conclusion</vt:lpstr>
      <vt:lpstr>Sources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Jonas Ziegler</dc:creator>
  <cp:lastModifiedBy>Jonas Ziegler</cp:lastModifiedBy>
  <cp:revision>339</cp:revision>
  <dcterms:created xsi:type="dcterms:W3CDTF">2003-08-19T18:36:34Z</dcterms:created>
  <dcterms:modified xsi:type="dcterms:W3CDTF">2020-01-08T09:53:50Z</dcterms:modified>
</cp:coreProperties>
</file>