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8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0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2" r:id="rId3"/>
    <p:sldMasterId id="2147483666" r:id="rId4"/>
    <p:sldMasterId id="2147483668" r:id="rId5"/>
    <p:sldMasterId id="2147483671" r:id="rId6"/>
    <p:sldMasterId id="2147483690" r:id="rId7"/>
    <p:sldMasterId id="2147483692" r:id="rId8"/>
    <p:sldMasterId id="2147483695" r:id="rId9"/>
    <p:sldMasterId id="2147483698" r:id="rId10"/>
    <p:sldMasterId id="2147483702" r:id="rId11"/>
    <p:sldMasterId id="2147483706" r:id="rId12"/>
    <p:sldMasterId id="2147483710" r:id="rId13"/>
    <p:sldMasterId id="2147483714" r:id="rId14"/>
    <p:sldMasterId id="2147483718" r:id="rId15"/>
  </p:sldMasterIdLst>
  <p:notesMasterIdLst>
    <p:notesMasterId r:id="rId98"/>
  </p:notesMasterIdLst>
  <p:handoutMasterIdLst>
    <p:handoutMasterId r:id="rId99"/>
  </p:handoutMasterIdLst>
  <p:sldIdLst>
    <p:sldId id="2066" r:id="rId16"/>
    <p:sldId id="2067" r:id="rId17"/>
    <p:sldId id="2139" r:id="rId18"/>
    <p:sldId id="2140" r:id="rId19"/>
    <p:sldId id="2195" r:id="rId20"/>
    <p:sldId id="2196" r:id="rId21"/>
    <p:sldId id="2251" r:id="rId22"/>
    <p:sldId id="2306" r:id="rId23"/>
    <p:sldId id="2308" r:id="rId24"/>
    <p:sldId id="2364" r:id="rId25"/>
    <p:sldId id="2365" r:id="rId26"/>
    <p:sldId id="2366" r:id="rId27"/>
    <p:sldId id="2367" r:id="rId28"/>
    <p:sldId id="2138" r:id="rId29"/>
    <p:sldId id="2070" r:id="rId30"/>
    <p:sldId id="2538" r:id="rId31"/>
    <p:sldId id="2071" r:id="rId32"/>
    <p:sldId id="2072" r:id="rId33"/>
    <p:sldId id="2073" r:id="rId34"/>
    <p:sldId id="2074" r:id="rId35"/>
    <p:sldId id="2075" r:id="rId36"/>
    <p:sldId id="2076" r:id="rId37"/>
    <p:sldId id="2132" r:id="rId38"/>
    <p:sldId id="2133" r:id="rId39"/>
    <p:sldId id="2134" r:id="rId40"/>
    <p:sldId id="2135" r:id="rId41"/>
    <p:sldId id="2539" r:id="rId42"/>
    <p:sldId id="2136" r:id="rId43"/>
    <p:sldId id="2078" r:id="rId44"/>
    <p:sldId id="2137" r:id="rId45"/>
    <p:sldId id="2378" r:id="rId46"/>
    <p:sldId id="2368" r:id="rId47"/>
    <p:sldId id="2369" r:id="rId48"/>
    <p:sldId id="2370" r:id="rId49"/>
    <p:sldId id="2371" r:id="rId50"/>
    <p:sldId id="2372" r:id="rId51"/>
    <p:sldId id="2374" r:id="rId52"/>
    <p:sldId id="2375" r:id="rId53"/>
    <p:sldId id="2376" r:id="rId54"/>
    <p:sldId id="2377" r:id="rId55"/>
    <p:sldId id="2379" r:id="rId56"/>
    <p:sldId id="2380" r:id="rId57"/>
    <p:sldId id="2432" r:id="rId58"/>
    <p:sldId id="2434" r:id="rId59"/>
    <p:sldId id="2435" r:id="rId60"/>
    <p:sldId id="2436" r:id="rId61"/>
    <p:sldId id="2437" r:id="rId62"/>
    <p:sldId id="2475" r:id="rId63"/>
    <p:sldId id="2476" r:id="rId64"/>
    <p:sldId id="2477" r:id="rId65"/>
    <p:sldId id="2478" r:id="rId66"/>
    <p:sldId id="2479" r:id="rId67"/>
    <p:sldId id="2480" r:id="rId68"/>
    <p:sldId id="2481" r:id="rId69"/>
    <p:sldId id="2482" r:id="rId70"/>
    <p:sldId id="2484" r:id="rId71"/>
    <p:sldId id="2486" r:id="rId72"/>
    <p:sldId id="2083" r:id="rId73"/>
    <p:sldId id="2485" r:id="rId74"/>
    <p:sldId id="2088" r:id="rId75"/>
    <p:sldId id="2089" r:id="rId76"/>
    <p:sldId id="2090" r:id="rId77"/>
    <p:sldId id="2540" r:id="rId78"/>
    <p:sldId id="2522" r:id="rId79"/>
    <p:sldId id="2523" r:id="rId80"/>
    <p:sldId id="2097" r:id="rId81"/>
    <p:sldId id="2605" r:id="rId82"/>
    <p:sldId id="2098" r:id="rId83"/>
    <p:sldId id="2099" r:id="rId84"/>
    <p:sldId id="2101" r:id="rId85"/>
    <p:sldId id="2100" r:id="rId86"/>
    <p:sldId id="2102" r:id="rId87"/>
    <p:sldId id="2103" r:id="rId88"/>
    <p:sldId id="2104" r:id="rId89"/>
    <p:sldId id="2105" r:id="rId90"/>
    <p:sldId id="2106" r:id="rId91"/>
    <p:sldId id="2107" r:id="rId92"/>
    <p:sldId id="2108" r:id="rId93"/>
    <p:sldId id="2109" r:id="rId94"/>
    <p:sldId id="2602" r:id="rId95"/>
    <p:sldId id="2603" r:id="rId96"/>
    <p:sldId id="2524" r:id="rId97"/>
  </p:sldIdLst>
  <p:sldSz cx="12192000" cy="6858000"/>
  <p:notesSz cx="6858000" cy="9144000"/>
  <p:custDataLst>
    <p:tags r:id="rId10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2" userDrawn="1">
          <p15:clr>
            <a:srgbClr val="A4A3A4"/>
          </p15:clr>
        </p15:guide>
        <p15:guide id="2" pos="3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6"/>
    <a:srgbClr val="FFFFFF"/>
    <a:srgbClr val="AD2A26"/>
    <a:srgbClr val="AD2B26"/>
    <a:srgbClr val="49504F"/>
    <a:srgbClr val="B602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5344" autoAdjust="0"/>
  </p:normalViewPr>
  <p:slideViewPr>
    <p:cSldViewPr snapToGrid="0" showGuides="1">
      <p:cViewPr varScale="1">
        <p:scale>
          <a:sx n="44" d="100"/>
          <a:sy n="44" d="100"/>
        </p:scale>
        <p:origin x="78" y="534"/>
      </p:cViewPr>
      <p:guideLst>
        <p:guide orient="horz" pos="592"/>
        <p:guide pos="3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84" Type="http://schemas.openxmlformats.org/officeDocument/2006/relationships/slide" Target="slides/slide69.xml"/><Relationship Id="rId89" Type="http://schemas.openxmlformats.org/officeDocument/2006/relationships/slide" Target="slides/slide74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74" Type="http://schemas.openxmlformats.org/officeDocument/2006/relationships/slide" Target="slides/slide59.xml"/><Relationship Id="rId79" Type="http://schemas.openxmlformats.org/officeDocument/2006/relationships/slide" Target="slides/slide64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5.xml"/><Relationship Id="rId95" Type="http://schemas.openxmlformats.org/officeDocument/2006/relationships/slide" Target="slides/slide80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80" Type="http://schemas.openxmlformats.org/officeDocument/2006/relationships/slide" Target="slides/slide65.xml"/><Relationship Id="rId85" Type="http://schemas.openxmlformats.org/officeDocument/2006/relationships/slide" Target="slides/slide70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viewProps" Target="viewProps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slide" Target="slides/slide60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91" Type="http://schemas.openxmlformats.org/officeDocument/2006/relationships/slide" Target="slides/slide76.xml"/><Relationship Id="rId96" Type="http://schemas.openxmlformats.org/officeDocument/2006/relationships/slide" Target="slides/slide8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81" Type="http://schemas.openxmlformats.org/officeDocument/2006/relationships/slide" Target="slides/slide66.xml"/><Relationship Id="rId86" Type="http://schemas.openxmlformats.org/officeDocument/2006/relationships/slide" Target="slides/slide71.xml"/><Relationship Id="rId94" Type="http://schemas.openxmlformats.org/officeDocument/2006/relationships/slide" Target="slides/slide79.xml"/><Relationship Id="rId99" Type="http://schemas.openxmlformats.org/officeDocument/2006/relationships/handoutMaster" Target="handoutMasters/handoutMaster1.xml"/><Relationship Id="rId10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0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4" Type="http://schemas.openxmlformats.org/officeDocument/2006/relationships/slide" Target="slides/slide9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tags" Target="tags/tag1.xml"/><Relationship Id="rId105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多一句没有，少一句不行，用更短时间，教会更实用的技术！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328" y="50183"/>
            <a:ext cx="2031376" cy="59384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svg"/><Relationship Id="rId1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11" Type="http://schemas.openxmlformats.org/officeDocument/2006/relationships/image" Target="../media/image21.svg"/><Relationship Id="rId5" Type="http://schemas.openxmlformats.org/officeDocument/2006/relationships/image" Target="../media/image12.png"/><Relationship Id="rId15" Type="http://schemas.openxmlformats.org/officeDocument/2006/relationships/image" Target="../media/image25.sv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tags" Target="../tags/tag5.xml"/><Relationship Id="rId7" Type="http://schemas.openxmlformats.org/officeDocument/2006/relationships/image" Target="../media/image2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5" Type="http://schemas.openxmlformats.org/officeDocument/2006/relationships/image" Target="../media/image32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Relationship Id="rId6" Type="http://schemas.openxmlformats.org/officeDocument/2006/relationships/image" Target="../media/image34.svg"/><Relationship Id="rId5" Type="http://schemas.openxmlformats.org/officeDocument/2006/relationships/image" Target="../media/image23.png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Relationship Id="rId6" Type="http://schemas.openxmlformats.org/officeDocument/2006/relationships/image" Target="../media/image37.svg"/><Relationship Id="rId5" Type="http://schemas.openxmlformats.org/officeDocument/2006/relationships/image" Target="../media/image25.png"/><Relationship Id="rId4" Type="http://schemas.openxmlformats.org/officeDocument/2006/relationships/image" Target="../media/image3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7.svg"/><Relationship Id="rId5" Type="http://schemas.openxmlformats.org/officeDocument/2006/relationships/image" Target="../media/image25.png"/><Relationship Id="rId10" Type="http://schemas.openxmlformats.org/officeDocument/2006/relationships/image" Target="../media/image39.sv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Relationship Id="rId6" Type="http://schemas.openxmlformats.org/officeDocument/2006/relationships/image" Target="../media/image32.svg"/><Relationship Id="rId5" Type="http://schemas.openxmlformats.org/officeDocument/2006/relationships/image" Target="../media/image22.png"/><Relationship Id="rId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image" Target="../media/image32.sv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22.png"/><Relationship Id="rId2" Type="http://schemas.openxmlformats.org/officeDocument/2006/relationships/tags" Target="../tags/tag14.xml"/><Relationship Id="rId16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Relationship Id="rId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slideLayout" Target="../slideLayouts/slideLayout19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image" Target="../media/image32.svg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3" Type="http://schemas.openxmlformats.org/officeDocument/2006/relationships/tags" Target="../tags/tag43.xml"/><Relationship Id="rId21" Type="http://schemas.openxmlformats.org/officeDocument/2006/relationships/image" Target="../media/image22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slideLayout" Target="../slideLayouts/slideLayout19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image" Target="../media/image3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image" Target="../media/image27.jpeg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image" Target="../media/image32.svg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image" Target="../media/image22.png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9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image" Target="../media/image42.svg"/><Relationship Id="rId3" Type="http://schemas.openxmlformats.org/officeDocument/2006/relationships/tags" Target="../tags/tag104.xml"/><Relationship Id="rId21" Type="http://schemas.openxmlformats.org/officeDocument/2006/relationships/tags" Target="../tags/tag122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image" Target="../media/image28.png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29" Type="http://schemas.openxmlformats.org/officeDocument/2006/relationships/image" Target="../media/image30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slideLayout" Target="../slideLayouts/slideLayout19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image" Target="../media/image44.svg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image" Target="../media/image29.png"/><Relationship Id="rId30" Type="http://schemas.openxmlformats.org/officeDocument/2006/relationships/image" Target="../media/image4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image" Target="../media/image42.svg"/><Relationship Id="rId3" Type="http://schemas.openxmlformats.org/officeDocument/2006/relationships/tags" Target="../tags/tag127.xml"/><Relationship Id="rId21" Type="http://schemas.openxmlformats.org/officeDocument/2006/relationships/tags" Target="../tags/tag145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8.png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tags" Target="../tags/tag144.xml"/><Relationship Id="rId29" Type="http://schemas.openxmlformats.org/officeDocument/2006/relationships/image" Target="../media/image30.png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slideLayout" Target="../slideLayouts/slideLayout19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tags" Target="../tags/tag147.xml"/><Relationship Id="rId28" Type="http://schemas.openxmlformats.org/officeDocument/2006/relationships/image" Target="../media/image44.svg"/><Relationship Id="rId10" Type="http://schemas.openxmlformats.org/officeDocument/2006/relationships/tags" Target="../tags/tag134.xml"/><Relationship Id="rId19" Type="http://schemas.openxmlformats.org/officeDocument/2006/relationships/tags" Target="../tags/tag143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tags" Target="../tags/tag146.xml"/><Relationship Id="rId27" Type="http://schemas.openxmlformats.org/officeDocument/2006/relationships/image" Target="../media/image29.png"/><Relationship Id="rId30" Type="http://schemas.openxmlformats.org/officeDocument/2006/relationships/image" Target="../media/image4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slideLayout" Target="../slideLayouts/slideLayout19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7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4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7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7" Type="http://schemas.openxmlformats.org/officeDocument/2006/relationships/image" Target="../media/image37.png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9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tags" Target="../tags/tag246.xml"/><Relationship Id="rId21" Type="http://schemas.openxmlformats.org/officeDocument/2006/relationships/tags" Target="../tags/tag241.xml"/><Relationship Id="rId34" Type="http://schemas.openxmlformats.org/officeDocument/2006/relationships/tags" Target="../tags/tag254.xml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tags" Target="../tags/tag245.xml"/><Relationship Id="rId33" Type="http://schemas.openxmlformats.org/officeDocument/2006/relationships/tags" Target="../tags/tag253.xml"/><Relationship Id="rId38" Type="http://schemas.openxmlformats.org/officeDocument/2006/relationships/slideLayout" Target="../slideLayouts/slideLayout19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0" Type="http://schemas.openxmlformats.org/officeDocument/2006/relationships/tags" Target="../tags/tag240.xml"/><Relationship Id="rId29" Type="http://schemas.openxmlformats.org/officeDocument/2006/relationships/tags" Target="../tags/tag249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tags" Target="../tags/tag244.xml"/><Relationship Id="rId32" Type="http://schemas.openxmlformats.org/officeDocument/2006/relationships/tags" Target="../tags/tag252.xml"/><Relationship Id="rId37" Type="http://schemas.openxmlformats.org/officeDocument/2006/relationships/tags" Target="../tags/tag257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tags" Target="../tags/tag248.xml"/><Relationship Id="rId36" Type="http://schemas.openxmlformats.org/officeDocument/2006/relationships/tags" Target="../tags/tag256.xml"/><Relationship Id="rId10" Type="http://schemas.openxmlformats.org/officeDocument/2006/relationships/tags" Target="../tags/tag230.xml"/><Relationship Id="rId19" Type="http://schemas.openxmlformats.org/officeDocument/2006/relationships/tags" Target="../tags/tag239.xml"/><Relationship Id="rId31" Type="http://schemas.openxmlformats.org/officeDocument/2006/relationships/tags" Target="../tags/tag251.xml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tags" Target="../tags/tag247.xml"/><Relationship Id="rId30" Type="http://schemas.openxmlformats.org/officeDocument/2006/relationships/tags" Target="../tags/tag250.xml"/><Relationship Id="rId35" Type="http://schemas.openxmlformats.org/officeDocument/2006/relationships/tags" Target="../tags/tag255.xml"/><Relationship Id="rId8" Type="http://schemas.openxmlformats.org/officeDocument/2006/relationships/tags" Target="../tags/tag228.xml"/><Relationship Id="rId3" Type="http://schemas.openxmlformats.org/officeDocument/2006/relationships/tags" Target="../tags/tag2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3.svg"/><Relationship Id="rId2" Type="http://schemas.openxmlformats.org/officeDocument/2006/relationships/image" Target="../media/image10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21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5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5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59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3.svg"/><Relationship Id="rId17" Type="http://schemas.openxmlformats.org/officeDocument/2006/relationships/image" Target="../media/image9.png"/><Relationship Id="rId2" Type="http://schemas.openxmlformats.org/officeDocument/2006/relationships/image" Target="../media/image10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21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5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svg"/><Relationship Id="rId1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11" Type="http://schemas.openxmlformats.org/officeDocument/2006/relationships/image" Target="../media/image21.svg"/><Relationship Id="rId5" Type="http://schemas.openxmlformats.org/officeDocument/2006/relationships/image" Target="../media/image12.png"/><Relationship Id="rId15" Type="http://schemas.openxmlformats.org/officeDocument/2006/relationships/image" Target="../media/image25.sv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9.svg"/><Relationship Id="rId14" Type="http://schemas.openxmlformats.org/officeDocument/2006/relationships/image" Target="../media/image1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svg"/><Relationship Id="rId1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11" Type="http://schemas.openxmlformats.org/officeDocument/2006/relationships/image" Target="../media/image21.svg"/><Relationship Id="rId5" Type="http://schemas.openxmlformats.org/officeDocument/2006/relationships/image" Target="../media/image12.png"/><Relationship Id="rId15" Type="http://schemas.openxmlformats.org/officeDocument/2006/relationships/image" Target="../media/image25.sv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2410" y="3063240"/>
            <a:ext cx="66471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  <a:sym typeface="字语坊腹黑体" panose="02000503000000000000" charset="-122"/>
              </a:rPr>
              <a:t>从今天开始</a:t>
            </a:r>
          </a:p>
          <a:p>
            <a:pPr algn="ctr"/>
            <a:r>
              <a:rPr lang="zh-CN" sz="2800">
                <a:solidFill>
                  <a:schemeClr val="bg1">
                    <a:lumMod val="65000"/>
                  </a:schemeClr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  <a:sym typeface="字语坊腹黑体" panose="02000503000000000000" charset="-122"/>
              </a:rPr>
              <a:t>进入大规模、分布式、集群化的时代</a:t>
            </a:r>
            <a:endParaRPr lang="zh-CN" sz="2800">
              <a:solidFill>
                <a:srgbClr val="92D050"/>
              </a:solidFill>
              <a:latin typeface="字语坊腹黑体" panose="02000503000000000000" charset="-122"/>
              <a:ea typeface="字语坊腹黑体" panose="02000503000000000000" charset="-122"/>
              <a:cs typeface="字语坊腹黑体" panose="02000503000000000000" charset="-122"/>
              <a:sym typeface="字语坊腹黑体" panose="02000503000000000000" charset="-122"/>
            </a:endParaRPr>
          </a:p>
        </p:txBody>
      </p:sp>
      <p:pic>
        <p:nvPicPr>
          <p:cNvPr id="4" name="图片 3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zh-CN" altLang="en-US" sz="4400" dirty="0">
                <a:solidFill>
                  <a:schemeClr val="accent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大</a:t>
            </a:r>
            <a:r>
              <a:rPr lang="zh-CN" altLang="en-US" sz="4400" dirty="0">
                <a:solidFill>
                  <a:schemeClr val="accent4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</a:t>
            </a:r>
            <a:r>
              <a:rPr lang="zh-CN" altLang="en-US" sz="4400" dirty="0">
                <a:solidFill>
                  <a:schemeClr val="accent5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据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之旅</a:t>
            </a:r>
            <a:endParaRPr kumimoji="1" lang="zh-CN" altLang="en-US" sz="4400" dirty="0">
              <a:solidFill>
                <a:srgbClr val="262626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数据的价值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4974" t="25443" r="15703" b="18828"/>
          <a:stretch>
            <a:fillRect/>
          </a:stretch>
        </p:blipFill>
        <p:spPr>
          <a:xfrm>
            <a:off x="2030730" y="2619375"/>
            <a:ext cx="1331595" cy="1070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29326" t="13843" r="34588" b="26435"/>
          <a:stretch>
            <a:fillRect/>
          </a:stretch>
        </p:blipFill>
        <p:spPr>
          <a:xfrm>
            <a:off x="3362325" y="2619375"/>
            <a:ext cx="1082675" cy="1087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55" y="2619375"/>
            <a:ext cx="1216660" cy="1068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0" y="2620010"/>
            <a:ext cx="1069975" cy="1069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rcRect l="25474" t="8611" r="23292" b="5120"/>
          <a:stretch>
            <a:fillRect/>
          </a:stretch>
        </p:blipFill>
        <p:spPr>
          <a:xfrm>
            <a:off x="5626735" y="2501265"/>
            <a:ext cx="1069975" cy="1075690"/>
          </a:xfrm>
          <a:prstGeom prst="rect">
            <a:avLst/>
          </a:prstGeom>
        </p:spPr>
      </p:pic>
      <p:pic>
        <p:nvPicPr>
          <p:cNvPr id="11" name="图片 10" descr="2026470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63930" y="3689985"/>
            <a:ext cx="914400" cy="914400"/>
          </a:xfrm>
          <a:prstGeom prst="rect">
            <a:avLst/>
          </a:prstGeom>
        </p:spPr>
      </p:pic>
      <p:pic>
        <p:nvPicPr>
          <p:cNvPr id="13" name="图片 12" descr="3477320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102485" y="3764280"/>
            <a:ext cx="914400" cy="914400"/>
          </a:xfrm>
          <a:prstGeom prst="rect">
            <a:avLst/>
          </a:prstGeom>
        </p:spPr>
      </p:pic>
      <p:pic>
        <p:nvPicPr>
          <p:cNvPr id="15" name="图片 14" descr="20215378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495165" y="3846830"/>
            <a:ext cx="914400" cy="914400"/>
          </a:xfrm>
          <a:prstGeom prst="rect">
            <a:avLst/>
          </a:prstGeom>
        </p:spPr>
      </p:pic>
      <p:pic>
        <p:nvPicPr>
          <p:cNvPr id="16" name="图片 15" descr="20192803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373755" y="3802380"/>
            <a:ext cx="914400" cy="9144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434330" y="3802380"/>
            <a:ext cx="1479550" cy="914400"/>
            <a:chOff x="13377" y="8324"/>
            <a:chExt cx="2330" cy="1440"/>
          </a:xfrm>
        </p:grpSpPr>
        <p:pic>
          <p:nvPicPr>
            <p:cNvPr id="17" name="图片 16" descr="4721222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3377" y="8324"/>
              <a:ext cx="1440" cy="1440"/>
            </a:xfrm>
            <a:prstGeom prst="rect">
              <a:avLst/>
            </a:prstGeom>
          </p:spPr>
        </p:pic>
        <p:pic>
          <p:nvPicPr>
            <p:cNvPr id="18" name="图片 17" descr="4721222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3805" y="8324"/>
              <a:ext cx="1440" cy="1440"/>
            </a:xfrm>
            <a:prstGeom prst="rect">
              <a:avLst/>
            </a:prstGeom>
          </p:spPr>
        </p:pic>
        <p:pic>
          <p:nvPicPr>
            <p:cNvPr id="19" name="图片 18" descr="4721222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4267" y="8324"/>
              <a:ext cx="1440" cy="1440"/>
            </a:xfrm>
            <a:prstGeom prst="rect">
              <a:avLst/>
            </a:prstGeom>
          </p:spPr>
        </p:pic>
      </p:grpSp>
      <p:pic>
        <p:nvPicPr>
          <p:cNvPr id="3" name="图片 2" descr="播仔素材库【1】010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3290" y="-3586480"/>
            <a:ext cx="3073400" cy="307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40700" y="-564515"/>
            <a:ext cx="164338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sym typeface="纤黑体" panose="02000000000000000000" charset="-122"/>
              </a:rPr>
              <a:t>有什么用？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2484735" y="2966720"/>
            <a:ext cx="1871345" cy="2139315"/>
            <a:chOff x="7070" y="4247"/>
            <a:chExt cx="2947" cy="3369"/>
          </a:xfrm>
        </p:grpSpPr>
        <p:sp>
          <p:nvSpPr>
            <p:cNvPr id="14" name="圆角矩形 13"/>
            <p:cNvSpPr/>
            <p:nvPr/>
          </p:nvSpPr>
          <p:spPr>
            <a:xfrm>
              <a:off x="7070" y="4247"/>
              <a:ext cx="1067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性别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331" y="4247"/>
              <a:ext cx="168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下单时间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070" y="4871"/>
              <a:ext cx="106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地区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357" y="4871"/>
              <a:ext cx="162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下单商品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071" y="5475"/>
              <a:ext cx="1627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手机型号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917" y="5481"/>
              <a:ext cx="106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数量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070" y="6080"/>
              <a:ext cx="1627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付款方式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071" y="6685"/>
              <a:ext cx="2912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是否使用优惠券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917" y="6080"/>
              <a:ext cx="106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评价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070" y="7192"/>
              <a:ext cx="2912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libaba PuHuiTi Regular" panose="00020600040101010101" charset="-122"/>
                  <a:ea typeface="Alibaba PuHuiTi Regular" panose="00020600040101010101" charset="-122"/>
                </a:rPr>
                <a:t>...........</a:t>
              </a:r>
            </a:p>
          </p:txBody>
        </p:sp>
      </p:grpSp>
      <p:pic>
        <p:nvPicPr>
          <p:cNvPr id="31" name="图片 30" descr="3632432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3373100" y="2966720"/>
            <a:ext cx="1711960" cy="171196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12329160" y="2557780"/>
            <a:ext cx="3839845" cy="2540000"/>
            <a:chOff x="11711" y="3939"/>
            <a:chExt cx="6047" cy="4000"/>
          </a:xfrm>
        </p:grpSpPr>
        <p:sp>
          <p:nvSpPr>
            <p:cNvPr id="32" name="文本框 31"/>
            <p:cNvSpPr txBox="1"/>
            <p:nvPr/>
          </p:nvSpPr>
          <p:spPr>
            <a:xfrm>
              <a:off x="14079" y="3939"/>
              <a:ext cx="124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年轻人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804" y="4660"/>
              <a:ext cx="92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2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宝妈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21" y="5748"/>
              <a:ext cx="156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3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现金付款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190" y="6971"/>
              <a:ext cx="156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2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一线城市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483" y="7409"/>
              <a:ext cx="156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4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经常好评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275" y="7392"/>
              <a:ext cx="220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5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少量多次下单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351" y="4672"/>
              <a:ext cx="124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FF0000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化妆品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711" y="5575"/>
              <a:ext cx="1888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喜欢买长裙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871" y="6540"/>
              <a:ext cx="124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6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高净值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030720" y="3136265"/>
            <a:ext cx="47548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sym typeface="方正手绘简体_准" panose="02000000000000000000" charset="-122"/>
              </a:rPr>
              <a:t>数据的背后都会隐藏着巨大的价值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91998" y="3846830"/>
            <a:ext cx="40798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纤黑体" panose="02000000000000000000" charset="-122"/>
                <a:ea typeface="纤黑体" panose="02000000000000000000" charset="-122"/>
                <a:sym typeface="方正手绘简体_准" panose="02000000000000000000" charset="-122"/>
              </a:rPr>
              <a:t>丰富的数据支撑可以让我们更好的了解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093268" y="4324350"/>
            <a:ext cx="339153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纤黑体" panose="02000000000000000000" charset="-122"/>
                <a:ea typeface="纤黑体" panose="02000000000000000000" charset="-122"/>
                <a:sym typeface="方正手绘简体_准" panose="02000000000000000000" charset="-122"/>
              </a:rPr>
              <a:t>事和物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纤黑体" panose="02000000000000000000" charset="-122"/>
                <a:ea typeface="纤黑体" panose="02000000000000000000" charset="-122"/>
                <a:sym typeface="方正手绘简体_准" panose="02000000000000000000" charset="-122"/>
              </a:rPr>
              <a:t>在现实世界的运行规律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大数据时代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当下时代已经是数据的时代，数据非常重要并且蕴含巨大的价值。</a:t>
            </a:r>
          </a:p>
          <a:p>
            <a:endParaRPr lang="zh-CN" altLang="en-US"/>
          </a:p>
        </p:txBody>
      </p:sp>
      <p:sp>
        <p:nvSpPr>
          <p:cNvPr id="4" name="矩形 3" descr="7b0a20202020227461726765744d6f64756c65223a202270726f636573734f6e6c696e65466f6e7473220a7d0a"/>
          <p:cNvSpPr/>
          <p:nvPr/>
        </p:nvSpPr>
        <p:spPr>
          <a:xfrm>
            <a:off x="1027430" y="3300730"/>
            <a:ext cx="2814955" cy="1108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阿里巴巴普惠体" panose="00020600040101010101" charset="-122"/>
                <a:ea typeface="阿里巴巴普惠体" panose="00020600040101010101" charset="-122"/>
                <a:sym typeface="方正全福体" panose="02000500000000000000" charset="-122"/>
              </a:rPr>
              <a:t>大数据技术栈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41445" y="3663950"/>
            <a:ext cx="760349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对超大规模的数据进行处理并挖掘出数据背后的价值的技术体系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71445" y="5321300"/>
            <a:ext cx="684911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accent5"/>
                </a:solidFill>
                <a:latin typeface="华文彩云" panose="02010800040101010101" charset="-122"/>
                <a:ea typeface="华文彩云" panose="02010800040101010101" charset="-122"/>
              </a:rPr>
              <a:t>让我们开始进入大数据的世界吧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什么是数据？</a:t>
            </a: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人类的行为及产生的事件的一种记录称之为数据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数据有什么价值？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对数据的内容进行深入分析，可以更好的帮助了解事和物在现实世界的运行规律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比如，购物的订单记录（数据）可以帮助平台更好的了解消费者，从而促进交易。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3b32313537333932333bbcfdcdb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09465" y="2028825"/>
            <a:ext cx="410210" cy="410210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5019675" y="1006475"/>
            <a:ext cx="5973445" cy="350583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数据导论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</a:t>
            </a:r>
            <a:r>
              <a:rPr lang="zh-CN" altLang="en-US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诞生</a:t>
            </a:r>
            <a:endParaRPr lang="en-US" altLang="zh-CN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大数据概述</a:t>
            </a:r>
            <a:endParaRPr lang="en-US" alt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大数据软件生态</a:t>
            </a:r>
            <a:endParaRPr lang="zh-CN" altLang="en-US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Hadoop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概述</a:t>
            </a:r>
            <a:endParaRPr 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38455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了解大数据技术体系是如何诞生的</a:t>
            </a:r>
          </a:p>
          <a:p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了解</a:t>
            </a:r>
            <a:r>
              <a:rPr lang="en-US" alt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Hadoop</a:t>
            </a:r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对大数据体系的意义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82650" y="1513840"/>
            <a:ext cx="7138670" cy="521335"/>
          </a:xfrm>
        </p:spPr>
        <p:txBody>
          <a:bodyPr/>
          <a:lstStyle/>
          <a:p>
            <a:r>
              <a:rPr lang="zh-CN" altLang="en-US"/>
              <a:t>大数据的诞生和信息化以及互联网的发展是密切相关的。</a:t>
            </a:r>
          </a:p>
        </p:txBody>
      </p:sp>
      <p:pic>
        <p:nvPicPr>
          <p:cNvPr id="25" name="图片 24" descr="01 (50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90910" y="5304790"/>
            <a:ext cx="1327785" cy="1327785"/>
          </a:xfrm>
          <a:prstGeom prst="rect">
            <a:avLst/>
          </a:prstGeom>
        </p:spPr>
      </p:pic>
      <p:pic>
        <p:nvPicPr>
          <p:cNvPr id="26" name="图片 25" descr="34773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95550" y="2891155"/>
            <a:ext cx="2091690" cy="2091690"/>
          </a:xfrm>
          <a:prstGeom prst="rect">
            <a:avLst/>
          </a:prstGeom>
        </p:spPr>
      </p:pic>
      <p:pic>
        <p:nvPicPr>
          <p:cNvPr id="27" name="图片 26" descr="templates\docerresourceshop\icons\\32313536323733373b32313536323733353bbcc6cbe3bbfabdccd1a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794500" y="3234690"/>
            <a:ext cx="1404620" cy="1404620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>
            <a:off x="5078095" y="3740785"/>
            <a:ext cx="1226185" cy="392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82650" y="2091690"/>
            <a:ext cx="2199640" cy="1125220"/>
            <a:chOff x="1390" y="3294"/>
            <a:chExt cx="3464" cy="1772"/>
          </a:xfrm>
        </p:grpSpPr>
        <p:sp>
          <p:nvSpPr>
            <p:cNvPr id="5" name="圆角矩形 4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</a:t>
              </a:r>
            </a:p>
          </p:txBody>
        </p:sp>
        <p:cxnSp>
          <p:nvCxnSpPr>
            <p:cNvPr id="7" name="直接箭头连接符 6"/>
            <p:cNvCxnSpPr>
              <a:stCxn id="6" idx="3"/>
              <a:endCxn id="4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882650" y="3982085"/>
            <a:ext cx="2199640" cy="1125220"/>
            <a:chOff x="1390" y="3294"/>
            <a:chExt cx="3464" cy="1772"/>
          </a:xfrm>
        </p:grpSpPr>
        <p:sp>
          <p:nvSpPr>
            <p:cNvPr id="10" name="圆角矩形 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</a:t>
              </a:r>
            </a:p>
          </p:txBody>
        </p:sp>
        <p:cxnSp>
          <p:nvCxnSpPr>
            <p:cNvPr id="13" name="直接箭头连接符 12"/>
            <p:cNvCxnSpPr>
              <a:stCxn id="12" idx="3"/>
              <a:endCxn id="11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856355" y="2092325"/>
            <a:ext cx="2199640" cy="1125220"/>
            <a:chOff x="1390" y="3294"/>
            <a:chExt cx="3464" cy="1772"/>
          </a:xfrm>
        </p:grpSpPr>
        <p:sp>
          <p:nvSpPr>
            <p:cNvPr id="15" name="圆角矩形 14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</a:t>
              </a:r>
            </a:p>
          </p:txBody>
        </p:sp>
        <p:cxnSp>
          <p:nvCxnSpPr>
            <p:cNvPr id="18" name="直接箭头连接符 17"/>
            <p:cNvCxnSpPr>
              <a:stCxn id="17" idx="3"/>
              <a:endCxn id="16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856355" y="3982085"/>
            <a:ext cx="2199640" cy="1125220"/>
            <a:chOff x="1390" y="3294"/>
            <a:chExt cx="3464" cy="1772"/>
          </a:xfrm>
        </p:grpSpPr>
        <p:sp>
          <p:nvSpPr>
            <p:cNvPr id="20" name="圆角矩形 1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22" name="圆角矩形 21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</a:t>
              </a:r>
            </a:p>
          </p:txBody>
        </p:sp>
        <p:cxnSp>
          <p:nvCxnSpPr>
            <p:cNvPr id="23" name="直接箭头连接符 22"/>
            <p:cNvCxnSpPr>
              <a:stCxn id="22" idx="3"/>
              <a:endCxn id="21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"/>
          <p:cNvSpPr>
            <a:spLocks noGrp="1"/>
          </p:cNvSpPr>
          <p:nvPr/>
        </p:nvSpPr>
        <p:spPr>
          <a:xfrm>
            <a:off x="6497955" y="3217545"/>
            <a:ext cx="4467225" cy="16490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早期的计算机（上世纪</a:t>
            </a:r>
            <a:r>
              <a:rPr lang="en-US" altLang="zh-CN"/>
              <a:t>70</a:t>
            </a:r>
            <a:r>
              <a:rPr lang="zh-CN" altLang="en-US"/>
              <a:t>年代之前）</a:t>
            </a:r>
          </a:p>
          <a:p>
            <a:r>
              <a:rPr lang="zh-CN" altLang="en-US"/>
              <a:t>大多数是相互独立的，各自处理各自的数据</a:t>
            </a:r>
          </a:p>
        </p:txBody>
      </p:sp>
      <p:pic>
        <p:nvPicPr>
          <p:cNvPr id="25" name="图片 24" descr="01 (50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090910" y="5304790"/>
            <a:ext cx="1327785" cy="1327785"/>
          </a:xfrm>
          <a:prstGeom prst="rect">
            <a:avLst/>
          </a:prstGeom>
        </p:spPr>
      </p:pic>
      <p:sp>
        <p:nvSpPr>
          <p:cNvPr id="27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82650" y="1513840"/>
            <a:ext cx="7138670" cy="5213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大数据的诞生和信息化以及互联网的发展是密切相关的。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522730" y="2376170"/>
            <a:ext cx="3873500" cy="2298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44015" y="2480945"/>
            <a:ext cx="1438275" cy="735965"/>
            <a:chOff x="1390" y="3294"/>
            <a:chExt cx="3464" cy="1772"/>
          </a:xfrm>
        </p:grpSpPr>
        <p:sp>
          <p:nvSpPr>
            <p:cNvPr id="5" name="圆角矩形 4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7" name="直接箭头连接符 6"/>
            <p:cNvCxnSpPr>
              <a:stCxn id="6" idx="3"/>
              <a:endCxn id="4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644015" y="3821430"/>
            <a:ext cx="1438275" cy="735965"/>
            <a:chOff x="1390" y="3294"/>
            <a:chExt cx="3464" cy="1772"/>
          </a:xfrm>
        </p:grpSpPr>
        <p:sp>
          <p:nvSpPr>
            <p:cNvPr id="10" name="圆角矩形 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13" name="直接箭头连接符 12"/>
            <p:cNvCxnSpPr>
              <a:stCxn id="12" idx="3"/>
              <a:endCxn id="11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791585" y="2481580"/>
            <a:ext cx="1438275" cy="735965"/>
            <a:chOff x="1390" y="3294"/>
            <a:chExt cx="3464" cy="1772"/>
          </a:xfrm>
        </p:grpSpPr>
        <p:sp>
          <p:nvSpPr>
            <p:cNvPr id="15" name="圆角矩形 14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18" name="直接箭头连接符 17"/>
            <p:cNvCxnSpPr>
              <a:stCxn id="17" idx="3"/>
              <a:endCxn id="16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808730" y="3821430"/>
            <a:ext cx="1438275" cy="735965"/>
            <a:chOff x="1390" y="3294"/>
            <a:chExt cx="3464" cy="1772"/>
          </a:xfrm>
        </p:grpSpPr>
        <p:sp>
          <p:nvSpPr>
            <p:cNvPr id="20" name="圆角矩形 1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22" name="圆角矩形 21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23" name="直接箭头连接符 22"/>
            <p:cNvCxnSpPr>
              <a:stCxn id="22" idx="3"/>
              <a:endCxn id="21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"/>
          <p:cNvSpPr>
            <a:spLocks noGrp="1"/>
          </p:cNvSpPr>
          <p:nvPr/>
        </p:nvSpPr>
        <p:spPr>
          <a:xfrm>
            <a:off x="1522730" y="4895215"/>
            <a:ext cx="9550400" cy="10991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上世纪</a:t>
            </a:r>
            <a:r>
              <a:rPr lang="en-US" altLang="zh-CN"/>
              <a:t>70</a:t>
            </a:r>
            <a:r>
              <a:rPr lang="zh-CN" altLang="en-US"/>
              <a:t>年代后，逐步出现了基于</a:t>
            </a:r>
            <a:r>
              <a:rPr lang="en-US" altLang="zh-CN"/>
              <a:t>TCP/IP</a:t>
            </a:r>
            <a:r>
              <a:rPr lang="zh-CN" altLang="en-US"/>
              <a:t>协议的小规模的计算机互联互通。</a:t>
            </a:r>
          </a:p>
          <a:p>
            <a:r>
              <a:rPr lang="zh-CN" altLang="en-US"/>
              <a:t>但多数是军事、科研等用途。</a:t>
            </a:r>
          </a:p>
        </p:txBody>
      </p:sp>
      <p:pic>
        <p:nvPicPr>
          <p:cNvPr id="25" name="图片 24" descr="templates\docerresourceshop\icons\\333437323830383b333437313133383bbcc6cbe3bbf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43250" y="3218815"/>
            <a:ext cx="603885" cy="60388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602730" y="2381250"/>
            <a:ext cx="3873500" cy="2298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724015" y="2486025"/>
            <a:ext cx="1438275" cy="735965"/>
            <a:chOff x="1390" y="3294"/>
            <a:chExt cx="3464" cy="1772"/>
          </a:xfrm>
        </p:grpSpPr>
        <p:sp>
          <p:nvSpPr>
            <p:cNvPr id="29" name="圆角矩形 28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31" name="圆角矩形 30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32" name="直接箭头连接符 31"/>
            <p:cNvCxnSpPr>
              <a:stCxn id="31" idx="3"/>
              <a:endCxn id="30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724015" y="3826510"/>
            <a:ext cx="1438275" cy="735965"/>
            <a:chOff x="1390" y="3294"/>
            <a:chExt cx="3464" cy="1772"/>
          </a:xfrm>
        </p:grpSpPr>
        <p:sp>
          <p:nvSpPr>
            <p:cNvPr id="34" name="圆角矩形 33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36" name="圆角矩形 35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37" name="直接箭头连接符 36"/>
            <p:cNvCxnSpPr>
              <a:stCxn id="36" idx="3"/>
              <a:endCxn id="35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8871585" y="2486660"/>
            <a:ext cx="1438275" cy="735965"/>
            <a:chOff x="1390" y="3294"/>
            <a:chExt cx="3464" cy="1772"/>
          </a:xfrm>
        </p:grpSpPr>
        <p:sp>
          <p:nvSpPr>
            <p:cNvPr id="39" name="圆角矩形 38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图片 39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41" name="圆角矩形 40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42" name="直接箭头连接符 41"/>
            <p:cNvCxnSpPr>
              <a:stCxn id="41" idx="3"/>
              <a:endCxn id="40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888730" y="3826510"/>
            <a:ext cx="1438275" cy="735965"/>
            <a:chOff x="1390" y="3294"/>
            <a:chExt cx="3464" cy="1772"/>
          </a:xfrm>
        </p:grpSpPr>
        <p:sp>
          <p:nvSpPr>
            <p:cNvPr id="44" name="圆角矩形 43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图片 44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46" name="圆角矩形 45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47" name="直接箭头连接符 46"/>
            <p:cNvCxnSpPr>
              <a:stCxn id="46" idx="3"/>
              <a:endCxn id="45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图片 47" descr="templates\docerresourceshop\icons\\333437323830383b333437313133383bbcc6cbe3bbf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223250" y="3223895"/>
            <a:ext cx="603885" cy="603885"/>
          </a:xfrm>
          <a:prstGeom prst="rect">
            <a:avLst/>
          </a:prstGeom>
        </p:spPr>
      </p:pic>
      <p:pic>
        <p:nvPicPr>
          <p:cNvPr id="53" name="图片 52" descr="01 (138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4080" y="5407025"/>
            <a:ext cx="1323340" cy="1323340"/>
          </a:xfrm>
          <a:prstGeom prst="rect">
            <a:avLst/>
          </a:prstGeom>
        </p:spPr>
      </p:pic>
      <p:sp>
        <p:nvSpPr>
          <p:cNvPr id="50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82650" y="1513840"/>
            <a:ext cx="7138670" cy="5213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大数据的诞生和信息化以及互联网的发展是密切相关的。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2730" y="2330450"/>
            <a:ext cx="8953500" cy="32727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44015" y="2480945"/>
            <a:ext cx="1438275" cy="735965"/>
            <a:chOff x="1390" y="3294"/>
            <a:chExt cx="3464" cy="1772"/>
          </a:xfrm>
        </p:grpSpPr>
        <p:sp>
          <p:nvSpPr>
            <p:cNvPr id="5" name="圆角矩形 4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7" name="直接箭头连接符 6"/>
            <p:cNvCxnSpPr>
              <a:stCxn id="6" idx="3"/>
              <a:endCxn id="4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643380" y="3655060"/>
            <a:ext cx="1438275" cy="735965"/>
            <a:chOff x="1390" y="3294"/>
            <a:chExt cx="3464" cy="1772"/>
          </a:xfrm>
        </p:grpSpPr>
        <p:sp>
          <p:nvSpPr>
            <p:cNvPr id="10" name="圆角矩形 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13" name="直接箭头连接符 12"/>
            <p:cNvCxnSpPr>
              <a:stCxn id="12" idx="3"/>
              <a:endCxn id="11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791585" y="2481580"/>
            <a:ext cx="1438275" cy="735965"/>
            <a:chOff x="1390" y="3294"/>
            <a:chExt cx="3464" cy="1772"/>
          </a:xfrm>
        </p:grpSpPr>
        <p:sp>
          <p:nvSpPr>
            <p:cNvPr id="15" name="圆角矩形 14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18" name="直接箭头连接符 17"/>
            <p:cNvCxnSpPr>
              <a:stCxn id="17" idx="3"/>
              <a:endCxn id="16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829685" y="3653790"/>
            <a:ext cx="1438275" cy="735965"/>
            <a:chOff x="1390" y="3294"/>
            <a:chExt cx="3464" cy="1772"/>
          </a:xfrm>
        </p:grpSpPr>
        <p:sp>
          <p:nvSpPr>
            <p:cNvPr id="20" name="圆角矩形 1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22" name="圆角矩形 21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23" name="直接箭头连接符 22"/>
            <p:cNvCxnSpPr>
              <a:stCxn id="22" idx="3"/>
              <a:endCxn id="21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"/>
          <p:cNvSpPr>
            <a:spLocks noGrp="1"/>
          </p:cNvSpPr>
          <p:nvPr/>
        </p:nvSpPr>
        <p:spPr>
          <a:xfrm>
            <a:off x="1522730" y="5603875"/>
            <a:ext cx="9550400" cy="5213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上世纪</a:t>
            </a:r>
            <a:r>
              <a:rPr lang="en-US" altLang="zh-CN"/>
              <a:t>90</a:t>
            </a:r>
            <a:r>
              <a:rPr lang="zh-CN" altLang="en-US"/>
              <a:t>年代左后，</a:t>
            </a:r>
            <a:r>
              <a:rPr lang="zh-CN" altLang="en-US">
                <a:solidFill>
                  <a:srgbClr val="FF0000"/>
                </a:solidFill>
              </a:rPr>
              <a:t>全球互联的互联网出现</a:t>
            </a:r>
            <a:r>
              <a:rPr lang="zh-CN" altLang="en-US"/>
              <a:t>。</a:t>
            </a:r>
          </a:p>
          <a:p>
            <a:r>
              <a:rPr lang="zh-CN" altLang="en-US"/>
              <a:t>个人、企业均可参与其中，真正逐步的实现了全球互联。</a:t>
            </a:r>
          </a:p>
        </p:txBody>
      </p:sp>
      <p:pic>
        <p:nvPicPr>
          <p:cNvPr id="25" name="图片 24" descr="templates\docerresourceshop\icons\\333437323830383b333437313133383bbcc6cbe3bbf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97220" y="3663950"/>
            <a:ext cx="603885" cy="60388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6724015" y="2486025"/>
            <a:ext cx="1438275" cy="735965"/>
            <a:chOff x="1390" y="3294"/>
            <a:chExt cx="3464" cy="1772"/>
          </a:xfrm>
        </p:grpSpPr>
        <p:sp>
          <p:nvSpPr>
            <p:cNvPr id="29" name="圆角矩形 28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31" name="圆角矩形 30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32" name="直接箭头连接符 31"/>
            <p:cNvCxnSpPr>
              <a:stCxn id="31" idx="3"/>
              <a:endCxn id="30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706870" y="3654425"/>
            <a:ext cx="1438275" cy="735965"/>
            <a:chOff x="1390" y="3294"/>
            <a:chExt cx="3464" cy="1772"/>
          </a:xfrm>
        </p:grpSpPr>
        <p:sp>
          <p:nvSpPr>
            <p:cNvPr id="34" name="圆角矩形 33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36" name="圆角矩形 35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37" name="直接箭头连接符 36"/>
            <p:cNvCxnSpPr>
              <a:stCxn id="36" idx="3"/>
              <a:endCxn id="35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8871585" y="2486660"/>
            <a:ext cx="1438275" cy="735965"/>
            <a:chOff x="1390" y="3294"/>
            <a:chExt cx="3464" cy="1772"/>
          </a:xfrm>
        </p:grpSpPr>
        <p:sp>
          <p:nvSpPr>
            <p:cNvPr id="39" name="圆角矩形 38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图片 39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41" name="圆角矩形 40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42" name="直接箭头连接符 41"/>
            <p:cNvCxnSpPr>
              <a:stCxn id="41" idx="3"/>
              <a:endCxn id="40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853805" y="3663950"/>
            <a:ext cx="1438275" cy="735965"/>
            <a:chOff x="1390" y="3294"/>
            <a:chExt cx="3464" cy="1772"/>
          </a:xfrm>
        </p:grpSpPr>
        <p:sp>
          <p:nvSpPr>
            <p:cNvPr id="44" name="圆角矩形 43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图片 44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46" name="圆角矩形 45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47" name="直接箭头连接符 46"/>
            <p:cNvCxnSpPr>
              <a:stCxn id="46" idx="3"/>
              <a:endCxn id="45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644015" y="4712335"/>
            <a:ext cx="1438275" cy="735965"/>
            <a:chOff x="1390" y="3294"/>
            <a:chExt cx="3464" cy="1772"/>
          </a:xfrm>
        </p:grpSpPr>
        <p:sp>
          <p:nvSpPr>
            <p:cNvPr id="50" name="圆角矩形 4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52" name="圆角矩形 51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53" name="直接箭头连接符 52"/>
            <p:cNvCxnSpPr>
              <a:stCxn id="52" idx="3"/>
              <a:endCxn id="51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3829685" y="4711700"/>
            <a:ext cx="1438275" cy="735965"/>
            <a:chOff x="1390" y="3294"/>
            <a:chExt cx="3464" cy="1772"/>
          </a:xfrm>
        </p:grpSpPr>
        <p:sp>
          <p:nvSpPr>
            <p:cNvPr id="55" name="圆角矩形 54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57" name="圆角矩形 56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58" name="直接箭头连接符 57"/>
            <p:cNvCxnSpPr>
              <a:stCxn id="57" idx="3"/>
              <a:endCxn id="56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6724015" y="4704715"/>
            <a:ext cx="1438275" cy="735965"/>
            <a:chOff x="1390" y="3294"/>
            <a:chExt cx="3464" cy="1772"/>
          </a:xfrm>
        </p:grpSpPr>
        <p:sp>
          <p:nvSpPr>
            <p:cNvPr id="60" name="圆角矩形 5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62" name="圆角矩形 61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63" name="直接箭头连接符 62"/>
            <p:cNvCxnSpPr>
              <a:stCxn id="62" idx="3"/>
              <a:endCxn id="61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8888730" y="4634865"/>
            <a:ext cx="1438275" cy="735965"/>
            <a:chOff x="1390" y="3294"/>
            <a:chExt cx="3464" cy="1772"/>
          </a:xfrm>
        </p:grpSpPr>
        <p:sp>
          <p:nvSpPr>
            <p:cNvPr id="65" name="圆角矩形 64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6" name="图片 65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67" name="圆角矩形 66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68" name="直接箭头连接符 67"/>
            <p:cNvCxnSpPr>
              <a:stCxn id="67" idx="3"/>
              <a:endCxn id="66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82650" y="1513840"/>
            <a:ext cx="7138670" cy="5213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大数据的诞生和信息化以及互联网的发展是密切相关的。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94155" y="2035175"/>
            <a:ext cx="8953500" cy="32727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pic>
        <p:nvPicPr>
          <p:cNvPr id="25" name="图片 24" descr="templates\docerresourceshop\icons\\333437323830383b333437313133383bbcc6cbe3bbf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68645" y="3368675"/>
            <a:ext cx="603885" cy="603885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6939915" y="3151505"/>
            <a:ext cx="2026285" cy="1036955"/>
            <a:chOff x="1390" y="3294"/>
            <a:chExt cx="3464" cy="1772"/>
          </a:xfrm>
        </p:grpSpPr>
        <p:sp>
          <p:nvSpPr>
            <p:cNvPr id="50" name="圆角矩形 4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52" name="圆角矩形 51"/>
            <p:cNvSpPr/>
            <p:nvPr/>
          </p:nvSpPr>
          <p:spPr>
            <a:xfrm>
              <a:off x="1532" y="3901"/>
              <a:ext cx="1374" cy="5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53" name="直接箭头连接符 52"/>
            <p:cNvCxnSpPr>
              <a:stCxn id="52" idx="3"/>
              <a:endCxn id="51" idx="1"/>
            </p:cNvCxnSpPr>
            <p:nvPr/>
          </p:nvCxnSpPr>
          <p:spPr>
            <a:xfrm flipV="1">
              <a:off x="2906" y="4180"/>
              <a:ext cx="34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5921375" y="4189095"/>
            <a:ext cx="4064000" cy="25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商业公司、科研单位等</a:t>
            </a:r>
          </a:p>
        </p:txBody>
      </p:sp>
      <p:pic>
        <p:nvPicPr>
          <p:cNvPr id="48" name="图片 47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851025" y="2232025"/>
            <a:ext cx="666750" cy="666750"/>
          </a:xfrm>
          <a:prstGeom prst="rect">
            <a:avLst/>
          </a:prstGeom>
        </p:spPr>
      </p:pic>
      <p:pic>
        <p:nvPicPr>
          <p:cNvPr id="69" name="图片 68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841500" y="3003550"/>
            <a:ext cx="666750" cy="666750"/>
          </a:xfrm>
          <a:prstGeom prst="rect">
            <a:avLst/>
          </a:prstGeom>
        </p:spPr>
      </p:pic>
      <p:pic>
        <p:nvPicPr>
          <p:cNvPr id="70" name="图片 69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851025" y="3775075"/>
            <a:ext cx="666750" cy="666750"/>
          </a:xfrm>
          <a:prstGeom prst="rect">
            <a:avLst/>
          </a:prstGeom>
        </p:spPr>
      </p:pic>
      <p:pic>
        <p:nvPicPr>
          <p:cNvPr id="71" name="图片 70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851025" y="4541520"/>
            <a:ext cx="666750" cy="666750"/>
          </a:xfrm>
          <a:prstGeom prst="rect">
            <a:avLst/>
          </a:prstGeom>
        </p:spPr>
      </p:pic>
      <p:pic>
        <p:nvPicPr>
          <p:cNvPr id="72" name="图片 71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787650" y="2232025"/>
            <a:ext cx="666750" cy="666750"/>
          </a:xfrm>
          <a:prstGeom prst="rect">
            <a:avLst/>
          </a:prstGeom>
        </p:spPr>
      </p:pic>
      <p:pic>
        <p:nvPicPr>
          <p:cNvPr id="73" name="图片 72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778125" y="3003550"/>
            <a:ext cx="666750" cy="666750"/>
          </a:xfrm>
          <a:prstGeom prst="rect">
            <a:avLst/>
          </a:prstGeom>
        </p:spPr>
      </p:pic>
      <p:pic>
        <p:nvPicPr>
          <p:cNvPr id="74" name="图片 73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787650" y="3775075"/>
            <a:ext cx="666750" cy="666750"/>
          </a:xfrm>
          <a:prstGeom prst="rect">
            <a:avLst/>
          </a:prstGeom>
        </p:spPr>
      </p:pic>
      <p:pic>
        <p:nvPicPr>
          <p:cNvPr id="75" name="图片 74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787650" y="4541520"/>
            <a:ext cx="666750" cy="666750"/>
          </a:xfrm>
          <a:prstGeom prst="rect">
            <a:avLst/>
          </a:prstGeom>
        </p:spPr>
      </p:pic>
      <p:pic>
        <p:nvPicPr>
          <p:cNvPr id="76" name="图片 75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724275" y="2232025"/>
            <a:ext cx="666750" cy="666750"/>
          </a:xfrm>
          <a:prstGeom prst="rect">
            <a:avLst/>
          </a:prstGeom>
        </p:spPr>
      </p:pic>
      <p:pic>
        <p:nvPicPr>
          <p:cNvPr id="77" name="图片 76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714750" y="3003550"/>
            <a:ext cx="666750" cy="666750"/>
          </a:xfrm>
          <a:prstGeom prst="rect">
            <a:avLst/>
          </a:prstGeom>
        </p:spPr>
      </p:pic>
      <p:pic>
        <p:nvPicPr>
          <p:cNvPr id="78" name="图片 77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724275" y="3775075"/>
            <a:ext cx="666750" cy="666750"/>
          </a:xfrm>
          <a:prstGeom prst="rect">
            <a:avLst/>
          </a:prstGeom>
        </p:spPr>
      </p:pic>
      <p:pic>
        <p:nvPicPr>
          <p:cNvPr id="79" name="图片 78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724275" y="4541520"/>
            <a:ext cx="666750" cy="666750"/>
          </a:xfrm>
          <a:prstGeom prst="rect">
            <a:avLst/>
          </a:prstGeom>
        </p:spPr>
      </p:pic>
      <p:pic>
        <p:nvPicPr>
          <p:cNvPr id="80" name="图片 79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660900" y="2232025"/>
            <a:ext cx="666750" cy="666750"/>
          </a:xfrm>
          <a:prstGeom prst="rect">
            <a:avLst/>
          </a:prstGeom>
        </p:spPr>
      </p:pic>
      <p:pic>
        <p:nvPicPr>
          <p:cNvPr id="81" name="图片 80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651375" y="3003550"/>
            <a:ext cx="666750" cy="666750"/>
          </a:xfrm>
          <a:prstGeom prst="rect">
            <a:avLst/>
          </a:prstGeom>
        </p:spPr>
      </p:pic>
      <p:pic>
        <p:nvPicPr>
          <p:cNvPr id="82" name="图片 81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660900" y="3775075"/>
            <a:ext cx="666750" cy="666750"/>
          </a:xfrm>
          <a:prstGeom prst="rect">
            <a:avLst/>
          </a:prstGeom>
        </p:spPr>
      </p:pic>
      <p:pic>
        <p:nvPicPr>
          <p:cNvPr id="83" name="图片 82" descr="templates\docerresourceshop\icons\\32303138313336383b32303139323831383bd3c3bba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660900" y="4541520"/>
            <a:ext cx="666750" cy="666750"/>
          </a:xfrm>
          <a:prstGeom prst="rect">
            <a:avLst/>
          </a:prstGeom>
        </p:spPr>
      </p:pic>
      <p:cxnSp>
        <p:nvCxnSpPr>
          <p:cNvPr id="84" name="曲线连接符 83"/>
          <p:cNvCxnSpPr>
            <a:stCxn id="80" idx="3"/>
          </p:cNvCxnSpPr>
          <p:nvPr/>
        </p:nvCxnSpPr>
        <p:spPr>
          <a:xfrm>
            <a:off x="5327650" y="2565400"/>
            <a:ext cx="2097405" cy="9410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83" idx="3"/>
          </p:cNvCxnSpPr>
          <p:nvPr/>
        </p:nvCxnSpPr>
        <p:spPr>
          <a:xfrm flipV="1">
            <a:off x="5327650" y="3833495"/>
            <a:ext cx="2097405" cy="10414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81" idx="3"/>
          </p:cNvCxnSpPr>
          <p:nvPr/>
        </p:nvCxnSpPr>
        <p:spPr>
          <a:xfrm>
            <a:off x="5318125" y="3336925"/>
            <a:ext cx="2106930" cy="1695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82" idx="3"/>
          </p:cNvCxnSpPr>
          <p:nvPr/>
        </p:nvCxnSpPr>
        <p:spPr>
          <a:xfrm flipV="1">
            <a:off x="5327650" y="3833495"/>
            <a:ext cx="2097405" cy="2749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94155" y="5308600"/>
            <a:ext cx="9550400" cy="5213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2000</a:t>
            </a:r>
            <a:r>
              <a:rPr lang="zh-CN" altLang="en-US"/>
              <a:t>年后，互联网上的商业行为剧增</a:t>
            </a:r>
          </a:p>
          <a:p>
            <a:r>
              <a:rPr lang="zh-CN" altLang="en-US"/>
              <a:t>现在知名的互联网公司（谷歌、</a:t>
            </a:r>
            <a:r>
              <a:rPr lang="en-US" altLang="zh-CN"/>
              <a:t>AWS</a:t>
            </a:r>
            <a:r>
              <a:rPr lang="zh-CN" altLang="en-US"/>
              <a:t>、腾讯、阿里等）也是在这个年代开始起步。</a:t>
            </a:r>
          </a:p>
          <a:p>
            <a:r>
              <a:rPr lang="zh-CN" altLang="en-US"/>
              <a:t>在互联网参与者众多的前提下，商业公司、科研单位等，所能获得的</a:t>
            </a:r>
            <a:r>
              <a:rPr lang="zh-CN" altLang="en-US">
                <a:solidFill>
                  <a:srgbClr val="FF0000"/>
                </a:solidFill>
              </a:rPr>
              <a:t>数据量也是剧增</a:t>
            </a:r>
            <a:r>
              <a:rPr lang="zh-CN" altLang="en-US"/>
              <a:t>。</a:t>
            </a:r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82650" y="1513840"/>
            <a:ext cx="7138670" cy="5213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大数据的诞生和信息化以及互联网的发展是密切相关的。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25500" y="2427605"/>
            <a:ext cx="10541000" cy="115887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4400" dirty="0">
                <a:solidFill>
                  <a:srgbClr val="26262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第一章节：</a:t>
            </a:r>
            <a:r>
              <a:rPr lang="en-US" altLang="zh-CN" sz="4400" dirty="0">
                <a:solidFill>
                  <a:srgbClr val="26262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Hello </a:t>
            </a:r>
            <a:r>
              <a:rPr lang="zh-CN" altLang="en-US" sz="4400" dirty="0">
                <a:solidFill>
                  <a:schemeClr val="accent1"/>
                </a:solidFill>
                <a:latin typeface="阿里巴巴普惠体" panose="00020600040101010101" charset="-122"/>
                <a:ea typeface="阿里巴巴普惠体" panose="00020600040101010101" charset="-122"/>
                <a:sym typeface="+mn-ea"/>
              </a:rPr>
              <a:t>大</a:t>
            </a:r>
            <a:r>
              <a:rPr lang="zh-CN" altLang="en-US" sz="4400" dirty="0">
                <a:solidFill>
                  <a:schemeClr val="accent3"/>
                </a:solidFill>
                <a:latin typeface="阿里巴巴普惠体" panose="00020600040101010101" charset="-122"/>
                <a:ea typeface="阿里巴巴普惠体" panose="00020600040101010101" charset="-122"/>
                <a:sym typeface="+mn-ea"/>
              </a:rPr>
              <a:t>数</a:t>
            </a:r>
            <a:r>
              <a:rPr lang="zh-CN" altLang="en-US" sz="4400" dirty="0">
                <a:solidFill>
                  <a:schemeClr val="accent4"/>
                </a:solidFill>
                <a:latin typeface="阿里巴巴普惠体" panose="00020600040101010101" charset="-122"/>
                <a:ea typeface="阿里巴巴普惠体" panose="00020600040101010101" charset="-122"/>
                <a:sym typeface="+mn-ea"/>
              </a:rPr>
              <a:t>据</a:t>
            </a:r>
            <a:r>
              <a:rPr lang="zh-CN" altLang="en-US" sz="4400" dirty="0">
                <a:solidFill>
                  <a:schemeClr val="accent5"/>
                </a:solidFill>
                <a:latin typeface="阿里巴巴普惠体" panose="00020600040101010101" charset="-122"/>
                <a:ea typeface="阿里巴巴普惠体" panose="00020600040101010101" charset="-122"/>
                <a:sym typeface="+mn-ea"/>
              </a:rPr>
              <a:t>分</a:t>
            </a:r>
            <a:r>
              <a:rPr lang="zh-CN" altLang="en-US" sz="4400" dirty="0">
                <a:solidFill>
                  <a:schemeClr val="accent6"/>
                </a:solidFill>
                <a:latin typeface="阿里巴巴普惠体" panose="00020600040101010101" charset="-122"/>
                <a:ea typeface="阿里巴巴普惠体" panose="00020600040101010101" charset="-122"/>
                <a:sym typeface="+mn-ea"/>
              </a:rPr>
              <a:t>布</a:t>
            </a:r>
            <a:r>
              <a:rPr lang="zh-CN" altLang="en-US" sz="4400" dirty="0">
                <a:solidFill>
                  <a:srgbClr val="92D050"/>
                </a:solidFill>
                <a:latin typeface="阿里巴巴普惠体" panose="00020600040101010101" charset="-122"/>
                <a:ea typeface="阿里巴巴普惠体" panose="00020600040101010101" charset="-122"/>
                <a:sym typeface="+mn-ea"/>
              </a:rPr>
              <a:t>式</a:t>
            </a:r>
            <a:endParaRPr kumimoji="1" lang="zh-CN" altLang="en-US" sz="4400" dirty="0">
              <a:solidFill>
                <a:srgbClr val="92D050"/>
              </a:solidFill>
              <a:latin typeface="阿里巴巴普惠体" panose="00020600040101010101" charset="-122"/>
              <a:ea typeface="阿里巴巴普惠体" panose="0002060004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0357d222c0a20202020227461726765744d6f64756c65223a202270726f636573734f6e6c696e65466f6e7473220a7d0a"/>
          <p:cNvSpPr txBox="1"/>
          <p:nvPr/>
        </p:nvSpPr>
        <p:spPr>
          <a:xfrm>
            <a:off x="2247265" y="3586480"/>
            <a:ext cx="76974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柠檬小丸子" panose="00000500000000000000" charset="-122"/>
              </a:rPr>
              <a:t>基本了解大数据体系并完成搭建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charset="0"/>
                <a:ea typeface="华文楷体" panose="02010600040101010101" pitchFamily="2" charset="-122"/>
                <a:cs typeface="Consolas" panose="020B0609020204030204" charset="0"/>
                <a:sym typeface="柠檬小丸子" panose="00000500000000000000" charset="-122"/>
              </a:rPr>
              <a:t>Linux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柠檬小丸子" panose="00000500000000000000" charset="-122"/>
              </a:rPr>
              <a:t>服务器集群的前置准备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94155" y="2035175"/>
            <a:ext cx="8953500" cy="32727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24" name="文本占位符 2"/>
          <p:cNvSpPr>
            <a:spLocks noGrp="1"/>
          </p:cNvSpPr>
          <p:nvPr/>
        </p:nvSpPr>
        <p:spPr>
          <a:xfrm>
            <a:off x="1494155" y="5308600"/>
            <a:ext cx="9550400" cy="5213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2000</a:t>
            </a:r>
            <a:r>
              <a:rPr lang="zh-CN" altLang="en-US"/>
              <a:t>年后，互联网上的商业行为剧增</a:t>
            </a:r>
          </a:p>
          <a:p>
            <a:r>
              <a:rPr lang="zh-CN" altLang="en-US"/>
              <a:t>现在知名的互联网公司（谷歌、</a:t>
            </a:r>
            <a:r>
              <a:rPr lang="en-US" altLang="zh-CN"/>
              <a:t>AWS</a:t>
            </a:r>
            <a:r>
              <a:rPr lang="zh-CN" altLang="en-US"/>
              <a:t>、腾讯、阿里等）也是在这个年代开始起步。</a:t>
            </a:r>
          </a:p>
          <a:p>
            <a:r>
              <a:rPr lang="zh-CN" altLang="en-US"/>
              <a:t>在互联网参与者众多的前提下，商业公司、科研单位等，所能获得的</a:t>
            </a:r>
            <a:r>
              <a:rPr lang="zh-CN" altLang="en-US">
                <a:solidFill>
                  <a:srgbClr val="FF0000"/>
                </a:solidFill>
              </a:rPr>
              <a:t>数据量也是剧增</a:t>
            </a:r>
            <a:r>
              <a:rPr lang="zh-CN" altLang="en-US"/>
              <a:t>。</a:t>
            </a:r>
          </a:p>
        </p:txBody>
      </p:sp>
      <p:pic>
        <p:nvPicPr>
          <p:cNvPr id="25" name="图片 24" descr="templates\docerresourceshop\icons\\333437323830383b333437313133383bbcc6cbe3bb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68645" y="3368675"/>
            <a:ext cx="603885" cy="603885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6939915" y="2484389"/>
            <a:ext cx="2026285" cy="2335490"/>
            <a:chOff x="1390" y="2154"/>
            <a:chExt cx="3464" cy="3991"/>
          </a:xfrm>
        </p:grpSpPr>
        <p:sp>
          <p:nvSpPr>
            <p:cNvPr id="50" name="圆角矩形 49"/>
            <p:cNvSpPr/>
            <p:nvPr/>
          </p:nvSpPr>
          <p:spPr>
            <a:xfrm>
              <a:off x="1390" y="3294"/>
              <a:ext cx="3464" cy="17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 descr="templates\docerresourceshop\icons\\32313536323733373b32313536323733353bbcc6cbe3bbfabdccd1a7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55" y="3460"/>
              <a:ext cx="1440" cy="1440"/>
            </a:xfrm>
            <a:prstGeom prst="rect">
              <a:avLst/>
            </a:prstGeom>
          </p:spPr>
        </p:pic>
        <p:sp>
          <p:nvSpPr>
            <p:cNvPr id="52" name="圆角矩形 51"/>
            <p:cNvSpPr/>
            <p:nvPr/>
          </p:nvSpPr>
          <p:spPr>
            <a:xfrm>
              <a:off x="1518" y="2154"/>
              <a:ext cx="1517" cy="39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</a:t>
              </a:r>
            </a:p>
          </p:txBody>
        </p:sp>
        <p:cxnSp>
          <p:nvCxnSpPr>
            <p:cNvPr id="53" name="直接箭头连接符 52"/>
            <p:cNvCxnSpPr>
              <a:stCxn id="52" idx="3"/>
              <a:endCxn id="51" idx="1"/>
            </p:cNvCxnSpPr>
            <p:nvPr/>
          </p:nvCxnSpPr>
          <p:spPr>
            <a:xfrm>
              <a:off x="3035" y="4149"/>
              <a:ext cx="220" cy="3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5921375" y="4189095"/>
            <a:ext cx="4064000" cy="25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商业公司、科研单位等</a:t>
            </a:r>
          </a:p>
        </p:txBody>
      </p:sp>
      <p:pic>
        <p:nvPicPr>
          <p:cNvPr id="48" name="图片 47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851025" y="2232025"/>
            <a:ext cx="666750" cy="666750"/>
          </a:xfrm>
          <a:prstGeom prst="rect">
            <a:avLst/>
          </a:prstGeom>
        </p:spPr>
      </p:pic>
      <p:pic>
        <p:nvPicPr>
          <p:cNvPr id="69" name="图片 68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841500" y="3003550"/>
            <a:ext cx="666750" cy="666750"/>
          </a:xfrm>
          <a:prstGeom prst="rect">
            <a:avLst/>
          </a:prstGeom>
        </p:spPr>
      </p:pic>
      <p:pic>
        <p:nvPicPr>
          <p:cNvPr id="70" name="图片 69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851025" y="3775075"/>
            <a:ext cx="666750" cy="666750"/>
          </a:xfrm>
          <a:prstGeom prst="rect">
            <a:avLst/>
          </a:prstGeom>
        </p:spPr>
      </p:pic>
      <p:pic>
        <p:nvPicPr>
          <p:cNvPr id="71" name="图片 70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851025" y="4541520"/>
            <a:ext cx="666750" cy="666750"/>
          </a:xfrm>
          <a:prstGeom prst="rect">
            <a:avLst/>
          </a:prstGeom>
        </p:spPr>
      </p:pic>
      <p:pic>
        <p:nvPicPr>
          <p:cNvPr id="72" name="图片 71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87650" y="2232025"/>
            <a:ext cx="666750" cy="666750"/>
          </a:xfrm>
          <a:prstGeom prst="rect">
            <a:avLst/>
          </a:prstGeom>
        </p:spPr>
      </p:pic>
      <p:pic>
        <p:nvPicPr>
          <p:cNvPr id="73" name="图片 72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78125" y="3003550"/>
            <a:ext cx="666750" cy="666750"/>
          </a:xfrm>
          <a:prstGeom prst="rect">
            <a:avLst/>
          </a:prstGeom>
        </p:spPr>
      </p:pic>
      <p:pic>
        <p:nvPicPr>
          <p:cNvPr id="74" name="图片 73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87650" y="3775075"/>
            <a:ext cx="666750" cy="666750"/>
          </a:xfrm>
          <a:prstGeom prst="rect">
            <a:avLst/>
          </a:prstGeom>
        </p:spPr>
      </p:pic>
      <p:pic>
        <p:nvPicPr>
          <p:cNvPr id="75" name="图片 74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87650" y="4541520"/>
            <a:ext cx="666750" cy="666750"/>
          </a:xfrm>
          <a:prstGeom prst="rect">
            <a:avLst/>
          </a:prstGeom>
        </p:spPr>
      </p:pic>
      <p:pic>
        <p:nvPicPr>
          <p:cNvPr id="76" name="图片 75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24275" y="2232025"/>
            <a:ext cx="666750" cy="666750"/>
          </a:xfrm>
          <a:prstGeom prst="rect">
            <a:avLst/>
          </a:prstGeom>
        </p:spPr>
      </p:pic>
      <p:pic>
        <p:nvPicPr>
          <p:cNvPr id="77" name="图片 76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14750" y="3003550"/>
            <a:ext cx="666750" cy="666750"/>
          </a:xfrm>
          <a:prstGeom prst="rect">
            <a:avLst/>
          </a:prstGeom>
        </p:spPr>
      </p:pic>
      <p:pic>
        <p:nvPicPr>
          <p:cNvPr id="78" name="图片 77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24275" y="3775075"/>
            <a:ext cx="666750" cy="666750"/>
          </a:xfrm>
          <a:prstGeom prst="rect">
            <a:avLst/>
          </a:prstGeom>
        </p:spPr>
      </p:pic>
      <p:pic>
        <p:nvPicPr>
          <p:cNvPr id="79" name="图片 78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24275" y="4541520"/>
            <a:ext cx="666750" cy="666750"/>
          </a:xfrm>
          <a:prstGeom prst="rect">
            <a:avLst/>
          </a:prstGeom>
        </p:spPr>
      </p:pic>
      <p:pic>
        <p:nvPicPr>
          <p:cNvPr id="80" name="图片 79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660900" y="2232025"/>
            <a:ext cx="666750" cy="666750"/>
          </a:xfrm>
          <a:prstGeom prst="rect">
            <a:avLst/>
          </a:prstGeom>
        </p:spPr>
      </p:pic>
      <p:pic>
        <p:nvPicPr>
          <p:cNvPr id="81" name="图片 80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651375" y="3003550"/>
            <a:ext cx="666750" cy="666750"/>
          </a:xfrm>
          <a:prstGeom prst="rect">
            <a:avLst/>
          </a:prstGeom>
        </p:spPr>
      </p:pic>
      <p:pic>
        <p:nvPicPr>
          <p:cNvPr id="82" name="图片 81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660900" y="3775075"/>
            <a:ext cx="666750" cy="666750"/>
          </a:xfrm>
          <a:prstGeom prst="rect">
            <a:avLst/>
          </a:prstGeom>
        </p:spPr>
      </p:pic>
      <p:pic>
        <p:nvPicPr>
          <p:cNvPr id="83" name="图片 82" descr="templates\docerresourceshop\icons\\32303138313336383b32303139323831383bd3c3bba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660900" y="4541520"/>
            <a:ext cx="666750" cy="666750"/>
          </a:xfrm>
          <a:prstGeom prst="rect">
            <a:avLst/>
          </a:prstGeom>
        </p:spPr>
      </p:pic>
      <p:cxnSp>
        <p:nvCxnSpPr>
          <p:cNvPr id="84" name="曲线连接符 83"/>
          <p:cNvCxnSpPr>
            <a:stCxn id="80" idx="3"/>
          </p:cNvCxnSpPr>
          <p:nvPr/>
        </p:nvCxnSpPr>
        <p:spPr>
          <a:xfrm>
            <a:off x="5327650" y="2565400"/>
            <a:ext cx="2097405" cy="9410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83" idx="3"/>
          </p:cNvCxnSpPr>
          <p:nvPr/>
        </p:nvCxnSpPr>
        <p:spPr>
          <a:xfrm flipV="1">
            <a:off x="5327650" y="3833495"/>
            <a:ext cx="2097405" cy="10414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81" idx="3"/>
          </p:cNvCxnSpPr>
          <p:nvPr/>
        </p:nvCxnSpPr>
        <p:spPr>
          <a:xfrm>
            <a:off x="5318125" y="3336925"/>
            <a:ext cx="2106930" cy="1695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82" idx="3"/>
          </p:cNvCxnSpPr>
          <p:nvPr/>
        </p:nvCxnSpPr>
        <p:spPr>
          <a:xfrm flipV="1">
            <a:off x="5327650" y="3833495"/>
            <a:ext cx="2097405" cy="2749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82650" y="1513840"/>
            <a:ext cx="7138670" cy="5213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大数据的诞生和信息化以及互联网的发展是密切相关的。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24" name="文本占位符 2"/>
          <p:cNvSpPr>
            <a:spLocks noGrp="1"/>
          </p:cNvSpPr>
          <p:nvPr/>
        </p:nvSpPr>
        <p:spPr>
          <a:xfrm>
            <a:off x="1494790" y="4708525"/>
            <a:ext cx="9130665" cy="61722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剧增的数据量，和羸弱的单机性能</a:t>
            </a:r>
            <a:r>
              <a:rPr lang="zh-CN" altLang="en-US">
                <a:sym typeface="+mn-ea"/>
              </a:rPr>
              <a:t>，让许多科技公司开始尝试以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数量</a:t>
            </a:r>
            <a:r>
              <a:rPr lang="zh-CN" altLang="en-US">
                <a:sym typeface="+mn-ea"/>
              </a:rPr>
              <a:t>来解决问题。</a:t>
            </a:r>
            <a:endParaRPr lang="zh-CN" altLang="en-US"/>
          </a:p>
        </p:txBody>
      </p:sp>
      <p:pic>
        <p:nvPicPr>
          <p:cNvPr id="5" name="图片 4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468370" y="3021330"/>
            <a:ext cx="481330" cy="48133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433195" y="2061845"/>
            <a:ext cx="1466850" cy="24003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</a:p>
        </p:txBody>
      </p:sp>
      <p:cxnSp>
        <p:nvCxnSpPr>
          <p:cNvPr id="7" name="直接箭头连接符 6"/>
          <p:cNvCxnSpPr>
            <a:stCxn id="6" idx="3"/>
            <a:endCxn id="5" idx="1"/>
          </p:cNvCxnSpPr>
          <p:nvPr/>
        </p:nvCxnSpPr>
        <p:spPr>
          <a:xfrm>
            <a:off x="2900045" y="3261995"/>
            <a:ext cx="56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云形标注 3"/>
          <p:cNvSpPr/>
          <p:nvPr/>
        </p:nvSpPr>
        <p:spPr>
          <a:xfrm>
            <a:off x="4530090" y="2061845"/>
            <a:ext cx="1722755" cy="745490"/>
          </a:xfrm>
          <a:prstGeom prst="cloudCallout">
            <a:avLst>
              <a:gd name="adj1" fmla="val -86011"/>
              <a:gd name="adj2" fmla="val 908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幼圆" panose="02010509060101010101" charset="-122"/>
                <a:ea typeface="幼圆" panose="02010509060101010101" charset="-122"/>
              </a:rPr>
              <a:t>这太大了</a:t>
            </a:r>
          </a:p>
          <a:p>
            <a:pPr algn="ctr"/>
            <a:r>
              <a:rPr lang="zh-CN" altLang="en-US" sz="1400" b="1">
                <a:latin typeface="幼圆" panose="02010509060101010101" charset="-122"/>
                <a:ea typeface="幼圆" panose="02010509060101010101" charset="-122"/>
              </a:rPr>
              <a:t>我顶不住啊</a:t>
            </a:r>
          </a:p>
        </p:txBody>
      </p:sp>
      <p:sp>
        <p:nvSpPr>
          <p:cNvPr id="21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30985" y="7000875"/>
            <a:ext cx="9130665" cy="61722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在这个过程中，分布式处理技术诞生了。</a:t>
            </a:r>
          </a:p>
        </p:txBody>
      </p:sp>
      <p:pic>
        <p:nvPicPr>
          <p:cNvPr id="8" name="图片 7" descr="templates\docerresourceshop\icons\\32313536323733373b32313536323733353bbcc6cbe3bbfabdccd1a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4606905" y="1916430"/>
            <a:ext cx="481330" cy="481330"/>
          </a:xfrm>
          <a:prstGeom prst="rect">
            <a:avLst/>
          </a:prstGeom>
        </p:spPr>
      </p:pic>
      <p:pic>
        <p:nvPicPr>
          <p:cNvPr id="10" name="图片 9" descr="templates\docerresourceshop\icons\\32313536323733373b32313536323733353bbcc6cbe3bbfabdccd1a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4616430" y="2635250"/>
            <a:ext cx="481330" cy="481330"/>
          </a:xfrm>
          <a:prstGeom prst="rect">
            <a:avLst/>
          </a:prstGeom>
        </p:spPr>
      </p:pic>
      <p:pic>
        <p:nvPicPr>
          <p:cNvPr id="11" name="图片 10" descr="templates\docerresourceshop\icons\\32313536323733373b32313536323733353bbcc6cbe3bbfabdccd1a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4606905" y="3357245"/>
            <a:ext cx="481330" cy="481330"/>
          </a:xfrm>
          <a:prstGeom prst="rect">
            <a:avLst/>
          </a:prstGeom>
        </p:spPr>
      </p:pic>
      <p:pic>
        <p:nvPicPr>
          <p:cNvPr id="12" name="图片 11" descr="templates\docerresourceshop\icons\\32313536323733373b32313536323733353bbcc6cbe3bbfabdccd1a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4616430" y="4081780"/>
            <a:ext cx="481330" cy="481330"/>
          </a:xfrm>
          <a:prstGeom prst="rect">
            <a:avLst/>
          </a:prstGeom>
        </p:spPr>
      </p:pic>
      <p:pic>
        <p:nvPicPr>
          <p:cNvPr id="13" name="图片 12" descr="templates\docerresourceshop\icons\\32313536323733373b32313536323733353bbcc6cbe3bbfabdccd1a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5473680" y="1916430"/>
            <a:ext cx="481330" cy="481330"/>
          </a:xfrm>
          <a:prstGeom prst="rect">
            <a:avLst/>
          </a:prstGeom>
        </p:spPr>
      </p:pic>
      <p:pic>
        <p:nvPicPr>
          <p:cNvPr id="14" name="图片 13" descr="templates\docerresourceshop\icons\\32313536323733373b32313536323733353bbcc6cbe3bbfabdccd1a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5483205" y="2635250"/>
            <a:ext cx="481330" cy="481330"/>
          </a:xfrm>
          <a:prstGeom prst="rect">
            <a:avLst/>
          </a:prstGeom>
        </p:spPr>
      </p:pic>
      <p:pic>
        <p:nvPicPr>
          <p:cNvPr id="15" name="图片 14" descr="templates\docerresourceshop\icons\\32313536323733373b32313536323733353bbcc6cbe3bbfabdccd1a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5473680" y="3357245"/>
            <a:ext cx="481330" cy="481330"/>
          </a:xfrm>
          <a:prstGeom prst="rect">
            <a:avLst/>
          </a:prstGeom>
        </p:spPr>
      </p:pic>
      <p:pic>
        <p:nvPicPr>
          <p:cNvPr id="16" name="图片 15" descr="templates\docerresourceshop\icons\\32313536323733373b32313536323733353bbcc6cbe3bbfabdccd1a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5483205" y="4081780"/>
            <a:ext cx="481330" cy="481330"/>
          </a:xfrm>
          <a:prstGeom prst="rect">
            <a:avLst/>
          </a:prstGeom>
        </p:spPr>
      </p:pic>
      <p:pic>
        <p:nvPicPr>
          <p:cNvPr id="17" name="图片 16" descr="templates\docerresourceshop\icons\\32313536323733373b32313536323733353bbcc6cbe3bbfabdccd1a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6291560" y="1916430"/>
            <a:ext cx="481330" cy="481330"/>
          </a:xfrm>
          <a:prstGeom prst="rect">
            <a:avLst/>
          </a:prstGeom>
        </p:spPr>
      </p:pic>
      <p:pic>
        <p:nvPicPr>
          <p:cNvPr id="18" name="图片 17" descr="templates\docerresourceshop\icons\\32313536323733373b32313536323733353bbcc6cbe3bbfabdccd1a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6301085" y="2635250"/>
            <a:ext cx="481330" cy="481330"/>
          </a:xfrm>
          <a:prstGeom prst="rect">
            <a:avLst/>
          </a:prstGeom>
        </p:spPr>
      </p:pic>
      <p:pic>
        <p:nvPicPr>
          <p:cNvPr id="19" name="图片 18" descr="templates\docerresourceshop\icons\\32313536323733373b32313536323733353bbcc6cbe3bbfabdccd1a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6291560" y="3357245"/>
            <a:ext cx="481330" cy="481330"/>
          </a:xfrm>
          <a:prstGeom prst="rect">
            <a:avLst/>
          </a:prstGeom>
        </p:spPr>
      </p:pic>
      <p:pic>
        <p:nvPicPr>
          <p:cNvPr id="20" name="图片 19" descr="templates\docerresourceshop\icons\\32313536323733373b32313536323733353bbcc6cbe3bbfabdccd1a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6301085" y="4081780"/>
            <a:ext cx="481330" cy="48133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>
            <p:custDataLst>
              <p:tags r:id="rId14"/>
            </p:custDataLst>
          </p:nvPr>
        </p:nvCxnSpPr>
        <p:spPr>
          <a:xfrm>
            <a:off x="13829030" y="3261995"/>
            <a:ext cx="56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2444730" y="1922145"/>
            <a:ext cx="1400175" cy="254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</a:p>
        </p:txBody>
      </p:sp>
      <p:sp>
        <p:nvSpPr>
          <p:cNvPr id="27" name="流程图: 库存数据 26"/>
          <p:cNvSpPr/>
          <p:nvPr>
            <p:custDataLst>
              <p:tags r:id="rId15"/>
            </p:custDataLst>
          </p:nvPr>
        </p:nvSpPr>
        <p:spPr>
          <a:xfrm>
            <a:off x="16906875" y="2858135"/>
            <a:ext cx="2409190" cy="644525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幼圆" panose="02010509060101010101" charset="-122"/>
                <a:ea typeface="幼圆" panose="02010509060101010101" charset="-122"/>
              </a:rPr>
              <a:t>分布式处理技术</a:t>
            </a:r>
          </a:p>
          <a:p>
            <a:pPr algn="ctr"/>
            <a:r>
              <a:rPr lang="zh-CN" altLang="en-US" sz="1400">
                <a:latin typeface="幼圆" panose="02010509060101010101" charset="-122"/>
                <a:ea typeface="幼圆" panose="02010509060101010101" charset="-122"/>
              </a:rPr>
              <a:t>以数量取胜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24" name="文本占位符 2"/>
          <p:cNvSpPr>
            <a:spLocks noGrp="1"/>
          </p:cNvSpPr>
          <p:nvPr/>
        </p:nvSpPr>
        <p:spPr>
          <a:xfrm>
            <a:off x="1494790" y="4708525"/>
            <a:ext cx="9130665" cy="61722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剧增的数据量，和羸弱的单机性能</a:t>
            </a:r>
            <a:r>
              <a:rPr lang="zh-CN" altLang="en-US">
                <a:sym typeface="+mn-ea"/>
              </a:rPr>
              <a:t>，让许多科技公司开始尝试以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数量</a:t>
            </a:r>
            <a:r>
              <a:rPr lang="zh-CN" altLang="en-US">
                <a:sym typeface="+mn-ea"/>
              </a:rPr>
              <a:t>来解决问题。</a:t>
            </a:r>
            <a:endParaRPr lang="zh-CN" altLang="en-US"/>
          </a:p>
        </p:txBody>
      </p:sp>
      <p:pic>
        <p:nvPicPr>
          <p:cNvPr id="5" name="图片 4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487680" y="3021330"/>
            <a:ext cx="481330" cy="48133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2522855" y="2061845"/>
            <a:ext cx="1466850" cy="24003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</a:p>
        </p:txBody>
      </p:sp>
      <p:cxnSp>
        <p:nvCxnSpPr>
          <p:cNvPr id="7" name="直接箭头连接符 6"/>
          <p:cNvCxnSpPr>
            <a:stCxn id="6" idx="3"/>
            <a:endCxn id="5" idx="1"/>
          </p:cNvCxnSpPr>
          <p:nvPr/>
        </p:nvCxnSpPr>
        <p:spPr>
          <a:xfrm>
            <a:off x="-1056005" y="3261995"/>
            <a:ext cx="56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82490" y="1916430"/>
            <a:ext cx="481330" cy="481330"/>
          </a:xfrm>
          <a:prstGeom prst="rect">
            <a:avLst/>
          </a:prstGeom>
        </p:spPr>
      </p:pic>
      <p:pic>
        <p:nvPicPr>
          <p:cNvPr id="9" name="图片 8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92015" y="2635250"/>
            <a:ext cx="481330" cy="481330"/>
          </a:xfrm>
          <a:prstGeom prst="rect">
            <a:avLst/>
          </a:prstGeom>
        </p:spPr>
      </p:pic>
      <p:pic>
        <p:nvPicPr>
          <p:cNvPr id="10" name="图片 9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82490" y="3357245"/>
            <a:ext cx="481330" cy="481330"/>
          </a:xfrm>
          <a:prstGeom prst="rect">
            <a:avLst/>
          </a:prstGeom>
        </p:spPr>
      </p:pic>
      <p:pic>
        <p:nvPicPr>
          <p:cNvPr id="11" name="图片 10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92015" y="4081780"/>
            <a:ext cx="481330" cy="481330"/>
          </a:xfrm>
          <a:prstGeom prst="rect">
            <a:avLst/>
          </a:prstGeom>
        </p:spPr>
      </p:pic>
      <p:pic>
        <p:nvPicPr>
          <p:cNvPr id="12" name="图片 11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49265" y="1916430"/>
            <a:ext cx="481330" cy="481330"/>
          </a:xfrm>
          <a:prstGeom prst="rect">
            <a:avLst/>
          </a:prstGeom>
        </p:spPr>
      </p:pic>
      <p:pic>
        <p:nvPicPr>
          <p:cNvPr id="13" name="图片 12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58790" y="2635250"/>
            <a:ext cx="481330" cy="481330"/>
          </a:xfrm>
          <a:prstGeom prst="rect">
            <a:avLst/>
          </a:prstGeom>
        </p:spPr>
      </p:pic>
      <p:pic>
        <p:nvPicPr>
          <p:cNvPr id="14" name="图片 13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49265" y="3357245"/>
            <a:ext cx="481330" cy="481330"/>
          </a:xfrm>
          <a:prstGeom prst="rect">
            <a:avLst/>
          </a:prstGeom>
        </p:spPr>
      </p:pic>
      <p:pic>
        <p:nvPicPr>
          <p:cNvPr id="15" name="图片 14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58790" y="4081780"/>
            <a:ext cx="481330" cy="481330"/>
          </a:xfrm>
          <a:prstGeom prst="rect">
            <a:avLst/>
          </a:prstGeom>
        </p:spPr>
      </p:pic>
      <p:pic>
        <p:nvPicPr>
          <p:cNvPr id="16" name="图片 15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67145" y="1916430"/>
            <a:ext cx="481330" cy="481330"/>
          </a:xfrm>
          <a:prstGeom prst="rect">
            <a:avLst/>
          </a:prstGeom>
        </p:spPr>
      </p:pic>
      <p:pic>
        <p:nvPicPr>
          <p:cNvPr id="17" name="图片 16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76670" y="2635250"/>
            <a:ext cx="481330" cy="481330"/>
          </a:xfrm>
          <a:prstGeom prst="rect">
            <a:avLst/>
          </a:prstGeom>
        </p:spPr>
      </p:pic>
      <p:pic>
        <p:nvPicPr>
          <p:cNvPr id="18" name="图片 17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67145" y="3357245"/>
            <a:ext cx="481330" cy="481330"/>
          </a:xfrm>
          <a:prstGeom prst="rect">
            <a:avLst/>
          </a:prstGeom>
        </p:spPr>
      </p:pic>
      <p:pic>
        <p:nvPicPr>
          <p:cNvPr id="19" name="图片 18" descr="templates\docerresourceshop\icons\\32313536323733373b32313536323733353bbcc6cbe3bbfabdccd1a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76670" y="4081780"/>
            <a:ext cx="481330" cy="48133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3904615" y="3261995"/>
            <a:ext cx="56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/>
          <p:cNvSpPr>
            <a:spLocks noGrp="1"/>
          </p:cNvSpPr>
          <p:nvPr/>
        </p:nvSpPr>
        <p:spPr>
          <a:xfrm>
            <a:off x="1494790" y="5422900"/>
            <a:ext cx="9130665" cy="61722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在这个过程中，分布式处理技术诞生了。</a:t>
            </a:r>
          </a:p>
        </p:txBody>
      </p:sp>
      <p:sp>
        <p:nvSpPr>
          <p:cNvPr id="8" name="流程图: 库存数据 7"/>
          <p:cNvSpPr/>
          <p:nvPr/>
        </p:nvSpPr>
        <p:spPr>
          <a:xfrm>
            <a:off x="7194550" y="2858135"/>
            <a:ext cx="2409190" cy="644525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幼圆" panose="02010509060101010101" charset="-122"/>
                <a:ea typeface="幼圆" panose="02010509060101010101" charset="-122"/>
              </a:rPr>
              <a:t>分布式处理技术</a:t>
            </a:r>
          </a:p>
          <a:p>
            <a:pPr algn="ctr"/>
            <a:r>
              <a:rPr lang="zh-CN" altLang="en-US" sz="1400">
                <a:latin typeface="幼圆" panose="02010509060101010101" charset="-122"/>
                <a:ea typeface="幼圆" panose="02010509060101010101" charset="-122"/>
              </a:rPr>
              <a:t>以数量取胜</a:t>
            </a:r>
          </a:p>
        </p:txBody>
      </p:sp>
      <p:sp>
        <p:nvSpPr>
          <p:cNvPr id="26" name="圆角矩形 25"/>
          <p:cNvSpPr/>
          <p:nvPr>
            <p:custDataLst>
              <p:tags r:id="rId1"/>
            </p:custDataLst>
          </p:nvPr>
        </p:nvSpPr>
        <p:spPr>
          <a:xfrm>
            <a:off x="2504440" y="1922145"/>
            <a:ext cx="1400175" cy="254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8" name="流程图: 库存数据 7"/>
          <p:cNvSpPr/>
          <p:nvPr/>
        </p:nvSpPr>
        <p:spPr>
          <a:xfrm>
            <a:off x="710565" y="1804670"/>
            <a:ext cx="2553335" cy="70231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幼圆" panose="02010509060101010101" charset="-122"/>
                <a:ea typeface="幼圆" panose="02010509060101010101" charset="-122"/>
              </a:rPr>
              <a:t>分布式处理技术</a:t>
            </a:r>
          </a:p>
        </p:txBody>
      </p:sp>
      <p:cxnSp>
        <p:nvCxnSpPr>
          <p:cNvPr id="4" name="直接连接符 3"/>
          <p:cNvCxnSpPr>
            <a:stCxn id="8" idx="3"/>
          </p:cNvCxnSpPr>
          <p:nvPr/>
        </p:nvCxnSpPr>
        <p:spPr>
          <a:xfrm>
            <a:off x="2838450" y="2155825"/>
            <a:ext cx="125920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097655" y="1732280"/>
            <a:ext cx="3925570" cy="860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数据量巨大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的基础下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以服务器的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数量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来解决大规模数据处理问题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61695" y="2861310"/>
            <a:ext cx="2313940" cy="2774950"/>
            <a:chOff x="2746" y="4951"/>
            <a:chExt cx="3644" cy="4370"/>
          </a:xfrm>
        </p:grpSpPr>
        <p:pic>
          <p:nvPicPr>
            <p:cNvPr id="23" name="图片 22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879" y="5042"/>
              <a:ext cx="758" cy="758"/>
            </a:xfrm>
            <a:prstGeom prst="rect">
              <a:avLst/>
            </a:prstGeom>
          </p:spPr>
        </p:pic>
        <p:pic>
          <p:nvPicPr>
            <p:cNvPr id="25" name="图片 24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894" y="6174"/>
              <a:ext cx="758" cy="758"/>
            </a:xfrm>
            <a:prstGeom prst="rect">
              <a:avLst/>
            </a:prstGeom>
          </p:spPr>
        </p:pic>
        <p:pic>
          <p:nvPicPr>
            <p:cNvPr id="27" name="图片 26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879" y="7311"/>
              <a:ext cx="758" cy="758"/>
            </a:xfrm>
            <a:prstGeom prst="rect">
              <a:avLst/>
            </a:prstGeom>
          </p:spPr>
        </p:pic>
        <p:pic>
          <p:nvPicPr>
            <p:cNvPr id="28" name="图片 27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894" y="8452"/>
              <a:ext cx="758" cy="758"/>
            </a:xfrm>
            <a:prstGeom prst="rect">
              <a:avLst/>
            </a:prstGeom>
          </p:spPr>
        </p:pic>
        <p:pic>
          <p:nvPicPr>
            <p:cNvPr id="29" name="图片 28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244" y="5042"/>
              <a:ext cx="758" cy="758"/>
            </a:xfrm>
            <a:prstGeom prst="rect">
              <a:avLst/>
            </a:prstGeom>
          </p:spPr>
        </p:pic>
        <p:pic>
          <p:nvPicPr>
            <p:cNvPr id="30" name="图片 29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259" y="6174"/>
              <a:ext cx="758" cy="758"/>
            </a:xfrm>
            <a:prstGeom prst="rect">
              <a:avLst/>
            </a:prstGeom>
          </p:spPr>
        </p:pic>
        <p:pic>
          <p:nvPicPr>
            <p:cNvPr id="31" name="图片 30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244" y="7311"/>
              <a:ext cx="758" cy="758"/>
            </a:xfrm>
            <a:prstGeom prst="rect">
              <a:avLst/>
            </a:prstGeom>
          </p:spPr>
        </p:pic>
        <p:pic>
          <p:nvPicPr>
            <p:cNvPr id="32" name="图片 31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259" y="8452"/>
              <a:ext cx="758" cy="758"/>
            </a:xfrm>
            <a:prstGeom prst="rect">
              <a:avLst/>
            </a:prstGeom>
          </p:spPr>
        </p:pic>
        <p:pic>
          <p:nvPicPr>
            <p:cNvPr id="33" name="图片 32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5532" y="5042"/>
              <a:ext cx="758" cy="758"/>
            </a:xfrm>
            <a:prstGeom prst="rect">
              <a:avLst/>
            </a:prstGeom>
          </p:spPr>
        </p:pic>
        <p:pic>
          <p:nvPicPr>
            <p:cNvPr id="34" name="图片 33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5547" y="6174"/>
              <a:ext cx="758" cy="758"/>
            </a:xfrm>
            <a:prstGeom prst="rect">
              <a:avLst/>
            </a:prstGeom>
          </p:spPr>
        </p:pic>
        <p:pic>
          <p:nvPicPr>
            <p:cNvPr id="35" name="图片 34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5532" y="7311"/>
              <a:ext cx="758" cy="758"/>
            </a:xfrm>
            <a:prstGeom prst="rect">
              <a:avLst/>
            </a:prstGeom>
          </p:spPr>
        </p:pic>
        <p:pic>
          <p:nvPicPr>
            <p:cNvPr id="36" name="图片 35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5547" y="8452"/>
              <a:ext cx="758" cy="758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2746" y="4951"/>
              <a:ext cx="3645" cy="4371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176270" y="3957320"/>
            <a:ext cx="18288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用大量的服务器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解决大量的数据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61695" y="5636895"/>
            <a:ext cx="23088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分布式服务器集群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2" grpId="1" animBg="1"/>
      <p:bldP spid="39" grpId="0"/>
      <p:bldP spid="39" grpId="1"/>
      <p:bldP spid="40" grpId="0"/>
      <p:bldP spid="4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8" name="流程图: 库存数据 7"/>
          <p:cNvSpPr/>
          <p:nvPr/>
        </p:nvSpPr>
        <p:spPr>
          <a:xfrm>
            <a:off x="710565" y="1804670"/>
            <a:ext cx="2553335" cy="70231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幼圆" panose="02010509060101010101" charset="-122"/>
                <a:ea typeface="幼圆" panose="02010509060101010101" charset="-122"/>
              </a:rPr>
              <a:t>分布式处理技术</a:t>
            </a:r>
          </a:p>
        </p:txBody>
      </p:sp>
      <p:cxnSp>
        <p:nvCxnSpPr>
          <p:cNvPr id="4" name="直接连接符 3"/>
          <p:cNvCxnSpPr>
            <a:stCxn id="8" idx="3"/>
          </p:cNvCxnSpPr>
          <p:nvPr/>
        </p:nvCxnSpPr>
        <p:spPr>
          <a:xfrm>
            <a:off x="2838450" y="2155825"/>
            <a:ext cx="125920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7179945" y="2999105"/>
            <a:ext cx="2313940" cy="2774950"/>
            <a:chOff x="2746" y="4951"/>
            <a:chExt cx="3644" cy="4370"/>
          </a:xfrm>
        </p:grpSpPr>
        <p:pic>
          <p:nvPicPr>
            <p:cNvPr id="23" name="图片 22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2879" y="5042"/>
              <a:ext cx="758" cy="758"/>
            </a:xfrm>
            <a:prstGeom prst="rect">
              <a:avLst/>
            </a:prstGeom>
          </p:spPr>
        </p:pic>
        <p:pic>
          <p:nvPicPr>
            <p:cNvPr id="25" name="图片 24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2894" y="6174"/>
              <a:ext cx="758" cy="758"/>
            </a:xfrm>
            <a:prstGeom prst="rect">
              <a:avLst/>
            </a:prstGeom>
          </p:spPr>
        </p:pic>
        <p:pic>
          <p:nvPicPr>
            <p:cNvPr id="27" name="图片 26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2879" y="7311"/>
              <a:ext cx="758" cy="758"/>
            </a:xfrm>
            <a:prstGeom prst="rect">
              <a:avLst/>
            </a:prstGeom>
          </p:spPr>
        </p:pic>
        <p:pic>
          <p:nvPicPr>
            <p:cNvPr id="28" name="图片 27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2894" y="8452"/>
              <a:ext cx="758" cy="758"/>
            </a:xfrm>
            <a:prstGeom prst="rect">
              <a:avLst/>
            </a:prstGeom>
          </p:spPr>
        </p:pic>
        <p:pic>
          <p:nvPicPr>
            <p:cNvPr id="29" name="图片 28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4244" y="5042"/>
              <a:ext cx="758" cy="758"/>
            </a:xfrm>
            <a:prstGeom prst="rect">
              <a:avLst/>
            </a:prstGeom>
          </p:spPr>
        </p:pic>
        <p:pic>
          <p:nvPicPr>
            <p:cNvPr id="30" name="图片 29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4259" y="6174"/>
              <a:ext cx="758" cy="758"/>
            </a:xfrm>
            <a:prstGeom prst="rect">
              <a:avLst/>
            </a:prstGeom>
          </p:spPr>
        </p:pic>
        <p:pic>
          <p:nvPicPr>
            <p:cNvPr id="31" name="图片 30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4244" y="7311"/>
              <a:ext cx="758" cy="758"/>
            </a:xfrm>
            <a:prstGeom prst="rect">
              <a:avLst/>
            </a:prstGeom>
          </p:spPr>
        </p:pic>
        <p:pic>
          <p:nvPicPr>
            <p:cNvPr id="32" name="图片 31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4259" y="8452"/>
              <a:ext cx="758" cy="758"/>
            </a:xfrm>
            <a:prstGeom prst="rect">
              <a:avLst/>
            </a:prstGeom>
          </p:spPr>
        </p:pic>
        <p:pic>
          <p:nvPicPr>
            <p:cNvPr id="33" name="图片 32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5532" y="5042"/>
              <a:ext cx="758" cy="758"/>
            </a:xfrm>
            <a:prstGeom prst="rect">
              <a:avLst/>
            </a:prstGeom>
          </p:spPr>
        </p:pic>
        <p:pic>
          <p:nvPicPr>
            <p:cNvPr id="34" name="图片 33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5547" y="6174"/>
              <a:ext cx="758" cy="758"/>
            </a:xfrm>
            <a:prstGeom prst="rect">
              <a:avLst/>
            </a:prstGeom>
          </p:spPr>
        </p:pic>
        <p:pic>
          <p:nvPicPr>
            <p:cNvPr id="35" name="图片 34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5532" y="7311"/>
              <a:ext cx="758" cy="758"/>
            </a:xfrm>
            <a:prstGeom prst="rect">
              <a:avLst/>
            </a:prstGeom>
          </p:spPr>
        </p:pic>
        <p:pic>
          <p:nvPicPr>
            <p:cNvPr id="36" name="图片 35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5547" y="8452"/>
              <a:ext cx="758" cy="758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2746" y="4951"/>
              <a:ext cx="3645" cy="4371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9494520" y="4095115"/>
            <a:ext cx="18288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用大量的服务器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解决大量的数据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179945" y="5774690"/>
            <a:ext cx="23088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分布式服务器集群</a:t>
            </a:r>
          </a:p>
        </p:txBody>
      </p:sp>
      <p:cxnSp>
        <p:nvCxnSpPr>
          <p:cNvPr id="3" name="直接连接符 2"/>
          <p:cNvCxnSpPr>
            <a:stCxn id="8" idx="2"/>
          </p:cNvCxnSpPr>
          <p:nvPr/>
        </p:nvCxnSpPr>
        <p:spPr>
          <a:xfrm>
            <a:off x="1987550" y="2506980"/>
            <a:ext cx="0" cy="4030345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969135" y="3187065"/>
            <a:ext cx="2896870" cy="521970"/>
            <a:chOff x="3101" y="5019"/>
            <a:chExt cx="4562" cy="82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101" y="5430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4507" y="5019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大规模数据存储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69135" y="4398645"/>
            <a:ext cx="2896870" cy="521970"/>
            <a:chOff x="3101" y="6927"/>
            <a:chExt cx="4562" cy="822"/>
          </a:xfrm>
        </p:grpSpPr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3101" y="7338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4507" y="6927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大规模数据计算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87550" y="5513070"/>
            <a:ext cx="2896870" cy="521970"/>
            <a:chOff x="3130" y="8682"/>
            <a:chExt cx="4562" cy="822"/>
          </a:xfrm>
        </p:grpSpPr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3130" y="9104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4536" y="8682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大规模数据传输技术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54295" y="3099435"/>
            <a:ext cx="632460" cy="3017520"/>
            <a:chOff x="8117" y="4881"/>
            <a:chExt cx="996" cy="4752"/>
          </a:xfrm>
        </p:grpSpPr>
        <p:sp>
          <p:nvSpPr>
            <p:cNvPr id="15" name="椭圆 14"/>
            <p:cNvSpPr/>
            <p:nvPr/>
          </p:nvSpPr>
          <p:spPr>
            <a:xfrm>
              <a:off x="8117" y="4881"/>
              <a:ext cx="988" cy="9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存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8117" y="6853"/>
              <a:ext cx="988" cy="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用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8125" y="8645"/>
              <a:ext cx="988" cy="9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传</a:t>
              </a:r>
            </a:p>
          </p:txBody>
        </p:sp>
      </p:grp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4097655" y="1732280"/>
            <a:ext cx="3925570" cy="860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数据量巨大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的基础下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以服务器的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数量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来解决大规模数据处理问题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05865" y="3124200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步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演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652770" y="3369945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大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规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据</a:t>
            </a:r>
          </a:p>
        </p:txBody>
      </p:sp>
      <p:sp>
        <p:nvSpPr>
          <p:cNvPr id="24" name="矩形 23"/>
          <p:cNvSpPr/>
          <p:nvPr/>
        </p:nvSpPr>
        <p:spPr>
          <a:xfrm>
            <a:off x="5078730" y="3090545"/>
            <a:ext cx="1098550" cy="3035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6412230" y="7084060"/>
            <a:ext cx="552450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2008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年之前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这些在当时较为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高端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的分布式技术基本上还处于</a:t>
            </a:r>
          </a:p>
          <a:p>
            <a:pPr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大企业内部专用且不够成熟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40" grpId="1"/>
      <p:bldP spid="19" grpId="1" animBg="1"/>
      <p:bldP spid="21" grpId="0"/>
      <p:bldP spid="21" grpId="1"/>
      <p:bldP spid="24" grpId="0" animBg="1"/>
      <p:bldP spid="2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8" name="流程图: 库存数据 7"/>
          <p:cNvSpPr/>
          <p:nvPr/>
        </p:nvSpPr>
        <p:spPr>
          <a:xfrm>
            <a:off x="710565" y="1804670"/>
            <a:ext cx="2553335" cy="70231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幼圆" panose="02010509060101010101" charset="-122"/>
                <a:ea typeface="幼圆" panose="02010509060101010101" charset="-122"/>
              </a:rPr>
              <a:t>分布式处理技术</a:t>
            </a:r>
          </a:p>
        </p:txBody>
      </p:sp>
      <p:cxnSp>
        <p:nvCxnSpPr>
          <p:cNvPr id="4" name="直接连接符 3"/>
          <p:cNvCxnSpPr>
            <a:stCxn id="8" idx="3"/>
          </p:cNvCxnSpPr>
          <p:nvPr/>
        </p:nvCxnSpPr>
        <p:spPr>
          <a:xfrm>
            <a:off x="2838450" y="2155825"/>
            <a:ext cx="125920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2562205" y="2853055"/>
            <a:ext cx="2313940" cy="2774950"/>
            <a:chOff x="2746" y="4951"/>
            <a:chExt cx="3644" cy="4370"/>
          </a:xfrm>
        </p:grpSpPr>
        <p:pic>
          <p:nvPicPr>
            <p:cNvPr id="23" name="图片 22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2879" y="5042"/>
              <a:ext cx="758" cy="758"/>
            </a:xfrm>
            <a:prstGeom prst="rect">
              <a:avLst/>
            </a:prstGeom>
          </p:spPr>
        </p:pic>
        <p:pic>
          <p:nvPicPr>
            <p:cNvPr id="25" name="图片 24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2894" y="6174"/>
              <a:ext cx="758" cy="758"/>
            </a:xfrm>
            <a:prstGeom prst="rect">
              <a:avLst/>
            </a:prstGeom>
          </p:spPr>
        </p:pic>
        <p:pic>
          <p:nvPicPr>
            <p:cNvPr id="27" name="图片 26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2879" y="7311"/>
              <a:ext cx="758" cy="758"/>
            </a:xfrm>
            <a:prstGeom prst="rect">
              <a:avLst/>
            </a:prstGeom>
          </p:spPr>
        </p:pic>
        <p:pic>
          <p:nvPicPr>
            <p:cNvPr id="28" name="图片 27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2894" y="8452"/>
              <a:ext cx="758" cy="758"/>
            </a:xfrm>
            <a:prstGeom prst="rect">
              <a:avLst/>
            </a:prstGeom>
          </p:spPr>
        </p:pic>
        <p:pic>
          <p:nvPicPr>
            <p:cNvPr id="29" name="图片 28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4244" y="5042"/>
              <a:ext cx="758" cy="758"/>
            </a:xfrm>
            <a:prstGeom prst="rect">
              <a:avLst/>
            </a:prstGeom>
          </p:spPr>
        </p:pic>
        <p:pic>
          <p:nvPicPr>
            <p:cNvPr id="30" name="图片 29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4259" y="6174"/>
              <a:ext cx="758" cy="758"/>
            </a:xfrm>
            <a:prstGeom prst="rect">
              <a:avLst/>
            </a:prstGeom>
          </p:spPr>
        </p:pic>
        <p:pic>
          <p:nvPicPr>
            <p:cNvPr id="31" name="图片 30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4244" y="7311"/>
              <a:ext cx="758" cy="758"/>
            </a:xfrm>
            <a:prstGeom prst="rect">
              <a:avLst/>
            </a:prstGeom>
          </p:spPr>
        </p:pic>
        <p:pic>
          <p:nvPicPr>
            <p:cNvPr id="32" name="图片 31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4259" y="8452"/>
              <a:ext cx="758" cy="758"/>
            </a:xfrm>
            <a:prstGeom prst="rect">
              <a:avLst/>
            </a:prstGeom>
          </p:spPr>
        </p:pic>
        <p:pic>
          <p:nvPicPr>
            <p:cNvPr id="33" name="图片 32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5532" y="5042"/>
              <a:ext cx="758" cy="758"/>
            </a:xfrm>
            <a:prstGeom prst="rect">
              <a:avLst/>
            </a:prstGeom>
          </p:spPr>
        </p:pic>
        <p:pic>
          <p:nvPicPr>
            <p:cNvPr id="34" name="图片 33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5547" y="6174"/>
              <a:ext cx="758" cy="758"/>
            </a:xfrm>
            <a:prstGeom prst="rect">
              <a:avLst/>
            </a:prstGeom>
          </p:spPr>
        </p:pic>
        <p:pic>
          <p:nvPicPr>
            <p:cNvPr id="35" name="图片 34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5532" y="7311"/>
              <a:ext cx="758" cy="758"/>
            </a:xfrm>
            <a:prstGeom prst="rect">
              <a:avLst/>
            </a:prstGeom>
          </p:spPr>
        </p:pic>
        <p:pic>
          <p:nvPicPr>
            <p:cNvPr id="36" name="图片 35" descr="templates\docerresourceshop\icons\\32313536323733373b32313536323733353bbcc6cbe3bbfabdccd1a7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5547" y="8452"/>
              <a:ext cx="758" cy="758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2746" y="4951"/>
              <a:ext cx="3645" cy="4371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4876780" y="3949065"/>
            <a:ext cx="18288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用大量的服务器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解决大量的数据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2562205" y="5628640"/>
            <a:ext cx="23088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分布式服务器集群</a:t>
            </a:r>
          </a:p>
        </p:txBody>
      </p:sp>
      <p:cxnSp>
        <p:nvCxnSpPr>
          <p:cNvPr id="3" name="直接连接符 2"/>
          <p:cNvCxnSpPr>
            <a:stCxn id="8" idx="2"/>
          </p:cNvCxnSpPr>
          <p:nvPr/>
        </p:nvCxnSpPr>
        <p:spPr>
          <a:xfrm>
            <a:off x="1987550" y="2506980"/>
            <a:ext cx="0" cy="4030345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969135" y="3187065"/>
            <a:ext cx="2896870" cy="521970"/>
            <a:chOff x="3101" y="5019"/>
            <a:chExt cx="4562" cy="82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101" y="5430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4507" y="5019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大规模数据存储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69135" y="4398645"/>
            <a:ext cx="2896870" cy="521970"/>
            <a:chOff x="3101" y="6927"/>
            <a:chExt cx="4562" cy="822"/>
          </a:xfrm>
        </p:grpSpPr>
        <p:cxnSp>
          <p:nvCxnSpPr>
            <p:cNvPr id="6" name="直接连接符 5"/>
            <p:cNvCxnSpPr/>
            <p:nvPr>
              <p:custDataLst>
                <p:tags r:id="rId7"/>
              </p:custDataLst>
            </p:nvPr>
          </p:nvCxnSpPr>
          <p:spPr>
            <a:xfrm>
              <a:off x="3101" y="7338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4507" y="6927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大规模数据计算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87550" y="5513070"/>
            <a:ext cx="2896870" cy="521970"/>
            <a:chOff x="3130" y="8682"/>
            <a:chExt cx="4562" cy="822"/>
          </a:xfrm>
        </p:grpSpPr>
        <p:cxnSp>
          <p:nvCxnSpPr>
            <p:cNvPr id="10" name="直接连接符 9"/>
            <p:cNvCxnSpPr/>
            <p:nvPr>
              <p:custDataLst>
                <p:tags r:id="rId5"/>
              </p:custDataLst>
            </p:nvPr>
          </p:nvCxnSpPr>
          <p:spPr>
            <a:xfrm>
              <a:off x="3130" y="9104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>
              <p:custDataLst>
                <p:tags r:id="rId6"/>
              </p:custDataLst>
            </p:nvPr>
          </p:nvSpPr>
          <p:spPr>
            <a:xfrm>
              <a:off x="4536" y="8682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大规模数据传输技术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54295" y="3099435"/>
            <a:ext cx="632460" cy="3017520"/>
            <a:chOff x="8117" y="4881"/>
            <a:chExt cx="996" cy="4752"/>
          </a:xfrm>
        </p:grpSpPr>
        <p:sp>
          <p:nvSpPr>
            <p:cNvPr id="15" name="椭圆 14"/>
            <p:cNvSpPr/>
            <p:nvPr/>
          </p:nvSpPr>
          <p:spPr>
            <a:xfrm>
              <a:off x="8117" y="4881"/>
              <a:ext cx="988" cy="9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存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8117" y="6853"/>
              <a:ext cx="988" cy="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用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8125" y="8645"/>
              <a:ext cx="988" cy="9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传</a:t>
              </a:r>
            </a:p>
          </p:txBody>
        </p:sp>
      </p:grp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4097655" y="1732280"/>
            <a:ext cx="3925570" cy="860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数据量巨大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的基础下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以服务器的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数量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来解决大规模数据处理问题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05865" y="3124200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步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演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652770" y="3369945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大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规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据</a:t>
            </a:r>
          </a:p>
        </p:txBody>
      </p:sp>
      <p:sp>
        <p:nvSpPr>
          <p:cNvPr id="24" name="矩形 23"/>
          <p:cNvSpPr/>
          <p:nvPr/>
        </p:nvSpPr>
        <p:spPr>
          <a:xfrm>
            <a:off x="5078730" y="3090545"/>
            <a:ext cx="1098550" cy="3035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390005" y="4110990"/>
            <a:ext cx="552450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2008</a:t>
            </a:r>
            <a:r>
              <a:rPr lang="zh-CN" altLang="en-US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年之前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这些在当时较为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高端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的分布式技术基本上还处于</a:t>
            </a:r>
          </a:p>
          <a:p>
            <a:pPr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大企业内部专用且不够成熟</a:t>
            </a: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198995" y="7158355"/>
            <a:ext cx="3568700" cy="90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>
            <p:custDataLst>
              <p:tags r:id="rId3"/>
            </p:custDataLst>
          </p:nvPr>
        </p:nvSpPr>
        <p:spPr>
          <a:xfrm>
            <a:off x="7198995" y="8075930"/>
            <a:ext cx="481457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2008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Apache Hadoop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开源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广大企业拥有了成熟的、开源的、分布式数据处理解决方案</a:t>
            </a: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7198995" y="8742680"/>
            <a:ext cx="48145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阿里巴巴普惠体" panose="00020600040101010101" charset="-122"/>
              </a:rPr>
              <a:t>至此，拉开了大数据时代的序幕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阿里巴巴普惠体" panose="00020600040101010101" charset="-122"/>
              </a:rPr>
              <a:t>大数据开始了蓬勃发展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1"/>
      <p:bldP spid="40" grpId="1"/>
      <p:bldP spid="19" grpId="1" animBg="1"/>
      <p:bldP spid="21" grpId="1"/>
      <p:bldP spid="2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8" name="流程图: 库存数据 7"/>
          <p:cNvSpPr/>
          <p:nvPr/>
        </p:nvSpPr>
        <p:spPr>
          <a:xfrm>
            <a:off x="710565" y="1804670"/>
            <a:ext cx="2553335" cy="70231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幼圆" panose="02010509060101010101" charset="-122"/>
                <a:ea typeface="幼圆" panose="02010509060101010101" charset="-122"/>
              </a:rPr>
              <a:t>分布式处理技术</a:t>
            </a:r>
          </a:p>
        </p:txBody>
      </p:sp>
      <p:cxnSp>
        <p:nvCxnSpPr>
          <p:cNvPr id="4" name="直接连接符 3"/>
          <p:cNvCxnSpPr>
            <a:stCxn id="8" idx="3"/>
          </p:cNvCxnSpPr>
          <p:nvPr/>
        </p:nvCxnSpPr>
        <p:spPr>
          <a:xfrm>
            <a:off x="2838450" y="2155825"/>
            <a:ext cx="125920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" idx="2"/>
          </p:cNvCxnSpPr>
          <p:nvPr/>
        </p:nvCxnSpPr>
        <p:spPr>
          <a:xfrm>
            <a:off x="1987550" y="2506980"/>
            <a:ext cx="0" cy="4030345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969135" y="3187065"/>
            <a:ext cx="2896870" cy="521970"/>
            <a:chOff x="3101" y="5019"/>
            <a:chExt cx="4562" cy="82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101" y="5430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4507" y="5019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大规模数据存储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69135" y="4398645"/>
            <a:ext cx="2896870" cy="521970"/>
            <a:chOff x="3101" y="6927"/>
            <a:chExt cx="4562" cy="822"/>
          </a:xfrm>
        </p:grpSpPr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3101" y="7338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4507" y="6927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大规模数据计算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87550" y="5513070"/>
            <a:ext cx="2896870" cy="521970"/>
            <a:chOff x="3130" y="8682"/>
            <a:chExt cx="4562" cy="822"/>
          </a:xfrm>
        </p:grpSpPr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3130" y="9104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4536" y="8682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大规模数据传输技术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54295" y="3099435"/>
            <a:ext cx="632460" cy="3017520"/>
            <a:chOff x="8117" y="4881"/>
            <a:chExt cx="996" cy="4752"/>
          </a:xfrm>
        </p:grpSpPr>
        <p:sp>
          <p:nvSpPr>
            <p:cNvPr id="15" name="椭圆 14"/>
            <p:cNvSpPr/>
            <p:nvPr/>
          </p:nvSpPr>
          <p:spPr>
            <a:xfrm>
              <a:off x="8117" y="4881"/>
              <a:ext cx="988" cy="9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存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8117" y="6853"/>
              <a:ext cx="988" cy="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用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8125" y="8645"/>
              <a:ext cx="988" cy="9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传</a:t>
              </a:r>
            </a:p>
          </p:txBody>
        </p:sp>
      </p:grp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4097655" y="1732280"/>
            <a:ext cx="3925570" cy="860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数据量巨大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的基础下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以服务器的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数量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来解决大规模数据处理问题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05865" y="3124200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步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演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652770" y="3369945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大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规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据</a:t>
            </a:r>
          </a:p>
        </p:txBody>
      </p:sp>
      <p:sp>
        <p:nvSpPr>
          <p:cNvPr id="24" name="矩形 23"/>
          <p:cNvSpPr/>
          <p:nvPr/>
        </p:nvSpPr>
        <p:spPr>
          <a:xfrm>
            <a:off x="5078730" y="3090545"/>
            <a:ext cx="1098550" cy="3035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522835" y="4110990"/>
            <a:ext cx="552450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2008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年之前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这些在当时较为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高端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的分布式技术基本上还处于</a:t>
            </a:r>
          </a:p>
          <a:p>
            <a:pPr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大企业内部专用且不够成熟</a:t>
            </a: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98995" y="3709035"/>
            <a:ext cx="3568700" cy="90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7180580" y="4659630"/>
            <a:ext cx="481457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2008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Apache Hadoop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开源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广大企业拥有了成熟的、开源的、分布式数据处理解决方案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9" grpId="1" animBg="1"/>
      <p:bldP spid="21" grpId="1"/>
      <p:bldP spid="2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8" name="流程图: 库存数据 7"/>
          <p:cNvSpPr/>
          <p:nvPr/>
        </p:nvSpPr>
        <p:spPr>
          <a:xfrm>
            <a:off x="-11219180" y="1991995"/>
            <a:ext cx="2553335" cy="70231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幼圆" panose="02010509060101010101" charset="-122"/>
                <a:ea typeface="幼圆" panose="02010509060101010101" charset="-122"/>
              </a:rPr>
              <a:t>分布式处理技术</a:t>
            </a:r>
          </a:p>
        </p:txBody>
      </p:sp>
      <p:cxnSp>
        <p:nvCxnSpPr>
          <p:cNvPr id="4" name="直接连接符 3"/>
          <p:cNvCxnSpPr>
            <a:stCxn id="8" idx="3"/>
          </p:cNvCxnSpPr>
          <p:nvPr/>
        </p:nvCxnSpPr>
        <p:spPr>
          <a:xfrm>
            <a:off x="-9091295" y="2343150"/>
            <a:ext cx="125920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" idx="2"/>
          </p:cNvCxnSpPr>
          <p:nvPr/>
        </p:nvCxnSpPr>
        <p:spPr>
          <a:xfrm>
            <a:off x="-9942195" y="2694305"/>
            <a:ext cx="0" cy="4030345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-9960610" y="3374390"/>
            <a:ext cx="2896870" cy="521970"/>
            <a:chOff x="3101" y="5019"/>
            <a:chExt cx="4562" cy="82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101" y="5430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4507" y="5019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大规模数据存储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9960610" y="4585970"/>
            <a:ext cx="2896870" cy="521970"/>
            <a:chOff x="3101" y="6927"/>
            <a:chExt cx="4562" cy="822"/>
          </a:xfrm>
        </p:grpSpPr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3101" y="7338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4507" y="6927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大规模数据计算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9942195" y="5700395"/>
            <a:ext cx="2896870" cy="521970"/>
            <a:chOff x="3130" y="8682"/>
            <a:chExt cx="4562" cy="822"/>
          </a:xfrm>
        </p:grpSpPr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3130" y="9104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4536" y="8682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大规模数据传输技术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6775450" y="3286760"/>
            <a:ext cx="632460" cy="3017520"/>
            <a:chOff x="8117" y="4881"/>
            <a:chExt cx="996" cy="4752"/>
          </a:xfrm>
        </p:grpSpPr>
        <p:sp>
          <p:nvSpPr>
            <p:cNvPr id="15" name="椭圆 14"/>
            <p:cNvSpPr/>
            <p:nvPr/>
          </p:nvSpPr>
          <p:spPr>
            <a:xfrm>
              <a:off x="8117" y="4881"/>
              <a:ext cx="988" cy="9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存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8117" y="6853"/>
              <a:ext cx="988" cy="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用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8125" y="8645"/>
              <a:ext cx="988" cy="9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传</a:t>
              </a:r>
            </a:p>
          </p:txBody>
        </p:sp>
      </p:grp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-7832090" y="1919605"/>
            <a:ext cx="3925570" cy="860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数据量巨大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的基础下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以服务器的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数量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来解决大规模数据处理问题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-10723880" y="3311525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步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演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-6276975" y="3557270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大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规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据</a:t>
            </a:r>
          </a:p>
        </p:txBody>
      </p:sp>
      <p:sp>
        <p:nvSpPr>
          <p:cNvPr id="24" name="矩形 23"/>
          <p:cNvSpPr/>
          <p:nvPr/>
        </p:nvSpPr>
        <p:spPr>
          <a:xfrm>
            <a:off x="-6851015" y="3277870"/>
            <a:ext cx="1098550" cy="3035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89305" y="1792605"/>
            <a:ext cx="4576445" cy="1156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-4749165" y="4846955"/>
            <a:ext cx="481457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2008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Apache Hadoop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开源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广大企业拥有了成熟的、开源的、分布式数据处理解决方案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4749165" y="5513705"/>
            <a:ext cx="48145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阿里巴巴普惠体" panose="00020600040101010101" charset="-122"/>
              </a:rPr>
              <a:t>至此，拉开了大数据时代的序幕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阿里巴巴普惠体" panose="00020600040101010101" charset="-122"/>
              </a:rPr>
              <a:t>大数据开始了蓬勃发展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3430" y="3055620"/>
            <a:ext cx="6574790" cy="218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Hadoop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是一款开源的分布式处理技术栈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为业界提供了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Hadoop HDFS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的：分布式数据存储技术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Hadoop MapReduce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的：分布式数据计算技术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Hadoop YARN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的：分布式资源调度技术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9" grpId="1" animBg="1"/>
      <p:bldP spid="21" grpId="1"/>
      <p:bldP spid="2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大数据的诞生</a:t>
            </a:r>
            <a:endParaRPr lang="zh-CN" altLang="en-US"/>
          </a:p>
        </p:txBody>
      </p:sp>
      <p:sp>
        <p:nvSpPr>
          <p:cNvPr id="8" name="流程图: 库存数据 7"/>
          <p:cNvSpPr/>
          <p:nvPr/>
        </p:nvSpPr>
        <p:spPr>
          <a:xfrm>
            <a:off x="-11219180" y="1991995"/>
            <a:ext cx="2553335" cy="70231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幼圆" panose="02010509060101010101" charset="-122"/>
                <a:ea typeface="幼圆" panose="02010509060101010101" charset="-122"/>
              </a:rPr>
              <a:t>分布式处理技术</a:t>
            </a:r>
          </a:p>
        </p:txBody>
      </p:sp>
      <p:cxnSp>
        <p:nvCxnSpPr>
          <p:cNvPr id="4" name="直接连接符 3"/>
          <p:cNvCxnSpPr>
            <a:stCxn id="8" idx="3"/>
          </p:cNvCxnSpPr>
          <p:nvPr/>
        </p:nvCxnSpPr>
        <p:spPr>
          <a:xfrm>
            <a:off x="-9091295" y="2343150"/>
            <a:ext cx="125920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" idx="2"/>
          </p:cNvCxnSpPr>
          <p:nvPr/>
        </p:nvCxnSpPr>
        <p:spPr>
          <a:xfrm>
            <a:off x="-9942195" y="2694305"/>
            <a:ext cx="0" cy="4030345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-9960610" y="3374390"/>
            <a:ext cx="2896870" cy="521970"/>
            <a:chOff x="3101" y="5019"/>
            <a:chExt cx="4562" cy="82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101" y="5430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4507" y="5019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大规模数据存储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9960610" y="4585970"/>
            <a:ext cx="2896870" cy="521970"/>
            <a:chOff x="3101" y="6927"/>
            <a:chExt cx="4562" cy="822"/>
          </a:xfrm>
        </p:grpSpPr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3101" y="7338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4507" y="6927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大规模数据计算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9942195" y="5700395"/>
            <a:ext cx="2896870" cy="521970"/>
            <a:chOff x="3130" y="8682"/>
            <a:chExt cx="4562" cy="822"/>
          </a:xfrm>
        </p:grpSpPr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3130" y="9104"/>
              <a:ext cx="1406" cy="0"/>
            </a:xfrm>
            <a:prstGeom prst="line">
              <a:avLst/>
            </a:prstGeom>
            <a:ln w="19050" cmpd="sng">
              <a:solidFill>
                <a:srgbClr val="3333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4536" y="8682"/>
              <a:ext cx="3156" cy="822"/>
            </a:xfrm>
            <a:prstGeom prst="rect">
              <a:avLst/>
            </a:prstGeom>
            <a:noFill/>
            <a:ln w="12700" cmpd="sng">
              <a:solidFill>
                <a:srgbClr val="333333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大规模服务器集群下的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大规模数据传输技术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6775450" y="3286760"/>
            <a:ext cx="632460" cy="3017520"/>
            <a:chOff x="8117" y="4881"/>
            <a:chExt cx="996" cy="4752"/>
          </a:xfrm>
        </p:grpSpPr>
        <p:sp>
          <p:nvSpPr>
            <p:cNvPr id="15" name="椭圆 14"/>
            <p:cNvSpPr/>
            <p:nvPr/>
          </p:nvSpPr>
          <p:spPr>
            <a:xfrm>
              <a:off x="8117" y="4881"/>
              <a:ext cx="988" cy="9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存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8117" y="6853"/>
              <a:ext cx="988" cy="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用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8125" y="8645"/>
              <a:ext cx="988" cy="9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阿里巴巴普惠体" panose="00020600040101010101" charset="-122"/>
                  <a:ea typeface="阿里巴巴普惠体" panose="00020600040101010101" charset="-122"/>
                </a:rPr>
                <a:t>传</a:t>
              </a:r>
            </a:p>
          </p:txBody>
        </p:sp>
      </p:grp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-7832090" y="1919605"/>
            <a:ext cx="3925570" cy="860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数据量巨大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的基础下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以服务器的</a:t>
            </a:r>
            <a:r>
              <a:rPr lang="zh-CN" altLang="en-US" b="1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数量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来解决大规模数据处理问题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-10723880" y="3311525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步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演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-6276975" y="3557270"/>
            <a:ext cx="759460" cy="257937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大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规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据</a:t>
            </a:r>
          </a:p>
        </p:txBody>
      </p:sp>
      <p:sp>
        <p:nvSpPr>
          <p:cNvPr id="24" name="矩形 23"/>
          <p:cNvSpPr/>
          <p:nvPr/>
        </p:nvSpPr>
        <p:spPr>
          <a:xfrm>
            <a:off x="-6851015" y="3277870"/>
            <a:ext cx="1098550" cy="3035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89305" y="1792605"/>
            <a:ext cx="4576445" cy="1156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-4749165" y="4846955"/>
            <a:ext cx="481457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2008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Apache Hadoop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开源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广大企业拥有了成熟的、开源的、分布式数据处理解决方案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4749165" y="5513705"/>
            <a:ext cx="48145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阿里巴巴普惠体" panose="00020600040101010101" charset="-122"/>
              </a:rPr>
              <a:t>至此，拉开了大数据时代的序幕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阿里巴巴普惠体" panose="00020600040101010101" charset="-122"/>
              </a:rPr>
              <a:t>大数据开始了蓬勃发展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3430" y="3055620"/>
            <a:ext cx="6574790" cy="218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Hadoop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是一款开源的分布式处理技术栈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为业界提供了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Hadoop HDFS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的：分布式数据存储技术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Hadoop MapReduce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的：分布式数据计算技术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Hadoop YARN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的：分布式资源调度技术</a:t>
            </a:r>
          </a:p>
          <a:p>
            <a:pPr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Hadoop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的出现具有非常重大的意义：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为业界提供了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”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第一款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”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企业级开源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大数据分布式技术解决方案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Hadoop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开始，大数据体系逐步建成，各类大数据技术不断出现</a:t>
            </a:r>
          </a:p>
        </p:txBody>
      </p:sp>
      <p:sp>
        <p:nvSpPr>
          <p:cNvPr id="26" name="下箭头 25"/>
          <p:cNvSpPr/>
          <p:nvPr/>
        </p:nvSpPr>
        <p:spPr>
          <a:xfrm>
            <a:off x="8378190" y="1729740"/>
            <a:ext cx="353060" cy="449262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348345" y="1590040"/>
            <a:ext cx="401955" cy="4019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786495" y="161290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2008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年：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Hadoop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开源</a:t>
            </a:r>
          </a:p>
        </p:txBody>
      </p:sp>
      <p:sp>
        <p:nvSpPr>
          <p:cNvPr id="29" name="椭圆 28"/>
          <p:cNvSpPr/>
          <p:nvPr/>
        </p:nvSpPr>
        <p:spPr>
          <a:xfrm>
            <a:off x="8329295" y="4128770"/>
            <a:ext cx="401955" cy="4019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731250" y="4210050"/>
            <a:ext cx="297497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现在</a:t>
            </a: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8629650" y="2526030"/>
            <a:ext cx="372745" cy="3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13705" y="2103120"/>
            <a:ext cx="276987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HBase NoSQL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数据库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514975" y="2694305"/>
            <a:ext cx="271399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Kafka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分布式消息队列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8056245" y="2948940"/>
            <a:ext cx="426720" cy="22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629650" y="3175635"/>
            <a:ext cx="372745" cy="3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12555" y="301688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Hive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分布式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平台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8056245" y="3538855"/>
            <a:ext cx="426720" cy="22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54345" y="3278505"/>
            <a:ext cx="271399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Spark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分布式内存计算</a:t>
            </a: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8629650" y="3781425"/>
            <a:ext cx="372745" cy="3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002395" y="363855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Flink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流计算平台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8056245" y="2393950"/>
            <a:ext cx="426720" cy="22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002395" y="2343150"/>
            <a:ext cx="298513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Flume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流式数据传输工具</a:t>
            </a: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8629650" y="4664075"/>
            <a:ext cx="372745" cy="3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079740" y="5137150"/>
            <a:ext cx="426720" cy="22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012555" y="451675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......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365750" y="4933315"/>
            <a:ext cx="271399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......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731250" y="5829935"/>
            <a:ext cx="297497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未来</a:t>
            </a: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8629650" y="5314315"/>
            <a:ext cx="372745" cy="3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002395" y="510794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......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1" grpId="1"/>
      <p:bldP spid="24" grpId="1" animBg="1"/>
      <p:bldP spid="26" grpId="0" animBg="1"/>
      <p:bldP spid="27" grpId="0" animBg="1"/>
      <p:bldP spid="28" grpId="0"/>
      <p:bldP spid="29" grpId="0" animBg="1"/>
      <p:bldP spid="30" grpId="0"/>
      <p:bldP spid="32" grpId="0"/>
      <p:bldP spid="33" grpId="0"/>
      <p:bldP spid="36" grpId="0"/>
      <p:bldP spid="38" grpId="0"/>
      <p:bldP spid="40" grpId="0"/>
      <p:bldP spid="44" grpId="0"/>
      <p:bldP spid="48" grpId="0"/>
      <p:bldP spid="49" grpId="0"/>
      <p:bldP spid="50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大数据的诞生是跟随着互联网的发展的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当全球互联网逐步建成（</a:t>
            </a:r>
            <a:r>
              <a:rPr lang="en-US" altLang="zh-CN" sz="1400"/>
              <a:t>2000</a:t>
            </a:r>
            <a:r>
              <a:rPr lang="zh-CN" altLang="en-US" sz="1400"/>
              <a:t>年左右），各大企业或政府单位拥有了</a:t>
            </a:r>
            <a:r>
              <a:rPr lang="zh-CN" altLang="en-US" sz="1400">
                <a:solidFill>
                  <a:srgbClr val="FF0000"/>
                </a:solidFill>
              </a:rPr>
              <a:t>海量的数据亟待处理</a:t>
            </a:r>
            <a:r>
              <a:rPr lang="zh-CN" altLang="en-US" sz="140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基于这个前提逐步诞生了以</a:t>
            </a:r>
            <a:r>
              <a:rPr lang="zh-CN" altLang="en-US" sz="1400">
                <a:solidFill>
                  <a:srgbClr val="FF0000"/>
                </a:solidFill>
              </a:rPr>
              <a:t>分布式</a:t>
            </a:r>
            <a:r>
              <a:rPr lang="zh-CN" altLang="en-US" sz="1400"/>
              <a:t>的形式（即多台服务器集群）完成海量数据处理的处理方式，并逐步发展成现代大数据体系。</a:t>
            </a:r>
          </a:p>
          <a:p>
            <a:pPr marL="0" indent="0">
              <a:buNone/>
            </a:pPr>
            <a:r>
              <a:rPr lang="en-US" altLang="zh-CN"/>
              <a:t>2. Apache Hadoop</a:t>
            </a:r>
            <a:r>
              <a:rPr lang="zh-CN" altLang="en-US"/>
              <a:t>对大数据体系的意义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第一款获得业界普遍认可的开源分布式解决方案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让各类企业都有可用的企业级开源分布式解决方案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一定程度上催生出了众多的大数据体系技术栈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从</a:t>
            </a:r>
            <a:r>
              <a:rPr lang="en-US" altLang="zh-CN" sz="1400"/>
              <a:t>Hadoop</a:t>
            </a:r>
            <a:r>
              <a:rPr lang="zh-CN" altLang="en-US" sz="1400"/>
              <a:t>开始（</a:t>
            </a:r>
            <a:r>
              <a:rPr lang="en-US" altLang="zh-CN" sz="1400"/>
              <a:t>2008</a:t>
            </a:r>
            <a:r>
              <a:rPr lang="zh-CN" altLang="en-US" sz="1400"/>
              <a:t>年左右）大数据开始蓬勃发展</a:t>
            </a:r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09465" y="1431290"/>
            <a:ext cx="410210" cy="410210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5019675" y="1006475"/>
            <a:ext cx="5973445" cy="350583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数据导论</a:t>
            </a:r>
            <a:endParaRPr lang="en-US" altLang="zh-CN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诞生</a:t>
            </a:r>
            <a:endParaRPr lang="en-US" altLang="zh-CN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大数据概述</a:t>
            </a:r>
            <a:endParaRPr lang="en-US" alt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大数据软件生态</a:t>
            </a:r>
            <a:endParaRPr lang="zh-CN" altLang="en-US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Hadoop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概述</a:t>
            </a:r>
            <a:endParaRPr 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2636520"/>
            <a:ext cx="410210" cy="410210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5019675" y="1006475"/>
            <a:ext cx="5973445" cy="350583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数据导论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大数据诞生</a:t>
            </a:r>
            <a:endParaRPr lang="zh-CN" altLang="en-US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大数据概述</a:t>
            </a:r>
            <a:endParaRPr lang="en-US" altLang="zh-CN" dirty="0">
              <a:solidFill>
                <a:srgbClr val="FF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大数据软件生态</a:t>
            </a:r>
            <a:endParaRPr lang="zh-CN" altLang="en-US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Apache Hadoop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概述</a:t>
            </a:r>
            <a:endParaRPr 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384550"/>
          </a:xfrm>
        </p:spPr>
        <p:txBody>
          <a:bodyPr/>
          <a:lstStyle/>
          <a:p>
            <a:r>
              <a:rPr 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了解什么是大数据及其特征和核心工作内容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什么是大数据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通过大数据的诞生我们可以发现：大数据的出现，本质上是为了解决海量数据的处理难题。</a:t>
            </a:r>
          </a:p>
          <a:p>
            <a:r>
              <a:rPr lang="zh-CN" altLang="en-US"/>
              <a:t>大数据就是：</a:t>
            </a:r>
            <a:r>
              <a:rPr lang="zh-CN" altLang="en-US">
                <a:solidFill>
                  <a:srgbClr val="FF0000"/>
                </a:solidFill>
              </a:rPr>
              <a:t>使用分布式技术完成海量数据的处理，得到数据背后蕴含的价值。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165" y="1711960"/>
            <a:ext cx="10121900" cy="960755"/>
          </a:xfrm>
          <a:prstGeom prst="rect">
            <a:avLst/>
          </a:prstGeom>
          <a:noFill/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42835" y="2273935"/>
            <a:ext cx="4064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狭义的（技术思维的）</a:t>
            </a:r>
          </a:p>
        </p:txBody>
      </p:sp>
      <p:sp>
        <p:nvSpPr>
          <p:cNvPr id="10" name="矩形 9"/>
          <p:cNvSpPr/>
          <p:nvPr/>
        </p:nvSpPr>
        <p:spPr>
          <a:xfrm>
            <a:off x="685165" y="2790825"/>
            <a:ext cx="10121900" cy="3705860"/>
          </a:xfrm>
          <a:prstGeom prst="rect">
            <a:avLst/>
          </a:prstGeom>
          <a:noFill/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807065" y="2790825"/>
            <a:ext cx="129794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广义的</a:t>
            </a:r>
          </a:p>
        </p:txBody>
      </p:sp>
      <p:sp>
        <p:nvSpPr>
          <p:cNvPr id="144" name="五边形 143"/>
          <p:cNvSpPr/>
          <p:nvPr>
            <p:custDataLst>
              <p:tags r:id="rId1"/>
            </p:custDataLst>
          </p:nvPr>
        </p:nvSpPr>
        <p:spPr>
          <a:xfrm>
            <a:off x="4107305" y="3352513"/>
            <a:ext cx="1718323" cy="416942"/>
          </a:xfrm>
          <a:prstGeom prst="homePlate">
            <a:avLst/>
          </a:prstGeom>
          <a:noFill/>
          <a:ln w="12700" cap="flat" cmpd="sng" algn="ctr">
            <a:gradFill>
              <a:gsLst>
                <a:gs pos="0">
                  <a:srgbClr val="FFFFFF"/>
                </a:gs>
                <a:gs pos="100000">
                  <a:srgbClr val="3366FE">
                    <a:lumMod val="20000"/>
                    <a:lumOff val="80000"/>
                  </a:srgbClr>
                </a:gs>
              </a:gsLst>
              <a:lin ang="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/>
          <p:cNvSpPr/>
          <p:nvPr>
            <p:custDataLst>
              <p:tags r:id="rId2"/>
            </p:custDataLst>
          </p:nvPr>
        </p:nvSpPr>
        <p:spPr>
          <a:xfrm>
            <a:off x="1312545" y="3037251"/>
            <a:ext cx="3266234" cy="3452551"/>
          </a:xfrm>
          <a:prstGeom prst="arc">
            <a:avLst>
              <a:gd name="adj1" fmla="val 16200000"/>
              <a:gd name="adj2" fmla="val 5414109"/>
            </a:avLst>
          </a:prstGeom>
          <a:noFill/>
          <a:ln w="12700" cap="flat" cmpd="sng" algn="ctr">
            <a:gradFill>
              <a:gsLst>
                <a:gs pos="0">
                  <a:srgbClr val="3366FE">
                    <a:alpha val="2000"/>
                  </a:srgbClr>
                </a:gs>
                <a:gs pos="100000">
                  <a:srgbClr val="3366FE"/>
                </a:gs>
              </a:gsLst>
              <a:lin ang="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699949" y="3628013"/>
            <a:ext cx="2271026" cy="2271026"/>
          </a:xfrm>
          <a:prstGeom prst="ellipse">
            <a:avLst/>
          </a:prstGeom>
          <a:solidFill>
            <a:srgbClr val="336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28" name="文本框 127"/>
          <p:cNvSpPr txBox="1"/>
          <p:nvPr>
            <p:custDataLst>
              <p:tags r:id="rId4"/>
            </p:custDataLst>
          </p:nvPr>
        </p:nvSpPr>
        <p:spPr>
          <a:xfrm>
            <a:off x="1912396" y="4734556"/>
            <a:ext cx="1846132" cy="510669"/>
          </a:xfrm>
          <a:prstGeom prst="rect">
            <a:avLst/>
          </a:prstGeom>
          <a:noFill/>
        </p:spPr>
        <p:txBody>
          <a:bodyPr wrap="square" rtlCol="0" anchor="t">
            <a:normAutofit fontScale="87500" lnSpcReduction="20000"/>
          </a:bodyPr>
          <a:lstStyle/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zh-CN" sz="1200" kern="100" spc="150" dirty="0">
                <a:solidFill>
                  <a:srgbClr val="FFFFFF">
                    <a:alpha val="80000"/>
                  </a:srgb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互联网和移动通讯的发展极大的改变了人类的生活</a:t>
            </a:r>
          </a:p>
        </p:txBody>
      </p:sp>
      <p:sp>
        <p:nvSpPr>
          <p:cNvPr id="129" name="文本框 128"/>
          <p:cNvSpPr txBox="1"/>
          <p:nvPr>
            <p:custDataLst>
              <p:tags r:id="rId5"/>
            </p:custDataLst>
          </p:nvPr>
        </p:nvSpPr>
        <p:spPr>
          <a:xfrm>
            <a:off x="2157221" y="4348288"/>
            <a:ext cx="1356481" cy="322079"/>
          </a:xfrm>
          <a:prstGeom prst="rect">
            <a:avLst/>
          </a:prstGeom>
          <a:noFill/>
        </p:spPr>
        <p:txBody>
          <a:bodyPr wrap="none" bIns="0" rtlCol="0" anchor="ctr" anchorCtr="0">
            <a:normAutofit/>
          </a:bodyPr>
          <a:lstStyle/>
          <a:p>
            <a:pPr algn="l"/>
            <a:r>
              <a:rPr lang="zh-CN" altLang="en-US" spc="300">
                <a:solidFill>
                  <a:srgbClr val="FFFFFF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sym typeface="微软雅黑" panose="020B0503020204020204" pitchFamily="34" charset="-122"/>
              </a:rPr>
              <a:t>数字化时代</a:t>
            </a:r>
          </a:p>
        </p:txBody>
      </p:sp>
      <p:sp>
        <p:nvSpPr>
          <p:cNvPr id="151" name="椭圆 150"/>
          <p:cNvSpPr/>
          <p:nvPr>
            <p:custDataLst>
              <p:tags r:id="rId6"/>
            </p:custDataLst>
          </p:nvPr>
        </p:nvSpPr>
        <p:spPr>
          <a:xfrm>
            <a:off x="1906716" y="3628013"/>
            <a:ext cx="2271026" cy="2271026"/>
          </a:xfrm>
          <a:prstGeom prst="ellipse">
            <a:avLst/>
          </a:prstGeom>
          <a:noFill/>
          <a:ln w="12700" cap="flat" cmpd="sng" algn="ctr">
            <a:solidFill>
              <a:srgbClr val="3366F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47" name="五边形 146"/>
          <p:cNvSpPr/>
          <p:nvPr>
            <p:custDataLst>
              <p:tags r:id="rId7"/>
            </p:custDataLst>
          </p:nvPr>
        </p:nvSpPr>
        <p:spPr>
          <a:xfrm>
            <a:off x="4289646" y="5902448"/>
            <a:ext cx="1718323" cy="416942"/>
          </a:xfrm>
          <a:prstGeom prst="homePlate">
            <a:avLst/>
          </a:prstGeom>
          <a:noFill/>
          <a:ln w="12700" cap="flat" cmpd="sng" algn="ctr">
            <a:gradFill>
              <a:gsLst>
                <a:gs pos="0">
                  <a:srgbClr val="FFFFFF"/>
                </a:gs>
                <a:gs pos="100000">
                  <a:srgbClr val="AAE20A">
                    <a:lumMod val="40000"/>
                    <a:lumOff val="60000"/>
                  </a:srgbClr>
                </a:gs>
              </a:gsLst>
              <a:lin ang="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五边形 132"/>
          <p:cNvSpPr/>
          <p:nvPr>
            <p:custDataLst>
              <p:tags r:id="rId8"/>
            </p:custDataLst>
          </p:nvPr>
        </p:nvSpPr>
        <p:spPr>
          <a:xfrm>
            <a:off x="4145364" y="5848484"/>
            <a:ext cx="1718323" cy="416942"/>
          </a:xfrm>
          <a:prstGeom prst="homePlate">
            <a:avLst/>
          </a:prstGeom>
          <a:gradFill>
            <a:gsLst>
              <a:gs pos="0">
                <a:srgbClr val="AAE20A">
                  <a:lumMod val="20000"/>
                  <a:lumOff val="80000"/>
                  <a:alpha val="15000"/>
                </a:srgbClr>
              </a:gs>
              <a:gs pos="100000">
                <a:srgbClr val="AAE20A">
                  <a:lumMod val="20000"/>
                  <a:lumOff val="8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>
            <p:custDataLst>
              <p:tags r:id="rId9"/>
            </p:custDataLst>
          </p:nvPr>
        </p:nvSpPr>
        <p:spPr>
          <a:xfrm>
            <a:off x="3993697" y="5825194"/>
            <a:ext cx="389676" cy="389676"/>
          </a:xfrm>
          <a:prstGeom prst="ellipse">
            <a:avLst/>
          </a:prstGeom>
          <a:solidFill>
            <a:srgbClr val="AAE20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39" name="文本框 138"/>
          <p:cNvSpPr txBox="1"/>
          <p:nvPr>
            <p:custDataLst>
              <p:tags r:id="rId10"/>
            </p:custDataLst>
          </p:nvPr>
        </p:nvSpPr>
        <p:spPr>
          <a:xfrm>
            <a:off x="4383373" y="5899039"/>
            <a:ext cx="1429758" cy="315831"/>
          </a:xfrm>
          <a:prstGeom prst="rect">
            <a:avLst/>
          </a:prstGeom>
          <a:noFill/>
        </p:spPr>
        <p:txBody>
          <a:bodyPr wrap="square" bIns="0" rtlCol="0">
            <a:normAutofit fontScale="87500" lnSpcReduction="10000"/>
          </a:bodyPr>
          <a:lstStyle/>
          <a:p>
            <a:pPr algn="l"/>
            <a:r>
              <a:rPr lang="zh-CN" altLang="en-US" sz="2000" spc="300">
                <a:solidFill>
                  <a:srgbClr val="AAE20A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生活</a:t>
            </a:r>
          </a:p>
        </p:txBody>
      </p:sp>
      <p:pic>
        <p:nvPicPr>
          <p:cNvPr id="152" name="图片 151" descr="333438303937363b333438313037383bcafdbeddb7d6cef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4075495" y="5907560"/>
            <a:ext cx="225512" cy="225512"/>
          </a:xfrm>
          <a:prstGeom prst="rect">
            <a:avLst/>
          </a:prstGeom>
        </p:spPr>
      </p:pic>
      <p:sp>
        <p:nvSpPr>
          <p:cNvPr id="146" name="五边形 145"/>
          <p:cNvSpPr/>
          <p:nvPr>
            <p:custDataLst>
              <p:tags r:id="rId12"/>
            </p:custDataLst>
          </p:nvPr>
        </p:nvSpPr>
        <p:spPr>
          <a:xfrm>
            <a:off x="4754871" y="4589138"/>
            <a:ext cx="1718323" cy="416942"/>
          </a:xfrm>
          <a:prstGeom prst="homePlate">
            <a:avLst/>
          </a:prstGeom>
          <a:noFill/>
          <a:ln w="12700" cap="flat" cmpd="sng" algn="ctr">
            <a:gradFill>
              <a:gsLst>
                <a:gs pos="0">
                  <a:srgbClr val="FFFFFF"/>
                </a:gs>
                <a:gs pos="100000">
                  <a:srgbClr val="20E4F9">
                    <a:lumMod val="40000"/>
                    <a:lumOff val="60000"/>
                  </a:srgbClr>
                </a:gs>
              </a:gsLst>
              <a:lin ang="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五边形 131"/>
          <p:cNvSpPr/>
          <p:nvPr>
            <p:custDataLst>
              <p:tags r:id="rId13"/>
            </p:custDataLst>
          </p:nvPr>
        </p:nvSpPr>
        <p:spPr>
          <a:xfrm>
            <a:off x="4587867" y="4536878"/>
            <a:ext cx="1718323" cy="416942"/>
          </a:xfrm>
          <a:prstGeom prst="homePlate">
            <a:avLst/>
          </a:prstGeom>
          <a:gradFill>
            <a:gsLst>
              <a:gs pos="0">
                <a:srgbClr val="20E4F9">
                  <a:lumMod val="20000"/>
                  <a:lumOff val="80000"/>
                  <a:alpha val="15000"/>
                </a:srgbClr>
              </a:gs>
              <a:gs pos="100000">
                <a:srgbClr val="20E4F9">
                  <a:lumMod val="20000"/>
                  <a:lumOff val="8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>
            <p:custDataLst>
              <p:tags r:id="rId14"/>
            </p:custDataLst>
          </p:nvPr>
        </p:nvSpPr>
        <p:spPr>
          <a:xfrm>
            <a:off x="4456650" y="4550511"/>
            <a:ext cx="389676" cy="389676"/>
          </a:xfrm>
          <a:prstGeom prst="ellipse">
            <a:avLst/>
          </a:prstGeom>
          <a:solidFill>
            <a:srgbClr val="20E4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37" name="文本框 136"/>
          <p:cNvSpPr txBox="1"/>
          <p:nvPr>
            <p:custDataLst>
              <p:tags r:id="rId15"/>
            </p:custDataLst>
          </p:nvPr>
        </p:nvSpPr>
        <p:spPr>
          <a:xfrm>
            <a:off x="4825876" y="4587433"/>
            <a:ext cx="1429758" cy="315831"/>
          </a:xfrm>
          <a:prstGeom prst="rect">
            <a:avLst/>
          </a:prstGeom>
          <a:noFill/>
        </p:spPr>
        <p:txBody>
          <a:bodyPr wrap="square" bIns="0" rtlCol="0">
            <a:normAutofit fontScale="87500" lnSpcReduction="10000"/>
          </a:bodyPr>
          <a:lstStyle/>
          <a:p>
            <a:pPr algn="l"/>
            <a:r>
              <a:rPr lang="zh-CN" altLang="en-US" sz="2000" spc="300">
                <a:solidFill>
                  <a:srgbClr val="20E4F9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基础设施</a:t>
            </a:r>
          </a:p>
        </p:txBody>
      </p:sp>
      <p:pic>
        <p:nvPicPr>
          <p:cNvPr id="153" name="图片 152" descr="333438303937363b333438313038303bd7e9d6afbcdcb9b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4538448" y="4632877"/>
            <a:ext cx="225512" cy="225512"/>
          </a:xfrm>
          <a:prstGeom prst="rect">
            <a:avLst/>
          </a:prstGeom>
        </p:spPr>
      </p:pic>
      <p:sp>
        <p:nvSpPr>
          <p:cNvPr id="131" name="五边形 130"/>
          <p:cNvSpPr/>
          <p:nvPr>
            <p:custDataLst>
              <p:tags r:id="rId17"/>
            </p:custDataLst>
          </p:nvPr>
        </p:nvSpPr>
        <p:spPr>
          <a:xfrm>
            <a:off x="3970975" y="3301958"/>
            <a:ext cx="1718323" cy="416942"/>
          </a:xfrm>
          <a:prstGeom prst="homePlate">
            <a:avLst/>
          </a:prstGeom>
          <a:gradFill>
            <a:gsLst>
              <a:gs pos="0">
                <a:srgbClr val="3366FE">
                  <a:lumMod val="20000"/>
                  <a:lumOff val="80000"/>
                  <a:alpha val="15000"/>
                </a:srgbClr>
              </a:gs>
              <a:gs pos="100000">
                <a:srgbClr val="3366FE">
                  <a:lumMod val="20000"/>
                  <a:lumOff val="8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>
            <p:custDataLst>
              <p:tags r:id="rId18"/>
            </p:custDataLst>
          </p:nvPr>
        </p:nvSpPr>
        <p:spPr>
          <a:xfrm>
            <a:off x="3815900" y="3300821"/>
            <a:ext cx="389676" cy="389676"/>
          </a:xfrm>
          <a:prstGeom prst="ellipse">
            <a:avLst/>
          </a:prstGeom>
          <a:solidFill>
            <a:srgbClr val="336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38" name="文本框 137"/>
          <p:cNvSpPr txBox="1"/>
          <p:nvPr>
            <p:custDataLst>
              <p:tags r:id="rId19"/>
            </p:custDataLst>
          </p:nvPr>
        </p:nvSpPr>
        <p:spPr>
          <a:xfrm>
            <a:off x="4251587" y="3352513"/>
            <a:ext cx="1429758" cy="315831"/>
          </a:xfrm>
          <a:prstGeom prst="rect">
            <a:avLst/>
          </a:prstGeom>
          <a:noFill/>
        </p:spPr>
        <p:txBody>
          <a:bodyPr wrap="square" bIns="0" rtlCol="0">
            <a:normAutofit fontScale="87500" lnSpcReduction="20000"/>
          </a:bodyPr>
          <a:lstStyle/>
          <a:p>
            <a:pPr algn="l"/>
            <a:r>
              <a:rPr lang="zh-CN" altLang="en-US" sz="2000" spc="300">
                <a:solidFill>
                  <a:srgbClr val="3366FE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海量的数据</a:t>
            </a:r>
          </a:p>
        </p:txBody>
      </p:sp>
      <p:pic>
        <p:nvPicPr>
          <p:cNvPr id="154" name="图片 153" descr="333438303937363b333438313037323bcad0b3a1cdc6b9e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3897698" y="3383187"/>
            <a:ext cx="225512" cy="225512"/>
          </a:xfrm>
          <a:prstGeom prst="rect">
            <a:avLst/>
          </a:prstGeom>
        </p:spPr>
      </p:pic>
      <p:sp>
        <p:nvSpPr>
          <p:cNvPr id="159" name="文本框 158"/>
          <p:cNvSpPr txBox="1"/>
          <p:nvPr>
            <p:custDataLst>
              <p:tags r:id="rId21"/>
            </p:custDataLst>
          </p:nvPr>
        </p:nvSpPr>
        <p:spPr>
          <a:xfrm>
            <a:off x="6752102" y="4400548"/>
            <a:ext cx="3429261" cy="9037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20E4F9">
                    <a:lumMod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sym typeface="微软雅黑" panose="020B0503020204020204" pitchFamily="34" charset="-122"/>
              </a:rPr>
              <a:t>大数据在技术上，是数字化时代的基础设施。数字化时代的发展离不开大数据技术的支撑</a:t>
            </a:r>
          </a:p>
        </p:txBody>
      </p:sp>
      <p:sp>
        <p:nvSpPr>
          <p:cNvPr id="161" name="文本框 160"/>
          <p:cNvSpPr txBox="1"/>
          <p:nvPr>
            <p:custDataLst>
              <p:tags r:id="rId22"/>
            </p:custDataLst>
          </p:nvPr>
        </p:nvSpPr>
        <p:spPr>
          <a:xfrm>
            <a:off x="6716316" y="5717834"/>
            <a:ext cx="3500834" cy="778216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AAE20A">
                    <a:lumMod val="75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sym typeface="微软雅黑" panose="020B0503020204020204" pitchFamily="34" charset="-122"/>
              </a:rPr>
              <a:t>警务、政务、工业、电商、金融、能源、物流、通讯、科研、教育，等等。</a:t>
            </a:r>
          </a:p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AAE20A">
                    <a:lumMod val="75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sym typeface="微软雅黑" panose="020B0503020204020204" pitchFamily="34" charset="-122"/>
              </a:rPr>
              <a:t>大数据已经渗入了生活的方方面面</a:t>
            </a:r>
          </a:p>
        </p:txBody>
      </p:sp>
      <p:sp>
        <p:nvSpPr>
          <p:cNvPr id="13" name="文本框 12"/>
          <p:cNvSpPr txBox="1"/>
          <p:nvPr>
            <p:custDataLst>
              <p:tags r:id="rId23"/>
            </p:custDataLst>
          </p:nvPr>
        </p:nvSpPr>
        <p:spPr>
          <a:xfrm>
            <a:off x="6752102" y="3083262"/>
            <a:ext cx="3429261" cy="9037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3366FE">
                    <a:lumMod val="75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sym typeface="微软雅黑" panose="020B0503020204020204" pitchFamily="34" charset="-122"/>
              </a:rPr>
              <a:t>数字时代人人联网，日常活动产生的数据记录是海量的，背后蕴含的价值也是巨大的</a:t>
            </a:r>
          </a:p>
        </p:txBody>
      </p:sp>
      <p:sp>
        <p:nvSpPr>
          <p:cNvPr id="4" name="矩形 3"/>
          <p:cNvSpPr/>
          <p:nvPr/>
        </p:nvSpPr>
        <p:spPr>
          <a:xfrm>
            <a:off x="1202055" y="2918460"/>
            <a:ext cx="8906510" cy="3568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0" grpId="0" bldLvl="0" animBg="1"/>
      <p:bldP spid="10" grpId="1" animBg="1"/>
      <p:bldP spid="11" grpId="0"/>
      <p:bldP spid="11" grpId="1"/>
      <p:bldP spid="4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什么是大数据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-11447465" y="6802040"/>
            <a:ext cx="10698800" cy="4219575"/>
          </a:xfrm>
        </p:spPr>
        <p:txBody>
          <a:bodyPr/>
          <a:lstStyle/>
          <a:p>
            <a:r>
              <a:rPr lang="zh-CN" altLang="en-US"/>
              <a:t>通过大数据的诞生我们可以发现：大数据的出现，本质上是为了解决海量数据的处理难题。</a:t>
            </a:r>
          </a:p>
          <a:p>
            <a:r>
              <a:rPr lang="zh-CN" altLang="en-US"/>
              <a:t>即：使用分布式技术完成海量数据的处理，得到数据背后蕴含的价值。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1473180" y="6858000"/>
            <a:ext cx="10121900" cy="960755"/>
          </a:xfrm>
          <a:prstGeom prst="rect">
            <a:avLst/>
          </a:prstGeom>
          <a:noFill/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4715510" y="7419975"/>
            <a:ext cx="4064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狭义的（技术思维的）</a:t>
            </a:r>
          </a:p>
        </p:txBody>
      </p:sp>
      <p:sp>
        <p:nvSpPr>
          <p:cNvPr id="10" name="矩形 9"/>
          <p:cNvSpPr/>
          <p:nvPr/>
        </p:nvSpPr>
        <p:spPr>
          <a:xfrm>
            <a:off x="-11473180" y="7936865"/>
            <a:ext cx="10121900" cy="3843655"/>
          </a:xfrm>
          <a:prstGeom prst="rect">
            <a:avLst/>
          </a:prstGeom>
          <a:noFill/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-1351280" y="7936865"/>
            <a:ext cx="129794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广义的</a:t>
            </a:r>
          </a:p>
        </p:txBody>
      </p:sp>
      <p:sp>
        <p:nvSpPr>
          <p:cNvPr id="144" name="五边形 143"/>
          <p:cNvSpPr/>
          <p:nvPr>
            <p:custDataLst>
              <p:tags r:id="rId1"/>
            </p:custDataLst>
          </p:nvPr>
        </p:nvSpPr>
        <p:spPr>
          <a:xfrm>
            <a:off x="-8051040" y="8498553"/>
            <a:ext cx="1718323" cy="416942"/>
          </a:xfrm>
          <a:prstGeom prst="homePlate">
            <a:avLst/>
          </a:prstGeom>
          <a:noFill/>
          <a:ln w="12700" cap="flat" cmpd="sng" algn="ctr">
            <a:gradFill>
              <a:gsLst>
                <a:gs pos="0">
                  <a:srgbClr val="FFFFFF"/>
                </a:gs>
                <a:gs pos="100000">
                  <a:srgbClr val="3366FE">
                    <a:lumMod val="20000"/>
                    <a:lumOff val="80000"/>
                  </a:srgbClr>
                </a:gs>
              </a:gsLst>
              <a:lin ang="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/>
          <p:cNvSpPr/>
          <p:nvPr>
            <p:custDataLst>
              <p:tags r:id="rId2"/>
            </p:custDataLst>
          </p:nvPr>
        </p:nvSpPr>
        <p:spPr>
          <a:xfrm>
            <a:off x="-10845800" y="8183291"/>
            <a:ext cx="3266234" cy="3452551"/>
          </a:xfrm>
          <a:prstGeom prst="arc">
            <a:avLst>
              <a:gd name="adj1" fmla="val 16200000"/>
              <a:gd name="adj2" fmla="val 5414109"/>
            </a:avLst>
          </a:prstGeom>
          <a:noFill/>
          <a:ln w="12700" cap="flat" cmpd="sng" algn="ctr">
            <a:gradFill>
              <a:gsLst>
                <a:gs pos="0">
                  <a:srgbClr val="3366FE">
                    <a:alpha val="2000"/>
                  </a:srgbClr>
                </a:gs>
                <a:gs pos="100000">
                  <a:srgbClr val="3366FE"/>
                </a:gs>
              </a:gsLst>
              <a:lin ang="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-10458396" y="8774053"/>
            <a:ext cx="2271026" cy="2271026"/>
          </a:xfrm>
          <a:prstGeom prst="ellipse">
            <a:avLst/>
          </a:prstGeom>
          <a:solidFill>
            <a:srgbClr val="336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28" name="文本框 127"/>
          <p:cNvSpPr txBox="1"/>
          <p:nvPr>
            <p:custDataLst>
              <p:tags r:id="rId4"/>
            </p:custDataLst>
          </p:nvPr>
        </p:nvSpPr>
        <p:spPr>
          <a:xfrm>
            <a:off x="-10245949" y="9880596"/>
            <a:ext cx="1846132" cy="510669"/>
          </a:xfrm>
          <a:prstGeom prst="rect">
            <a:avLst/>
          </a:prstGeom>
          <a:noFill/>
        </p:spPr>
        <p:txBody>
          <a:bodyPr wrap="square" rtlCol="0" anchor="t">
            <a:normAutofit fontScale="87500" lnSpcReduction="20000"/>
          </a:bodyPr>
          <a:lstStyle/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zh-CN" sz="1200" kern="100" spc="150" dirty="0">
                <a:solidFill>
                  <a:srgbClr val="FFFFFF">
                    <a:alpha val="80000"/>
                  </a:srgb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互联网和移动通讯的发展极大的改变了人类的生活</a:t>
            </a:r>
          </a:p>
        </p:txBody>
      </p:sp>
      <p:sp>
        <p:nvSpPr>
          <p:cNvPr id="129" name="文本框 128"/>
          <p:cNvSpPr txBox="1"/>
          <p:nvPr>
            <p:custDataLst>
              <p:tags r:id="rId5"/>
            </p:custDataLst>
          </p:nvPr>
        </p:nvSpPr>
        <p:spPr>
          <a:xfrm>
            <a:off x="-10001124" y="9494328"/>
            <a:ext cx="1356481" cy="322079"/>
          </a:xfrm>
          <a:prstGeom prst="rect">
            <a:avLst/>
          </a:prstGeom>
          <a:noFill/>
        </p:spPr>
        <p:txBody>
          <a:bodyPr wrap="none" bIns="0" rtlCol="0" anchor="ctr" anchorCtr="0">
            <a:normAutofit/>
          </a:bodyPr>
          <a:lstStyle/>
          <a:p>
            <a:pPr algn="l"/>
            <a:r>
              <a:rPr lang="zh-CN" altLang="en-US" spc="300">
                <a:solidFill>
                  <a:srgbClr val="FFFFFF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sym typeface="微软雅黑" panose="020B0503020204020204" pitchFamily="34" charset="-122"/>
              </a:rPr>
              <a:t>数字化时代</a:t>
            </a:r>
          </a:p>
        </p:txBody>
      </p:sp>
      <p:sp>
        <p:nvSpPr>
          <p:cNvPr id="151" name="椭圆 150"/>
          <p:cNvSpPr/>
          <p:nvPr>
            <p:custDataLst>
              <p:tags r:id="rId6"/>
            </p:custDataLst>
          </p:nvPr>
        </p:nvSpPr>
        <p:spPr>
          <a:xfrm>
            <a:off x="-10251629" y="8774053"/>
            <a:ext cx="2271026" cy="2271026"/>
          </a:xfrm>
          <a:prstGeom prst="ellipse">
            <a:avLst/>
          </a:prstGeom>
          <a:noFill/>
          <a:ln w="12700" cap="flat" cmpd="sng" algn="ctr">
            <a:solidFill>
              <a:srgbClr val="3366F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47" name="五边形 146"/>
          <p:cNvSpPr/>
          <p:nvPr>
            <p:custDataLst>
              <p:tags r:id="rId7"/>
            </p:custDataLst>
          </p:nvPr>
        </p:nvSpPr>
        <p:spPr>
          <a:xfrm>
            <a:off x="-7868699" y="11048488"/>
            <a:ext cx="1718323" cy="416942"/>
          </a:xfrm>
          <a:prstGeom prst="homePlate">
            <a:avLst/>
          </a:prstGeom>
          <a:noFill/>
          <a:ln w="12700" cap="flat" cmpd="sng" algn="ctr">
            <a:gradFill>
              <a:gsLst>
                <a:gs pos="0">
                  <a:srgbClr val="FFFFFF"/>
                </a:gs>
                <a:gs pos="100000">
                  <a:srgbClr val="AAE20A">
                    <a:lumMod val="40000"/>
                    <a:lumOff val="60000"/>
                  </a:srgbClr>
                </a:gs>
              </a:gsLst>
              <a:lin ang="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五边形 132"/>
          <p:cNvSpPr/>
          <p:nvPr>
            <p:custDataLst>
              <p:tags r:id="rId8"/>
            </p:custDataLst>
          </p:nvPr>
        </p:nvSpPr>
        <p:spPr>
          <a:xfrm>
            <a:off x="-8012981" y="10994524"/>
            <a:ext cx="1718323" cy="416942"/>
          </a:xfrm>
          <a:prstGeom prst="homePlate">
            <a:avLst/>
          </a:prstGeom>
          <a:gradFill>
            <a:gsLst>
              <a:gs pos="0">
                <a:srgbClr val="AAE20A">
                  <a:lumMod val="20000"/>
                  <a:lumOff val="80000"/>
                  <a:alpha val="15000"/>
                </a:srgbClr>
              </a:gs>
              <a:gs pos="100000">
                <a:srgbClr val="AAE20A">
                  <a:lumMod val="20000"/>
                  <a:lumOff val="8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>
            <p:custDataLst>
              <p:tags r:id="rId9"/>
            </p:custDataLst>
          </p:nvPr>
        </p:nvSpPr>
        <p:spPr>
          <a:xfrm>
            <a:off x="-8164648" y="10971234"/>
            <a:ext cx="389676" cy="389676"/>
          </a:xfrm>
          <a:prstGeom prst="ellipse">
            <a:avLst/>
          </a:prstGeom>
          <a:solidFill>
            <a:srgbClr val="AAE20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39" name="文本框 138"/>
          <p:cNvSpPr txBox="1"/>
          <p:nvPr>
            <p:custDataLst>
              <p:tags r:id="rId10"/>
            </p:custDataLst>
          </p:nvPr>
        </p:nvSpPr>
        <p:spPr>
          <a:xfrm>
            <a:off x="-7774972" y="11045079"/>
            <a:ext cx="1429758" cy="315831"/>
          </a:xfrm>
          <a:prstGeom prst="rect">
            <a:avLst/>
          </a:prstGeom>
          <a:noFill/>
        </p:spPr>
        <p:txBody>
          <a:bodyPr wrap="square" bIns="0" rtlCol="0">
            <a:normAutofit fontScale="87500" lnSpcReduction="10000"/>
          </a:bodyPr>
          <a:lstStyle/>
          <a:p>
            <a:pPr algn="l"/>
            <a:r>
              <a:rPr lang="zh-CN" altLang="en-US" sz="2000" spc="300">
                <a:solidFill>
                  <a:srgbClr val="AAE20A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生活</a:t>
            </a:r>
          </a:p>
        </p:txBody>
      </p:sp>
      <p:pic>
        <p:nvPicPr>
          <p:cNvPr id="152" name="图片 151" descr="333438303937363b333438313037383bcafdbeddb7d6cef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-8082850" y="11053600"/>
            <a:ext cx="225512" cy="225512"/>
          </a:xfrm>
          <a:prstGeom prst="rect">
            <a:avLst/>
          </a:prstGeom>
        </p:spPr>
      </p:pic>
      <p:sp>
        <p:nvSpPr>
          <p:cNvPr id="146" name="五边形 145"/>
          <p:cNvSpPr/>
          <p:nvPr>
            <p:custDataLst>
              <p:tags r:id="rId12"/>
            </p:custDataLst>
          </p:nvPr>
        </p:nvSpPr>
        <p:spPr>
          <a:xfrm>
            <a:off x="-7403474" y="9735178"/>
            <a:ext cx="1718323" cy="416942"/>
          </a:xfrm>
          <a:prstGeom prst="homePlate">
            <a:avLst/>
          </a:prstGeom>
          <a:noFill/>
          <a:ln w="12700" cap="flat" cmpd="sng" algn="ctr">
            <a:gradFill>
              <a:gsLst>
                <a:gs pos="0">
                  <a:srgbClr val="FFFFFF"/>
                </a:gs>
                <a:gs pos="100000">
                  <a:srgbClr val="20E4F9">
                    <a:lumMod val="40000"/>
                    <a:lumOff val="60000"/>
                  </a:srgbClr>
                </a:gs>
              </a:gsLst>
              <a:lin ang="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五边形 131"/>
          <p:cNvSpPr/>
          <p:nvPr>
            <p:custDataLst>
              <p:tags r:id="rId13"/>
            </p:custDataLst>
          </p:nvPr>
        </p:nvSpPr>
        <p:spPr>
          <a:xfrm>
            <a:off x="-7570478" y="9682918"/>
            <a:ext cx="1718323" cy="416942"/>
          </a:xfrm>
          <a:prstGeom prst="homePlate">
            <a:avLst/>
          </a:prstGeom>
          <a:gradFill>
            <a:gsLst>
              <a:gs pos="0">
                <a:srgbClr val="20E4F9">
                  <a:lumMod val="20000"/>
                  <a:lumOff val="80000"/>
                  <a:alpha val="15000"/>
                </a:srgbClr>
              </a:gs>
              <a:gs pos="100000">
                <a:srgbClr val="20E4F9">
                  <a:lumMod val="20000"/>
                  <a:lumOff val="8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>
            <p:custDataLst>
              <p:tags r:id="rId14"/>
            </p:custDataLst>
          </p:nvPr>
        </p:nvSpPr>
        <p:spPr>
          <a:xfrm>
            <a:off x="-7701695" y="9696551"/>
            <a:ext cx="389676" cy="389676"/>
          </a:xfrm>
          <a:prstGeom prst="ellipse">
            <a:avLst/>
          </a:prstGeom>
          <a:solidFill>
            <a:srgbClr val="20E4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37" name="文本框 136"/>
          <p:cNvSpPr txBox="1"/>
          <p:nvPr>
            <p:custDataLst>
              <p:tags r:id="rId15"/>
            </p:custDataLst>
          </p:nvPr>
        </p:nvSpPr>
        <p:spPr>
          <a:xfrm>
            <a:off x="-7332469" y="9733473"/>
            <a:ext cx="1429758" cy="315831"/>
          </a:xfrm>
          <a:prstGeom prst="rect">
            <a:avLst/>
          </a:prstGeom>
          <a:noFill/>
        </p:spPr>
        <p:txBody>
          <a:bodyPr wrap="square" bIns="0" rtlCol="0">
            <a:normAutofit fontScale="87500" lnSpcReduction="10000"/>
          </a:bodyPr>
          <a:lstStyle/>
          <a:p>
            <a:pPr algn="l"/>
            <a:r>
              <a:rPr lang="zh-CN" altLang="en-US" sz="2000" spc="300">
                <a:solidFill>
                  <a:srgbClr val="20E4F9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基础设施</a:t>
            </a:r>
          </a:p>
        </p:txBody>
      </p:sp>
      <p:pic>
        <p:nvPicPr>
          <p:cNvPr id="153" name="图片 152" descr="333438303937363b333438313038303bd7e9d6afbcdcb9b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-7619897" y="9778917"/>
            <a:ext cx="225512" cy="225512"/>
          </a:xfrm>
          <a:prstGeom prst="rect">
            <a:avLst/>
          </a:prstGeom>
        </p:spPr>
      </p:pic>
      <p:sp>
        <p:nvSpPr>
          <p:cNvPr id="131" name="五边形 130"/>
          <p:cNvSpPr/>
          <p:nvPr>
            <p:custDataLst>
              <p:tags r:id="rId17"/>
            </p:custDataLst>
          </p:nvPr>
        </p:nvSpPr>
        <p:spPr>
          <a:xfrm>
            <a:off x="-8187370" y="8447998"/>
            <a:ext cx="1718323" cy="416942"/>
          </a:xfrm>
          <a:prstGeom prst="homePlate">
            <a:avLst/>
          </a:prstGeom>
          <a:gradFill>
            <a:gsLst>
              <a:gs pos="0">
                <a:srgbClr val="3366FE">
                  <a:lumMod val="20000"/>
                  <a:lumOff val="80000"/>
                  <a:alpha val="15000"/>
                </a:srgbClr>
              </a:gs>
              <a:gs pos="100000">
                <a:srgbClr val="3366FE">
                  <a:lumMod val="20000"/>
                  <a:lumOff val="8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>
            <p:custDataLst>
              <p:tags r:id="rId18"/>
            </p:custDataLst>
          </p:nvPr>
        </p:nvSpPr>
        <p:spPr>
          <a:xfrm>
            <a:off x="-8342445" y="8446861"/>
            <a:ext cx="389676" cy="389676"/>
          </a:xfrm>
          <a:prstGeom prst="ellipse">
            <a:avLst/>
          </a:prstGeom>
          <a:solidFill>
            <a:srgbClr val="336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cs typeface="思源黑体 CN Regular" panose="020B0500000000000000" charset="-122"/>
            </a:endParaRPr>
          </a:p>
        </p:txBody>
      </p:sp>
      <p:sp>
        <p:nvSpPr>
          <p:cNvPr id="138" name="文本框 137"/>
          <p:cNvSpPr txBox="1"/>
          <p:nvPr>
            <p:custDataLst>
              <p:tags r:id="rId19"/>
            </p:custDataLst>
          </p:nvPr>
        </p:nvSpPr>
        <p:spPr>
          <a:xfrm>
            <a:off x="-7906758" y="8498553"/>
            <a:ext cx="1429758" cy="315831"/>
          </a:xfrm>
          <a:prstGeom prst="rect">
            <a:avLst/>
          </a:prstGeom>
          <a:noFill/>
        </p:spPr>
        <p:txBody>
          <a:bodyPr wrap="square" bIns="0" rtlCol="0">
            <a:normAutofit fontScale="87500" lnSpcReduction="20000"/>
          </a:bodyPr>
          <a:lstStyle/>
          <a:p>
            <a:pPr algn="l"/>
            <a:r>
              <a:rPr lang="zh-CN" altLang="en-US" sz="2000" spc="300">
                <a:solidFill>
                  <a:srgbClr val="3366FE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海量的数据</a:t>
            </a:r>
          </a:p>
        </p:txBody>
      </p:sp>
      <p:pic>
        <p:nvPicPr>
          <p:cNvPr id="154" name="图片 153" descr="333438303937363b333438313037323bcad0b3a1cdc6b9e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-8260647" y="8529227"/>
            <a:ext cx="225512" cy="225512"/>
          </a:xfrm>
          <a:prstGeom prst="rect">
            <a:avLst/>
          </a:prstGeom>
        </p:spPr>
      </p:pic>
      <p:sp>
        <p:nvSpPr>
          <p:cNvPr id="159" name="文本框 158"/>
          <p:cNvSpPr txBox="1"/>
          <p:nvPr>
            <p:custDataLst>
              <p:tags r:id="rId21"/>
            </p:custDataLst>
          </p:nvPr>
        </p:nvSpPr>
        <p:spPr>
          <a:xfrm>
            <a:off x="-5406243" y="9546588"/>
            <a:ext cx="3429261" cy="9037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20E4F9">
                    <a:lumMod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sym typeface="微软雅黑" panose="020B0503020204020204" pitchFamily="34" charset="-122"/>
              </a:rPr>
              <a:t>大数据在技术上，是数字化时代的基础设施。数字化时代的发展离不开大数据技术的支撑</a:t>
            </a:r>
          </a:p>
        </p:txBody>
      </p:sp>
      <p:sp>
        <p:nvSpPr>
          <p:cNvPr id="161" name="文本框 160"/>
          <p:cNvSpPr txBox="1"/>
          <p:nvPr>
            <p:custDataLst>
              <p:tags r:id="rId22"/>
            </p:custDataLst>
          </p:nvPr>
        </p:nvSpPr>
        <p:spPr>
          <a:xfrm>
            <a:off x="-5442029" y="10863874"/>
            <a:ext cx="3500834" cy="778216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AAE20A">
                    <a:lumMod val="75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sym typeface="微软雅黑" panose="020B0503020204020204" pitchFamily="34" charset="-122"/>
              </a:rPr>
              <a:t>警务、政务、工业、电商、金融、能源、物流、通讯、科研、教育，等等。</a:t>
            </a:r>
          </a:p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AAE20A">
                    <a:lumMod val="75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sym typeface="微软雅黑" panose="020B0503020204020204" pitchFamily="34" charset="-122"/>
              </a:rPr>
              <a:t>大数据已经渗入了生活的方方面面</a:t>
            </a:r>
          </a:p>
        </p:txBody>
      </p:sp>
      <p:sp>
        <p:nvSpPr>
          <p:cNvPr id="13" name="文本框 12"/>
          <p:cNvSpPr txBox="1"/>
          <p:nvPr>
            <p:custDataLst>
              <p:tags r:id="rId23"/>
            </p:custDataLst>
          </p:nvPr>
        </p:nvSpPr>
        <p:spPr>
          <a:xfrm>
            <a:off x="-5406243" y="8229302"/>
            <a:ext cx="3429261" cy="9037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3366FE">
                    <a:lumMod val="75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sym typeface="微软雅黑" panose="020B0503020204020204" pitchFamily="34" charset="-122"/>
              </a:rPr>
              <a:t>数字时代人人联网，日常活动产生的数据记录是海量的，背后蕴含的价值也是巨大的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3970" y="2576195"/>
            <a:ext cx="962342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狭义上：大数据是一类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技术栈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，是一种用来处理海量数据的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软件技术体系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74445" y="3797300"/>
            <a:ext cx="1060386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广义上：大数据是数字化时代、信息化时代的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基础（技术）支撑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，以数据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为生活赋能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  <p:bldP spid="9" grpId="1"/>
      <p:bldP spid="10" grpId="1" animBg="1"/>
      <p:bldP spid="1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大数据的特征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大数据有</a:t>
            </a:r>
            <a:r>
              <a:rPr lang="en-US" altLang="zh-CN"/>
              <a:t>5</a:t>
            </a:r>
            <a:r>
              <a:rPr lang="zh-CN" altLang="en-US"/>
              <a:t>个主要特征，称之为：</a:t>
            </a:r>
            <a:r>
              <a:rPr lang="en-US" altLang="zh-CN"/>
              <a:t>5V</a:t>
            </a:r>
            <a:r>
              <a:rPr lang="zh-CN" altLang="en-US"/>
              <a:t>特性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44115" y="2286000"/>
            <a:ext cx="671258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大数据的特征</a:t>
            </a:r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2685900" y="1905898"/>
            <a:ext cx="1728166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Variety</a:t>
            </a:r>
            <a:endParaRPr lang="zh-CN" altLang="en-US" sz="20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种类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5022259" y="1905898"/>
            <a:ext cx="1728165" cy="1558396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Value</a:t>
            </a:r>
            <a:endParaRPr lang="zh-CN" altLang="en-US" sz="2000" b="1" dirty="0" smtClean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价值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7358617" y="1852092"/>
            <a:ext cx="1713463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Velocity</a:t>
            </a:r>
            <a:endParaRPr lang="zh-CN" altLang="en-US" sz="2000" b="1" dirty="0" smtClean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速度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815916" y="3755477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低价值密度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7175429" y="3755477"/>
            <a:ext cx="2105188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速度快</a:t>
            </a:r>
          </a:p>
        </p:txBody>
      </p:sp>
      <p:sp>
        <p:nvSpPr>
          <p:cNvPr id="13" name="TextBox 16"/>
          <p:cNvSpPr txBox="1"/>
          <p:nvPr>
            <p:custDataLst>
              <p:tags r:id="rId6"/>
            </p:custDataLst>
          </p:nvPr>
        </p:nvSpPr>
        <p:spPr>
          <a:xfrm>
            <a:off x="212209" y="4469408"/>
            <a:ext cx="2273959" cy="193899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采集数据量大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存储数据量大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计算数据量大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TB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PB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级别起步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  <a:sym typeface="Bebas"/>
            </a:endParaRPr>
          </a:p>
        </p:txBody>
      </p:sp>
      <p:sp>
        <p:nvSpPr>
          <p:cNvPr id="14" name="TextBox 17"/>
          <p:cNvSpPr txBox="1"/>
          <p:nvPr>
            <p:custDataLst>
              <p:tags r:id="rId7"/>
            </p:custDataLst>
          </p:nvPr>
        </p:nvSpPr>
        <p:spPr>
          <a:xfrm>
            <a:off x="4731530" y="4469408"/>
            <a:ext cx="2273959" cy="193899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信息海量但是价值密度低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深度复杂的挖掘分析需要机器学习参与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5" name="TextBox 18"/>
          <p:cNvSpPr txBox="1"/>
          <p:nvPr>
            <p:custDataLst>
              <p:tags r:id="rId8"/>
            </p:custDataLst>
          </p:nvPr>
        </p:nvSpPr>
        <p:spPr>
          <a:xfrm>
            <a:off x="7091043" y="4469408"/>
            <a:ext cx="2273959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数据增长速度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快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获取数据速度快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数据处理速度快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537883" y="1905898"/>
            <a:ext cx="1622612" cy="1506576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a typeface="Alibaba PuHuiTi B" pitchFamily="18" charset="-122"/>
                <a:sym typeface="Bebas"/>
              </a:rPr>
              <a:t>Volume</a:t>
            </a:r>
            <a:endParaRPr lang="zh-CN" altLang="en-US" sz="2000" b="1" dirty="0" smtClean="0">
              <a:solidFill>
                <a:schemeClr val="bg1"/>
              </a:solidFill>
              <a:ea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ea typeface="Alibaba PuHuiTi B" pitchFamily="18" charset="-122"/>
                <a:sym typeface="Bebas"/>
              </a:rPr>
              <a:t>体积</a:t>
            </a:r>
            <a:endParaRPr lang="zh-CN" altLang="en-US" sz="2000" b="1" dirty="0">
              <a:solidFill>
                <a:schemeClr val="bg1"/>
              </a:solidFill>
              <a:ea typeface="Alibaba PuHuiTi B" pitchFamily="18" charset="-122"/>
              <a:sym typeface="Bebas"/>
            </a:endParaRPr>
          </a:p>
        </p:txBody>
      </p:sp>
      <p:sp>
        <p:nvSpPr>
          <p:cNvPr id="17" name="椭圆 16"/>
          <p:cNvSpPr/>
          <p:nvPr>
            <p:custDataLst>
              <p:tags r:id="rId10"/>
            </p:custDataLst>
          </p:nvPr>
        </p:nvSpPr>
        <p:spPr>
          <a:xfrm>
            <a:off x="9848278" y="1852092"/>
            <a:ext cx="1730697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Veracity</a:t>
            </a:r>
            <a:endParaRPr lang="zh-CN" altLang="en-US" sz="2000" b="1" dirty="0" smtClean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质量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2517431" y="3755477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种类、来源</a:t>
            </a: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多样化</a:t>
            </a:r>
          </a:p>
        </p:txBody>
      </p:sp>
      <p:sp>
        <p:nvSpPr>
          <p:cNvPr id="19" name="矩形 18"/>
          <p:cNvSpPr/>
          <p:nvPr>
            <p:custDataLst>
              <p:tags r:id="rId12"/>
            </p:custDataLst>
          </p:nvPr>
        </p:nvSpPr>
        <p:spPr>
          <a:xfrm>
            <a:off x="281946" y="3783991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数据体量大</a:t>
            </a:r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9671652" y="3755477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数据的质量</a:t>
            </a:r>
          </a:p>
        </p:txBody>
      </p:sp>
      <p:sp>
        <p:nvSpPr>
          <p:cNvPr id="21" name="TextBox 16"/>
          <p:cNvSpPr txBox="1"/>
          <p:nvPr>
            <p:custDataLst>
              <p:tags r:id="rId14"/>
            </p:custDataLst>
          </p:nvPr>
        </p:nvSpPr>
        <p:spPr>
          <a:xfrm>
            <a:off x="2387134" y="4469408"/>
            <a:ext cx="2273959" cy="193899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种类：结构化、半结构化、非结构化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来源：日志文本、图片、音频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、视频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  <a:sym typeface="Bebas"/>
            </a:endParaRPr>
          </a:p>
        </p:txBody>
      </p:sp>
      <p:sp>
        <p:nvSpPr>
          <p:cNvPr id="22" name="TextBox 18"/>
          <p:cNvSpPr txBox="1"/>
          <p:nvPr>
            <p:custDataLst>
              <p:tags r:id="rId15"/>
            </p:custDataLst>
          </p:nvPr>
        </p:nvSpPr>
        <p:spPr>
          <a:xfrm>
            <a:off x="9576646" y="4592891"/>
            <a:ext cx="2273959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数据的准确性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数据的可信赖度</a:t>
            </a:r>
          </a:p>
        </p:txBody>
      </p:sp>
      <p:sp>
        <p:nvSpPr>
          <p:cNvPr id="5" name="文本框 4"/>
          <p:cNvSpPr txBox="1"/>
          <p:nvPr>
            <p:custDataLst>
              <p:tags r:id="rId16"/>
            </p:custDataLst>
          </p:nvPr>
        </p:nvSpPr>
        <p:spPr>
          <a:xfrm>
            <a:off x="2386965" y="7412990"/>
            <a:ext cx="755459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从海量的高增长、多类别、低信息密度的数据中挖掘出高质量的结果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3" grpId="0"/>
      <p:bldP spid="14" grpId="0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大数据的特征</a:t>
            </a:r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2685900" y="1905898"/>
            <a:ext cx="1728166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Variety</a:t>
            </a:r>
            <a:endParaRPr lang="zh-CN" altLang="en-US" sz="20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种类</a:t>
            </a: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5022259" y="1905898"/>
            <a:ext cx="1728165" cy="1558396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Value</a:t>
            </a:r>
            <a:endParaRPr lang="zh-CN" altLang="en-US" sz="2000" b="1" dirty="0" smtClean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价值</a:t>
            </a: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7358617" y="1852092"/>
            <a:ext cx="1713463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Velocity</a:t>
            </a:r>
            <a:endParaRPr lang="zh-CN" altLang="en-US" sz="2000" b="1" dirty="0" smtClean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速度</a:t>
            </a:r>
          </a:p>
        </p:txBody>
      </p:sp>
      <p:sp>
        <p:nvSpPr>
          <p:cNvPr id="16" name="椭圆 15"/>
          <p:cNvSpPr/>
          <p:nvPr>
            <p:custDataLst>
              <p:tags r:id="rId4"/>
            </p:custDataLst>
          </p:nvPr>
        </p:nvSpPr>
        <p:spPr>
          <a:xfrm>
            <a:off x="537883" y="1905898"/>
            <a:ext cx="1622612" cy="1506576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a typeface="Alibaba PuHuiTi B" pitchFamily="18" charset="-122"/>
                <a:sym typeface="Bebas"/>
              </a:rPr>
              <a:t>Volume</a:t>
            </a:r>
            <a:endParaRPr lang="zh-CN" altLang="en-US" sz="2000" b="1" dirty="0" smtClean="0">
              <a:solidFill>
                <a:schemeClr val="bg1"/>
              </a:solidFill>
              <a:ea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ea typeface="Alibaba PuHuiTi B" pitchFamily="18" charset="-122"/>
                <a:sym typeface="Bebas"/>
              </a:rPr>
              <a:t>体积</a:t>
            </a:r>
          </a:p>
        </p:txBody>
      </p:sp>
      <p:sp>
        <p:nvSpPr>
          <p:cNvPr id="17" name="椭圆 16"/>
          <p:cNvSpPr/>
          <p:nvPr>
            <p:custDataLst>
              <p:tags r:id="rId5"/>
            </p:custDataLst>
          </p:nvPr>
        </p:nvSpPr>
        <p:spPr>
          <a:xfrm>
            <a:off x="9848278" y="1852092"/>
            <a:ext cx="1730697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Veracity</a:t>
            </a:r>
            <a:endParaRPr lang="zh-CN" altLang="en-US" sz="2000" b="1" dirty="0" smtClean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质量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19020" y="4862195"/>
            <a:ext cx="755459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从海量的高增长、多类别、低信息密度的数据中挖掘出高质量的结果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大数据的核心工作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724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大数据的核心工作其实就是：从海量的高增长、多类别、低信息密度的数据中挖掘出高质量的结果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432810" y="2104390"/>
            <a:ext cx="6139815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953125" y="2104390"/>
            <a:ext cx="9525" cy="70675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25570" y="2811145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数据计算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502275" y="3221990"/>
            <a:ext cx="8826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"/>
            </p:custDataLst>
          </p:nvPr>
        </p:nvCxnSpPr>
        <p:spPr>
          <a:xfrm flipV="1">
            <a:off x="5962650" y="3215640"/>
            <a:ext cx="9525" cy="70675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25570" y="3909695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数据存储</a:t>
            </a:r>
          </a:p>
        </p:txBody>
      </p: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5502275" y="4326890"/>
            <a:ext cx="8826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 flipV="1">
            <a:off x="5962650" y="4320540"/>
            <a:ext cx="9525" cy="70675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925570" y="5014595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数据传输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3" grpId="0"/>
      <p:bldP spid="1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大数据的核心工作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09340" y="364871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09340" y="279527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数据存储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609340" y="450215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数据传输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40000" y="2879090"/>
            <a:ext cx="1069340" cy="19913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大</a:t>
            </a:r>
          </a:p>
          <a:p>
            <a:pPr algn="ctr"/>
            <a:r>
              <a:rPr lang="zh-CN" altLang="en-US"/>
              <a:t>数</a:t>
            </a:r>
          </a:p>
          <a:p>
            <a:pPr algn="ctr"/>
            <a:r>
              <a:rPr lang="zh-CN" altLang="en-US"/>
              <a:t>据</a:t>
            </a:r>
          </a:p>
          <a:p>
            <a:pPr algn="ctr"/>
            <a:r>
              <a:rPr lang="zh-CN" altLang="en-US"/>
              <a:t>核</a:t>
            </a:r>
          </a:p>
          <a:p>
            <a:pPr algn="ctr"/>
            <a:r>
              <a:rPr lang="zh-CN" altLang="en-US"/>
              <a:t>心</a:t>
            </a:r>
          </a:p>
          <a:p>
            <a:pPr algn="ctr"/>
            <a:r>
              <a:rPr lang="zh-CN" altLang="en-US"/>
              <a:t>工</a:t>
            </a:r>
          </a:p>
          <a:p>
            <a:pPr algn="ctr"/>
            <a:r>
              <a:rPr lang="zh-CN" altLang="en-US"/>
              <a:t>作</a:t>
            </a:r>
          </a:p>
        </p:txBody>
      </p:sp>
      <p:cxnSp>
        <p:nvCxnSpPr>
          <p:cNvPr id="17" name="直接箭头连接符 16"/>
          <p:cNvCxnSpPr>
            <a:stCxn id="15" idx="3"/>
          </p:cNvCxnSpPr>
          <p:nvPr/>
        </p:nvCxnSpPr>
        <p:spPr>
          <a:xfrm flipV="1">
            <a:off x="3609340" y="2976880"/>
            <a:ext cx="1500505" cy="89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</p:cNvCxnSpPr>
          <p:nvPr>
            <p:custDataLst>
              <p:tags r:id="rId2"/>
            </p:custDataLst>
          </p:nvPr>
        </p:nvCxnSpPr>
        <p:spPr>
          <a:xfrm flipV="1">
            <a:off x="3609340" y="3869690"/>
            <a:ext cx="140208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</p:cNvCxnSpPr>
          <p:nvPr>
            <p:custDataLst>
              <p:tags r:id="rId3"/>
            </p:custDataLst>
          </p:nvPr>
        </p:nvCxnSpPr>
        <p:spPr>
          <a:xfrm>
            <a:off x="3609340" y="3874770"/>
            <a:ext cx="1431925" cy="80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315710" y="282638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可以妥善存储海量待处理数据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15710" y="3679190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可以从海量数据中计算出背后的价值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15710" y="4531995"/>
            <a:ext cx="40640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协助在各个环节中完成海量数据的传输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4000" y="5115560"/>
            <a:ext cx="526097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后续将学习的技术也是围绕着这三点来进行的，即：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分布式存储相关技术栈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分布式计算相关技术栈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海量数据传输相关技术栈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0" grpId="1"/>
      <p:bldP spid="13" grpId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什么是大数据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狭义上：对海量数据进行处理的软件技术体系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广义上：数字化、信息化时代的基础支撑，以数据为生活赋能</a:t>
            </a:r>
          </a:p>
          <a:p>
            <a:pPr marL="0" algn="l">
              <a:buNone/>
            </a:pPr>
            <a:r>
              <a:rPr lang="zh-CN" altLang="en-US" sz="1800"/>
              <a:t>2. 大数据的5个主要特征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400"/>
          </a:p>
          <a:p>
            <a:pPr marL="0" algn="l">
              <a:buNone/>
            </a:pPr>
            <a:r>
              <a:rPr lang="zh-CN" altLang="en-US" sz="1800"/>
              <a:t>3. 大数据的核心工作：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存储：妥善保存海量待处理数据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计算：完成海量数据的价值挖掘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传输：协助各个环节的数据传输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97195" y="3462655"/>
            <a:ext cx="5218430" cy="785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384550"/>
          </a:xfrm>
        </p:spPr>
        <p:txBody>
          <a:bodyPr/>
          <a:lstStyle/>
          <a:p>
            <a:r>
              <a:rPr 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了解什么是数据</a:t>
            </a:r>
          </a:p>
          <a:p>
            <a:r>
              <a:rPr 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了解数据对现实生活而言有什么意义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36370"/>
            <a:ext cx="6868795" cy="425894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大数据：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狭义上：对海量数据进行处理的软件技术体系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广义上：数字化、信息化时代的基础支撑，以数据为生活赋能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我们后续学习的大数据相关内容，你们认为是狭义上的还是广义上的？</a:t>
            </a: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学习狭义上的大数据软件技术体系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在工作中为广义上的</a:t>
            </a:r>
            <a:r>
              <a:rPr lang="zh-CN" altLang="en-US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+mn-ea"/>
              </a:rPr>
              <a:t>数字化、</a:t>
            </a:r>
            <a:r>
              <a:rPr lang="zh-CN" altLang="en-US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信息化时代，添砖加瓦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6355" y="6978650"/>
            <a:ext cx="4064000" cy="213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方正手绘简体_准" panose="02000000000000000000" charset="-122"/>
                <a:ea typeface="方正手绘简体_准" panose="02000000000000000000" charset="-122"/>
              </a:rPr>
              <a:t>学的是技术、直面的是生活。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方正手绘简体_准" panose="02000000000000000000" charset="-122"/>
                <a:ea typeface="方正手绘简体_准" panose="02000000000000000000" charset="-122"/>
              </a:rPr>
              <a:t>T_T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3242945"/>
            <a:ext cx="410210" cy="410210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5019675" y="1006475"/>
            <a:ext cx="5973445" cy="350583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数据导论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大数据诞生</a:t>
            </a:r>
            <a:endParaRPr lang="zh-CN" altLang="en-US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大数据概述</a:t>
            </a:r>
            <a:endParaRPr lang="en-US" alt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大数据软件生态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Apache Hadoop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概述</a:t>
            </a:r>
            <a:endParaRPr 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384550"/>
          </a:xfrm>
        </p:spPr>
        <p:txBody>
          <a:bodyPr/>
          <a:lstStyle/>
          <a:p>
            <a:r>
              <a:rPr 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了解常见的大数据技术框架及其负责的场景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大数据软件生态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大数据主体上分成如下三大核心工作体系。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9905" y="353949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79905" y="268605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数据存储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779905" y="439293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数据传输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10565" y="2769870"/>
            <a:ext cx="1069340" cy="19913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大</a:t>
            </a:r>
          </a:p>
          <a:p>
            <a:pPr algn="ctr"/>
            <a:r>
              <a:rPr lang="zh-CN" altLang="en-US"/>
              <a:t>数</a:t>
            </a:r>
          </a:p>
          <a:p>
            <a:pPr algn="ctr"/>
            <a:r>
              <a:rPr lang="zh-CN" altLang="en-US"/>
              <a:t>据</a:t>
            </a:r>
          </a:p>
          <a:p>
            <a:pPr algn="ctr"/>
            <a:r>
              <a:rPr lang="zh-CN" altLang="en-US"/>
              <a:t>核</a:t>
            </a:r>
          </a:p>
          <a:p>
            <a:pPr algn="ctr"/>
            <a:r>
              <a:rPr lang="zh-CN" altLang="en-US"/>
              <a:t>心</a:t>
            </a:r>
          </a:p>
          <a:p>
            <a:pPr algn="ctr"/>
            <a:r>
              <a:rPr lang="zh-CN" altLang="en-US"/>
              <a:t>工</a:t>
            </a:r>
          </a:p>
          <a:p>
            <a:pPr algn="ctr"/>
            <a:r>
              <a:rPr lang="zh-CN" altLang="en-US"/>
              <a:t>作</a:t>
            </a:r>
          </a:p>
        </p:txBody>
      </p:sp>
      <p:cxnSp>
        <p:nvCxnSpPr>
          <p:cNvPr id="17" name="直接箭头连接符 16"/>
          <p:cNvCxnSpPr>
            <a:stCxn id="15" idx="3"/>
          </p:cNvCxnSpPr>
          <p:nvPr/>
        </p:nvCxnSpPr>
        <p:spPr>
          <a:xfrm flipV="1">
            <a:off x="1779905" y="2867660"/>
            <a:ext cx="1500505" cy="89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</p:cNvCxnSpPr>
          <p:nvPr>
            <p:custDataLst>
              <p:tags r:id="rId2"/>
            </p:custDataLst>
          </p:nvPr>
        </p:nvCxnSpPr>
        <p:spPr>
          <a:xfrm flipV="1">
            <a:off x="1779905" y="3760470"/>
            <a:ext cx="140208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</p:cNvCxnSpPr>
          <p:nvPr>
            <p:custDataLst>
              <p:tags r:id="rId3"/>
            </p:custDataLst>
          </p:nvPr>
        </p:nvCxnSpPr>
        <p:spPr>
          <a:xfrm>
            <a:off x="1779905" y="3765550"/>
            <a:ext cx="1431925" cy="80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17135" y="3582035"/>
            <a:ext cx="497967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egular" panose="00020600040101010101" charset="-122"/>
                <a:ea typeface="Alibaba PuHuiTi Regular" panose="00020600040101010101" charset="-122"/>
              </a:rPr>
              <a:t>大数据软件生态，也基本上围绕着三大工作体系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大数据软件生态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</a:rPr>
              <a:t>数据存储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Hadoop -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Apache Hadoop</a:t>
            </a:r>
            <a:r>
              <a:rPr lang="zh-CN" altLang="en-US"/>
              <a:t>框架内的组件</a:t>
            </a:r>
            <a:r>
              <a:rPr lang="en-US" altLang="zh-CN"/>
              <a:t>HDFS</a:t>
            </a:r>
            <a:r>
              <a:rPr lang="zh-CN" altLang="en-US"/>
              <a:t>是大数据体系中使用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最为广泛的分布式存储技术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HBase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Apache HBase</a:t>
            </a:r>
            <a:r>
              <a:rPr lang="zh-CN" altLang="en-US"/>
              <a:t>是大数据体系内使用非常广泛的</a:t>
            </a:r>
            <a:r>
              <a:rPr lang="en-US" altLang="zh-CN"/>
              <a:t>NoSQL KV</a:t>
            </a:r>
            <a:r>
              <a:rPr lang="zh-CN" altLang="en-US"/>
              <a:t>型数据库技术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HBase</a:t>
            </a:r>
            <a:r>
              <a:rPr lang="zh-CN" altLang="en-US"/>
              <a:t>是基于</a:t>
            </a:r>
            <a:r>
              <a:rPr lang="en-US" altLang="zh-CN"/>
              <a:t>HDFS</a:t>
            </a:r>
            <a:r>
              <a:rPr lang="zh-CN" altLang="en-US"/>
              <a:t>之上构建的。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22110" y="377317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22110" y="291973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数据存储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722110" y="462661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数据传输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340340" y="2919730"/>
            <a:ext cx="1069340" cy="19913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大</a:t>
            </a:r>
          </a:p>
          <a:p>
            <a:pPr algn="ctr"/>
            <a:r>
              <a:rPr lang="zh-CN" altLang="en-US"/>
              <a:t>数</a:t>
            </a:r>
          </a:p>
          <a:p>
            <a:pPr algn="ctr"/>
            <a:r>
              <a:rPr lang="zh-CN" altLang="en-US"/>
              <a:t>据</a:t>
            </a:r>
          </a:p>
          <a:p>
            <a:pPr algn="ctr"/>
            <a:r>
              <a:rPr lang="zh-CN" altLang="en-US"/>
              <a:t>核</a:t>
            </a:r>
          </a:p>
          <a:p>
            <a:pPr algn="ctr"/>
            <a:r>
              <a:rPr lang="zh-CN" altLang="en-US"/>
              <a:t>心</a:t>
            </a:r>
          </a:p>
          <a:p>
            <a:pPr algn="ctr"/>
            <a:r>
              <a:rPr lang="zh-CN" altLang="en-US"/>
              <a:t>工</a:t>
            </a:r>
          </a:p>
          <a:p>
            <a:pPr algn="ctr"/>
            <a:r>
              <a:rPr lang="zh-CN" altLang="en-US"/>
              <a:t>作</a:t>
            </a: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 flipH="1" flipV="1">
            <a:off x="9312910" y="3110865"/>
            <a:ext cx="102743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"/>
            </p:custDataLst>
          </p:nvPr>
        </p:nvCxnSpPr>
        <p:spPr>
          <a:xfrm flipH="1">
            <a:off x="9281160" y="3915410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3"/>
            </p:custDataLst>
          </p:nvPr>
        </p:nvCxnSpPr>
        <p:spPr>
          <a:xfrm flipH="1">
            <a:off x="9366250" y="3915410"/>
            <a:ext cx="97409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HDFS"/>
          <p:cNvPicPr>
            <a:picLocks noChangeAspect="1"/>
          </p:cNvPicPr>
          <p:nvPr/>
        </p:nvPicPr>
        <p:blipFill>
          <a:blip r:embed="rId5"/>
          <a:srcRect l="13422" t="20626" r="11831" b="8788"/>
          <a:stretch>
            <a:fillRect/>
          </a:stretch>
        </p:blipFill>
        <p:spPr>
          <a:xfrm>
            <a:off x="1062355" y="2642870"/>
            <a:ext cx="2498725" cy="793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35950" y="2940685"/>
            <a:ext cx="1028065" cy="3511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355" y="5078730"/>
            <a:ext cx="1760220" cy="44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大数据软件生态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</a:rPr>
              <a:t>数据存储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KUDU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Apache Kudu</a:t>
            </a:r>
            <a:r>
              <a:rPr lang="zh-CN" altLang="en-US"/>
              <a:t>同样为大数据体系中使用较多的分布式存储引擎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云平台存储组件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除此以外，各大云平台厂商也有相应的大数据存储组件，如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阿里云的</a:t>
            </a:r>
            <a:r>
              <a:rPr lang="en-US" altLang="zh-CN"/>
              <a:t>OSS</a:t>
            </a:r>
            <a:r>
              <a:rPr lang="zh-CN" altLang="en-US"/>
              <a:t>、</a:t>
            </a:r>
            <a:r>
              <a:rPr lang="en-US" altLang="zh-CN"/>
              <a:t>UCloud</a:t>
            </a:r>
            <a:r>
              <a:rPr lang="zh-CN" altLang="en-US"/>
              <a:t>的</a:t>
            </a:r>
            <a:r>
              <a:rPr lang="en-US" altLang="zh-CN"/>
              <a:t>US3</a:t>
            </a:r>
            <a:r>
              <a:rPr lang="zh-CN" altLang="en-US"/>
              <a:t>、</a:t>
            </a:r>
            <a:r>
              <a:rPr lang="en-US" altLang="zh-CN"/>
              <a:t>AWS</a:t>
            </a:r>
            <a:r>
              <a:rPr lang="zh-CN" altLang="en-US"/>
              <a:t>的</a:t>
            </a:r>
            <a:r>
              <a:rPr lang="en-US" altLang="zh-CN"/>
              <a:t>S3</a:t>
            </a:r>
            <a:r>
              <a:rPr lang="zh-CN" altLang="en-US"/>
              <a:t>、金山云的</a:t>
            </a:r>
            <a:r>
              <a:rPr lang="en-US" altLang="zh-CN"/>
              <a:t>KS3</a:t>
            </a:r>
            <a:r>
              <a:rPr lang="zh-CN" altLang="en-US"/>
              <a:t>等等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22110" y="377317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22110" y="291973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数据存储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722110" y="462661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数据传输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340340" y="2919730"/>
            <a:ext cx="1069340" cy="19913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大</a:t>
            </a:r>
          </a:p>
          <a:p>
            <a:pPr algn="ctr"/>
            <a:r>
              <a:rPr lang="zh-CN" altLang="en-US"/>
              <a:t>数</a:t>
            </a:r>
          </a:p>
          <a:p>
            <a:pPr algn="ctr"/>
            <a:r>
              <a:rPr lang="zh-CN" altLang="en-US"/>
              <a:t>据</a:t>
            </a:r>
          </a:p>
          <a:p>
            <a:pPr algn="ctr"/>
            <a:r>
              <a:rPr lang="zh-CN" altLang="en-US"/>
              <a:t>核</a:t>
            </a:r>
          </a:p>
          <a:p>
            <a:pPr algn="ctr"/>
            <a:r>
              <a:rPr lang="zh-CN" altLang="en-US"/>
              <a:t>心</a:t>
            </a:r>
          </a:p>
          <a:p>
            <a:pPr algn="ctr"/>
            <a:r>
              <a:rPr lang="zh-CN" altLang="en-US"/>
              <a:t>工</a:t>
            </a:r>
          </a:p>
          <a:p>
            <a:pPr algn="ctr"/>
            <a:r>
              <a:rPr lang="zh-CN" altLang="en-US"/>
              <a:t>作</a:t>
            </a: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 flipH="1" flipV="1">
            <a:off x="9312910" y="3110865"/>
            <a:ext cx="102743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"/>
            </p:custDataLst>
          </p:nvPr>
        </p:nvCxnSpPr>
        <p:spPr>
          <a:xfrm flipH="1">
            <a:off x="9281160" y="3915410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3"/>
            </p:custDataLst>
          </p:nvPr>
        </p:nvCxnSpPr>
        <p:spPr>
          <a:xfrm flipH="1">
            <a:off x="9366250" y="3915410"/>
            <a:ext cx="97409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235950" y="2940685"/>
            <a:ext cx="1028065" cy="3511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070" y="2626360"/>
            <a:ext cx="1344295" cy="97028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大数据软件生态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</a:rPr>
              <a:t>数据计算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Hadoop - MapReduce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Apache Hadoop</a:t>
            </a:r>
            <a:r>
              <a:rPr lang="zh-CN" altLang="en-US"/>
              <a:t>的</a:t>
            </a:r>
            <a:r>
              <a:rPr lang="en-US" altLang="zh-CN"/>
              <a:t>MapReduce</a:t>
            </a:r>
            <a:r>
              <a:rPr lang="zh-CN" altLang="en-US"/>
              <a:t>组件是最早一代的大数据分布式计算引擎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对大数据的发展做出了卓越的贡献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Apache Hive</a:t>
            </a:r>
            <a:r>
              <a:rPr lang="zh-CN" altLang="en-US"/>
              <a:t>是一款以</a:t>
            </a:r>
            <a:r>
              <a:rPr lang="en-US" altLang="zh-CN"/>
              <a:t>SQL</a:t>
            </a:r>
            <a:r>
              <a:rPr lang="zh-CN" altLang="en-US"/>
              <a:t>为要开发语言的分布式计算框架。其底层使用了</a:t>
            </a:r>
            <a:r>
              <a:rPr lang="en-US" altLang="zh-CN"/>
              <a:t>Hadoop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的</a:t>
            </a:r>
            <a:r>
              <a:rPr lang="en-US" altLang="zh-CN"/>
              <a:t>MapReduce</a:t>
            </a:r>
            <a:r>
              <a:rPr lang="zh-CN" altLang="en-US"/>
              <a:t>技术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Apache Hive</a:t>
            </a:r>
            <a:r>
              <a:rPr lang="zh-CN" altLang="en-US"/>
              <a:t>至今仍活跃在大数据一线，被许多公司使用。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2110" y="377317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22110" y="291973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数据存储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722110" y="462661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数据传输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340340" y="2919730"/>
            <a:ext cx="1069340" cy="19913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大</a:t>
            </a:r>
          </a:p>
          <a:p>
            <a:pPr algn="ctr"/>
            <a:r>
              <a:rPr lang="zh-CN" altLang="en-US"/>
              <a:t>数</a:t>
            </a:r>
          </a:p>
          <a:p>
            <a:pPr algn="ctr"/>
            <a:r>
              <a:rPr lang="zh-CN" altLang="en-US"/>
              <a:t>据</a:t>
            </a:r>
          </a:p>
          <a:p>
            <a:pPr algn="ctr"/>
            <a:r>
              <a:rPr lang="zh-CN" altLang="en-US"/>
              <a:t>核</a:t>
            </a:r>
          </a:p>
          <a:p>
            <a:pPr algn="ctr"/>
            <a:r>
              <a:rPr lang="zh-CN" altLang="en-US"/>
              <a:t>心</a:t>
            </a:r>
          </a:p>
          <a:p>
            <a:pPr algn="ctr"/>
            <a:r>
              <a:rPr lang="zh-CN" altLang="en-US"/>
              <a:t>工</a:t>
            </a:r>
          </a:p>
          <a:p>
            <a:pPr algn="ctr"/>
            <a:r>
              <a:rPr lang="zh-CN" altLang="en-US"/>
              <a:t>作</a:t>
            </a: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 flipH="1" flipV="1">
            <a:off x="9312910" y="3110865"/>
            <a:ext cx="102743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"/>
            </p:custDataLst>
          </p:nvPr>
        </p:nvCxnSpPr>
        <p:spPr>
          <a:xfrm flipH="1">
            <a:off x="9281160" y="3915410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3"/>
            </p:custDataLst>
          </p:nvPr>
        </p:nvCxnSpPr>
        <p:spPr>
          <a:xfrm flipH="1">
            <a:off x="9366250" y="3915410"/>
            <a:ext cx="97409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235315" y="3781425"/>
            <a:ext cx="1028065" cy="3511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" y="2592705"/>
            <a:ext cx="1506220" cy="518160"/>
          </a:xfrm>
          <a:prstGeom prst="rect">
            <a:avLst/>
          </a:prstGeom>
        </p:spPr>
      </p:pic>
      <p:pic>
        <p:nvPicPr>
          <p:cNvPr id="8" name="图片 7" descr="E:\Downloads\kisspng-apache-hive-apache-hadoop-big-data-apache-spark-ap-5af468a58c1f15.461233401525967013574.png"/>
          <p:cNvPicPr/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6" r="25087"/>
          <a:stretch>
            <a:fillRect/>
          </a:stretch>
        </p:blipFill>
        <p:spPr bwMode="auto">
          <a:xfrm>
            <a:off x="1083945" y="4626610"/>
            <a:ext cx="619125" cy="59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大数据软件生态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</a:rPr>
              <a:t>数据计算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Apache Spark</a:t>
            </a:r>
            <a:r>
              <a:rPr lang="zh-CN" altLang="en-US"/>
              <a:t>是目前全球范围内最火热的分布式内存计算引擎。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是大数据体系中的明星计算产品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Flink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Apache Flink</a:t>
            </a:r>
            <a:r>
              <a:rPr lang="zh-CN" altLang="en-US"/>
              <a:t>同样也是一款明星级的大数据分布式内存计算引擎。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特别是在实时计算（流计算）领域，</a:t>
            </a:r>
            <a:r>
              <a:rPr lang="en-US" altLang="zh-CN"/>
              <a:t>Flink</a:t>
            </a:r>
            <a:r>
              <a:rPr lang="zh-CN" altLang="en-US"/>
              <a:t>占据了大多数的国内市场。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722110" y="377317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22110" y="291973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数据存储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722110" y="462661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数据传输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340340" y="2919730"/>
            <a:ext cx="1069340" cy="19913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大</a:t>
            </a:r>
          </a:p>
          <a:p>
            <a:pPr algn="ctr"/>
            <a:r>
              <a:rPr lang="zh-CN" altLang="en-US"/>
              <a:t>数</a:t>
            </a:r>
          </a:p>
          <a:p>
            <a:pPr algn="ctr"/>
            <a:r>
              <a:rPr lang="zh-CN" altLang="en-US"/>
              <a:t>据</a:t>
            </a:r>
          </a:p>
          <a:p>
            <a:pPr algn="ctr"/>
            <a:r>
              <a:rPr lang="zh-CN" altLang="en-US"/>
              <a:t>核</a:t>
            </a:r>
          </a:p>
          <a:p>
            <a:pPr algn="ctr"/>
            <a:r>
              <a:rPr lang="zh-CN" altLang="en-US"/>
              <a:t>心</a:t>
            </a:r>
          </a:p>
          <a:p>
            <a:pPr algn="ctr"/>
            <a:r>
              <a:rPr lang="zh-CN" altLang="en-US"/>
              <a:t>工</a:t>
            </a:r>
          </a:p>
          <a:p>
            <a:pPr algn="ctr"/>
            <a:r>
              <a:rPr lang="zh-CN" altLang="en-US"/>
              <a:t>作</a:t>
            </a: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 flipH="1" flipV="1">
            <a:off x="9312910" y="3110865"/>
            <a:ext cx="102743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"/>
            </p:custDataLst>
          </p:nvPr>
        </p:nvCxnSpPr>
        <p:spPr>
          <a:xfrm flipH="1">
            <a:off x="9281160" y="3915410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3"/>
            </p:custDataLst>
          </p:nvPr>
        </p:nvCxnSpPr>
        <p:spPr>
          <a:xfrm flipH="1">
            <a:off x="9366250" y="3915410"/>
            <a:ext cx="97409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235315" y="3781425"/>
            <a:ext cx="1028065" cy="3511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park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915" y="2609215"/>
            <a:ext cx="933450" cy="50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640" y="4626610"/>
            <a:ext cx="974725" cy="50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大数据软件生态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r>
              <a:rPr lang="zh-CN" altLang="en-US" sz="2000" dirty="0">
                <a:latin typeface="PingFang SC Regular" panose="020B0400000000000000" charset="-122"/>
                <a:ea typeface="PingFang SC Regular" panose="020B0400000000000000" charset="-122"/>
              </a:rPr>
              <a:t>数据传输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Apache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r>
              <a:rPr lang="en-US" altLang="zh-CN" dirty="0"/>
              <a:t>Apache Kafka</a:t>
            </a:r>
            <a:r>
              <a:rPr lang="zh-CN" altLang="en-US" dirty="0"/>
              <a:t>是一款分布式的消息系统，可以完成海量规模的数据传输工作。</a:t>
            </a:r>
          </a:p>
          <a:p>
            <a:pPr>
              <a:buFont typeface="Arial" panose="020B0604020202020204" pitchFamily="34" charset="0"/>
            </a:pPr>
            <a:r>
              <a:rPr lang="en-US" altLang="zh-CN" dirty="0"/>
              <a:t>Apache Kafka</a:t>
            </a:r>
            <a:r>
              <a:rPr lang="zh-CN" altLang="en-US" dirty="0"/>
              <a:t>在大数据领域也是明星产品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Apache Pulsar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r>
              <a:rPr lang="en-US" altLang="zh-CN" dirty="0"/>
              <a:t>Apache Pulsar</a:t>
            </a:r>
            <a:r>
              <a:rPr lang="zh-CN" altLang="en-US" dirty="0"/>
              <a:t>同样是一款分布式的消息系统。</a:t>
            </a:r>
          </a:p>
          <a:p>
            <a:pPr>
              <a:buFont typeface="Arial" panose="020B0604020202020204" pitchFamily="34" charset="0"/>
            </a:pPr>
            <a:r>
              <a:rPr lang="zh-CN" altLang="en-US" dirty="0"/>
              <a:t>在大数据领域同样有非常多的使用者。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22110" y="377317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22110" y="291973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数据存储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722110" y="462661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数据传输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340340" y="2919730"/>
            <a:ext cx="1069340" cy="19913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大</a:t>
            </a:r>
          </a:p>
          <a:p>
            <a:pPr algn="ctr"/>
            <a:r>
              <a:rPr lang="zh-CN" altLang="en-US"/>
              <a:t>数</a:t>
            </a:r>
          </a:p>
          <a:p>
            <a:pPr algn="ctr"/>
            <a:r>
              <a:rPr lang="zh-CN" altLang="en-US"/>
              <a:t>据</a:t>
            </a:r>
          </a:p>
          <a:p>
            <a:pPr algn="ctr"/>
            <a:r>
              <a:rPr lang="zh-CN" altLang="en-US"/>
              <a:t>核</a:t>
            </a:r>
          </a:p>
          <a:p>
            <a:pPr algn="ctr"/>
            <a:r>
              <a:rPr lang="zh-CN" altLang="en-US"/>
              <a:t>心</a:t>
            </a:r>
          </a:p>
          <a:p>
            <a:pPr algn="ctr"/>
            <a:r>
              <a:rPr lang="zh-CN" altLang="en-US"/>
              <a:t>工</a:t>
            </a:r>
          </a:p>
          <a:p>
            <a:pPr algn="ctr"/>
            <a:r>
              <a:rPr lang="zh-CN" altLang="en-US"/>
              <a:t>作</a:t>
            </a: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 flipH="1" flipV="1">
            <a:off x="9312910" y="3110865"/>
            <a:ext cx="102743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"/>
            </p:custDataLst>
          </p:nvPr>
        </p:nvCxnSpPr>
        <p:spPr>
          <a:xfrm flipH="1">
            <a:off x="9281160" y="3915410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3"/>
            </p:custDataLst>
          </p:nvPr>
        </p:nvCxnSpPr>
        <p:spPr>
          <a:xfrm flipH="1">
            <a:off x="9366250" y="3915410"/>
            <a:ext cx="97409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239760" y="4626610"/>
            <a:ext cx="1028065" cy="3511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640" y="2602230"/>
            <a:ext cx="856615" cy="412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640" y="4282440"/>
            <a:ext cx="1706245" cy="344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大数据软件生态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</a:rPr>
              <a:t>数据传输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Flume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Apache Flume</a:t>
            </a:r>
            <a:r>
              <a:rPr lang="zh-CN" altLang="en-US"/>
              <a:t>是一款流式数据采集工具，可以从非常多的数据源中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完成数据采集传输的任务。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Sqoop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Apache Sqoop</a:t>
            </a:r>
            <a:r>
              <a:rPr lang="zh-CN" altLang="en-US"/>
              <a:t>是一款</a:t>
            </a:r>
            <a:r>
              <a:rPr lang="en-US" altLang="zh-CN"/>
              <a:t>ETL</a:t>
            </a:r>
            <a:r>
              <a:rPr lang="zh-CN" altLang="en-US"/>
              <a:t>工具，可以协助大数据体系和关系型数据库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之间进行数据传输。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2110" y="377317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22110" y="291973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数据存储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722110" y="4626610"/>
            <a:ext cx="406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数据传输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340340" y="2919730"/>
            <a:ext cx="1069340" cy="19913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大</a:t>
            </a:r>
          </a:p>
          <a:p>
            <a:pPr algn="ctr"/>
            <a:r>
              <a:rPr lang="zh-CN" altLang="en-US"/>
              <a:t>数</a:t>
            </a:r>
          </a:p>
          <a:p>
            <a:pPr algn="ctr"/>
            <a:r>
              <a:rPr lang="zh-CN" altLang="en-US"/>
              <a:t>据</a:t>
            </a:r>
          </a:p>
          <a:p>
            <a:pPr algn="ctr"/>
            <a:r>
              <a:rPr lang="zh-CN" altLang="en-US"/>
              <a:t>核</a:t>
            </a:r>
          </a:p>
          <a:p>
            <a:pPr algn="ctr"/>
            <a:r>
              <a:rPr lang="zh-CN" altLang="en-US"/>
              <a:t>心</a:t>
            </a:r>
          </a:p>
          <a:p>
            <a:pPr algn="ctr"/>
            <a:r>
              <a:rPr lang="zh-CN" altLang="en-US"/>
              <a:t>工</a:t>
            </a:r>
          </a:p>
          <a:p>
            <a:pPr algn="ctr"/>
            <a:r>
              <a:rPr lang="zh-CN" altLang="en-US"/>
              <a:t>作</a:t>
            </a: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 flipH="1" flipV="1">
            <a:off x="9312910" y="3110865"/>
            <a:ext cx="102743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"/>
            </p:custDataLst>
          </p:nvPr>
        </p:nvCxnSpPr>
        <p:spPr>
          <a:xfrm flipH="1">
            <a:off x="9281160" y="3915410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3"/>
            </p:custDataLst>
          </p:nvPr>
        </p:nvCxnSpPr>
        <p:spPr>
          <a:xfrm flipH="1">
            <a:off x="9366250" y="3915410"/>
            <a:ext cx="97409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239760" y="4626610"/>
            <a:ext cx="1028065" cy="3511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640" y="2519680"/>
            <a:ext cx="853440" cy="853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640" y="4768850"/>
            <a:ext cx="1130300" cy="334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数据是什么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21</a:t>
            </a:r>
            <a:r>
              <a:rPr lang="zh-CN" altLang="en-US"/>
              <a:t>世纪，我们的生活就迈入了"数据时代"</a:t>
            </a:r>
          </a:p>
          <a:p>
            <a:r>
              <a:rPr lang="zh-CN" altLang="en-US"/>
              <a:t>作为</a:t>
            </a:r>
            <a:r>
              <a:rPr lang="en-US" altLang="zh-CN"/>
              <a:t>21</a:t>
            </a:r>
            <a:r>
              <a:rPr lang="zh-CN" altLang="en-US"/>
              <a:t>世纪的新青年，"数据"一词经常出现。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5" y="2658745"/>
            <a:ext cx="4486275" cy="2995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67120" y="2658745"/>
            <a:ext cx="4297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和七个小矮人" panose="00000500000000000000" charset="-122"/>
                <a:ea typeface="阿里巴巴和七个小矮人" panose="00000500000000000000" charset="-122"/>
                <a:sym typeface="阿里巴巴和七个小矮人" panose="00000500000000000000" charset="-122"/>
              </a:rPr>
              <a:t>数据无时无刻的在影响着我们的现实生活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67120" y="3125470"/>
            <a:ext cx="311785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阿里巴巴和七个小矮人" panose="00000500000000000000" charset="-122"/>
                <a:ea typeface="阿里巴巴和七个小矮人" panose="00000500000000000000" charset="-122"/>
                <a:sym typeface="阿里巴巴和七个小矮人" panose="00000500000000000000" charset="-122"/>
              </a:rPr>
              <a:t>什么是数据？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阿里巴巴和七个小矮人" panose="00000500000000000000" charset="-122"/>
                <a:ea typeface="阿里巴巴和七个小矮人" panose="00000500000000000000" charset="-122"/>
                <a:sym typeface="阿里巴巴和七个小矮人" panose="00000500000000000000" charset="-122"/>
              </a:rPr>
              <a:t>数据又如何影响现实生活？</a:t>
            </a:r>
          </a:p>
        </p:txBody>
      </p:sp>
      <p:pic>
        <p:nvPicPr>
          <p:cNvPr id="7" name="图片 6" descr="播仔素材库【1】0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3869055"/>
            <a:ext cx="1334770" cy="133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大数据软件生态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大数据体系内的软件种类还是非常多的。在后续的学习中我们都能够逐步的接触到它们。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10" y="2264400"/>
            <a:ext cx="7450458" cy="420449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/>
              <a:t>1</a:t>
            </a:r>
            <a:r>
              <a:rPr lang="zh-CN" altLang="en-US" sz="1800"/>
              <a:t>. 大数据的核心工作：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存储：妥善保存海量待处理数据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计算：完成海量数据的价值挖掘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传输：协助各个环节的数据传输</a:t>
            </a:r>
          </a:p>
          <a:p>
            <a:pPr marL="0" algn="l">
              <a:buNone/>
            </a:pPr>
            <a:r>
              <a:rPr lang="zh-CN" altLang="en-US" sz="1800"/>
              <a:t>2. 大数据软件生态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存储：</a:t>
            </a:r>
            <a:r>
              <a:rPr lang="en-US" altLang="zh-CN" sz="1400"/>
              <a:t>Apache Hadoop HDFS</a:t>
            </a:r>
            <a:r>
              <a:rPr lang="zh-CN" altLang="en-US" sz="1400"/>
              <a:t>、</a:t>
            </a:r>
            <a:r>
              <a:rPr lang="en-US" altLang="zh-CN" sz="1400"/>
              <a:t>Apache HBase</a:t>
            </a:r>
            <a:r>
              <a:rPr lang="zh-CN" altLang="en-US" sz="1400"/>
              <a:t>、</a:t>
            </a:r>
            <a:r>
              <a:rPr lang="en-US" altLang="zh-CN" sz="1400"/>
              <a:t>Apache Kudu</a:t>
            </a:r>
            <a:r>
              <a:rPr lang="zh-CN" altLang="en-US" sz="1400"/>
              <a:t>、云平台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计算：</a:t>
            </a:r>
            <a:r>
              <a:rPr lang="en-US" altLang="zh-CN" sz="1400"/>
              <a:t>Apache Hadoop MapReduce</a:t>
            </a:r>
            <a:r>
              <a:rPr lang="zh-CN" altLang="en-US" sz="1400"/>
              <a:t>、</a:t>
            </a:r>
            <a:r>
              <a:rPr lang="en-US" altLang="zh-CN" sz="1400"/>
              <a:t>Apache Spark</a:t>
            </a:r>
            <a:r>
              <a:rPr lang="zh-CN" altLang="en-US" sz="1400"/>
              <a:t>、</a:t>
            </a:r>
            <a:r>
              <a:rPr lang="en-US" altLang="zh-CN" sz="1400"/>
              <a:t>Apache Flink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传输：</a:t>
            </a:r>
            <a:r>
              <a:rPr lang="en-US" altLang="zh-CN" sz="1400"/>
              <a:t>Apache Kafka</a:t>
            </a:r>
            <a:r>
              <a:rPr lang="zh-CN" altLang="en-US" sz="1400"/>
              <a:t>、</a:t>
            </a:r>
            <a:r>
              <a:rPr lang="en-US" altLang="zh-CN" sz="1400"/>
              <a:t>Apache Pulsar</a:t>
            </a:r>
            <a:r>
              <a:rPr lang="zh-CN" altLang="en-US" sz="1400"/>
              <a:t>、</a:t>
            </a:r>
            <a:r>
              <a:rPr lang="en-US" altLang="zh-CN" sz="1400"/>
              <a:t>Apache Flume</a:t>
            </a:r>
            <a:r>
              <a:rPr lang="zh-CN" altLang="en-US" sz="1400"/>
              <a:t>、</a:t>
            </a:r>
            <a:r>
              <a:rPr lang="en-US" altLang="zh-CN" sz="1400"/>
              <a:t>Apache Sqoop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36370"/>
            <a:ext cx="6868795" cy="425894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大数据软件生态中，软件的名称都有：</a:t>
            </a:r>
            <a:r>
              <a:rPr lang="en-US" altLang="zh-CN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Apache</a:t>
            </a:r>
          </a:p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Apache</a:t>
            </a:r>
            <a:r>
              <a:rPr lang="zh-CN" altLang="en-US" sz="2800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是什么？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同学们可以课后打开百度搜索一下：</a:t>
            </a:r>
            <a:r>
              <a:rPr lang="en-US" altLang="zh-CN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Apache</a:t>
            </a:r>
            <a:r>
              <a:rPr lang="zh-CN" altLang="en-US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软件基金会一词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</a:rPr>
              <a:t>作为扩展了解哦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3834765"/>
            <a:ext cx="410210" cy="410210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5019675" y="1006475"/>
            <a:ext cx="5973445" cy="350583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数据导论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大数据诞生</a:t>
            </a:r>
            <a:endParaRPr lang="zh-CN" altLang="en-US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大数据概述</a:t>
            </a:r>
            <a:endParaRPr lang="en-US" alt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大数据软件生态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Apache Hadoop</a:t>
            </a:r>
            <a:r>
              <a:rPr lang="zh-CN" altLang="en-US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概述</a:t>
            </a:r>
            <a:endParaRPr 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384550"/>
          </a:xfrm>
        </p:spPr>
        <p:txBody>
          <a:bodyPr/>
          <a:lstStyle/>
          <a:p>
            <a:r>
              <a:rPr 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了解</a:t>
            </a:r>
            <a:r>
              <a:rPr lang="en-US" alt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Apache Hadoop</a:t>
            </a:r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框架</a:t>
            </a:r>
          </a:p>
          <a:p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了解</a:t>
            </a:r>
            <a:r>
              <a:rPr lang="en-US" alt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Hadoop</a:t>
            </a:r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的发展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什么是</a:t>
            </a:r>
            <a:r>
              <a:rPr lang="en-US" altLang="zh-CN"/>
              <a:t>Hadoop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Hadoop</a:t>
            </a:r>
            <a:r>
              <a:rPr lang="zh-CN" altLang="en-US"/>
              <a:t>是</a:t>
            </a:r>
            <a:r>
              <a:rPr lang="en-US" altLang="zh-CN"/>
              <a:t>Apache</a:t>
            </a:r>
            <a:r>
              <a:rPr lang="zh-CN" altLang="en-US"/>
              <a:t>软件基金会下的顶级开源项目，用以提供：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分布式数据存储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分布式数据计算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分布式资源调度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为一体的整体解决方案。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Apache Hadoop</a:t>
            </a:r>
            <a:r>
              <a:rPr lang="zh-CN" altLang="en-US"/>
              <a:t>是典型的分布式软件框架，可以部署在</a:t>
            </a:r>
            <a:r>
              <a:rPr lang="en-US" altLang="zh-CN"/>
              <a:t>1</a:t>
            </a:r>
            <a:r>
              <a:rPr lang="zh-CN" altLang="en-US"/>
              <a:t>台乃至成千上万台服务器节点上协同工作。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个人或企业可以借助</a:t>
            </a:r>
            <a:r>
              <a:rPr lang="en-US" altLang="zh-CN"/>
              <a:t>Hadoop</a:t>
            </a:r>
            <a:r>
              <a:rPr lang="zh-CN" altLang="en-US"/>
              <a:t>构建大规模服务器集群，完成海量数据的存储和计算。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7463155" y="2581275"/>
            <a:ext cx="3568700" cy="901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为什么学习</a:t>
            </a:r>
            <a:r>
              <a:rPr lang="en-US" altLang="zh-CN"/>
              <a:t>Hadoop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r>
              <a:rPr lang="zh-CN" altLang="en-US"/>
              <a:t>近</a:t>
            </a:r>
            <a:r>
              <a:rPr lang="en-US" altLang="zh-CN"/>
              <a:t>10</a:t>
            </a:r>
            <a:r>
              <a:rPr lang="zh-CN" altLang="en-US"/>
              <a:t>年来，大数据技术体系一词一直和</a:t>
            </a:r>
            <a:r>
              <a:rPr lang="en-US" altLang="zh-CN"/>
              <a:t>Hadoop</a:t>
            </a:r>
            <a:r>
              <a:rPr lang="zh-CN" altLang="en-US"/>
              <a:t>是划上等号的，提起大数据技术基本就是在提及</a:t>
            </a:r>
            <a:r>
              <a:rPr lang="en-US" altLang="zh-CN"/>
              <a:t>Hadoop</a:t>
            </a:r>
            <a:r>
              <a:rPr lang="zh-CN" altLang="en-US"/>
              <a:t>。</a:t>
            </a:r>
          </a:p>
          <a:p>
            <a:r>
              <a:rPr lang="zh-CN" altLang="en-US"/>
              <a:t>随着近些年的发展，越来越多的新技术框架的出现，给大数据技术体系带来了丰富的生态，但是拥有元老地位的</a:t>
            </a:r>
            <a:r>
              <a:rPr lang="en-US" altLang="zh-CN"/>
              <a:t>Hadoop</a:t>
            </a:r>
            <a:r>
              <a:rPr lang="zh-CN" altLang="en-US"/>
              <a:t>依旧非常重要。</a:t>
            </a:r>
          </a:p>
          <a:p>
            <a:r>
              <a:rPr lang="zh-CN" altLang="en-US"/>
              <a:t>为什么学习</a:t>
            </a:r>
            <a:r>
              <a:rPr lang="en-US" altLang="zh-CN"/>
              <a:t>Hadoop</a:t>
            </a:r>
            <a:r>
              <a:rPr lang="zh-CN" altLang="en-US"/>
              <a:t>有如下几个至关重要的原因：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Hadoop</a:t>
            </a:r>
            <a:r>
              <a:rPr lang="zh-CN" altLang="en-US"/>
              <a:t>是最早的一批大数据技术框架，在市面上拥有极高的占有率和庞大的用户群体。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Hadoop</a:t>
            </a:r>
            <a:r>
              <a:rPr lang="zh-CN" altLang="en-US"/>
              <a:t>在大数据体系内，技术难度相对较低，非常适合作为大数据学习的入门技术栈。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>
                <a:solidFill>
                  <a:srgbClr val="FF0000"/>
                </a:solidFill>
              </a:rPr>
              <a:t>所以，学习</a:t>
            </a:r>
            <a:r>
              <a:rPr lang="en-US" altLang="zh-CN">
                <a:solidFill>
                  <a:srgbClr val="FF0000"/>
                </a:solidFill>
              </a:rPr>
              <a:t>Hadoop</a:t>
            </a:r>
            <a:r>
              <a:rPr lang="zh-CN" altLang="en-US">
                <a:solidFill>
                  <a:srgbClr val="FF0000"/>
                </a:solidFill>
              </a:rPr>
              <a:t>不仅仅因为其适合入门，同时也可以为大数据学习打下良好的基础。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Hadoop</a:t>
            </a:r>
            <a:r>
              <a:t>的功能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通常意义上，</a:t>
            </a:r>
            <a:r>
              <a:rPr lang="en-US" altLang="zh-CN"/>
              <a:t>Hadoop</a:t>
            </a:r>
            <a:r>
              <a:rPr lang="zh-CN" altLang="en-US"/>
              <a:t>是一个整体，其内部还会细分为三个功能组件，分别是：</a:t>
            </a:r>
          </a:p>
        </p:txBody>
      </p:sp>
      <p:sp>
        <p:nvSpPr>
          <p:cNvPr id="74" name="圆角矩形 73"/>
          <p:cNvSpPr/>
          <p:nvPr>
            <p:custDataLst>
              <p:tags r:id="rId1"/>
            </p:custDataLst>
          </p:nvPr>
        </p:nvSpPr>
        <p:spPr>
          <a:xfrm>
            <a:off x="4417695" y="2826385"/>
            <a:ext cx="1630680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rgbClr val="376FFF"/>
              </a:gs>
              <a:gs pos="0">
                <a:srgbClr val="376FFF">
                  <a:lumMod val="60000"/>
                  <a:lumOff val="40000"/>
                </a:srgbClr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>
            <p:custDataLst>
              <p:tags r:id="rId2"/>
            </p:custDataLst>
          </p:nvPr>
        </p:nvSpPr>
        <p:spPr>
          <a:xfrm>
            <a:off x="4591050" y="2908935"/>
            <a:ext cx="1284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kern="0" spc="100">
                <a:solidFill>
                  <a:srgbClr val="FFFFFF"/>
                </a:solidFill>
                <a:uFillTx/>
                <a:latin typeface="MiSans Demibold" panose="00000700000000000000" charset="-122"/>
                <a:ea typeface="MiSans Demibold" panose="00000700000000000000" charset="-122"/>
                <a:sym typeface="微软雅黑" panose="020B0503020204020204" pitchFamily="34" charset="-122"/>
              </a:rPr>
              <a:t>HDFS</a:t>
            </a:r>
            <a:r>
              <a:rPr lang="zh-CN" altLang="en-US" sz="1400" kern="0" spc="100">
                <a:solidFill>
                  <a:srgbClr val="FFFFFF"/>
                </a:solidFill>
                <a:uFillTx/>
                <a:latin typeface="MiSans Demibold" panose="00000700000000000000" charset="-122"/>
                <a:ea typeface="MiSans Demibold" panose="00000700000000000000" charset="-122"/>
                <a:sym typeface="微软雅黑" panose="020B0503020204020204" pitchFamily="34" charset="-122"/>
              </a:rPr>
              <a:t>组件</a:t>
            </a:r>
          </a:p>
        </p:txBody>
      </p:sp>
      <p:sp>
        <p:nvSpPr>
          <p:cNvPr id="76" name="右箭头 75"/>
          <p:cNvSpPr/>
          <p:nvPr>
            <p:custDataLst>
              <p:tags r:id="rId3"/>
            </p:custDataLst>
          </p:nvPr>
        </p:nvSpPr>
        <p:spPr>
          <a:xfrm>
            <a:off x="6266180" y="2881630"/>
            <a:ext cx="429895" cy="370205"/>
          </a:xfrm>
          <a:prstGeom prst="rightArrow">
            <a:avLst/>
          </a:prstGeom>
          <a:gradFill>
            <a:gsLst>
              <a:gs pos="3000">
                <a:srgbClr val="376FFF">
                  <a:lumMod val="60000"/>
                  <a:lumOff val="40000"/>
                  <a:alpha val="0"/>
                </a:srgbClr>
              </a:gs>
              <a:gs pos="50000">
                <a:srgbClr val="376FFF">
                  <a:lumMod val="60000"/>
                  <a:lumOff val="40000"/>
                  <a:alpha val="80000"/>
                </a:srgbClr>
              </a:gs>
              <a:gs pos="100000">
                <a:srgbClr val="376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78" name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13880" y="2813050"/>
            <a:ext cx="265747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HDFS</a:t>
            </a:r>
            <a:r>
              <a:rPr lang="zh-CN" altLang="en-US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是</a:t>
            </a:r>
            <a:r>
              <a:rPr lang="en-US" altLang="zh-CN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Hadoop</a:t>
            </a:r>
            <a:r>
              <a:rPr lang="zh-CN" altLang="en-US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内的分布式存储组件</a:t>
            </a: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可以构建分布式文件系统用于数据存储</a:t>
            </a:r>
          </a:p>
        </p:txBody>
      </p:sp>
      <p:sp>
        <p:nvSpPr>
          <p:cNvPr id="83" name="圆角矩形 82"/>
          <p:cNvSpPr/>
          <p:nvPr>
            <p:custDataLst>
              <p:tags r:id="rId5"/>
            </p:custDataLst>
          </p:nvPr>
        </p:nvSpPr>
        <p:spPr>
          <a:xfrm>
            <a:off x="4407535" y="3687445"/>
            <a:ext cx="1630680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rgbClr val="376FFF"/>
              </a:gs>
              <a:gs pos="0">
                <a:srgbClr val="376FFF">
                  <a:lumMod val="60000"/>
                  <a:lumOff val="40000"/>
                </a:srgbClr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>
            <p:custDataLst>
              <p:tags r:id="rId6"/>
            </p:custDataLst>
          </p:nvPr>
        </p:nvSpPr>
        <p:spPr>
          <a:xfrm>
            <a:off x="4281170" y="3774440"/>
            <a:ext cx="1840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kern="0" spc="100">
                <a:solidFill>
                  <a:srgbClr val="FFFFFF"/>
                </a:solidFill>
                <a:uFillTx/>
                <a:latin typeface="MiSans Demibold" panose="00000700000000000000" charset="-122"/>
                <a:ea typeface="MiSans Demibold" panose="00000700000000000000" charset="-122"/>
                <a:sym typeface="微软雅黑" panose="020B0503020204020204" pitchFamily="34" charset="-122"/>
              </a:rPr>
              <a:t>MapReduce</a:t>
            </a:r>
            <a:r>
              <a:rPr lang="zh-CN" altLang="en-US" sz="1400" kern="0" spc="100">
                <a:solidFill>
                  <a:srgbClr val="FFFFFF"/>
                </a:solidFill>
                <a:uFillTx/>
                <a:latin typeface="MiSans Demibold" panose="00000700000000000000" charset="-122"/>
                <a:ea typeface="MiSans Demibold" panose="00000700000000000000" charset="-122"/>
                <a:sym typeface="微软雅黑" panose="020B0503020204020204" pitchFamily="34" charset="-122"/>
              </a:rPr>
              <a:t>组件</a:t>
            </a:r>
          </a:p>
        </p:txBody>
      </p:sp>
      <p:sp>
        <p:nvSpPr>
          <p:cNvPr id="85" name="右箭头 84"/>
          <p:cNvSpPr/>
          <p:nvPr>
            <p:custDataLst>
              <p:tags r:id="rId7"/>
            </p:custDataLst>
          </p:nvPr>
        </p:nvSpPr>
        <p:spPr>
          <a:xfrm>
            <a:off x="6266180" y="3742690"/>
            <a:ext cx="429895" cy="370205"/>
          </a:xfrm>
          <a:prstGeom prst="rightArrow">
            <a:avLst/>
          </a:prstGeom>
          <a:gradFill>
            <a:gsLst>
              <a:gs pos="3000">
                <a:srgbClr val="376FFF">
                  <a:lumMod val="60000"/>
                  <a:lumOff val="40000"/>
                  <a:alpha val="0"/>
                </a:srgbClr>
              </a:gs>
              <a:gs pos="50000">
                <a:srgbClr val="376FFF">
                  <a:lumMod val="60000"/>
                  <a:lumOff val="40000"/>
                  <a:alpha val="80000"/>
                </a:srgbClr>
              </a:gs>
              <a:gs pos="100000">
                <a:srgbClr val="376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86" name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13880" y="3674110"/>
            <a:ext cx="2658110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MapReduce</a:t>
            </a:r>
            <a:r>
              <a:rPr lang="zh-CN" altLang="en-US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是</a:t>
            </a:r>
            <a:r>
              <a:rPr lang="en-US" altLang="zh-CN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Hadoop</a:t>
            </a:r>
            <a:r>
              <a:rPr lang="zh-CN" altLang="en-US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内分布式计算组件。提供编程接口供用户开发分布式计算程序</a:t>
            </a:r>
          </a:p>
        </p:txBody>
      </p:sp>
      <p:sp>
        <p:nvSpPr>
          <p:cNvPr id="89" name="圆角矩形 88"/>
          <p:cNvSpPr/>
          <p:nvPr>
            <p:custDataLst>
              <p:tags r:id="rId9"/>
            </p:custDataLst>
          </p:nvPr>
        </p:nvSpPr>
        <p:spPr>
          <a:xfrm>
            <a:off x="4417695" y="4548505"/>
            <a:ext cx="1630680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rgbClr val="376FFF"/>
              </a:gs>
              <a:gs pos="0">
                <a:srgbClr val="376FFF">
                  <a:lumMod val="60000"/>
                  <a:lumOff val="40000"/>
                </a:srgbClr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>
            <p:custDataLst>
              <p:tags r:id="rId10"/>
            </p:custDataLst>
          </p:nvPr>
        </p:nvSpPr>
        <p:spPr>
          <a:xfrm>
            <a:off x="4591050" y="4631055"/>
            <a:ext cx="1284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kern="0" spc="100">
                <a:solidFill>
                  <a:srgbClr val="FFFFFF"/>
                </a:solidFill>
                <a:uFillTx/>
                <a:latin typeface="MiSans Demibold" panose="00000700000000000000" charset="-122"/>
                <a:ea typeface="MiSans Demibold" panose="00000700000000000000" charset="-122"/>
                <a:sym typeface="微软雅黑" panose="020B0503020204020204" pitchFamily="34" charset="-122"/>
              </a:rPr>
              <a:t>YARN</a:t>
            </a:r>
            <a:r>
              <a:rPr lang="zh-CN" altLang="en-US" sz="1400" kern="0" spc="100">
                <a:solidFill>
                  <a:srgbClr val="FFFFFF"/>
                </a:solidFill>
                <a:uFillTx/>
                <a:latin typeface="MiSans Demibold" panose="00000700000000000000" charset="-122"/>
                <a:ea typeface="MiSans Demibold" panose="00000700000000000000" charset="-122"/>
                <a:sym typeface="微软雅黑" panose="020B0503020204020204" pitchFamily="34" charset="-122"/>
              </a:rPr>
              <a:t>组件</a:t>
            </a:r>
          </a:p>
        </p:txBody>
      </p:sp>
      <p:sp>
        <p:nvSpPr>
          <p:cNvPr id="91" name="右箭头 90"/>
          <p:cNvSpPr/>
          <p:nvPr>
            <p:custDataLst>
              <p:tags r:id="rId11"/>
            </p:custDataLst>
          </p:nvPr>
        </p:nvSpPr>
        <p:spPr>
          <a:xfrm>
            <a:off x="6266180" y="4603750"/>
            <a:ext cx="429895" cy="370205"/>
          </a:xfrm>
          <a:prstGeom prst="rightArrow">
            <a:avLst/>
          </a:prstGeom>
          <a:gradFill>
            <a:gsLst>
              <a:gs pos="3000">
                <a:srgbClr val="376FFF">
                  <a:lumMod val="60000"/>
                  <a:lumOff val="40000"/>
                  <a:alpha val="0"/>
                </a:srgbClr>
              </a:gs>
              <a:gs pos="50000">
                <a:srgbClr val="376FFF">
                  <a:lumMod val="60000"/>
                  <a:lumOff val="40000"/>
                  <a:alpha val="80000"/>
                </a:srgbClr>
              </a:gs>
              <a:gs pos="100000">
                <a:srgbClr val="376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92" name="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13880" y="4535170"/>
            <a:ext cx="2658110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YARN</a:t>
            </a:r>
            <a:r>
              <a:rPr lang="zh-CN" altLang="en-US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是</a:t>
            </a:r>
            <a:r>
              <a:rPr lang="en-US" altLang="zh-CN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Hadoop</a:t>
            </a:r>
            <a:r>
              <a:rPr lang="zh-CN" altLang="en-US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内分布式资源调度组件。</a:t>
            </a: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iSans" panose="00000500000000000000" charset="-122"/>
                <a:ea typeface="MiSans" panose="00000500000000000000" charset="-122"/>
                <a:cs typeface="微软雅黑" panose="020B0503020204020204" pitchFamily="34" charset="-122"/>
                <a:sym typeface="Arial" panose="020B0604020202020204" pitchFamily="34" charset="0"/>
              </a:rPr>
              <a:t>可供用户整体调度大规模集群的资源使用。</a:t>
            </a:r>
          </a:p>
        </p:txBody>
      </p:sp>
      <p:sp>
        <p:nvSpPr>
          <p:cNvPr id="4" name="椭圆 3"/>
          <p:cNvSpPr/>
          <p:nvPr>
            <p:custDataLst>
              <p:tags r:id="rId13"/>
            </p:custDataLst>
          </p:nvPr>
        </p:nvSpPr>
        <p:spPr>
          <a:xfrm>
            <a:off x="666115" y="2288540"/>
            <a:ext cx="3279140" cy="3279140"/>
          </a:xfrm>
          <a:prstGeom prst="ellipse">
            <a:avLst/>
          </a:prstGeom>
          <a:noFill/>
          <a:ln w="12700" cap="flat" cmpd="sng" algn="ctr">
            <a:gradFill>
              <a:gsLst>
                <a:gs pos="17000">
                  <a:srgbClr val="376FFF">
                    <a:alpha val="0"/>
                  </a:srgbClr>
                </a:gs>
                <a:gs pos="0">
                  <a:srgbClr val="376FFF">
                    <a:lumMod val="60000"/>
                    <a:lumOff val="40000"/>
                  </a:srgbClr>
                </a:gs>
              </a:gsLst>
              <a:lin ang="10800000" scaled="1"/>
            </a:gra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1828800" rtl="0" eaLnBrk="1" latinLnBrk="0" hangingPunct="1">
              <a:defRPr sz="36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914400" algn="l" defTabSz="1828800" rtl="0" eaLnBrk="1" latinLnBrk="0" hangingPunct="1">
              <a:defRPr sz="36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1828800" algn="l" defTabSz="1828800" rtl="0" eaLnBrk="1" latinLnBrk="0" hangingPunct="1">
              <a:defRPr sz="36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2743200" algn="l" defTabSz="1828800" rtl="0" eaLnBrk="1" latinLnBrk="0" hangingPunct="1">
              <a:defRPr sz="36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3657600" algn="l" defTabSz="1828800" rtl="0" eaLnBrk="1" latinLnBrk="0" hangingPunct="1">
              <a:defRPr sz="36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4572000" algn="l" defTabSz="1828800" rtl="0" eaLnBrk="1" latinLnBrk="0" hangingPunct="1">
              <a:defRPr sz="36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5486400" algn="l" defTabSz="1828800" rtl="0" eaLnBrk="1" latinLnBrk="0" hangingPunct="1">
              <a:defRPr sz="36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6400800" algn="l" defTabSz="1828800" rtl="0" eaLnBrk="1" latinLnBrk="0" hangingPunct="1">
              <a:defRPr sz="36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7315200" algn="l" defTabSz="1828800" rtl="0" eaLnBrk="1" latinLnBrk="0" hangingPunct="1">
              <a:defRPr sz="36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sz="1600">
              <a:cs typeface="江城圆体 400W" panose="020B0500000000000000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>
            <p:custDataLst>
              <p:tags r:id="rId14"/>
            </p:custDataLst>
          </p:nvPr>
        </p:nvSpPr>
        <p:spPr>
          <a:xfrm>
            <a:off x="3662045" y="4747895"/>
            <a:ext cx="81280" cy="81280"/>
          </a:xfrm>
          <a:prstGeom prst="ellipse">
            <a:avLst/>
          </a:prstGeom>
          <a:gradFill>
            <a:gsLst>
              <a:gs pos="0">
                <a:srgbClr val="376FFF">
                  <a:lumMod val="60000"/>
                  <a:lumOff val="40000"/>
                </a:srgbClr>
              </a:gs>
              <a:gs pos="100000">
                <a:srgbClr val="376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江城圆体 400W" panose="020B0500000000000000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>
            <p:custDataLst>
              <p:tags r:id="rId15"/>
            </p:custDataLst>
          </p:nvPr>
        </p:nvSpPr>
        <p:spPr>
          <a:xfrm>
            <a:off x="3662045" y="3037205"/>
            <a:ext cx="81280" cy="81280"/>
          </a:xfrm>
          <a:prstGeom prst="ellipse">
            <a:avLst/>
          </a:prstGeom>
          <a:gradFill>
            <a:gsLst>
              <a:gs pos="0">
                <a:srgbClr val="376FFF">
                  <a:lumMod val="60000"/>
                  <a:lumOff val="40000"/>
                </a:srgbClr>
              </a:gs>
              <a:gs pos="100000">
                <a:srgbClr val="376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江城圆体 400W" panose="020B0500000000000000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>
            <p:custDataLst>
              <p:tags r:id="rId16"/>
            </p:custDataLst>
          </p:nvPr>
        </p:nvSpPr>
        <p:spPr>
          <a:xfrm>
            <a:off x="815340" y="2437765"/>
            <a:ext cx="2980690" cy="2980690"/>
          </a:xfrm>
          <a:prstGeom prst="ellipse">
            <a:avLst/>
          </a:prstGeom>
          <a:gradFill flip="none">
            <a:gsLst>
              <a:gs pos="0">
                <a:srgbClr val="376FFF">
                  <a:lumMod val="60000"/>
                  <a:lumOff val="40000"/>
                  <a:alpha val="10000"/>
                </a:srgbClr>
              </a:gs>
              <a:gs pos="100000">
                <a:srgbClr val="376FFF">
                  <a:alpha val="10000"/>
                </a:srgbClr>
              </a:gs>
            </a:gsLst>
            <a:lin ang="27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17"/>
            </p:custDataLst>
          </p:nvPr>
        </p:nvSpPr>
        <p:spPr>
          <a:xfrm>
            <a:off x="958850" y="2581275"/>
            <a:ext cx="2693035" cy="2693035"/>
          </a:xfrm>
          <a:prstGeom prst="ellipse">
            <a:avLst/>
          </a:prstGeom>
          <a:gradFill flip="none">
            <a:gsLst>
              <a:gs pos="0">
                <a:srgbClr val="376FFF">
                  <a:lumMod val="60000"/>
                  <a:lumOff val="40000"/>
                  <a:alpha val="15000"/>
                </a:srgbClr>
              </a:gs>
              <a:gs pos="100000">
                <a:srgbClr val="376FFF">
                  <a:alpha val="15000"/>
                </a:srgbClr>
              </a:gs>
            </a:gsLst>
            <a:lin ang="27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18"/>
            </p:custDataLst>
          </p:nvPr>
        </p:nvSpPr>
        <p:spPr>
          <a:xfrm>
            <a:off x="1122045" y="2744470"/>
            <a:ext cx="2367280" cy="2367280"/>
          </a:xfrm>
          <a:prstGeom prst="ellipse">
            <a:avLst/>
          </a:prstGeom>
          <a:gradFill flip="none">
            <a:gsLst>
              <a:gs pos="0">
                <a:srgbClr val="376FFF">
                  <a:lumMod val="60000"/>
                  <a:lumOff val="40000"/>
                  <a:alpha val="20000"/>
                </a:srgbClr>
              </a:gs>
              <a:gs pos="100000">
                <a:srgbClr val="376FFF">
                  <a:alpha val="20000"/>
                </a:srgbClr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19"/>
            </p:custDataLst>
          </p:nvPr>
        </p:nvSpPr>
        <p:spPr>
          <a:xfrm>
            <a:off x="1281430" y="2903855"/>
            <a:ext cx="2047875" cy="2047875"/>
          </a:xfrm>
          <a:prstGeom prst="ellipse">
            <a:avLst/>
          </a:prstGeom>
          <a:gradFill>
            <a:gsLst>
              <a:gs pos="98000">
                <a:srgbClr val="376FFF"/>
              </a:gs>
              <a:gs pos="0">
                <a:srgbClr val="376FFF">
                  <a:lumMod val="60000"/>
                  <a:lumOff val="40000"/>
                </a:srgbClr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20"/>
            </p:custDataLst>
          </p:nvPr>
        </p:nvSpPr>
        <p:spPr>
          <a:xfrm>
            <a:off x="1316990" y="3584575"/>
            <a:ext cx="1977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MiSans Demibold" panose="00000700000000000000" charset="-122"/>
                <a:ea typeface="MiSans Demibold" panose="00000700000000000000" charset="-122"/>
                <a:sym typeface="微软雅黑" panose="020B0503020204020204" pitchFamily="34" charset="-122"/>
              </a:rPr>
              <a:t>Hadoop</a:t>
            </a:r>
          </a:p>
        </p:txBody>
      </p:sp>
      <p:sp>
        <p:nvSpPr>
          <p:cNvPr id="13" name="椭圆 12"/>
          <p:cNvSpPr/>
          <p:nvPr>
            <p:custDataLst>
              <p:tags r:id="rId21"/>
            </p:custDataLst>
          </p:nvPr>
        </p:nvSpPr>
        <p:spPr>
          <a:xfrm>
            <a:off x="3907790" y="3887470"/>
            <a:ext cx="81280" cy="81280"/>
          </a:xfrm>
          <a:prstGeom prst="ellipse">
            <a:avLst/>
          </a:prstGeom>
          <a:gradFill>
            <a:gsLst>
              <a:gs pos="0">
                <a:srgbClr val="376FFF">
                  <a:lumMod val="60000"/>
                  <a:lumOff val="40000"/>
                </a:srgbClr>
              </a:gs>
              <a:gs pos="100000">
                <a:srgbClr val="376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江城圆体 400W" panose="020B0500000000000000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8595" y="5681345"/>
            <a:ext cx="920305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rPr>
              <a:t>所以，我们会说</a:t>
            </a:r>
            <a:r>
              <a:rPr lang="en-US" altLang="zh-CN" sz="1600" dirty="0">
                <a:solidFill>
                  <a:srgbClr val="FF0000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rPr>
              <a:t>Hadoop</a:t>
            </a:r>
            <a:r>
              <a:rPr lang="zh-CN" altLang="en-US" sz="1600" dirty="0">
                <a:solidFill>
                  <a:srgbClr val="FF0000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rPr>
              <a:t>是一个集合了：</a:t>
            </a:r>
            <a:r>
              <a:rPr lang="zh-CN" altLang="en-US" sz="2400" dirty="0">
                <a:solidFill>
                  <a:srgbClr val="FF0000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rPr>
              <a:t>存储、计算、资源调度</a:t>
            </a:r>
            <a:r>
              <a:rPr lang="zh-CN" altLang="en-US" sz="1600" dirty="0">
                <a:solidFill>
                  <a:srgbClr val="FF0000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rPr>
              <a:t>为一体的大数据分布式框架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Hadoop</a:t>
            </a:r>
            <a:r>
              <a:rPr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发展</a:t>
            </a:r>
            <a:endParaRPr lang="zh-CN" altLang="en-US"/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Hadoop</a:t>
            </a:r>
            <a:r>
              <a:rPr lang="zh-CN" altLang="en-US" b="1" dirty="0" smtClean="0"/>
              <a:t>创始人：</a:t>
            </a:r>
            <a:r>
              <a:rPr lang="en-US" altLang="zh-CN" b="1" dirty="0">
                <a:solidFill>
                  <a:srgbClr val="C00000"/>
                </a:solidFill>
              </a:rPr>
              <a:t>Doug </a:t>
            </a:r>
            <a:r>
              <a:rPr lang="en-US" altLang="zh-CN" b="1" dirty="0" smtClean="0">
                <a:solidFill>
                  <a:srgbClr val="C00000"/>
                </a:solidFill>
              </a:rPr>
              <a:t>Cutting</a:t>
            </a:r>
          </a:p>
          <a:p>
            <a:r>
              <a:rPr lang="en-US" altLang="zh-CN" b="1" dirty="0"/>
              <a:t>Hadoop</a:t>
            </a:r>
            <a:r>
              <a:rPr lang="zh-CN" altLang="en-US" b="1" dirty="0"/>
              <a:t>起源于</a:t>
            </a:r>
            <a:r>
              <a:rPr lang="en-US" altLang="zh-CN" b="1" dirty="0"/>
              <a:t>Apache Lucene</a:t>
            </a:r>
            <a:r>
              <a:rPr lang="zh-CN" altLang="en-US" b="1" dirty="0"/>
              <a:t>子项目：</a:t>
            </a:r>
            <a:r>
              <a:rPr lang="en-US" altLang="zh-CN" b="1" dirty="0"/>
              <a:t>Nutch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Nutch</a:t>
            </a:r>
            <a:r>
              <a:rPr lang="zh-CN" altLang="en-US" dirty="0"/>
              <a:t>的设计目标是构建一个大型的全网</a:t>
            </a:r>
            <a:r>
              <a:rPr lang="zh-CN" altLang="en-US" dirty="0" smtClean="0"/>
              <a:t>搜索引擎。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遇到瓶颈：如何</a:t>
            </a:r>
            <a:r>
              <a:rPr lang="zh-CN" altLang="en-US" dirty="0"/>
              <a:t>解决数十亿网页的存储和索引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C00000"/>
                </a:solidFill>
              </a:rPr>
              <a:t>Google</a:t>
            </a:r>
            <a:r>
              <a:rPr lang="zh-CN" altLang="en-US" b="1" dirty="0">
                <a:solidFill>
                  <a:srgbClr val="C00000"/>
                </a:solidFill>
              </a:rPr>
              <a:t>三篇论文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《The Google file system》</a:t>
            </a:r>
            <a:r>
              <a:rPr lang="zh-CN" altLang="en-US" dirty="0" smtClean="0"/>
              <a:t>：谷歌分布式文件系统</a:t>
            </a:r>
            <a:r>
              <a:rPr lang="en-US" altLang="zh-CN" dirty="0" smtClean="0"/>
              <a:t>GFS</a:t>
            </a:r>
          </a:p>
          <a:p>
            <a:pPr marL="0" indent="0">
              <a:buNone/>
            </a:pPr>
            <a:r>
              <a:rPr lang="en-US" altLang="zh-CN" dirty="0"/>
              <a:t>   《MapReduce: Simpliﬁed Data Processing on Large Clusters》</a:t>
            </a:r>
            <a:r>
              <a:rPr lang="zh-CN" altLang="en-US" dirty="0" smtClean="0"/>
              <a:t>：谷歌分布式计算框架</a:t>
            </a:r>
            <a:r>
              <a:rPr lang="en-US" altLang="zh-CN" dirty="0" smtClean="0"/>
              <a:t>MapReduce</a:t>
            </a:r>
          </a:p>
          <a:p>
            <a:pPr marL="0" indent="0">
              <a:buNone/>
            </a:pPr>
            <a:r>
              <a:rPr lang="en-US" altLang="zh-CN" dirty="0"/>
              <a:t>   《Bigtable: A Distributed Storage System for Structured Data》</a:t>
            </a:r>
            <a:r>
              <a:rPr lang="zh-CN" altLang="en-US" dirty="0" smtClean="0"/>
              <a:t>：谷歌结构化数据存储系统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2" name="Picture 2" descr="http://img.mp.itc.cn/upload/20170718/3eac14356dbe4fa3b7c40f2d1c7daf7f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60" y="1048869"/>
            <a:ext cx="2826957" cy="244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Hadoop</a:t>
            </a:r>
            <a:r>
              <a:t>发展</a:t>
            </a:r>
          </a:p>
        </p:txBody>
      </p:sp>
      <p:cxnSp>
        <p:nvCxnSpPr>
          <p:cNvPr id="61" name="直接连接符 60"/>
          <p:cNvCxnSpPr/>
          <p:nvPr>
            <p:custDataLst>
              <p:tags r:id="rId1"/>
            </p:custDataLst>
          </p:nvPr>
        </p:nvCxnSpPr>
        <p:spPr>
          <a:xfrm flipV="1">
            <a:off x="5064760" y="2131060"/>
            <a:ext cx="0" cy="1800225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cxnSp>
        <p:nvCxnSpPr>
          <p:cNvPr id="47" name="直接连接符 46"/>
          <p:cNvCxnSpPr/>
          <p:nvPr>
            <p:custDataLst>
              <p:tags r:id="rId2"/>
            </p:custDataLst>
          </p:nvPr>
        </p:nvCxnSpPr>
        <p:spPr>
          <a:xfrm flipV="1">
            <a:off x="1311275" y="2131060"/>
            <a:ext cx="0" cy="1800225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cxnSp>
        <p:nvCxnSpPr>
          <p:cNvPr id="41" name="直接连接符 40"/>
          <p:cNvCxnSpPr/>
          <p:nvPr>
            <p:custDataLst>
              <p:tags r:id="rId3"/>
            </p:custDataLst>
          </p:nvPr>
        </p:nvCxnSpPr>
        <p:spPr>
          <a:xfrm>
            <a:off x="342900" y="3981450"/>
            <a:ext cx="11655425" cy="0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1502410" y="2778760"/>
            <a:ext cx="2520000" cy="72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l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开源搜索引擎框架雏形诞生</a:t>
            </a: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771525" y="1645920"/>
            <a:ext cx="1080135" cy="4940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096E6">
                  <a:alpha val="100000"/>
                </a:srgbClr>
              </a:gs>
              <a:gs pos="100000">
                <a:srgbClr val="6096E6">
                  <a:lumMod val="60000"/>
                  <a:lumOff val="4000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48" name="椭圆 47"/>
          <p:cNvSpPr/>
          <p:nvPr>
            <p:custDataLst>
              <p:tags r:id="rId6"/>
            </p:custDataLst>
          </p:nvPr>
        </p:nvSpPr>
        <p:spPr>
          <a:xfrm>
            <a:off x="1273175" y="3933825"/>
            <a:ext cx="75565" cy="75565"/>
          </a:xfrm>
          <a:prstGeom prst="ellipse">
            <a:avLst/>
          </a:prstGeom>
          <a:solidFill>
            <a:srgbClr val="6096E6">
              <a:lumMod val="40000"/>
              <a:lumOff val="60000"/>
            </a:srgbClr>
          </a:solidFill>
          <a:ln w="6350" cap="flat" cmpd="sng" algn="ctr">
            <a:solidFill>
              <a:srgbClr val="609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7"/>
            </p:custDataLst>
          </p:nvPr>
        </p:nvSpPr>
        <p:spPr>
          <a:xfrm>
            <a:off x="772795" y="1694180"/>
            <a:ext cx="1080000" cy="396000"/>
          </a:xfrm>
          <a:prstGeom prst="rect">
            <a:avLst/>
          </a:prstGeom>
          <a:noFill/>
        </p:spPr>
        <p:txBody>
          <a:bodyPr wrap="square" bIns="0" rtlCol="0" anchor="t" anchorCtr="0">
            <a:normAutofit fontScale="87500" lnSpcReduction="10000"/>
          </a:bodyPr>
          <a:lstStyle/>
          <a:p>
            <a:pPr lvl="0" algn="ctr"/>
            <a:r>
              <a:rPr lang="en-US" altLang="zh-CN" sz="28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  <a:sym typeface="微软雅黑" panose="020B0503020204020204" pitchFamily="34" charset="-122"/>
              </a:rPr>
              <a:t>2002</a:t>
            </a:r>
          </a:p>
        </p:txBody>
      </p:sp>
      <p:sp>
        <p:nvSpPr>
          <p:cNvPr id="55" name="椭圆 54"/>
          <p:cNvSpPr/>
          <p:nvPr>
            <p:custDataLst>
              <p:tags r:id="rId8"/>
            </p:custDataLst>
          </p:nvPr>
        </p:nvSpPr>
        <p:spPr>
          <a:xfrm>
            <a:off x="5031105" y="3933825"/>
            <a:ext cx="75565" cy="75565"/>
          </a:xfrm>
          <a:prstGeom prst="ellipse">
            <a:avLst/>
          </a:prstGeom>
          <a:solidFill>
            <a:srgbClr val="56CA95">
              <a:lumMod val="40000"/>
              <a:lumOff val="60000"/>
            </a:srgbClr>
          </a:solidFill>
          <a:ln w="6350" cap="flat" cmpd="sng" algn="ctr">
            <a:solidFill>
              <a:srgbClr val="56CA9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60" name="圆角矩形 59"/>
          <p:cNvSpPr/>
          <p:nvPr>
            <p:custDataLst>
              <p:tags r:id="rId9"/>
            </p:custDataLst>
          </p:nvPr>
        </p:nvSpPr>
        <p:spPr>
          <a:xfrm>
            <a:off x="4511675" y="1657350"/>
            <a:ext cx="1080135" cy="4940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6CA95"/>
              </a:gs>
              <a:gs pos="100000">
                <a:srgbClr val="56CA95">
                  <a:lumMod val="60000"/>
                  <a:lumOff val="4000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10"/>
            </p:custDataLst>
          </p:nvPr>
        </p:nvSpPr>
        <p:spPr>
          <a:xfrm>
            <a:off x="5241925" y="2346325"/>
            <a:ext cx="2520000" cy="432000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lstStyle/>
          <a:p>
            <a:pPr lvl="0" algn="l"/>
            <a:r>
              <a:rPr lang="en-US" altLang="zh-CN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Hadoop</a:t>
            </a: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雏形</a:t>
            </a:r>
          </a:p>
        </p:txBody>
      </p:sp>
      <p:sp>
        <p:nvSpPr>
          <p:cNvPr id="63" name="文本框 62"/>
          <p:cNvSpPr txBox="1"/>
          <p:nvPr>
            <p:custDataLst>
              <p:tags r:id="rId11"/>
            </p:custDataLst>
          </p:nvPr>
        </p:nvSpPr>
        <p:spPr>
          <a:xfrm>
            <a:off x="5245100" y="2778760"/>
            <a:ext cx="2520000" cy="7200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lvl="0" algn="l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基于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Google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论文的内容，使用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Java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完成了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Hadoop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框架的初版开发</a:t>
            </a:r>
          </a:p>
        </p:txBody>
      </p:sp>
      <p:sp>
        <p:nvSpPr>
          <p:cNvPr id="64" name="文本框 63"/>
          <p:cNvSpPr txBox="1"/>
          <p:nvPr>
            <p:custDataLst>
              <p:tags r:id="rId12"/>
            </p:custDataLst>
          </p:nvPr>
        </p:nvSpPr>
        <p:spPr>
          <a:xfrm>
            <a:off x="4511675" y="1710055"/>
            <a:ext cx="1080000" cy="396000"/>
          </a:xfrm>
          <a:prstGeom prst="rect">
            <a:avLst/>
          </a:prstGeom>
          <a:noFill/>
        </p:spPr>
        <p:txBody>
          <a:bodyPr wrap="square" bIns="0" rtlCol="0" anchor="t" anchorCtr="0">
            <a:normAutofit fontScale="87500" lnSpcReduction="10000"/>
          </a:bodyPr>
          <a:lstStyle/>
          <a:p>
            <a:pPr lvl="0" algn="ctr"/>
            <a:r>
              <a:rPr lang="en-US" altLang="zh-CN" sz="28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  <a:sym typeface="微软雅黑" panose="020B0503020204020204" pitchFamily="34" charset="-122"/>
              </a:rPr>
              <a:t>2006</a:t>
            </a:r>
          </a:p>
        </p:txBody>
      </p:sp>
      <p:sp>
        <p:nvSpPr>
          <p:cNvPr id="66" name="圆角矩形 65"/>
          <p:cNvSpPr/>
          <p:nvPr>
            <p:custDataLst>
              <p:tags r:id="rId13"/>
            </p:custDataLst>
          </p:nvPr>
        </p:nvSpPr>
        <p:spPr>
          <a:xfrm>
            <a:off x="2835275" y="5791200"/>
            <a:ext cx="1080135" cy="4940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B6E5"/>
              </a:gs>
              <a:gs pos="100000">
                <a:srgbClr val="58B6E5">
                  <a:lumMod val="60000"/>
                  <a:lumOff val="4000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cxnSp>
        <p:nvCxnSpPr>
          <p:cNvPr id="67" name="直接连接符 66"/>
          <p:cNvCxnSpPr/>
          <p:nvPr>
            <p:custDataLst>
              <p:tags r:id="rId14"/>
            </p:custDataLst>
          </p:nvPr>
        </p:nvCxnSpPr>
        <p:spPr>
          <a:xfrm flipV="1">
            <a:off x="3375025" y="3988435"/>
            <a:ext cx="0" cy="1800225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sp>
        <p:nvSpPr>
          <p:cNvPr id="68" name="椭圆 67"/>
          <p:cNvSpPr/>
          <p:nvPr>
            <p:custDataLst>
              <p:tags r:id="rId15"/>
            </p:custDataLst>
          </p:nvPr>
        </p:nvSpPr>
        <p:spPr>
          <a:xfrm>
            <a:off x="3336925" y="3952875"/>
            <a:ext cx="75565" cy="75565"/>
          </a:xfrm>
          <a:prstGeom prst="ellipse">
            <a:avLst/>
          </a:prstGeom>
          <a:solidFill>
            <a:srgbClr val="58B6E5">
              <a:lumMod val="40000"/>
              <a:lumOff val="60000"/>
            </a:srgbClr>
          </a:solidFill>
          <a:ln w="6350" cap="flat" cmpd="sng" algn="ctr">
            <a:solidFill>
              <a:srgbClr val="58B6E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16"/>
            </p:custDataLst>
          </p:nvPr>
        </p:nvSpPr>
        <p:spPr>
          <a:xfrm>
            <a:off x="631190" y="4482465"/>
            <a:ext cx="2520000" cy="432000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lstStyle/>
          <a:p>
            <a:pPr lvl="0" algn="r"/>
            <a:r>
              <a:rPr lang="en-US" altLang="zh-CN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Google</a:t>
            </a: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论文</a:t>
            </a:r>
          </a:p>
        </p:txBody>
      </p:sp>
      <p:sp>
        <p:nvSpPr>
          <p:cNvPr id="70" name="文本框 69"/>
          <p:cNvSpPr txBox="1"/>
          <p:nvPr>
            <p:custDataLst>
              <p:tags r:id="rId17"/>
            </p:custDataLst>
          </p:nvPr>
        </p:nvSpPr>
        <p:spPr>
          <a:xfrm>
            <a:off x="631190" y="4914265"/>
            <a:ext cx="2520000" cy="7200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lvl="0" algn="r">
              <a:lnSpc>
                <a:spcPct val="130000"/>
              </a:lnSpc>
              <a:spcAft>
                <a:spcPts val="1000"/>
              </a:spcAft>
            </a:pP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Google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发布了《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GFS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》《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MapReduce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》相关分布式存储和计算论文</a:t>
            </a:r>
          </a:p>
        </p:txBody>
      </p:sp>
      <p:sp>
        <p:nvSpPr>
          <p:cNvPr id="71" name="文本框 70"/>
          <p:cNvSpPr txBox="1"/>
          <p:nvPr>
            <p:custDataLst>
              <p:tags r:id="rId18"/>
            </p:custDataLst>
          </p:nvPr>
        </p:nvSpPr>
        <p:spPr>
          <a:xfrm>
            <a:off x="2834640" y="5836285"/>
            <a:ext cx="1080000" cy="396000"/>
          </a:xfrm>
          <a:prstGeom prst="rect">
            <a:avLst/>
          </a:prstGeom>
          <a:noFill/>
        </p:spPr>
        <p:txBody>
          <a:bodyPr wrap="square" bIns="0" rtlCol="0" anchor="t" anchorCtr="0">
            <a:normAutofit fontScale="87500" lnSpcReduction="10000"/>
          </a:bodyPr>
          <a:lstStyle/>
          <a:p>
            <a:pPr lvl="0" algn="ctr"/>
            <a:r>
              <a:rPr lang="en-US" altLang="zh-CN" sz="28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  <a:sym typeface="微软雅黑" panose="020B0503020204020204" pitchFamily="34" charset="-122"/>
              </a:rPr>
              <a:t>2004</a:t>
            </a:r>
          </a:p>
        </p:txBody>
      </p:sp>
      <p:sp>
        <p:nvSpPr>
          <p:cNvPr id="73" name="圆角矩形 72"/>
          <p:cNvSpPr/>
          <p:nvPr>
            <p:custDataLst>
              <p:tags r:id="rId19"/>
            </p:custDataLst>
          </p:nvPr>
        </p:nvSpPr>
        <p:spPr>
          <a:xfrm>
            <a:off x="6575425" y="5791200"/>
            <a:ext cx="1080135" cy="4940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A55"/>
              </a:gs>
              <a:gs pos="100000">
                <a:srgbClr val="FFBA55">
                  <a:lumMod val="60000"/>
                  <a:lumOff val="4000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cxnSp>
        <p:nvCxnSpPr>
          <p:cNvPr id="74" name="直接连接符 73"/>
          <p:cNvCxnSpPr/>
          <p:nvPr>
            <p:custDataLst>
              <p:tags r:id="rId20"/>
            </p:custDataLst>
          </p:nvPr>
        </p:nvCxnSpPr>
        <p:spPr>
          <a:xfrm flipV="1">
            <a:off x="7110730" y="3988435"/>
            <a:ext cx="0" cy="1800225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sp>
        <p:nvSpPr>
          <p:cNvPr id="75" name="椭圆 74"/>
          <p:cNvSpPr/>
          <p:nvPr>
            <p:custDataLst>
              <p:tags r:id="rId21"/>
            </p:custDataLst>
          </p:nvPr>
        </p:nvSpPr>
        <p:spPr>
          <a:xfrm>
            <a:off x="7072630" y="3952875"/>
            <a:ext cx="75565" cy="75565"/>
          </a:xfrm>
          <a:prstGeom prst="ellipse">
            <a:avLst/>
          </a:prstGeom>
          <a:solidFill>
            <a:srgbClr val="FFBA55">
              <a:lumMod val="40000"/>
              <a:lumOff val="60000"/>
            </a:srgbClr>
          </a:solidFill>
          <a:ln w="6350" cap="flat" cmpd="sng" algn="ctr">
            <a:solidFill>
              <a:srgbClr val="FFBA5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76" name="文本框 75"/>
          <p:cNvSpPr txBox="1"/>
          <p:nvPr>
            <p:custDataLst>
              <p:tags r:id="rId22"/>
            </p:custDataLst>
          </p:nvPr>
        </p:nvSpPr>
        <p:spPr>
          <a:xfrm>
            <a:off x="4349115" y="4482465"/>
            <a:ext cx="2520000" cy="432000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lstStyle/>
          <a:p>
            <a:pPr lvl="0" algn="r"/>
            <a:r>
              <a:rPr lang="en-US" altLang="zh-CN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Yahoo</a:t>
            </a: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时代</a:t>
            </a:r>
          </a:p>
        </p:txBody>
      </p:sp>
      <p:sp>
        <p:nvSpPr>
          <p:cNvPr id="77" name="文本框 76"/>
          <p:cNvSpPr txBox="1"/>
          <p:nvPr>
            <p:custDataLst>
              <p:tags r:id="rId23"/>
            </p:custDataLst>
          </p:nvPr>
        </p:nvSpPr>
        <p:spPr>
          <a:xfrm>
            <a:off x="4349115" y="4914265"/>
            <a:ext cx="2520000" cy="7200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lvl="0" algn="r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创始人Doug Cutting加入雅虎公司，在雅虎的支持下继续开发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Hadoop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项目</a:t>
            </a:r>
          </a:p>
        </p:txBody>
      </p:sp>
      <p:sp>
        <p:nvSpPr>
          <p:cNvPr id="78" name="文本框 77"/>
          <p:cNvSpPr txBox="1"/>
          <p:nvPr>
            <p:custDataLst>
              <p:tags r:id="rId24"/>
            </p:custDataLst>
          </p:nvPr>
        </p:nvSpPr>
        <p:spPr>
          <a:xfrm>
            <a:off x="6579870" y="5836285"/>
            <a:ext cx="1080000" cy="396000"/>
          </a:xfrm>
          <a:prstGeom prst="rect">
            <a:avLst/>
          </a:prstGeom>
          <a:noFill/>
        </p:spPr>
        <p:txBody>
          <a:bodyPr wrap="square" bIns="0" rtlCol="0" anchor="t" anchorCtr="0">
            <a:normAutofit fontScale="87500" lnSpcReduction="10000"/>
          </a:bodyPr>
          <a:lstStyle/>
          <a:p>
            <a:pPr lvl="0" algn="ctr"/>
            <a:r>
              <a:rPr lang="en-US" altLang="zh-CN" sz="28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  <a:sym typeface="微软雅黑" panose="020B0503020204020204" pitchFamily="34" charset="-122"/>
              </a:rPr>
              <a:t>2006</a:t>
            </a:r>
          </a:p>
        </p:txBody>
      </p:sp>
      <p:sp>
        <p:nvSpPr>
          <p:cNvPr id="81" name="椭圆 80"/>
          <p:cNvSpPr/>
          <p:nvPr>
            <p:custDataLst>
              <p:tags r:id="rId25"/>
            </p:custDataLst>
          </p:nvPr>
        </p:nvSpPr>
        <p:spPr>
          <a:xfrm>
            <a:off x="8799195" y="3953510"/>
            <a:ext cx="75565" cy="75565"/>
          </a:xfrm>
          <a:prstGeom prst="ellipse">
            <a:avLst/>
          </a:prstGeom>
          <a:solidFill>
            <a:srgbClr val="F18870">
              <a:lumMod val="40000"/>
              <a:lumOff val="60000"/>
            </a:srgbClr>
          </a:solidFill>
          <a:ln w="6350" cap="flat" cmpd="sng" algn="ctr">
            <a:solidFill>
              <a:srgbClr val="F1887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cxnSp>
        <p:nvCxnSpPr>
          <p:cNvPr id="83" name="直接连接符 82"/>
          <p:cNvCxnSpPr/>
          <p:nvPr>
            <p:custDataLst>
              <p:tags r:id="rId26"/>
            </p:custDataLst>
          </p:nvPr>
        </p:nvCxnSpPr>
        <p:spPr>
          <a:xfrm flipV="1">
            <a:off x="8832850" y="2150745"/>
            <a:ext cx="0" cy="1800225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sp>
        <p:nvSpPr>
          <p:cNvPr id="84" name="圆角矩形 83"/>
          <p:cNvSpPr/>
          <p:nvPr>
            <p:custDataLst>
              <p:tags r:id="rId27"/>
            </p:custDataLst>
          </p:nvPr>
        </p:nvSpPr>
        <p:spPr>
          <a:xfrm>
            <a:off x="8279765" y="1677035"/>
            <a:ext cx="1080135" cy="4940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18870"/>
              </a:gs>
              <a:gs pos="100000">
                <a:srgbClr val="F18870">
                  <a:lumMod val="60000"/>
                  <a:lumOff val="4000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85" name="文本框 84"/>
          <p:cNvSpPr txBox="1"/>
          <p:nvPr>
            <p:custDataLst>
              <p:tags r:id="rId28"/>
            </p:custDataLst>
          </p:nvPr>
        </p:nvSpPr>
        <p:spPr>
          <a:xfrm>
            <a:off x="8981440" y="2346960"/>
            <a:ext cx="2520000" cy="432000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lstStyle/>
          <a:p>
            <a:pPr lvl="0" algn="l"/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开源</a:t>
            </a:r>
          </a:p>
        </p:txBody>
      </p:sp>
      <p:sp>
        <p:nvSpPr>
          <p:cNvPr id="86" name="文本框 85"/>
          <p:cNvSpPr txBox="1"/>
          <p:nvPr>
            <p:custDataLst>
              <p:tags r:id="rId29"/>
            </p:custDataLst>
          </p:nvPr>
        </p:nvSpPr>
        <p:spPr>
          <a:xfrm>
            <a:off x="8980805" y="2778760"/>
            <a:ext cx="2520000" cy="7200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lvl="0" algn="l">
              <a:lnSpc>
                <a:spcPct val="130000"/>
              </a:lnSpc>
              <a:spcAft>
                <a:spcPts val="1000"/>
              </a:spcAft>
            </a:pP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Hadoop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贡献给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Apache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软件基金会，成为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Apache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旗下顶级开源项目</a:t>
            </a:r>
          </a:p>
        </p:txBody>
      </p:sp>
      <p:sp>
        <p:nvSpPr>
          <p:cNvPr id="87" name="文本框 86"/>
          <p:cNvSpPr txBox="1"/>
          <p:nvPr>
            <p:custDataLst>
              <p:tags r:id="rId30"/>
            </p:custDataLst>
          </p:nvPr>
        </p:nvSpPr>
        <p:spPr>
          <a:xfrm>
            <a:off x="8279765" y="1724025"/>
            <a:ext cx="1080000" cy="396000"/>
          </a:xfrm>
          <a:prstGeom prst="rect">
            <a:avLst/>
          </a:prstGeom>
          <a:noFill/>
        </p:spPr>
        <p:txBody>
          <a:bodyPr wrap="square" bIns="0" rtlCol="0" anchor="t" anchorCtr="0">
            <a:normAutofit fontScale="87500" lnSpcReduction="10000"/>
          </a:bodyPr>
          <a:lstStyle/>
          <a:p>
            <a:pPr lvl="0" algn="ctr"/>
            <a:r>
              <a:rPr lang="en-US" altLang="zh-CN" sz="28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  <a:sym typeface="微软雅黑" panose="020B0503020204020204" pitchFamily="34" charset="-122"/>
              </a:rPr>
              <a:t>2008</a:t>
            </a:r>
          </a:p>
        </p:txBody>
      </p:sp>
      <p:sp>
        <p:nvSpPr>
          <p:cNvPr id="89" name="圆角矩形 88"/>
          <p:cNvSpPr/>
          <p:nvPr>
            <p:custDataLst>
              <p:tags r:id="rId31"/>
            </p:custDataLst>
          </p:nvPr>
        </p:nvSpPr>
        <p:spPr>
          <a:xfrm>
            <a:off x="10342245" y="5791200"/>
            <a:ext cx="1080135" cy="4940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C5F74"/>
              </a:gs>
              <a:gs pos="100000">
                <a:srgbClr val="EC5F74">
                  <a:lumMod val="60000"/>
                  <a:lumOff val="4000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cxnSp>
        <p:nvCxnSpPr>
          <p:cNvPr id="90" name="直接连接符 89"/>
          <p:cNvCxnSpPr/>
          <p:nvPr>
            <p:custDataLst>
              <p:tags r:id="rId32"/>
            </p:custDataLst>
          </p:nvPr>
        </p:nvCxnSpPr>
        <p:spPr>
          <a:xfrm flipV="1">
            <a:off x="10877550" y="3988435"/>
            <a:ext cx="0" cy="1800225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sp>
        <p:nvSpPr>
          <p:cNvPr id="91" name="椭圆 90"/>
          <p:cNvSpPr/>
          <p:nvPr>
            <p:custDataLst>
              <p:tags r:id="rId33"/>
            </p:custDataLst>
          </p:nvPr>
        </p:nvSpPr>
        <p:spPr>
          <a:xfrm>
            <a:off x="10839450" y="3952875"/>
            <a:ext cx="75565" cy="75565"/>
          </a:xfrm>
          <a:prstGeom prst="ellipse">
            <a:avLst/>
          </a:prstGeom>
          <a:solidFill>
            <a:srgbClr val="FFBA55">
              <a:lumMod val="40000"/>
              <a:lumOff val="60000"/>
            </a:srgbClr>
          </a:solidFill>
          <a:ln w="6350" cap="flat" cmpd="sng" algn="ctr">
            <a:solidFill>
              <a:srgbClr val="FFBA5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92" name="文本框 91"/>
          <p:cNvSpPr txBox="1"/>
          <p:nvPr>
            <p:custDataLst>
              <p:tags r:id="rId34"/>
            </p:custDataLst>
          </p:nvPr>
        </p:nvSpPr>
        <p:spPr>
          <a:xfrm>
            <a:off x="8115935" y="4482465"/>
            <a:ext cx="2520000" cy="432000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lstStyle/>
          <a:p>
            <a:pPr lvl="0" algn="r"/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稳步发展</a:t>
            </a:r>
          </a:p>
        </p:txBody>
      </p:sp>
      <p:sp>
        <p:nvSpPr>
          <p:cNvPr id="93" name="文本框 92"/>
          <p:cNvSpPr txBox="1"/>
          <p:nvPr>
            <p:custDataLst>
              <p:tags r:id="rId35"/>
            </p:custDataLst>
          </p:nvPr>
        </p:nvSpPr>
        <p:spPr>
          <a:xfrm>
            <a:off x="8115935" y="4914265"/>
            <a:ext cx="2520000" cy="720000"/>
          </a:xfrm>
          <a:prstGeom prst="rect">
            <a:avLst/>
          </a:prstGeom>
          <a:noFill/>
        </p:spPr>
        <p:txBody>
          <a:bodyPr wrap="square" rtlCol="0">
            <a:normAutofit fontScale="87500" lnSpcReduction="10000"/>
          </a:bodyPr>
          <a:lstStyle/>
          <a:p>
            <a:pPr lvl="0" algn="r">
              <a:lnSpc>
                <a:spcPct val="130000"/>
              </a:lnSpc>
              <a:spcAft>
                <a:spcPts val="1000"/>
              </a:spcAft>
            </a:pP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从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2008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年开源以来到现在，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Hadoop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已更新到</a:t>
            </a:r>
            <a:r>
              <a:rPr lang="en-US" altLang="zh-CN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3.x</a:t>
            </a:r>
            <a:r>
              <a:rPr lang="zh-CN" altLang="en-US" sz="12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版本，成为市面上知名的大数据框架</a:t>
            </a:r>
          </a:p>
        </p:txBody>
      </p:sp>
      <p:sp>
        <p:nvSpPr>
          <p:cNvPr id="94" name="文本框 93"/>
          <p:cNvSpPr txBox="1"/>
          <p:nvPr>
            <p:custDataLst>
              <p:tags r:id="rId36"/>
            </p:custDataLst>
          </p:nvPr>
        </p:nvSpPr>
        <p:spPr>
          <a:xfrm>
            <a:off x="10339070" y="5836285"/>
            <a:ext cx="1080000" cy="396000"/>
          </a:xfrm>
          <a:prstGeom prst="rect">
            <a:avLst/>
          </a:prstGeom>
          <a:noFill/>
        </p:spPr>
        <p:txBody>
          <a:bodyPr wrap="square" bIns="0" rtlCol="0" anchor="t" anchorCtr="0">
            <a:normAutofit fontScale="82500" lnSpcReduction="10000"/>
          </a:bodyPr>
          <a:lstStyle/>
          <a:p>
            <a:pPr lvl="0" algn="ctr"/>
            <a:r>
              <a:rPr lang="zh-CN" altLang="en-US" sz="2800" spc="300">
                <a:solidFill>
                  <a:srgbClr val="FFFFFF"/>
                </a:solidFill>
                <a:uFillTx/>
                <a:latin typeface="思源黑体 CN" panose="020B0500000000000000" charset="-122"/>
                <a:ea typeface="Source Han Sans CN Regular" panose="020B0A00000000000000" charset="-122"/>
                <a:sym typeface="微软雅黑" panose="020B0503020204020204" pitchFamily="34" charset="-122"/>
              </a:rPr>
              <a:t>至今</a:t>
            </a:r>
          </a:p>
        </p:txBody>
      </p:sp>
      <p:sp>
        <p:nvSpPr>
          <p:cNvPr id="4" name="文本框 3"/>
          <p:cNvSpPr txBox="1"/>
          <p:nvPr>
            <p:custDataLst>
              <p:tags r:id="rId37"/>
            </p:custDataLst>
          </p:nvPr>
        </p:nvSpPr>
        <p:spPr>
          <a:xfrm>
            <a:off x="1502410" y="2346960"/>
            <a:ext cx="2520000" cy="432000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lstStyle/>
          <a:p>
            <a:pPr lvl="0" algn="l"/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" panose="020B0500000000000000" charset="-122"/>
                <a:sym typeface="微软雅黑" panose="020B0503020204020204" pitchFamily="34" charset="-122"/>
              </a:rPr>
              <a:t>Nutch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数据是什么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数据：一种可以被鉴别的对客观事件进行记录的符号。</a:t>
            </a:r>
          </a:p>
          <a:p>
            <a:r>
              <a:rPr lang="zh-CN" altLang="en-US" dirty="0"/>
              <a:t>简单来说就是</a:t>
            </a:r>
            <a:r>
              <a:rPr lang="zh-CN" altLang="en-US" dirty="0">
                <a:solidFill>
                  <a:srgbClr val="FF0000"/>
                </a:solidFill>
              </a:rPr>
              <a:t>：对人类的行为及产生的事件的一种记录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我们无时无刻都在产生数据：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4974" t="25443" r="15703" b="18828"/>
          <a:stretch>
            <a:fillRect/>
          </a:stretch>
        </p:blipFill>
        <p:spPr>
          <a:xfrm>
            <a:off x="1988820" y="3866515"/>
            <a:ext cx="1331595" cy="1070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29326" t="13843" r="34588" b="26435"/>
          <a:stretch>
            <a:fillRect/>
          </a:stretch>
        </p:blipFill>
        <p:spPr>
          <a:xfrm>
            <a:off x="3797300" y="3866515"/>
            <a:ext cx="1082675" cy="1087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60" y="3866515"/>
            <a:ext cx="1219200" cy="1069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945" y="3874770"/>
            <a:ext cx="1069975" cy="1069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 l="25474" t="8611" r="23292" b="5120"/>
          <a:stretch>
            <a:fillRect/>
          </a:stretch>
        </p:blipFill>
        <p:spPr>
          <a:xfrm>
            <a:off x="8599805" y="3874770"/>
            <a:ext cx="1069975" cy="1075690"/>
          </a:xfrm>
          <a:prstGeom prst="rect">
            <a:avLst/>
          </a:prstGeom>
        </p:spPr>
      </p:pic>
      <p:pic>
        <p:nvPicPr>
          <p:cNvPr id="11" name="图片 10" descr="2026470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197100" y="5285740"/>
            <a:ext cx="914400" cy="914400"/>
          </a:xfrm>
          <a:prstGeom prst="rect">
            <a:avLst/>
          </a:prstGeom>
        </p:spPr>
      </p:pic>
      <p:pic>
        <p:nvPicPr>
          <p:cNvPr id="13" name="图片 12" descr="34773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81755" y="5337175"/>
            <a:ext cx="914400" cy="914400"/>
          </a:xfrm>
          <a:prstGeom prst="rect">
            <a:avLst/>
          </a:prstGeom>
        </p:spPr>
      </p:pic>
      <p:pic>
        <p:nvPicPr>
          <p:cNvPr id="15" name="图片 14" descr="20215378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535930" y="5285740"/>
            <a:ext cx="914400" cy="914400"/>
          </a:xfrm>
          <a:prstGeom prst="rect">
            <a:avLst/>
          </a:prstGeom>
        </p:spPr>
      </p:pic>
      <p:pic>
        <p:nvPicPr>
          <p:cNvPr id="16" name="图片 15" descr="20192803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130415" y="5285740"/>
            <a:ext cx="914400" cy="9144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394700" y="5285740"/>
            <a:ext cx="1479550" cy="914400"/>
            <a:chOff x="13377" y="8324"/>
            <a:chExt cx="2330" cy="1440"/>
          </a:xfrm>
        </p:grpSpPr>
        <p:pic>
          <p:nvPicPr>
            <p:cNvPr id="17" name="图片 16" descr="472122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13377" y="8324"/>
              <a:ext cx="1440" cy="1440"/>
            </a:xfrm>
            <a:prstGeom prst="rect">
              <a:avLst/>
            </a:prstGeom>
          </p:spPr>
        </p:pic>
        <p:pic>
          <p:nvPicPr>
            <p:cNvPr id="18" name="图片 17" descr="472122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13805" y="8324"/>
              <a:ext cx="1440" cy="1440"/>
            </a:xfrm>
            <a:prstGeom prst="rect">
              <a:avLst/>
            </a:prstGeom>
          </p:spPr>
        </p:pic>
        <p:pic>
          <p:nvPicPr>
            <p:cNvPr id="19" name="图片 18" descr="472122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14267" y="8324"/>
              <a:ext cx="1440" cy="14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发行版本</a:t>
            </a:r>
          </a:p>
        </p:txBody>
      </p:sp>
      <p:sp>
        <p:nvSpPr>
          <p:cNvPr id="25" name="Freeform 46"/>
          <p:cNvSpPr/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6" name="Freeform 46"/>
          <p:cNvSpPr/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7" name="Freeform 5"/>
          <p:cNvSpPr/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开源社区版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商业发行版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242190" y="3085127"/>
            <a:ext cx="23036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Apache</a:t>
            </a: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开源社区发行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也</a:t>
            </a: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是</a:t>
            </a:r>
            <a:r>
              <a:rPr lang="zh-CN" altLang="en-US" sz="16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官方发行版本</a:t>
            </a:r>
            <a:endParaRPr lang="en-US" altLang="zh-CN" sz="16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优点</a:t>
            </a: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：更新迭代快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缺点：兼容稳定性不周</a:t>
            </a:r>
            <a:endParaRPr lang="zh-CN" altLang="en-US" sz="16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6812782" y="2869664"/>
            <a:ext cx="23230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商业公司发行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基于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Apache</a:t>
            </a: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开源协议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某些服务需要收费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优点：稳定兼容好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缺点：收费 版本更新慢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1750" y="4126865"/>
            <a:ext cx="1709420" cy="25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原生</a:t>
            </a:r>
            <a:r>
              <a:rPr lang="en-US" altLang="zh-CN" sz="105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Hadoop</a:t>
            </a:r>
            <a:r>
              <a:rPr lang="zh-CN" altLang="en-US" sz="105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体系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49410" y="4126865"/>
            <a:ext cx="1709420" cy="25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sz="105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商业公司二次封装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7" grpId="0" bldLvl="0" animBg="1"/>
      <p:bldP spid="28" grpId="0" bldLvl="0" animBg="1"/>
      <p:bldP spid="30" grpId="0" bldLvl="0" animBg="1"/>
      <p:bldP spid="36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zh-CN" altLang="en-US" sz="2000" b="1" dirty="0" smtClean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Apache开源社区版本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>
                <a:hlinkClick r:id="rId2"/>
              </a:rPr>
              <a:t>http://hadoop.apache.org/</a:t>
            </a:r>
            <a:endParaRPr lang="en-US" altLang="zh-CN" dirty="0"/>
          </a:p>
          <a:p>
            <a:endParaRPr lang="zh-CN" altLang="en-US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商业发行版本</a:t>
            </a:r>
            <a:endParaRPr lang="en-US" altLang="zh-CN" sz="2000" b="1" dirty="0" smtClean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CDH</a:t>
            </a:r>
            <a:r>
              <a:rPr lang="zh-CN" altLang="en-US" dirty="0"/>
              <a:t>（Cloudera's Distribution, including Apache Hadoop）</a:t>
            </a:r>
            <a:r>
              <a:rPr lang="en-US" altLang="zh-CN" dirty="0"/>
              <a:t> Cloudera</a:t>
            </a:r>
            <a:r>
              <a:rPr lang="zh-CN" altLang="en-US" dirty="0"/>
              <a:t>公司出品，目前使用最多的商业版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HDP</a:t>
            </a:r>
            <a:r>
              <a:rPr lang="zh-CN" altLang="en-US" dirty="0"/>
              <a:t>（Hortonworks Data Platform），</a:t>
            </a:r>
            <a:r>
              <a:rPr lang="en-US" altLang="zh-CN" dirty="0"/>
              <a:t>Hortonworks</a:t>
            </a:r>
            <a:r>
              <a:rPr lang="zh-CN" altLang="en-US" dirty="0"/>
              <a:t>公司出品，目前被</a:t>
            </a:r>
            <a:r>
              <a:rPr lang="en-US" altLang="zh-CN" dirty="0"/>
              <a:t>Cloudera</a:t>
            </a:r>
            <a:r>
              <a:rPr lang="zh-CN" altLang="en-US" dirty="0"/>
              <a:t>收购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星环，国产商业版，星环公司出品，在国内政企使用较多</a:t>
            </a:r>
          </a:p>
          <a:p>
            <a:endParaRPr lang="zh-CN" altLang="zh-CN" dirty="0"/>
          </a:p>
          <a:p>
            <a:r>
              <a:rPr lang="zh-CN" altLang="zh-CN" dirty="0"/>
              <a:t>本课程中使用的是当前最新的</a:t>
            </a:r>
            <a:r>
              <a:rPr lang="en-US" altLang="zh-CN" dirty="0"/>
              <a:t>Apache Hadoop</a:t>
            </a:r>
            <a:r>
              <a:rPr lang="zh-CN" altLang="en-US" dirty="0"/>
              <a:t>（即开源版本）</a:t>
            </a:r>
            <a:r>
              <a:rPr lang="zh-CN" altLang="zh-CN" dirty="0"/>
              <a:t>，版本号为：</a:t>
            </a:r>
            <a:r>
              <a:rPr lang="en-US" altLang="zh-CN" b="1" dirty="0" smtClean="0"/>
              <a:t>3.3.4</a:t>
            </a:r>
          </a:p>
          <a:p>
            <a:pPr algn="l">
              <a:buClrTx/>
              <a:buSzTx/>
            </a:pPr>
            <a:r>
              <a:rPr lang="en-US" altLang="zh-CN" dirty="0"/>
              <a:t>同时，在课程后期，会带来CDH的内容讲解。</a:t>
            </a:r>
          </a:p>
        </p:txBody>
      </p:sp>
      <p:sp>
        <p:nvSpPr>
          <p:cNvPr id="5" name="文本占位符 3"/>
          <p:cNvSpPr>
            <a:spLocks noGrp="1"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Hadoop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发行版本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Hadoop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Hadoop</a:t>
            </a:r>
            <a:r>
              <a:rPr lang="zh-CN" altLang="en-US"/>
              <a:t>是开源的技术框架，提供分布式存储、计算、资源调度的解决方案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为什么学习</a:t>
            </a:r>
            <a:r>
              <a:rPr lang="en-US" altLang="zh-CN"/>
              <a:t>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Hadoop</a:t>
            </a:r>
            <a:r>
              <a:rPr lang="zh-CN" altLang="en-US"/>
              <a:t>诞生早，在企业中广泛应用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Hadoop</a:t>
            </a:r>
            <a:r>
              <a:rPr lang="zh-CN" altLang="en-US"/>
              <a:t>概念较为简单，适合大数据分布式入门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Hadoop</a:t>
            </a:r>
            <a:r>
              <a:rPr lang="zh-CN" altLang="en-US"/>
              <a:t>的发展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zh-CN" altLang="en-US" sz="1400"/>
              <a:t>创始人</a:t>
            </a:r>
            <a:r>
              <a:rPr lang="en-US" altLang="zh-CN" sz="1400">
                <a:sym typeface="+mn-ea"/>
              </a:rPr>
              <a:t>Doug Cutting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zh-CN" altLang="en-US" sz="1400"/>
              <a:t>基于</a:t>
            </a:r>
            <a:r>
              <a:rPr lang="en-US" altLang="zh-CN" sz="1400"/>
              <a:t>Nutch</a:t>
            </a:r>
            <a:r>
              <a:rPr lang="zh-CN" altLang="en-US" sz="1400"/>
              <a:t>搜索项目发展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zh-CN" altLang="en-US" sz="1400"/>
              <a:t>发展受到</a:t>
            </a:r>
            <a:r>
              <a:rPr lang="en-US" altLang="zh-CN" sz="1400"/>
              <a:t>Google</a:t>
            </a:r>
            <a:r>
              <a:rPr lang="zh-CN" altLang="en-US" sz="1400"/>
              <a:t>三篇著名的论文影响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sz="1400"/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sz="1400"/>
          </a:p>
          <a:p>
            <a:pPr marL="0" algn="l">
              <a:buFont typeface="Arial" panose="020B0604020202020204" pitchFamily="34" charset="0"/>
              <a:buNone/>
            </a:pPr>
            <a:r>
              <a:rPr lang="en-US" altLang="zh-CN" sz="1800"/>
              <a:t>4. Hadoop的版本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Apache </a:t>
            </a:r>
            <a:r>
              <a:rPr lang="zh-CN" altLang="en-US" sz="1400"/>
              <a:t>开源社区版</a:t>
            </a:r>
            <a:r>
              <a:rPr lang="en-US" altLang="zh-CN" sz="1400"/>
              <a:t>Hadoop</a:t>
            </a:r>
            <a:r>
              <a:rPr lang="zh-CN" altLang="en-US" sz="1400"/>
              <a:t>（原生版本）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/>
              <a:t>商业公司自行封装的商业版</a:t>
            </a:r>
          </a:p>
          <a:p>
            <a:pPr marL="457200" lvl="1" algn="l">
              <a:buFont typeface="Arial" panose="020B0604020202020204" pitchFamily="34" charset="0"/>
              <a:buChar char="•"/>
            </a:pPr>
            <a:r>
              <a:rPr lang="en-US" altLang="zh-CN" sz="12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CDH</a:t>
            </a:r>
          </a:p>
          <a:p>
            <a:pPr marL="457200" lvl="1" algn="l">
              <a:buFont typeface="Arial" panose="020B0604020202020204" pitchFamily="34" charset="0"/>
              <a:buChar char="•"/>
            </a:pPr>
            <a:r>
              <a:rPr lang="en-US" altLang="zh-CN" sz="12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HDP</a:t>
            </a:r>
          </a:p>
          <a:p>
            <a:pPr marL="457200" lvl="1" algn="l">
              <a:buFont typeface="Arial" panose="020B0604020202020204" pitchFamily="34" charset="0"/>
              <a:buChar char="•"/>
            </a:pPr>
            <a:r>
              <a:rPr lang="zh-CN" altLang="en-US" sz="12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星环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26355" y="3232785"/>
            <a:ext cx="6188710" cy="807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4134485"/>
            <a:ext cx="410210" cy="410210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5019675" y="1006475"/>
            <a:ext cx="5973445" cy="350583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数据导论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大数据诞生</a:t>
            </a:r>
            <a:endParaRPr lang="zh-CN" altLang="en-US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大数据概述</a:t>
            </a:r>
            <a:endParaRPr lang="en-US" alt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大数据软件生态</a:t>
            </a:r>
          </a:p>
          <a:p>
            <a:pPr algn="l"/>
            <a:r>
              <a:rPr 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Apache Hadoop概述</a:t>
            </a:r>
            <a:endParaRPr 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集群搭建前置准备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022590" y="3720465"/>
            <a:ext cx="2072640" cy="1257300"/>
            <a:chOff x="12634" y="5859"/>
            <a:chExt cx="3264" cy="1980"/>
          </a:xfrm>
        </p:grpSpPr>
        <p:sp>
          <p:nvSpPr>
            <p:cNvPr id="2" name="左大括号 1"/>
            <p:cNvSpPr/>
            <p:nvPr/>
          </p:nvSpPr>
          <p:spPr>
            <a:xfrm>
              <a:off x="12634" y="6070"/>
              <a:ext cx="494" cy="15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128" y="5859"/>
              <a:ext cx="277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rgbClr val="FF0000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基于</a:t>
              </a:r>
              <a:r>
                <a:rPr lang="en-US" altLang="zh-CN" sz="1400" dirty="0">
                  <a:solidFill>
                    <a:srgbClr val="FF0000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VMware</a:t>
              </a:r>
              <a:r>
                <a:rPr lang="zh-CN" altLang="en-US" sz="1400" dirty="0">
                  <a:solidFill>
                    <a:srgbClr val="FF0000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虚拟机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28" y="7357"/>
              <a:ext cx="277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基于云服务器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384550"/>
          </a:xfrm>
        </p:spPr>
        <p:txBody>
          <a:bodyPr/>
          <a:lstStyle/>
          <a:p>
            <a:r>
              <a:rPr 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在虚拟机上构建三台</a:t>
            </a:r>
            <a:r>
              <a:rPr lang="en-US" alt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Linux</a:t>
            </a:r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操作系统</a:t>
            </a:r>
          </a:p>
          <a:p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在三台</a:t>
            </a:r>
            <a:r>
              <a:rPr lang="en-US" alt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Linux</a:t>
            </a:r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虚拟机上完成构建集群的前置准备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前言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从现在开始进入到实操阶段，将要在</a:t>
            </a:r>
            <a:r>
              <a:rPr lang="en-US" altLang="zh-CN"/>
              <a:t>VMware</a:t>
            </a:r>
            <a:r>
              <a:rPr lang="zh-CN" altLang="en-US"/>
              <a:t>软件中创建多台</a:t>
            </a:r>
            <a:r>
              <a:rPr lang="en-US" altLang="zh-CN"/>
              <a:t>Linux</a:t>
            </a:r>
            <a:r>
              <a:rPr lang="zh-CN" altLang="en-US"/>
              <a:t>虚拟机，并进行系统设置。</a:t>
            </a:r>
          </a:p>
          <a:p>
            <a:r>
              <a:rPr lang="zh-CN" altLang="en-US"/>
              <a:t>需要同学们拥有前置知识：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VMware</a:t>
            </a:r>
            <a:r>
              <a:rPr lang="zh-CN" altLang="en-US"/>
              <a:t>的使用经验，知道什么是虚拟机并在</a:t>
            </a:r>
            <a:r>
              <a:rPr lang="en-US" altLang="zh-CN"/>
              <a:t>VMware</a:t>
            </a:r>
            <a:r>
              <a:rPr lang="zh-CN" altLang="en-US"/>
              <a:t>中创建过</a:t>
            </a:r>
            <a:r>
              <a:rPr lang="en-US" altLang="zh-CN"/>
              <a:t>Linux</a:t>
            </a:r>
            <a:r>
              <a:rPr lang="zh-CN" altLang="en-US"/>
              <a:t>虚拟机（</a:t>
            </a:r>
            <a:r>
              <a:rPr lang="en-US" altLang="zh-CN"/>
              <a:t>CentOS</a:t>
            </a:r>
            <a:r>
              <a:rPr lang="zh-CN" altLang="en-US"/>
              <a:t>系统）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熟悉</a:t>
            </a:r>
            <a:r>
              <a:rPr lang="en-US" altLang="zh-CN"/>
              <a:t>Linux</a:t>
            </a:r>
            <a:r>
              <a:rPr lang="zh-CN" altLang="en-US"/>
              <a:t>的基础操作，懂得常见的</a:t>
            </a:r>
            <a:r>
              <a:rPr lang="en-US" altLang="zh-CN"/>
              <a:t>Linux</a:t>
            </a:r>
            <a:r>
              <a:rPr lang="zh-CN" altLang="en-US"/>
              <a:t>操作命令，并知晓</a:t>
            </a:r>
            <a:r>
              <a:rPr lang="en-US" altLang="zh-CN"/>
              <a:t>IP</a:t>
            </a:r>
            <a:r>
              <a:rPr lang="zh-CN" altLang="en-US"/>
              <a:t>、主机名、</a:t>
            </a:r>
            <a:r>
              <a:rPr lang="en-US" altLang="zh-CN"/>
              <a:t>SSH</a:t>
            </a:r>
            <a:r>
              <a:rPr lang="zh-CN" altLang="en-US"/>
              <a:t>等基础技术名词的含义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针对零基础学员，课程有三部分补充知识点：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Linux</a:t>
            </a:r>
            <a:r>
              <a:rPr lang="zh-CN" altLang="en-US">
                <a:solidFill>
                  <a:srgbClr val="FF0000"/>
                </a:solidFill>
              </a:rPr>
              <a:t>操作系统补充知识点，包含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  <a:r>
              <a:rPr lang="zh-CN" altLang="en-US">
                <a:solidFill>
                  <a:srgbClr val="FF0000"/>
                </a:solidFill>
              </a:rPr>
              <a:t>系统的学习、虚拟机的学习等内容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</a:t>
            </a:r>
            <a:r>
              <a:rPr lang="zh-CN" altLang="en-US"/>
              <a:t>语言补充知识点，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数据库软件讲解</a:t>
            </a:r>
            <a:r>
              <a:rPr lang="en-US" altLang="zh-CN"/>
              <a:t>SQL</a:t>
            </a:r>
            <a:r>
              <a:rPr lang="zh-CN" altLang="en-US"/>
              <a:t>语言的相关知识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云平台补充知识点，基于阿里云和</a:t>
            </a:r>
            <a:r>
              <a:rPr lang="en-US" altLang="zh-CN"/>
              <a:t>UCloud</a:t>
            </a:r>
            <a:r>
              <a:rPr lang="zh-CN" altLang="en-US"/>
              <a:t>两款云平台讲解云平台的基本使用知识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olidFill>
                  <a:srgbClr val="FF0000"/>
                </a:solidFill>
              </a:rPr>
              <a:t>零基础学员可以先去学习补充知识点（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  <a:r>
              <a:rPr lang="zh-CN" altLang="en-US">
                <a:solidFill>
                  <a:srgbClr val="FF0000"/>
                </a:solidFill>
              </a:rPr>
              <a:t>部分）</a:t>
            </a:r>
            <a:r>
              <a:rPr lang="zh-CN" altLang="en-US"/>
              <a:t>，有经验的学员可以直接学习本节内容。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前言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我们了解了大数据</a:t>
            </a:r>
            <a:r>
              <a:rPr lang="en-US" altLang="zh-CN"/>
              <a:t>Hadoop</a:t>
            </a:r>
            <a:r>
              <a:rPr lang="zh-CN" altLang="en-US"/>
              <a:t>是分布式体系。</a:t>
            </a:r>
          </a:p>
          <a:p>
            <a:endParaRPr lang="zh-CN" altLang="en-US"/>
          </a:p>
          <a:p>
            <a:r>
              <a:rPr lang="zh-CN" altLang="en-US"/>
              <a:t>分布式我们在后续的章节中会带领同学们慢慢去体会它。</a:t>
            </a:r>
          </a:p>
          <a:p>
            <a:r>
              <a:rPr lang="zh-CN" altLang="en-US"/>
              <a:t>现在我们对它的第一概念就是</a:t>
            </a:r>
            <a:r>
              <a:rPr lang="en-US" altLang="zh-CN"/>
              <a:t>:</a:t>
            </a:r>
            <a:r>
              <a:rPr lang="zh-CN" altLang="en-US"/>
              <a:t>多台服务器组成集群，一同工作。</a:t>
            </a:r>
          </a:p>
          <a:p>
            <a:endParaRPr lang="zh-CN" altLang="en-US"/>
          </a:p>
          <a:p>
            <a:r>
              <a:rPr lang="zh-CN" altLang="en-US"/>
              <a:t>所以，</a:t>
            </a:r>
            <a:r>
              <a:rPr lang="en-US" altLang="zh-CN"/>
              <a:t> </a:t>
            </a:r>
            <a:r>
              <a:rPr lang="zh-CN" altLang="en-US"/>
              <a:t>为了能确保正常部署好大数据的集群，我们需要做好提前的准备：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准备多台</a:t>
            </a:r>
            <a:r>
              <a:rPr lang="en-US" altLang="zh-CN"/>
              <a:t>Linux</a:t>
            </a:r>
            <a:r>
              <a:rPr lang="zh-CN" altLang="en-US"/>
              <a:t>虚拟机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准备基础的</a:t>
            </a:r>
            <a:r>
              <a:rPr lang="en-US" altLang="zh-CN"/>
              <a:t>Linux</a:t>
            </a:r>
            <a:r>
              <a:rPr lang="zh-CN" altLang="en-US"/>
              <a:t>操作环境（</a:t>
            </a:r>
            <a:r>
              <a:rPr lang="en-US" altLang="zh-CN"/>
              <a:t>SSH</a:t>
            </a:r>
            <a:r>
              <a:rPr lang="zh-CN" altLang="en-US"/>
              <a:t>免密、防火墙、</a:t>
            </a:r>
            <a:r>
              <a:rPr lang="en-US" altLang="zh-CN"/>
              <a:t>JDK</a:t>
            </a:r>
            <a:r>
              <a:rPr lang="zh-CN" altLang="en-US"/>
              <a:t>等）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配置多台Linux虚拟机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安装集群化软件，首要条件就是要有多台Linux服务器可用。</a:t>
            </a:r>
          </a:p>
          <a:p>
            <a:r>
              <a:rPr lang="zh-CN" altLang="en-US"/>
              <a:t>我们可以使用VMware提供的克隆功能，基于一台虚拟机去克隆创建多台虚拟机。</a:t>
            </a:r>
          </a:p>
          <a:p>
            <a:endParaRPr lang="en-US" altLang="zh-CN"/>
          </a:p>
          <a:p>
            <a:r>
              <a:rPr lang="en-US" altLang="zh-CN"/>
              <a:t>1. 首先，</a:t>
            </a:r>
            <a:r>
              <a:rPr lang="zh-CN" altLang="en-US"/>
              <a:t>创建一台</a:t>
            </a:r>
            <a:r>
              <a:rPr lang="en-US" altLang="zh-CN"/>
              <a:t>CentOS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课程使用</a:t>
            </a:r>
            <a:r>
              <a:rPr lang="en-US" altLang="zh-CN">
                <a:solidFill>
                  <a:srgbClr val="FF0000"/>
                </a:solidFill>
              </a:rPr>
              <a:t>7.6</a:t>
            </a:r>
            <a:r>
              <a:rPr lang="zh-CN" altLang="en-US">
                <a:solidFill>
                  <a:srgbClr val="FF0000"/>
                </a:solidFill>
              </a:rPr>
              <a:t>版本</a:t>
            </a:r>
            <a:r>
              <a:rPr lang="zh-CN" altLang="en-US"/>
              <a:t>）系统的</a:t>
            </a:r>
            <a:r>
              <a:rPr lang="en-US" altLang="zh-CN"/>
              <a:t>Linux</a:t>
            </a:r>
            <a:r>
              <a:rPr lang="zh-CN" altLang="en-US"/>
              <a:t>虚拟机，作为基础虚拟机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在</a:t>
            </a:r>
            <a:r>
              <a:rPr lang="en-US" altLang="zh-CN"/>
              <a:t>VMware</a:t>
            </a:r>
            <a:r>
              <a:rPr lang="zh-CN" altLang="en-US"/>
              <a:t>中</a:t>
            </a:r>
            <a:r>
              <a:rPr lang="en-US" altLang="zh-CN"/>
              <a:t>新建文件夹</a:t>
            </a:r>
            <a:r>
              <a:rPr lang="zh-CN" altLang="en-US"/>
              <a:t>，命名为：大数据集群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3766820"/>
            <a:ext cx="485965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配置多台Linux虚拟机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 克隆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" y="2139315"/>
            <a:ext cx="3191510" cy="4257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8515" y="2139315"/>
            <a:ext cx="4857750" cy="406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15" y="2139315"/>
            <a:ext cx="4857750" cy="4067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15" y="2139315"/>
            <a:ext cx="4857750" cy="406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15" y="2139315"/>
            <a:ext cx="4857750" cy="4067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515" y="2139315"/>
            <a:ext cx="4857750" cy="4067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515" y="2139315"/>
            <a:ext cx="4857750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数据是什么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4974" t="25443" r="15703" b="18828"/>
          <a:stretch>
            <a:fillRect/>
          </a:stretch>
        </p:blipFill>
        <p:spPr>
          <a:xfrm>
            <a:off x="636270" y="2579370"/>
            <a:ext cx="1331595" cy="1070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29326" t="13843" r="34588" b="26435"/>
          <a:stretch>
            <a:fillRect/>
          </a:stretch>
        </p:blipFill>
        <p:spPr>
          <a:xfrm>
            <a:off x="1967865" y="2579370"/>
            <a:ext cx="1082675" cy="1087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540" y="2596515"/>
            <a:ext cx="1219200" cy="1069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740" y="2596515"/>
            <a:ext cx="1069975" cy="1069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 l="25474" t="8611" r="23292" b="5120"/>
          <a:stretch>
            <a:fillRect/>
          </a:stretch>
        </p:blipFill>
        <p:spPr>
          <a:xfrm>
            <a:off x="5352415" y="2596515"/>
            <a:ext cx="1069975" cy="1075690"/>
          </a:xfrm>
          <a:prstGeom prst="rect">
            <a:avLst/>
          </a:prstGeom>
        </p:spPr>
      </p:pic>
      <p:pic>
        <p:nvPicPr>
          <p:cNvPr id="11" name="图片 10" descr="2026470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81050" y="3849370"/>
            <a:ext cx="914400" cy="914400"/>
          </a:xfrm>
          <a:prstGeom prst="rect">
            <a:avLst/>
          </a:prstGeom>
        </p:spPr>
      </p:pic>
      <p:pic>
        <p:nvPicPr>
          <p:cNvPr id="13" name="图片 12" descr="34773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051685" y="3922395"/>
            <a:ext cx="914400" cy="914400"/>
          </a:xfrm>
          <a:prstGeom prst="rect">
            <a:avLst/>
          </a:prstGeom>
        </p:spPr>
      </p:pic>
      <p:pic>
        <p:nvPicPr>
          <p:cNvPr id="15" name="图片 14" descr="20215378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202940" y="3849370"/>
            <a:ext cx="914400" cy="914400"/>
          </a:xfrm>
          <a:prstGeom prst="rect">
            <a:avLst/>
          </a:prstGeom>
        </p:spPr>
      </p:pic>
      <p:pic>
        <p:nvPicPr>
          <p:cNvPr id="16" name="图片 15" descr="20192803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354195" y="3849370"/>
            <a:ext cx="914400" cy="9144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149215" y="3785235"/>
            <a:ext cx="1479550" cy="914400"/>
            <a:chOff x="13377" y="8324"/>
            <a:chExt cx="2330" cy="1440"/>
          </a:xfrm>
        </p:grpSpPr>
        <p:pic>
          <p:nvPicPr>
            <p:cNvPr id="17" name="图片 16" descr="472122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13377" y="8324"/>
              <a:ext cx="1440" cy="1440"/>
            </a:xfrm>
            <a:prstGeom prst="rect">
              <a:avLst/>
            </a:prstGeom>
          </p:spPr>
        </p:pic>
        <p:pic>
          <p:nvPicPr>
            <p:cNvPr id="18" name="图片 17" descr="472122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13805" y="8324"/>
              <a:ext cx="1440" cy="1440"/>
            </a:xfrm>
            <a:prstGeom prst="rect">
              <a:avLst/>
            </a:prstGeom>
          </p:spPr>
        </p:pic>
        <p:pic>
          <p:nvPicPr>
            <p:cNvPr id="19" name="图片 18" descr="472122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14267" y="8324"/>
              <a:ext cx="1440" cy="144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6571615" y="3131502"/>
            <a:ext cx="53752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  <a:sym typeface="纤黑体" panose="02000000000000000000" charset="-122"/>
              </a:rPr>
              <a:t>这些我们的</a:t>
            </a:r>
            <a:r>
              <a:rPr lang="zh-CN" altLang="en-US" sz="2400" b="1" dirty="0">
                <a:solidFill>
                  <a:srgbClr val="B70006"/>
                </a:solidFill>
                <a:latin typeface="纤黑体" panose="02000000000000000000" charset="-122"/>
                <a:ea typeface="纤黑体" panose="02000000000000000000" charset="-122"/>
                <a:sym typeface="纤黑体" panose="02000000000000000000" charset="-122"/>
              </a:rPr>
              <a:t>日常活动所产生的信息记录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46745" y="3785235"/>
            <a:ext cx="140462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latin typeface="纤黑体" panose="02000000000000000000" charset="-122"/>
                <a:ea typeface="纤黑体" panose="02000000000000000000" charset="-122"/>
                <a:sym typeface="纤黑体" panose="02000000000000000000" charset="-122"/>
              </a:rPr>
              <a:t>都是数据</a:t>
            </a:r>
          </a:p>
        </p:txBody>
      </p:sp>
      <p:pic>
        <p:nvPicPr>
          <p:cNvPr id="3" name="图片 2" descr="播仔素材库【1】010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26605" y="7099935"/>
            <a:ext cx="3073400" cy="307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配置多台Linux虚拟机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同样的操作克隆出：node2和node3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376170"/>
            <a:ext cx="1314450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" y="2433320"/>
            <a:ext cx="138112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配置固定</a:t>
            </a:r>
            <a:r>
              <a:rPr lang="en-US" altLang="zh-CN"/>
              <a:t>IP</a:t>
            </a:r>
            <a:r>
              <a:t>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开启node1，修改主机名为node1，并修改固定ip为：192.168.88.131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同样的操作启动node2和node3,</a:t>
            </a:r>
          </a:p>
          <a:p>
            <a:r>
              <a:rPr lang="zh-CN" altLang="en-US"/>
              <a:t>修改node2主机名为node2，设置ip为192.168.88.132</a:t>
            </a:r>
          </a:p>
          <a:p>
            <a:r>
              <a:rPr lang="zh-CN" altLang="en-US"/>
              <a:t>修改node2主机名为node3，设置ip为192.168.88.133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190750"/>
            <a:ext cx="455295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配置主机名映射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在Windows系统中修改hosts文件，填入如下内容：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在3台Linux的/etc/hosts文件中，填入如下内容（3台都要添加）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2195195"/>
            <a:ext cx="2276475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" y="3900170"/>
            <a:ext cx="22193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配置SSH免密登录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后续安装的集群化软件，多数需要远程登录以及远程执行命令，我们可以简单起见，配置三台Linux服务器之间的免密码互相SSH登陆</a:t>
            </a:r>
          </a:p>
          <a:p>
            <a:r>
              <a:rPr lang="zh-CN" altLang="en-US"/>
              <a:t>1. 在每一台机器都执行：`ssh-keygen -t rsa -b 4096`，一路回车到底即可</a:t>
            </a:r>
          </a:p>
          <a:p>
            <a:r>
              <a:rPr lang="zh-CN" altLang="en-US"/>
              <a:t>2. 在每一台机器都执行：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 执行完毕后，node1、node2、node3之间将完成root用户之间的免密互通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251200"/>
            <a:ext cx="21526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配置JDK环境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下载JDK软件：https://www.oracle.com/java/technologies/downloads</a:t>
            </a:r>
          </a:p>
          <a:p>
            <a:r>
              <a:rPr lang="zh-CN" altLang="en-US"/>
              <a:t>在页面下方找到：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" y="2616200"/>
            <a:ext cx="4163060" cy="341820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配置JDK环境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下载jdk-8u3</a:t>
            </a:r>
            <a:r>
              <a:rPr lang="en-US" altLang="zh-CN"/>
              <a:t>6</a:t>
            </a:r>
            <a:r>
              <a:rPr lang="zh-CN" altLang="en-US"/>
              <a:t>1-linux-x64.tar.gz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在弹出的页面中输入Oracle的账户密码即可下载（如无账户，请自行注册，注册是免费的）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2114550"/>
            <a:ext cx="612457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配置JDK环境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登陆Linux系统，切换到root用户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通过FinalShell，上传下载好的JDK安装包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14550"/>
            <a:ext cx="3963035" cy="802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352800"/>
            <a:ext cx="793496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配置JDK环境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4. 创建文件夹，用来部署JDK，将JDK和Tomcat都安装部署到：/export/server 内</a:t>
            </a:r>
          </a:p>
          <a:p>
            <a:endParaRPr lang="en-US" altLang="zh-CN"/>
          </a:p>
          <a:p>
            <a:r>
              <a:rPr lang="en-US" altLang="zh-CN"/>
              <a:t>5. 解压缩JDK安装文件</a:t>
            </a:r>
          </a:p>
          <a:p>
            <a:endParaRPr lang="en-US" altLang="zh-CN"/>
          </a:p>
          <a:p>
            <a:r>
              <a:rPr lang="en-US" altLang="zh-CN"/>
              <a:t>6. 配置JDK的软链接</a:t>
            </a:r>
          </a:p>
          <a:p>
            <a:endParaRPr lang="en-US" altLang="zh-CN"/>
          </a:p>
          <a:p>
            <a:r>
              <a:rPr lang="en-US" altLang="zh-CN"/>
              <a:t>7. 配置JAVA_HOME环境变量，以及将$JAVA_HOME/bin文件夹加入PATH环境变量中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14550"/>
            <a:ext cx="2495550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009900"/>
            <a:ext cx="5324475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790950"/>
            <a:ext cx="5095875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4572000"/>
            <a:ext cx="35337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配置JDK环境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8. 生效环境变量</a:t>
            </a:r>
          </a:p>
          <a:p>
            <a:endParaRPr lang="en-US" altLang="zh-CN"/>
          </a:p>
          <a:p>
            <a:r>
              <a:rPr lang="en-US" altLang="zh-CN"/>
              <a:t>9. 配置java执行程序的软链接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10. </a:t>
            </a:r>
            <a:r>
              <a:rPr lang="zh-CN" altLang="en-US"/>
              <a:t>执行验证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24075"/>
            <a:ext cx="2057400" cy="28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947670"/>
            <a:ext cx="3696335" cy="77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333875"/>
            <a:ext cx="163830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关闭防火墙和SELinux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集群化软件之间需要通过端口互相通讯，为了避免出现网络不通的问题，我们可以简单的在集群内部关闭防火墙。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Linux有一个安全模块：SELinux，用以限制用户和程序的相关权限，来确保系统的安全稳定。</a:t>
            </a:r>
          </a:p>
          <a:p>
            <a:r>
              <a:rPr lang="zh-CN" altLang="en-US"/>
              <a:t>在当前，我们只需要关闭SELinux功能，避免导致后面的软件运行出现问题即可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200275"/>
            <a:ext cx="291465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286250"/>
            <a:ext cx="65532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数据的价值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4974" t="25443" r="15703" b="18828"/>
          <a:stretch>
            <a:fillRect/>
          </a:stretch>
        </p:blipFill>
        <p:spPr>
          <a:xfrm>
            <a:off x="636270" y="2579370"/>
            <a:ext cx="1331595" cy="1070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29326" t="13843" r="34588" b="26435"/>
          <a:stretch>
            <a:fillRect/>
          </a:stretch>
        </p:blipFill>
        <p:spPr>
          <a:xfrm>
            <a:off x="1967865" y="2579370"/>
            <a:ext cx="1082675" cy="1087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540" y="2596515"/>
            <a:ext cx="1219200" cy="1069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740" y="2596515"/>
            <a:ext cx="1069975" cy="1069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rcRect l="25474" t="8611" r="23292" b="5120"/>
          <a:stretch>
            <a:fillRect/>
          </a:stretch>
        </p:blipFill>
        <p:spPr>
          <a:xfrm>
            <a:off x="5352415" y="2596515"/>
            <a:ext cx="1069975" cy="1075690"/>
          </a:xfrm>
          <a:prstGeom prst="rect">
            <a:avLst/>
          </a:prstGeom>
        </p:spPr>
      </p:pic>
      <p:pic>
        <p:nvPicPr>
          <p:cNvPr id="11" name="图片 10" descr="2026470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1050" y="3849370"/>
            <a:ext cx="914400" cy="914400"/>
          </a:xfrm>
          <a:prstGeom prst="rect">
            <a:avLst/>
          </a:prstGeom>
        </p:spPr>
      </p:pic>
      <p:pic>
        <p:nvPicPr>
          <p:cNvPr id="13" name="图片 12" descr="3477320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51685" y="3922395"/>
            <a:ext cx="914400" cy="914400"/>
          </a:xfrm>
          <a:prstGeom prst="rect">
            <a:avLst/>
          </a:prstGeom>
        </p:spPr>
      </p:pic>
      <p:pic>
        <p:nvPicPr>
          <p:cNvPr id="15" name="图片 14" descr="20215378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02940" y="3849370"/>
            <a:ext cx="914400" cy="914400"/>
          </a:xfrm>
          <a:prstGeom prst="rect">
            <a:avLst/>
          </a:prstGeom>
        </p:spPr>
      </p:pic>
      <p:pic>
        <p:nvPicPr>
          <p:cNvPr id="16" name="图片 15" descr="20192803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354195" y="3849370"/>
            <a:ext cx="914400" cy="9144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149215" y="3785235"/>
            <a:ext cx="1479550" cy="914400"/>
            <a:chOff x="13377" y="8324"/>
            <a:chExt cx="2330" cy="1440"/>
          </a:xfrm>
        </p:grpSpPr>
        <p:pic>
          <p:nvPicPr>
            <p:cNvPr id="17" name="图片 16" descr="4721222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3377" y="8324"/>
              <a:ext cx="1440" cy="1440"/>
            </a:xfrm>
            <a:prstGeom prst="rect">
              <a:avLst/>
            </a:prstGeom>
          </p:spPr>
        </p:pic>
        <p:pic>
          <p:nvPicPr>
            <p:cNvPr id="18" name="图片 17" descr="4721222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3805" y="8324"/>
              <a:ext cx="1440" cy="1440"/>
            </a:xfrm>
            <a:prstGeom prst="rect">
              <a:avLst/>
            </a:prstGeom>
          </p:spPr>
        </p:pic>
        <p:pic>
          <p:nvPicPr>
            <p:cNvPr id="19" name="图片 18" descr="4721222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4267" y="8324"/>
              <a:ext cx="1440" cy="144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6628765" y="-1731645"/>
            <a:ext cx="53752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  <a:sym typeface="纤黑体" panose="02000000000000000000" charset="-122"/>
              </a:rPr>
              <a:t>这些我们的日常活动所产生的信息记录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46745" y="-1006475"/>
            <a:ext cx="140462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sym typeface="纤黑体" panose="02000000000000000000" charset="-122"/>
              </a:rPr>
              <a:t>都是数据</a:t>
            </a:r>
          </a:p>
        </p:txBody>
      </p:sp>
      <p:pic>
        <p:nvPicPr>
          <p:cNvPr id="3" name="图片 2" descr="播仔素材库【1】010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95490" y="1763395"/>
            <a:ext cx="3073400" cy="3073400"/>
          </a:xfrm>
          <a:prstGeom prst="rect">
            <a:avLst/>
          </a:prstGeom>
        </p:spPr>
      </p:pic>
      <p:sp>
        <p:nvSpPr>
          <p:cNvPr id="4" name="文本框 3" descr="7b0a20202020227461726765744d6f64756c65223a202270726f636573734f6e6c696e65466f6e7473220a7d0a"/>
          <p:cNvSpPr txBox="1"/>
          <p:nvPr/>
        </p:nvSpPr>
        <p:spPr>
          <a:xfrm>
            <a:off x="7954963" y="4836795"/>
            <a:ext cx="171005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字语坊腹黑体" panose="02000503000000000000" charset="-122"/>
                <a:ea typeface="字语坊腹黑体" panose="02000503000000000000" charset="-122"/>
                <a:sym typeface="纤黑体" panose="02000000000000000000" charset="-122"/>
              </a:rPr>
              <a:t>有什么用？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4134485"/>
            <a:ext cx="410210" cy="410210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5019675" y="1006475"/>
            <a:ext cx="5973445" cy="350583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数据导论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大数据诞生</a:t>
            </a:r>
            <a:endParaRPr lang="zh-CN" altLang="en-US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大数据概述</a:t>
            </a:r>
            <a:endParaRPr lang="en-US" alt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大数据软件生态</a:t>
            </a:r>
          </a:p>
          <a:p>
            <a:pPr algn="l"/>
            <a:r>
              <a:rPr lang="zh-CN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Apache Hadoop概述</a:t>
            </a:r>
            <a:endParaRPr lang="zh-CN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集群搭建前置准备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022590" y="3720465"/>
            <a:ext cx="2072640" cy="1257300"/>
            <a:chOff x="12634" y="5859"/>
            <a:chExt cx="3264" cy="1980"/>
          </a:xfrm>
        </p:grpSpPr>
        <p:sp>
          <p:nvSpPr>
            <p:cNvPr id="2" name="左大括号 1"/>
            <p:cNvSpPr/>
            <p:nvPr/>
          </p:nvSpPr>
          <p:spPr>
            <a:xfrm>
              <a:off x="12634" y="6070"/>
              <a:ext cx="494" cy="15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128" y="5859"/>
              <a:ext cx="277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基于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VMware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虚拟机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28" y="7357"/>
              <a:ext cx="277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sz="1400" dirty="0">
                  <a:solidFill>
                    <a:srgbClr val="FF0000"/>
                  </a:solidFill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基于云服务器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384550"/>
          </a:xfrm>
        </p:spPr>
        <p:txBody>
          <a:bodyPr/>
          <a:lstStyle/>
          <a:p>
            <a:r>
              <a:rPr 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在虚拟机上构建三台</a:t>
            </a:r>
            <a:r>
              <a:rPr lang="en-US" alt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Linux</a:t>
            </a:r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操作系统</a:t>
            </a:r>
          </a:p>
          <a:p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在三台</a:t>
            </a:r>
            <a:r>
              <a:rPr lang="en-US" altLang="zh-CN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Linux</a:t>
            </a:r>
            <a:r>
              <a:rPr lang="zh-CN" altLang="en-US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虚拟机上完成构建集群的前置准备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数据的价值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4974" t="25443" r="15703" b="18828"/>
          <a:stretch>
            <a:fillRect/>
          </a:stretch>
        </p:blipFill>
        <p:spPr>
          <a:xfrm>
            <a:off x="-2580640" y="2579370"/>
            <a:ext cx="1331595" cy="1070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29326" t="13843" r="34588" b="26435"/>
          <a:stretch>
            <a:fillRect/>
          </a:stretch>
        </p:blipFill>
        <p:spPr>
          <a:xfrm>
            <a:off x="-1249045" y="2579370"/>
            <a:ext cx="1082675" cy="1087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" y="2595880"/>
            <a:ext cx="2553335" cy="22409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540" y="-2036445"/>
            <a:ext cx="1069975" cy="1069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rcRect l="25474" t="8611" r="23292" b="5120"/>
          <a:stretch>
            <a:fillRect/>
          </a:stretch>
        </p:blipFill>
        <p:spPr>
          <a:xfrm>
            <a:off x="5149215" y="-2228850"/>
            <a:ext cx="1069975" cy="1075690"/>
          </a:xfrm>
          <a:prstGeom prst="rect">
            <a:avLst/>
          </a:prstGeom>
        </p:spPr>
      </p:pic>
      <p:pic>
        <p:nvPicPr>
          <p:cNvPr id="11" name="图片 10" descr="2026470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-2435860" y="3849370"/>
            <a:ext cx="914400" cy="914400"/>
          </a:xfrm>
          <a:prstGeom prst="rect">
            <a:avLst/>
          </a:prstGeom>
        </p:spPr>
      </p:pic>
      <p:pic>
        <p:nvPicPr>
          <p:cNvPr id="13" name="图片 12" descr="3477320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-1165225" y="3922395"/>
            <a:ext cx="914400" cy="914400"/>
          </a:xfrm>
          <a:prstGeom prst="rect">
            <a:avLst/>
          </a:prstGeom>
        </p:spPr>
      </p:pic>
      <p:pic>
        <p:nvPicPr>
          <p:cNvPr id="15" name="图片 14" descr="20215378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38195" y="7125335"/>
            <a:ext cx="914400" cy="914400"/>
          </a:xfrm>
          <a:prstGeom prst="rect">
            <a:avLst/>
          </a:prstGeom>
        </p:spPr>
      </p:pic>
      <p:pic>
        <p:nvPicPr>
          <p:cNvPr id="16" name="图片 15" descr="20192803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489450" y="7125335"/>
            <a:ext cx="914400" cy="9144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284470" y="7061200"/>
            <a:ext cx="1479550" cy="914400"/>
            <a:chOff x="13377" y="8324"/>
            <a:chExt cx="2330" cy="1440"/>
          </a:xfrm>
        </p:grpSpPr>
        <p:pic>
          <p:nvPicPr>
            <p:cNvPr id="17" name="图片 16" descr="4721222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3377" y="8324"/>
              <a:ext cx="1440" cy="1440"/>
            </a:xfrm>
            <a:prstGeom prst="rect">
              <a:avLst/>
            </a:prstGeom>
          </p:spPr>
        </p:pic>
        <p:pic>
          <p:nvPicPr>
            <p:cNvPr id="18" name="图片 17" descr="4721222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3805" y="8324"/>
              <a:ext cx="1440" cy="1440"/>
            </a:xfrm>
            <a:prstGeom prst="rect">
              <a:avLst/>
            </a:prstGeom>
          </p:spPr>
        </p:pic>
        <p:pic>
          <p:nvPicPr>
            <p:cNvPr id="19" name="图片 18" descr="4721222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4267" y="8324"/>
              <a:ext cx="1440" cy="1440"/>
            </a:xfrm>
            <a:prstGeom prst="rect">
              <a:avLst/>
            </a:prstGeom>
          </p:spPr>
        </p:pic>
      </p:grpSp>
      <p:pic>
        <p:nvPicPr>
          <p:cNvPr id="3" name="图片 2" descr="播仔素材库【1】010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3290" y="-3586480"/>
            <a:ext cx="3073400" cy="307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40700" y="-564515"/>
            <a:ext cx="164338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sym typeface="纤黑体" panose="02000000000000000000" charset="-122"/>
              </a:rPr>
              <a:t>有什么用？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489450" y="2696845"/>
            <a:ext cx="1871345" cy="2139315"/>
            <a:chOff x="7070" y="4247"/>
            <a:chExt cx="2947" cy="3369"/>
          </a:xfrm>
        </p:grpSpPr>
        <p:sp>
          <p:nvSpPr>
            <p:cNvPr id="14" name="圆角矩形 13"/>
            <p:cNvSpPr/>
            <p:nvPr/>
          </p:nvSpPr>
          <p:spPr>
            <a:xfrm>
              <a:off x="7070" y="4247"/>
              <a:ext cx="1067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性别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331" y="4247"/>
              <a:ext cx="168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下单时间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070" y="4871"/>
              <a:ext cx="106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地区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357" y="4871"/>
              <a:ext cx="162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下单商品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071" y="5475"/>
              <a:ext cx="1627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手机型号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917" y="5481"/>
              <a:ext cx="106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数量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070" y="6080"/>
              <a:ext cx="1627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付款方式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071" y="6685"/>
              <a:ext cx="2912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是否使用优惠券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917" y="6080"/>
              <a:ext cx="1066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Alibaba PuHuiTi Regular" panose="00020600040101010101" charset="-122"/>
                  <a:ea typeface="Alibaba PuHuiTi Regular" panose="00020600040101010101" charset="-122"/>
                </a:rPr>
                <a:t>评价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070" y="7192"/>
              <a:ext cx="2912" cy="42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libaba PuHuiTi Regular" panose="00020600040101010101" charset="-122"/>
                  <a:ea typeface="Alibaba PuHuiTi Regular" panose="00020600040101010101" charset="-122"/>
                </a:rPr>
                <a:t>...........</a:t>
              </a:r>
            </a:p>
          </p:txBody>
        </p:sp>
      </p:grpSp>
      <p:pic>
        <p:nvPicPr>
          <p:cNvPr id="31" name="图片 30" descr="3632432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8480425" y="2910205"/>
            <a:ext cx="1711960" cy="171196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7436485" y="2501265"/>
            <a:ext cx="3839845" cy="2540000"/>
            <a:chOff x="11711" y="3939"/>
            <a:chExt cx="6047" cy="4000"/>
          </a:xfrm>
        </p:grpSpPr>
        <p:sp>
          <p:nvSpPr>
            <p:cNvPr id="32" name="文本框 31"/>
            <p:cNvSpPr txBox="1"/>
            <p:nvPr/>
          </p:nvSpPr>
          <p:spPr>
            <a:xfrm>
              <a:off x="14079" y="3939"/>
              <a:ext cx="124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3">
                      <a:lumMod val="75000"/>
                    </a:schemeClr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年轻人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804" y="4660"/>
              <a:ext cx="92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2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宝妈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21" y="5748"/>
              <a:ext cx="156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3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现金付款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190" y="6971"/>
              <a:ext cx="156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2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一线城市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483" y="7409"/>
              <a:ext cx="156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4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经常好评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275" y="7392"/>
              <a:ext cx="220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5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少量多次下单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351" y="4672"/>
              <a:ext cx="124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FF0000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化妆品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711" y="5575"/>
              <a:ext cx="1888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喜欢买长裙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871" y="6540"/>
              <a:ext cx="124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accent6"/>
                  </a:solidFill>
                  <a:latin typeface="方正手绘简体_准" panose="02000000000000000000" charset="-122"/>
                  <a:ea typeface="方正手绘简体_准" panose="02000000000000000000" charset="-122"/>
                  <a:sym typeface="方正手绘简体_准" panose="02000000000000000000" charset="-122"/>
                </a:rPr>
                <a:t>高净值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624580" y="5773420"/>
            <a:ext cx="53644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方正手绘简体_准" panose="02000000000000000000" charset="-122"/>
                <a:ea typeface="方正手绘简体_准" panose="02000000000000000000" charset="-122"/>
                <a:sym typeface="方正手绘简体_准" panose="02000000000000000000" charset="-122"/>
              </a:rPr>
              <a:t>对淘宝来说：数据可以更好的了解用户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A0ZTUxM2YxNWFkZDlkNTZiNWZhYzlkMjQxNWY2ZTMifQ=="/>
  <p:tag name="KSO_WPP_MARK_KEY" val="784959d9-8971-4fa2-be5e-3b20aa5611b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20228057_3*n_h_h_i*1_1_1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28057_3*n_h_i*1_1_1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28057_3*n_h_i*1_1_2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f"/>
  <p:tag name="KSO_WM_UNIT_INDEX" val="1_1_1"/>
  <p:tag name="KSO_WM_UNIT_ID" val="diagram20228057_3*n_h_f*1_1_1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28057_3*n_h_a*1_1_1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228057_3*n_h_i*1_1_3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20228057_3*n_h_h_i*1_1_3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20228057_3*n_h_h_i*1_1_3_2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3"/>
  <p:tag name="KSO_WM_UNIT_ID" val="diagram20228057_3*n_h_h_i*1_1_3_3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3_1"/>
  <p:tag name="KSO_WM_UNIT_ID" val="diagram20228057_3*n_h_h_a*1_1_3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7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1_3_1"/>
  <p:tag name="KSO_WM_UNIT_ID" val="diagram20228057_3*n_h_h_x*1_1_3_1"/>
  <p:tag name="KSO_WM_TEMPLATE_CATEGORY" val="diagram"/>
  <p:tag name="KSO_WM_TEMPLATE_INDEX" val="20228057"/>
  <p:tag name="KSO_WM_UNIT_LAYERLEVEL" val="1_1_1_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20228057_3*n_h_h_i*1_1_2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20228057_3*n_h_h_i*1_1_2_2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3"/>
  <p:tag name="KSO_WM_UNIT_ID" val="diagram20228057_3*n_h_h_i*1_1_2_3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2_1"/>
  <p:tag name="KSO_WM_UNIT_ID" val="diagram20228057_3*n_h_h_a*1_1_2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6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1_2_1"/>
  <p:tag name="KSO_WM_UNIT_ID" val="diagram20228057_3*n_h_h_x*1_1_2_1"/>
  <p:tag name="KSO_WM_TEMPLATE_CATEGORY" val="diagram"/>
  <p:tag name="KSO_WM_TEMPLATE_INDEX" val="20228057"/>
  <p:tag name="KSO_WM_UNIT_LAYERLEVEL" val="1_1_1_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20228057_3*n_h_h_i*1_1_1_2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3"/>
  <p:tag name="KSO_WM_UNIT_ID" val="diagram20228057_3*n_h_h_i*1_1_1_3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1_1"/>
  <p:tag name="KSO_WM_UNIT_ID" val="diagram20228057_3*n_h_h_a*1_1_1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5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1_1_1"/>
  <p:tag name="KSO_WM_UNIT_ID" val="diagram20228057_3*n_h_h_x*1_1_1_1"/>
  <p:tag name="KSO_WM_TEMPLATE_CATEGORY" val="diagram"/>
  <p:tag name="KSO_WM_TEMPLATE_INDEX" val="20228057"/>
  <p:tag name="KSO_WM_UNIT_LAYERLEVEL" val="1_1_1_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2_1"/>
  <p:tag name="KSO_WM_UNIT_ID" val="diagram20228057_3*n_h_h_f*1_1_2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6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3_1"/>
  <p:tag name="KSO_WM_UNIT_ID" val="diagram20228057_3*n_h_h_f*1_1_3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7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20228057_3*n_h_h_f*1_1_1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5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20228057_3*n_h_h_i*1_1_1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28057_3*n_h_i*1_1_1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28057_3*n_h_i*1_1_2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f"/>
  <p:tag name="KSO_WM_UNIT_INDEX" val="1_1_1"/>
  <p:tag name="KSO_WM_UNIT_ID" val="diagram20228057_3*n_h_f*1_1_1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28057_3*n_h_a*1_1_1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228057_3*n_h_i*1_1_3"/>
  <p:tag name="KSO_WM_TEMPLATE_CATEGORY" val="diagram"/>
  <p:tag name="KSO_WM_TEMPLATE_INDEX" val="2022805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20228057_3*n_h_h_i*1_1_3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20228057_3*n_h_h_i*1_1_3_2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3"/>
  <p:tag name="KSO_WM_UNIT_ID" val="diagram20228057_3*n_h_h_i*1_1_3_3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3_1"/>
  <p:tag name="KSO_WM_UNIT_ID" val="diagram20228057_3*n_h_h_a*1_1_3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7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1_3_1"/>
  <p:tag name="KSO_WM_UNIT_ID" val="diagram20228057_3*n_h_h_x*1_1_3_1"/>
  <p:tag name="KSO_WM_TEMPLATE_CATEGORY" val="diagram"/>
  <p:tag name="KSO_WM_TEMPLATE_INDEX" val="20228057"/>
  <p:tag name="KSO_WM_UNIT_LAYERLEVEL" val="1_1_1_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20228057_3*n_h_h_i*1_1_2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20228057_3*n_h_h_i*1_1_2_2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3"/>
  <p:tag name="KSO_WM_UNIT_ID" val="diagram20228057_3*n_h_h_i*1_1_2_3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2_1"/>
  <p:tag name="KSO_WM_UNIT_ID" val="diagram20228057_3*n_h_h_a*1_1_2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6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1_2_1"/>
  <p:tag name="KSO_WM_UNIT_ID" val="diagram20228057_3*n_h_h_x*1_1_2_1"/>
  <p:tag name="KSO_WM_TEMPLATE_CATEGORY" val="diagram"/>
  <p:tag name="KSO_WM_TEMPLATE_INDEX" val="20228057"/>
  <p:tag name="KSO_WM_UNIT_LAYERLEVEL" val="1_1_1_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20228057_3*n_h_h_i*1_1_1_2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3"/>
  <p:tag name="KSO_WM_UNIT_ID" val="diagram20228057_3*n_h_h_i*1_1_1_3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1_1"/>
  <p:tag name="KSO_WM_UNIT_ID" val="diagram20228057_3*n_h_h_a*1_1_1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5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1_1_1"/>
  <p:tag name="KSO_WM_UNIT_ID" val="diagram20228057_3*n_h_h_x*1_1_1_1"/>
  <p:tag name="KSO_WM_TEMPLATE_CATEGORY" val="diagram"/>
  <p:tag name="KSO_WM_TEMPLATE_INDEX" val="20228057"/>
  <p:tag name="KSO_WM_UNIT_LAYERLEVEL" val="1_1_1_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2_1"/>
  <p:tag name="KSO_WM_UNIT_ID" val="diagram20228057_3*n_h_h_f*1_1_2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6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3_1"/>
  <p:tag name="KSO_WM_UNIT_ID" val="diagram20228057_3*n_h_h_f*1_1_3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7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20228057_3*n_h_h_f*1_1_1_1"/>
  <p:tag name="KSO_WM_TEMPLATE_CATEGORY" val="diagram"/>
  <p:tag name="KSO_WM_TEMPLATE_INDEX" val="20228057"/>
  <p:tag name="KSO_WM_UNIT_LAYERLEVEL" val="1_1_1_1"/>
  <p:tag name="KSO_WM_TAG_VERSION" val="1.0"/>
  <p:tag name="KSO_WM_BEAUTIFY_FLAG" val="#wm#"/>
  <p:tag name="KSO_WM_UNIT_TEXT_FILL_FORE_SCHEMECOLOR_INDEX" val="5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6620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901,&quot;width&quot;:8306}"/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6,&quot;width&quot;:646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228677_3*n_h_h_i*1_2_1_1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228677_3*n_h_h_a*1_2_1_1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228677_3*n_h_h_i*1_2_1_2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28677_3*n_h_h_f*1_2_1_1"/>
  <p:tag name="KSO_WM_TEMPLATE_CATEGORY" val="diagram"/>
  <p:tag name="KSO_WM_TEMPLATE_INDEX" val="20228677"/>
  <p:tag name="KSO_WM_UNIT_LAYERLEVEL" val="1_1_1_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228677_3*n_h_h_i*1_2_2_1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ID" val="diagram20228677_3*n_h_h_a*1_2_2_1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3"/>
  <p:tag name="KSO_WM_UNIT_ID" val="diagram20228677_3*n_h_h_i*1_2_2_3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28677_3*n_h_h_f*1_2_2_1"/>
  <p:tag name="KSO_WM_TEMPLATE_CATEGORY" val="diagram"/>
  <p:tag name="KSO_WM_TEMPLATE_INDEX" val="20228677"/>
  <p:tag name="KSO_WM_UNIT_LAYERLEVEL" val="1_1_1_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20228677_3*n_h_h_i*1_2_3_1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ID" val="diagram20228677_3*n_h_h_a*1_2_3_1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20228677_3*n_h_h_i*1_2_3_2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28677_3*n_h_h_f*1_2_3_1"/>
  <p:tag name="KSO_WM_TEMPLATE_CATEGORY" val="diagram"/>
  <p:tag name="KSO_WM_TEMPLATE_INDEX" val="20228677"/>
  <p:tag name="KSO_WM_UNIT_LAYERLEVEL" val="1_1_1_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28677_3*n_h_i*1_1_1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3"/>
  <p:tag name="KSO_WM_UNIT_ID" val="diagram20228677_3*n_h_h_i*1_2_3_3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3"/>
  <p:tag name="KSO_WM_UNIT_ID" val="diagram20228677_3*n_h_h_i*1_2_1_3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28677_3*n_h_i*1_1_2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228677_3*n_h_i*1_1_3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228677_3*n_h_i*1_1_4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228677_3*n_h_i*1_1_5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28677_3*n_h_a*1_1_1"/>
  <p:tag name="KSO_WM_TEMPLATE_CATEGORY" val="diagram"/>
  <p:tag name="KSO_WM_TEMPLATE_INDEX" val="2022867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228677_3*n_h_h_i*1_2_2_2"/>
  <p:tag name="KSO_WM_TEMPLATE_CATEGORY" val="diagram"/>
  <p:tag name="KSO_WM_TEMPLATE_INDEX" val="20228677"/>
  <p:tag name="KSO_WM_UNIT_LAYERLEVEL" val="1_1_1_1"/>
  <p:tag name="KSO_WM_TAG_VERSION" val="1.0"/>
  <p:tag name="KSO_WM_BEAUTIFY_FLAG" val="#wm#"/>
  <p:tag name="KSO_WM_UNIT_FILL_FORE_SCHEMECOLOR_INDEX" val="5"/>
  <p:tag name="KSO_WM_UNI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3_4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3_4"/>
  <p:tag name="KSO_WM_DIAGRAM_GROUP_CODE" val="m1-1"/>
  <p:tag name="KSO_WM_UNIT_LINE_FORE_SCHEMECOLOR_INDEX" val="14"/>
  <p:tag name="KSO_WM_UNIT_LINE_FILL_TYPE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1_4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1_4"/>
  <p:tag name="KSO_WM_DIAGRAM_GROUP_CODE" val="m1-1"/>
  <p:tag name="KSO_WM_UNIT_LINE_FORE_SCHEMECOLOR_INDEX" val="14"/>
  <p:tag name="KSO_WM_UNIT_LINE_FILL_TYPE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i*1_1"/>
  <p:tag name="KSO_WM_TEMPLATE_CATEGORY" val="diagram"/>
  <p:tag name="KSO_WM_TEMPLATE_INDEX" val="20222194"/>
  <p:tag name="KSO_WM_UNIT_LAYERLEVEL" val="1_1"/>
  <p:tag name="KSO_WM_TAG_VERSION" val="1.0"/>
  <p:tag name="KSO_WM_BEAUTIFY_FLAG" val="#wm#"/>
  <p:tag name="KSO_WM_UNIT_TYPE" val="m_i"/>
  <p:tag name="KSO_WM_UNIT_INDEX" val="1_1"/>
  <p:tag name="KSO_WM_DIAGRAM_GROUP_CODE" val="m1-1"/>
  <p:tag name="KSO_WM_UNIT_LINE_FORE_SCHEMECOLOR_INDEX" val="14"/>
  <p:tag name="KSO_WM_UNIT_LINE_FILL_TYPE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f*1_1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m_h_f"/>
  <p:tag name="KSO_WM_UNIT_INDEX" val="1_1_1"/>
  <p:tag name="KSO_WM_DIAGRAM_GROUP_CODE" val="m1-1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1_2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1_2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1_3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1_3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1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d"/>
  <p:tag name="KSO_WM_UNIT_TYPE" val="m_h_i"/>
  <p:tag name="KSO_WM_UNIT_INDEX" val="1_1_1"/>
  <p:tag name="KSO_WM_DIAGRAM_GROUP_CODE" val="m1-1"/>
  <p:tag name="KSO_WM_UNIT_TEXT_FILL_FORE_SCHEMECOLOR_INDEX" val="14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3_3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3_3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3_2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3_2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a*1_3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3_1"/>
  <p:tag name="KSO_WM_DIAGRAM_GROUP_CODE" val="m1-1"/>
  <p:tag name="KSO_WM_UNIT_TEXT_FILL_FORE_SCHEMECOLOR_INDEX" val="13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f*1_3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m_h_f"/>
  <p:tag name="KSO_WM_UNIT_INDEX" val="1_3_1"/>
  <p:tag name="KSO_WM_DIAGRAM_GROUP_CODE" val="m1-1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3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d"/>
  <p:tag name="KSO_WM_UNIT_TYPE" val="m_h_i"/>
  <p:tag name="KSO_WM_UNIT_INDEX" val="1_3_1"/>
  <p:tag name="KSO_WM_DIAGRAM_GROUP_CODE" val="m1-1"/>
  <p:tag name="KSO_WM_UNIT_TEXT_FILL_FORE_SCHEMECOLOR_INDEX" val="14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2_2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2_2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2_4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2_4"/>
  <p:tag name="KSO_WM_DIAGRAM_GROUP_CODE" val="m1-1"/>
  <p:tag name="KSO_WM_UNIT_LINE_FORE_SCHEMECOLOR_INDEX" val="14"/>
  <p:tag name="KSO_WM_UNIT_LINE_FILL_TYPE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2_3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2_3"/>
  <p:tag name="KSO_WM_DIAGRAM_GROUP_CODE" val="m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a*1_2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2_1"/>
  <p:tag name="KSO_WM_DIAGRAM_GROUP_CODE" val="m1-1"/>
  <p:tag name="KSO_WM_UNIT_TEXT_FILL_FORE_SCHEMECOLOR_INDEX" val="13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f*1_2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m_h_f"/>
  <p:tag name="KSO_WM_UNIT_INDEX" val="1_2_1"/>
  <p:tag name="KSO_WM_DIAGRAM_GROUP_CODE" val="m1-1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2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d"/>
  <p:tag name="KSO_WM_UNIT_TYPE" val="m_h_i"/>
  <p:tag name="KSO_WM_UNIT_INDEX" val="1_2_1"/>
  <p:tag name="KSO_WM_DIAGRAM_GROUP_CODE" val="m1-1"/>
  <p:tag name="KSO_WM_UNIT_TEXT_FILL_FORE_SCHEMECOLOR_INDEX" val="14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4_2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4_2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4_4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4_4"/>
  <p:tag name="KSO_WM_DIAGRAM_GROUP_CODE" val="m1-1"/>
  <p:tag name="KSO_WM_UNIT_LINE_FORE_SCHEMECOLOR_INDEX" val="14"/>
  <p:tag name="KSO_WM_UNIT_LINE_FILL_TYPE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4_3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4_3"/>
  <p:tag name="KSO_WM_DIAGRAM_GROUP_CODE" val="m1-1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1"/>
  <p:tag name="KSO_WM_UNIT_TEXT_FILL_TYPE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a*1_4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4_1"/>
  <p:tag name="KSO_WM_DIAGRAM_GROUP_CODE" val="m1-1"/>
  <p:tag name="KSO_WM_UNIT_TEXT_FILL_FORE_SCHEMECOLOR_INDEX" val="13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f*1_4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m_h_f"/>
  <p:tag name="KSO_WM_UNIT_INDEX" val="1_4_1"/>
  <p:tag name="KSO_WM_DIAGRAM_GROUP_CODE" val="m1-1"/>
  <p:tag name="KSO_WM_UNIT_TEXT_FILL_FORE_SCHEMECOLOR_INDEX" val="13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4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d"/>
  <p:tag name="KSO_WM_UNIT_TYPE" val="m_h_i"/>
  <p:tag name="KSO_WM_UNIT_INDEX" val="1_4_1"/>
  <p:tag name="KSO_WM_DIAGRAM_GROUP_CODE" val="m1-1"/>
  <p:tag name="KSO_WM_UNIT_TEXT_FILL_FORE_SCHEMECOLOR_INDEX" val="14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5_4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5_4"/>
  <p:tag name="KSO_WM_DIAGRAM_GROUP_CODE" val="m1-1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1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5_3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5_3"/>
  <p:tag name="KSO_WM_DIAGRAM_GROUP_CODE" val="m1-1"/>
  <p:tag name="KSO_WM_UNIT_LINE_FORE_SCHEMECOLOR_INDEX" val="14"/>
  <p:tag name="KSO_WM_UNIT_LINE_FILL_TYPE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5_2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5_2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a*1_5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5_1"/>
  <p:tag name="KSO_WM_DIAGRAM_GROUP_CODE" val="m1-1"/>
  <p:tag name="KSO_WM_UNIT_TEXT_FILL_FORE_SCHEMECOLOR_INDEX" val="13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f*1_5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m_h_f"/>
  <p:tag name="KSO_WM_UNIT_INDEX" val="1_5_1"/>
  <p:tag name="KSO_WM_DIAGRAM_GROUP_CODE" val="m1-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5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d"/>
  <p:tag name="KSO_WM_UNIT_TYPE" val="m_h_i"/>
  <p:tag name="KSO_WM_UNIT_INDEX" val="1_5_1"/>
  <p:tag name="KSO_WM_DIAGRAM_GROUP_CODE" val="m1-1"/>
  <p:tag name="KSO_WM_UNIT_TEXT_FILL_FORE_SCHEMECOLOR_INDEX" val="14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6_3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6_3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6_2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6_2"/>
  <p:tag name="KSO_WM_DIAGRAM_GROUP_CODE" val="m1-1"/>
  <p:tag name="KSO_WM_UNIT_LINE_FORE_SCHEMECOLOR_INDEX" val="14"/>
  <p:tag name="KSO_WM_UNIT_LINE_FILL_TYP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6_4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TYPE" val="m_h_i"/>
  <p:tag name="KSO_WM_UNIT_INDEX" val="1_6_4"/>
  <p:tag name="KSO_WM_DIAGRAM_GROUP_CODE" val="m1-1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1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a*1_6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6_1"/>
  <p:tag name="KSO_WM_DIAGRAM_GROUP_CODE" val="m1-1"/>
  <p:tag name="KSO_WM_UNIT_TEXT_FILL_FORE_SCHEMECOLOR_INDEX" val="13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f*1_6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m_h_f"/>
  <p:tag name="KSO_WM_UNIT_INDEX" val="1_6_1"/>
  <p:tag name="KSO_WM_DIAGRAM_GROUP_CODE" val="m1-1"/>
  <p:tag name="KSO_WM_UNIT_TEXT_FILL_FORE_SCHEMECOLOR_INDEX" val="13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i*1_6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SUBTYPE" val="d"/>
  <p:tag name="KSO_WM_UNIT_TYPE" val="m_h_i"/>
  <p:tag name="KSO_WM_UNIT_INDEX" val="1_6_1"/>
  <p:tag name="KSO_WM_DIAGRAM_GROUP_CODE" val="m1-1"/>
  <p:tag name="KSO_WM_UNIT_TEXT_FILL_FORE_SCHEMECOLOR_INDEX" val="14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2194_5*m_h_a*1_1_1"/>
  <p:tag name="KSO_WM_TEMPLATE_CATEGORY" val="diagram"/>
  <p:tag name="KSO_WM_TEMPLATE_INDEX" val="2022219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1_1"/>
  <p:tag name="KSO_WM_DIAGRAM_GROUP_CODE" val="m1-1"/>
  <p:tag name="KSO_WM_UNIT_TEXT_FILL_FORE_SCHEMECOLOR_INDEX" val="13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770,&quot;width&quot;:13560}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05,&quot;width&quot;:7650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20,&quot;width&quot;:5620}"/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20,&quot;width&quot;:5620}"/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20,&quot;width&quot;:5620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20,&quot;width&quot;:5620}"/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4834</Words>
  <Application>Microsoft Office PowerPoint</Application>
  <PresentationFormat>宽屏</PresentationFormat>
  <Paragraphs>868</Paragraphs>
  <Slides>82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82</vt:i4>
      </vt:variant>
    </vt:vector>
  </HeadingPairs>
  <TitlesOfParts>
    <vt:vector size="131" baseType="lpstr">
      <vt:lpstr>Alibaba PuHuiTi B</vt:lpstr>
      <vt:lpstr>Alibaba PuHuiTi M</vt:lpstr>
      <vt:lpstr>Alibaba PuHuiTi R</vt:lpstr>
      <vt:lpstr>Alibaba PuHuiTi Regular</vt:lpstr>
      <vt:lpstr>Bebas</vt:lpstr>
      <vt:lpstr>MiSans</vt:lpstr>
      <vt:lpstr>MiSans Demibold</vt:lpstr>
      <vt:lpstr>PingFang SC Regular</vt:lpstr>
      <vt:lpstr>Source Han Sans CN Regular</vt:lpstr>
      <vt:lpstr>阿里巴巴和七个小矮人</vt:lpstr>
      <vt:lpstr>阿里巴巴普惠体</vt:lpstr>
      <vt:lpstr>等线</vt:lpstr>
      <vt:lpstr>方正兰亭黑_GBK</vt:lpstr>
      <vt:lpstr>方正全福体</vt:lpstr>
      <vt:lpstr>方正手绘简体_准</vt:lpstr>
      <vt:lpstr>黑体</vt:lpstr>
      <vt:lpstr>华文彩云</vt:lpstr>
      <vt:lpstr>华文楷体</vt:lpstr>
      <vt:lpstr>江城圆体 400W</vt:lpstr>
      <vt:lpstr>柠檬小丸子</vt:lpstr>
      <vt:lpstr>思源黑体 CN</vt:lpstr>
      <vt:lpstr>思源黑体 CN Bold</vt:lpstr>
      <vt:lpstr>思源黑体 CN Regular</vt:lpstr>
      <vt:lpstr>宋体</vt:lpstr>
      <vt:lpstr>微软雅黑</vt:lpstr>
      <vt:lpstr>纤黑体</vt:lpstr>
      <vt:lpstr>幼圆</vt:lpstr>
      <vt:lpstr>字语坊腹黑体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1_正文设计方案</vt:lpstr>
      <vt:lpstr>2_正文设计方案</vt:lpstr>
      <vt:lpstr>1_学习目标</vt:lpstr>
      <vt:lpstr>2_学习目标</vt:lpstr>
      <vt:lpstr>3_学习目标</vt:lpstr>
      <vt:lpstr>4_学习目标</vt:lpstr>
      <vt:lpstr>5_学习目标</vt:lpstr>
      <vt:lpstr>6_学习目标</vt:lpstr>
      <vt:lpstr>大数据之旅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User</cp:lastModifiedBy>
  <cp:revision>2305</cp:revision>
  <dcterms:created xsi:type="dcterms:W3CDTF">2023-01-22T11:33:00Z</dcterms:created>
  <dcterms:modified xsi:type="dcterms:W3CDTF">2023-11-01T11:23:02Z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8F3BE0D789E24AA8A6562930946781AC</vt:lpwstr>
  </property>
  <property fmtid="{D5CDD505-2E9C-101B-9397-08002B2CF9AE}" pid="3" name="KSOProductBuildVer">
    <vt:lpwstr>2052-11.1.0.13703</vt:lpwstr>
  </property>
  <property fmtid="{D5CDD505-2E9C-101B-9397-08002B2CF9AE}" pid="4" name="commondata">
    <vt:lpwstr>eyJoZGlkIjoiMDAzZmIwZjU2YjM3ZmIyZjYxNWQ1NTViMjdhYzBlM2EifQ==</vt:lpwstr>
  </property>
</Properties>
</file>