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780F-66DA-47EB-B621-7DB4DA804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D8E9E-3408-43C0-B6A1-FB6A7CDD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00629-535C-4D1D-822A-43E2446C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A5082-92C5-4903-95F6-B41DC8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D5138-EE5A-4AF1-9C76-2AB4B0FC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C0CD5-B25B-4794-B24A-7D53DBF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EC25D-A25E-44EF-81A1-8EE0B999D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E83F3-040E-434A-9506-6751F193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5C53B-C09F-4780-82AA-8240DF65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A068C-E6CC-432F-A27D-44529DC8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25464B-7B36-49B1-BBCC-B826FB520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02FA5-F2E1-4BF4-B84E-15874EC7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85B34-4424-4BD0-88F0-559D864E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01838-2A69-4021-9D54-BAC73C80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56710-28F9-49E2-9D1F-BBEBCA92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8551E-D04D-4C9D-BC4B-5271918C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C1A23-C93C-4423-8479-9FDEFFC3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42D55-021B-4CCC-86AA-7897977A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32968-A70C-4C3F-85CB-F902F55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11AE7-67EE-4DD6-A03A-C4077B65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05EC0-1F98-454B-BCB9-0C955567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EA4E3-FEE5-4E5D-97E2-6EFE050B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05BA8-B566-4380-9048-11917256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CF411-0E2C-4D8A-B80A-7886B887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D94EE-F793-4D60-8245-A783A690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8B240-059B-4274-986C-AC391322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E8555-0EBC-4939-85C9-E493B150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B354B-B60D-4F35-AB43-5C731E88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6AAD2-34A8-479C-B34A-10E64000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BB129-5418-4427-A272-D3CF7AE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14FD8-A15A-40DA-AC6C-87C320EA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962AB-3B80-477C-99DF-9237FCDF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9B948-91D0-47FF-B076-5E9880B1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9945C-4720-40A9-9B43-FE4156EF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DFF15-30D6-4CC3-AF82-AB141C886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6ACE3E-711E-44ED-B115-D8E5789D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FEB914-AB41-4147-A828-10F79B3A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025DA-8BE6-42FE-90ED-9162ABD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7E67B6-7E40-42FA-8A37-781C33B5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B8CD-79BC-484A-95D9-BA4364AE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8CDADE-5EF6-4B76-B594-7FEAC8B1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CD6DA-D3C5-486C-A1C3-BC169715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89A37-A7CB-48BC-BA6B-ACB9F1D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36986-AE93-4D85-8D98-1A269D4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A03F9-ED85-4C8A-9BA2-92E8611E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61B39-DC15-4BB1-AEB6-CAEC9FE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7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18979-7A4D-4D22-9F5A-8C55F81F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C9595-CFBA-4C51-A435-40D31D14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4972E-A90F-42EA-95DC-CE0EAFA8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D081D-CA8D-4683-9ECE-CDF2DFEB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82848-0EC7-47A0-8B73-989B050C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D688B-0D00-4FBB-977B-421440CD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03F9-3374-4D67-A71B-181AF04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3EB49-37B3-43A7-90E1-698756C10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BD473-9BD6-44D5-A90C-F3A55547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B7B9D-BAD0-44EA-B9B8-0ABA9ED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51977-81B4-46FB-8F1B-9BCDD5B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E6BA2-74A4-4C34-8C8B-A6333996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A0D4D-B5C5-45B2-A84F-4157F7EB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F38A2-73F9-497A-BCAD-B4A35A4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51239-A323-4C66-854D-4976DF38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D8A2-B3B1-4EAD-87AF-AB258259DB3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DA5C-426B-4511-9D5C-F7521DB8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AB728-1CB1-4CD2-B432-13607B1D5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5E22-F14E-4B99-985A-BE4D9F3A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1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759A-76B9-44F7-B7C4-9F626D5BB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A082BE-64FF-4378-97F0-3F31AD21E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6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Localized Filter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656" t="35271" r="-345" b="21846"/>
          <a:stretch/>
        </p:blipFill>
        <p:spPr>
          <a:xfrm>
            <a:off x="3218686" y="2468181"/>
            <a:ext cx="6134898" cy="2300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8" y="1249700"/>
            <a:ext cx="5767574" cy="532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4438" y="1810853"/>
            <a:ext cx="10623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Eigen Value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polynomial </a:t>
            </a:r>
            <a:r>
              <a:rPr lang="ko-KR" altLang="en-US" sz="1600" b="1" dirty="0"/>
              <a:t>꼴로 근사</a:t>
            </a:r>
            <a:endParaRPr lang="en-US" altLang="ko-KR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7668" y="5012074"/>
            <a:ext cx="10623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의 값을 조절하여 이웃의 범위를 지정할 수 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1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Signal Processing and Graph Signal Processing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7668" y="1393929"/>
            <a:ext cx="693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Signal : </a:t>
            </a:r>
            <a:r>
              <a:rPr lang="ko-KR" altLang="en-US" sz="1400" b="1" dirty="0"/>
              <a:t>시간 또는 공간에 대한 변화하는 현상에 대한 정보 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데이터를 의미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668" y="1953954"/>
            <a:ext cx="6933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Graph Signal Processing (GSP)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신호처리를 </a:t>
            </a:r>
            <a:r>
              <a:rPr lang="en-US" altLang="ko-KR" sz="1400" b="1" dirty="0"/>
              <a:t>Graph Domain</a:t>
            </a:r>
            <a:r>
              <a:rPr lang="ko-KR" altLang="en-US" sz="1400" b="1" dirty="0"/>
              <a:t>으로 확장한 것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GSP 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signal(</a:t>
            </a:r>
            <a:r>
              <a:rPr lang="ko-KR" altLang="en-US" sz="1400" b="1" dirty="0"/>
              <a:t>데이터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graph </a:t>
            </a:r>
            <a:r>
              <a:rPr lang="ko-KR" altLang="en-US" sz="1400" b="1" dirty="0"/>
              <a:t>상의 </a:t>
            </a:r>
            <a:r>
              <a:rPr lang="ko-KR" altLang="en-US" sz="1400" b="1" dirty="0" err="1"/>
              <a:t>노드</a:t>
            </a:r>
            <a:r>
              <a:rPr lang="ko-KR" altLang="en-US" sz="1400" b="1" dirty="0"/>
              <a:t> 하나를 의미함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GSP</a:t>
            </a:r>
            <a:r>
              <a:rPr lang="ko-KR" altLang="en-US" sz="1400" b="1" dirty="0"/>
              <a:t>에서도 신호처리에서 많이 사용되는 </a:t>
            </a:r>
            <a:r>
              <a:rPr lang="ko-KR" altLang="en-US" sz="1400" b="1" dirty="0" err="1"/>
              <a:t>푸리에</a:t>
            </a:r>
            <a:r>
              <a:rPr lang="ko-KR" altLang="en-US" sz="1400" b="1" dirty="0"/>
              <a:t> 변환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라플라스</a:t>
            </a:r>
            <a:r>
              <a:rPr lang="ko-KR" altLang="en-US" sz="1400" b="1" dirty="0"/>
              <a:t> 변환 등을 적용함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12" y="3525286"/>
            <a:ext cx="3423669" cy="27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Graph Signal Processing</a:t>
            </a:r>
            <a:endParaRPr lang="ko-KR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37819" y="5743527"/>
            <a:ext cx="583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Local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 temperature : By dividing cumulative temperature y(n)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3" y="1039726"/>
            <a:ext cx="4144316" cy="37923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9" y="4652535"/>
            <a:ext cx="3725966" cy="19886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73" y="3752225"/>
            <a:ext cx="3677163" cy="9621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473" y="559820"/>
            <a:ext cx="3696055" cy="31154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934" y="4897513"/>
            <a:ext cx="4252334" cy="6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Convolution</a:t>
            </a:r>
            <a:endParaRPr lang="ko-KR" altLang="en-US" sz="3200" b="1" dirty="0"/>
          </a:p>
        </p:txBody>
      </p:sp>
      <p:pic>
        <p:nvPicPr>
          <p:cNvPr id="1026" name="Picture 2" descr="Convolution of spiky function with box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8" y="1908498"/>
            <a:ext cx="2761173" cy="7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57537" y="1300751"/>
            <a:ext cx="818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f, g </a:t>
            </a:r>
            <a:r>
              <a:rPr lang="ko-KR" altLang="en-US" sz="1600" b="1" dirty="0"/>
              <a:t>가운데 하나의 함수를 반전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전이 시킨 다음 다른 하나의 함수와 곱한 결과를 적분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8" y="981182"/>
            <a:ext cx="2879869" cy="63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3657537" y="1676402"/>
            <a:ext cx="64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“ </a:t>
            </a:r>
            <a:r>
              <a:rPr lang="ko-KR" altLang="en-US" sz="1600" b="1" dirty="0"/>
              <a:t>현재의 </a:t>
            </a:r>
            <a:r>
              <a:rPr lang="ko-KR" altLang="en-US" sz="1600" b="1" dirty="0" err="1"/>
              <a:t>합성곱의</a:t>
            </a:r>
            <a:r>
              <a:rPr lang="ko-KR" altLang="en-US" sz="1600" b="1" dirty="0"/>
              <a:t> 값은 이전 시간의 결과를 포함한다 </a:t>
            </a:r>
            <a:r>
              <a:rPr lang="en-US" altLang="ko-KR" sz="1600" b="1" dirty="0"/>
              <a:t>“</a:t>
            </a:r>
            <a:endParaRPr lang="ko-KR" altLang="en-US" sz="1600" b="1" dirty="0"/>
          </a:p>
        </p:txBody>
      </p:sp>
      <p:pic>
        <p:nvPicPr>
          <p:cNvPr id="2050" name="Picture 2" descr="6 basic things to know about Convolution | by Madhushree Basavarajaiah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8" y="3123642"/>
            <a:ext cx="2227309" cy="1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575748" y="3660915"/>
            <a:ext cx="734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이미지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이미지에 대하여 </a:t>
            </a:r>
            <a:r>
              <a:rPr lang="en-US" altLang="ko-KR" sz="1600" b="1" dirty="0"/>
              <a:t>Filter</a:t>
            </a:r>
            <a:r>
              <a:rPr lang="ko-KR" altLang="en-US" sz="1600" b="1" dirty="0"/>
              <a:t>를 통해 정보들을 </a:t>
            </a:r>
            <a:r>
              <a:rPr lang="en-US" altLang="ko-KR" sz="1600" b="1" dirty="0"/>
              <a:t>Aggregate</a:t>
            </a:r>
            <a:r>
              <a:rPr lang="ko-KR" altLang="en-US" sz="1600" b="1" dirty="0"/>
              <a:t>해 나가는 과정</a:t>
            </a:r>
          </a:p>
        </p:txBody>
      </p:sp>
      <p:pic>
        <p:nvPicPr>
          <p:cNvPr id="2052" name="Picture 4" descr="File:Convolution of two pulses with impulse response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5" y="5081877"/>
            <a:ext cx="2798079" cy="9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6764" y="5380112"/>
            <a:ext cx="7547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소리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종을 연속적으로 치는 경우 </a:t>
            </a:r>
            <a:r>
              <a:rPr lang="en-US" altLang="ko-KR" sz="1600" b="1" dirty="0"/>
              <a:t>t</a:t>
            </a:r>
            <a:r>
              <a:rPr lang="ko-KR" altLang="en-US" sz="1600" b="1" dirty="0"/>
              <a:t>시점의 소리는 이전 소리에 중첩되어 나타남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0215" y="6222770"/>
            <a:ext cx="844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두 함수의 </a:t>
            </a:r>
            <a:r>
              <a:rPr lang="ko-KR" altLang="en-US" sz="1600" b="1" dirty="0" err="1"/>
              <a:t>합성곱이라는</a:t>
            </a:r>
            <a:r>
              <a:rPr lang="ko-KR" altLang="en-US" sz="1600" b="1" dirty="0"/>
              <a:t> 뜻은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이미지</a:t>
            </a:r>
            <a:r>
              <a:rPr lang="en-US" altLang="ko-KR" sz="1600" b="1" dirty="0"/>
              <a:t>＇</a:t>
            </a:r>
            <a:r>
              <a:rPr lang="ko-KR" altLang="en-US" sz="1600" b="1" dirty="0"/>
              <a:t>에서만 사용되는 개념이 아니다 </a:t>
            </a:r>
            <a:r>
              <a:rPr lang="en-US" altLang="ko-KR" sz="1600" b="1" dirty="0">
                <a:sym typeface="Wingdings" panose="05000000000000000000" pitchFamily="2" charset="2"/>
              </a:rPr>
              <a:t> Graph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2574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Convolution on Graph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4" y="1137952"/>
            <a:ext cx="4498069" cy="1896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3793" y="1632518"/>
            <a:ext cx="730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일반적인 이미지는 </a:t>
            </a:r>
            <a:r>
              <a:rPr lang="en-US" altLang="ko-KR" sz="1600" b="1" dirty="0"/>
              <a:t>Regular Grid </a:t>
            </a:r>
            <a:r>
              <a:rPr lang="ko-KR" altLang="en-US" sz="1600" b="1" dirty="0"/>
              <a:t>형태로 되어 있기 때문에 </a:t>
            </a:r>
            <a:br>
              <a:rPr lang="en-US" altLang="ko-KR" sz="1600" b="1" dirty="0"/>
            </a:br>
            <a:r>
              <a:rPr lang="ko-KR" altLang="en-US" sz="1600" b="1" dirty="0"/>
              <a:t>동일한 </a:t>
            </a:r>
            <a:r>
              <a:rPr lang="en-US" altLang="ko-KR" sz="1600" b="1" dirty="0"/>
              <a:t>Filter</a:t>
            </a:r>
            <a:r>
              <a:rPr lang="ko-KR" altLang="en-US" sz="1600" b="1" dirty="0"/>
              <a:t>를 적용해나갈 수 있지만 </a:t>
            </a:r>
            <a:r>
              <a:rPr lang="en-US" altLang="ko-KR" sz="1600" b="1" dirty="0"/>
              <a:t>Graph</a:t>
            </a:r>
            <a:r>
              <a:rPr lang="ko-KR" altLang="en-US" sz="1600" b="1" dirty="0"/>
              <a:t>에서는 그게 불가능함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99" y="4255812"/>
            <a:ext cx="5306165" cy="3524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668" y="3064793"/>
            <a:ext cx="7305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Convolution Theorem</a:t>
            </a:r>
            <a:r>
              <a:rPr lang="ko-KR" altLang="en-US" sz="1600" b="1" dirty="0"/>
              <a:t>을 통해 </a:t>
            </a:r>
            <a:r>
              <a:rPr lang="en-US" altLang="ko-KR" sz="1600" b="1" dirty="0"/>
              <a:t>Graph</a:t>
            </a:r>
            <a:r>
              <a:rPr lang="ko-KR" altLang="en-US" sz="1600" b="1" dirty="0"/>
              <a:t>에 적용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667" y="3472456"/>
            <a:ext cx="8981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한 </a:t>
            </a:r>
            <a:r>
              <a:rPr lang="en-US" altLang="ko-KR" sz="1600" b="1" dirty="0"/>
              <a:t>Domain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Convolution</a:t>
            </a:r>
            <a:r>
              <a:rPr lang="ko-KR" altLang="en-US" sz="1600" b="1" dirty="0"/>
              <a:t>은 다른 </a:t>
            </a:r>
            <a:r>
              <a:rPr lang="en-US" altLang="ko-KR" sz="1600" b="1" dirty="0"/>
              <a:t>Domain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point-wise multiplication</a:t>
            </a:r>
            <a:r>
              <a:rPr lang="ko-KR" altLang="en-US" sz="1600" b="1" dirty="0"/>
              <a:t>과 같다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/>
              <a:t>Graph Domain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Convolution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Fourier Domain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point-wise multiplication</a:t>
            </a:r>
            <a:r>
              <a:rPr lang="ko-KR" altLang="en-US" sz="1600" b="1" dirty="0"/>
              <a:t>과 같다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4764" y="4826558"/>
            <a:ext cx="1126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Spectral Convolution </a:t>
            </a:r>
            <a:r>
              <a:rPr lang="en-US" altLang="ko-KR" sz="1600" b="1" dirty="0"/>
              <a:t>: Graph Convolution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Graph Signal Processing</a:t>
            </a:r>
            <a:r>
              <a:rPr lang="ko-KR" altLang="en-US" sz="1600" b="1" dirty="0"/>
              <a:t>의 일환으로 보며</a:t>
            </a:r>
            <a:r>
              <a:rPr lang="en-US" altLang="ko-KR" sz="1600" b="1" dirty="0"/>
              <a:t>, </a:t>
            </a:r>
            <a:br>
              <a:rPr lang="en-US" altLang="ko-KR" sz="1600" b="1" dirty="0"/>
            </a:br>
            <a:r>
              <a:rPr lang="en-US" altLang="ko-KR" sz="1600" b="1" dirty="0"/>
              <a:t> Graph Signal</a:t>
            </a:r>
            <a:r>
              <a:rPr lang="ko-KR" altLang="en-US" sz="1600" b="1" dirty="0"/>
              <a:t>에 대한 </a:t>
            </a:r>
            <a:r>
              <a:rPr lang="en-US" altLang="ko-KR" sz="1600" b="1" dirty="0"/>
              <a:t>Noise </a:t>
            </a:r>
            <a:r>
              <a:rPr lang="ko-KR" altLang="en-US" sz="1600" b="1" dirty="0"/>
              <a:t>제거 과정으로 간주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24" y="5586444"/>
            <a:ext cx="1126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Graph </a:t>
            </a:r>
            <a:r>
              <a:rPr lang="ko-KR" altLang="en-US" sz="1600" b="1" dirty="0"/>
              <a:t>에 대한 </a:t>
            </a:r>
            <a:r>
              <a:rPr lang="en-US" altLang="ko-KR" sz="1600" b="1" dirty="0"/>
              <a:t>(Spectral) Convolution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signal              </a:t>
            </a:r>
            <a:r>
              <a:rPr lang="ko-KR" altLang="en-US" sz="1600" b="1" dirty="0"/>
              <a:t>와                                         의 곱으로 나타낸다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73570" y="6203193"/>
            <a:ext cx="768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으로</a:t>
            </a:r>
            <a:r>
              <a:rPr lang="ko-KR" altLang="en-US" sz="1600" b="1" dirty="0"/>
              <a:t> 나타나고 </a:t>
            </a:r>
            <a:r>
              <a:rPr lang="en-US" altLang="ko-KR" sz="1600" b="1" dirty="0"/>
              <a:t>Fourier Domain</a:t>
            </a:r>
            <a:r>
              <a:rPr lang="ko-KR" altLang="en-US" sz="1600" b="1" dirty="0"/>
              <a:t>에서는 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Multiplication</a:t>
            </a:r>
            <a:r>
              <a:rPr lang="ko-KR" altLang="en-US" sz="1600" b="1" dirty="0"/>
              <a:t>으로 표기된다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r="77466" b="-9943"/>
          <a:stretch/>
        </p:blipFill>
        <p:spPr>
          <a:xfrm>
            <a:off x="5268260" y="5710798"/>
            <a:ext cx="714401" cy="289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b="19072"/>
          <a:stretch/>
        </p:blipFill>
        <p:spPr>
          <a:xfrm>
            <a:off x="6444517" y="5614435"/>
            <a:ext cx="2631164" cy="36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b="30733"/>
          <a:stretch/>
        </p:blipFill>
        <p:spPr>
          <a:xfrm>
            <a:off x="909561" y="6266381"/>
            <a:ext cx="2384854" cy="32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66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(Graph) Fourier Transform</a:t>
            </a:r>
            <a:endParaRPr lang="ko-KR" altLang="en-US" sz="3200" b="1" dirty="0"/>
          </a:p>
        </p:txBody>
      </p:sp>
      <p:pic>
        <p:nvPicPr>
          <p:cNvPr id="3074" name="Picture 2" descr="https://t1.daumcdn.net/cfile/tistory/9967FA3359B63D8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2" y="1523470"/>
            <a:ext cx="3688291" cy="16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19591" y="1539995"/>
            <a:ext cx="730588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Fourier Transform : Signal</a:t>
            </a:r>
            <a:r>
              <a:rPr lang="ko-KR" altLang="en-US" sz="1600" b="1" dirty="0"/>
              <a:t>을 </a:t>
            </a:r>
            <a:r>
              <a:rPr lang="en-US" altLang="ko-KR" sz="1600" b="1" dirty="0"/>
              <a:t>Frequency</a:t>
            </a:r>
            <a:r>
              <a:rPr lang="ko-KR" altLang="en-US" sz="1600" b="1" dirty="0"/>
              <a:t>별로 분해하는 과정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(Time Domain) </a:t>
            </a:r>
            <a:r>
              <a:rPr lang="en-US" altLang="ko-KR" sz="1600" b="1" dirty="0">
                <a:sym typeface="Wingdings" panose="05000000000000000000" pitchFamily="2" charset="2"/>
              </a:rPr>
              <a:t> (Frequency Domain)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1" y="3348056"/>
            <a:ext cx="2904577" cy="1506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21614" y="3589562"/>
            <a:ext cx="730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분해 및 </a:t>
            </a:r>
            <a:r>
              <a:rPr lang="en-US" altLang="ko-KR" sz="1600" b="1" dirty="0"/>
              <a:t>reconstruction </a:t>
            </a:r>
            <a:r>
              <a:rPr lang="ko-KR" altLang="en-US" sz="1600" b="1" dirty="0"/>
              <a:t>과정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입력 신호 </a:t>
            </a:r>
            <a:r>
              <a:rPr lang="en-US" altLang="ko-KR" sz="1600" b="1" dirty="0"/>
              <a:t>f(x)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feature vector </a:t>
            </a:r>
            <a:r>
              <a:rPr lang="ko-KR" altLang="en-US" sz="1600" b="1" dirty="0"/>
              <a:t>라고 할 때</a:t>
            </a:r>
            <a:r>
              <a:rPr lang="en-US" altLang="ko-KR" sz="1600" b="1" dirty="0"/>
              <a:t>, F(u)</a:t>
            </a:r>
            <a:r>
              <a:rPr lang="ko-KR" altLang="en-US" sz="1600" b="1" dirty="0"/>
              <a:t>라는 </a:t>
            </a:r>
            <a:r>
              <a:rPr lang="en-US" altLang="ko-KR" sz="1600" b="1" dirty="0"/>
              <a:t>frequency(Feature vector</a:t>
            </a:r>
            <a:r>
              <a:rPr lang="ko-KR" altLang="en-US" sz="1600" b="1" dirty="0"/>
              <a:t>간의 차이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만들고 </a:t>
            </a:r>
            <a:br>
              <a:rPr lang="en-US" altLang="ko-KR" sz="1600" b="1" dirty="0"/>
            </a:br>
            <a:r>
              <a:rPr lang="ko-KR" altLang="en-US" sz="1600" b="1" dirty="0"/>
              <a:t>반대로 </a:t>
            </a:r>
            <a:r>
              <a:rPr lang="en-US" altLang="ko-KR" sz="1600" b="1" dirty="0"/>
              <a:t>frequency</a:t>
            </a:r>
            <a:r>
              <a:rPr lang="ko-KR" altLang="en-US" sz="1600" b="1" dirty="0"/>
              <a:t>에서 원래 신호로 </a:t>
            </a:r>
            <a:r>
              <a:rPr lang="en-US" altLang="ko-KR" sz="1600" b="1" dirty="0"/>
              <a:t>reconstruction</a:t>
            </a:r>
            <a:r>
              <a:rPr lang="ko-KR" altLang="en-US" sz="1600" b="1" dirty="0"/>
              <a:t>을 진행할 수 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737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(Graph) Fourier Transform</a:t>
            </a:r>
            <a:endParaRPr lang="ko-KR" altLang="en-US" sz="3200" b="1" dirty="0"/>
          </a:p>
        </p:txBody>
      </p:sp>
      <p:pic>
        <p:nvPicPr>
          <p:cNvPr id="5124" name="Picture 4" descr="A graph convolutional neural network for classification of building  patterns using spatial vector data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" y="1701740"/>
            <a:ext cx="4995159" cy="148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35468" y="1850485"/>
            <a:ext cx="591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Graph Signal (Feature Node)</a:t>
            </a:r>
            <a:r>
              <a:rPr lang="ko-KR" altLang="en-US" sz="1600" b="1" dirty="0"/>
              <a:t>를 </a:t>
            </a:r>
            <a:br>
              <a:rPr lang="en-US" altLang="ko-KR" sz="1600" b="1" dirty="0"/>
            </a:br>
            <a:r>
              <a:rPr lang="en-US" altLang="ko-KR" sz="1600" b="1" dirty="0"/>
              <a:t>Frequency(Feature</a:t>
            </a:r>
            <a:r>
              <a:rPr lang="ko-KR" altLang="en-US" sz="1600" b="1" dirty="0"/>
              <a:t>들 간의 차이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별로 분해하는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" y="3638604"/>
            <a:ext cx="5980796" cy="20813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75207" y="4163259"/>
            <a:ext cx="591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Graph Node Feature </a:t>
            </a:r>
            <a:r>
              <a:rPr lang="ko-KR" altLang="en-US" sz="1600" b="1" dirty="0"/>
              <a:t>간의 값의 차이가 큰 경우에는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</a:rPr>
              <a:t>제일 오른쪽 그림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en-US" altLang="ko-KR" sz="1600" b="1" dirty="0"/>
            </a:br>
            <a:r>
              <a:rPr lang="ko-KR" altLang="en-US" sz="1600" b="1" dirty="0"/>
              <a:t>저주파에서는 값이 낮게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고주파에서는 값이 높게 나옴</a:t>
            </a:r>
          </a:p>
        </p:txBody>
      </p:sp>
    </p:spTree>
    <p:extLst>
      <p:ext uri="{BB962C8B-B14F-4D97-AF65-F5344CB8AC3E}">
        <p14:creationId xmlns:p14="http://schemas.microsoft.com/office/powerpoint/2010/main" val="195023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Graph </a:t>
            </a:r>
            <a:r>
              <a:rPr lang="en-US" altLang="ko-KR" sz="3200" b="1" dirty="0" err="1"/>
              <a:t>Laplacian</a:t>
            </a:r>
            <a:r>
              <a:rPr lang="en-US" altLang="ko-KR" sz="3200" b="1" dirty="0"/>
              <a:t> Matrix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84" y="1055324"/>
            <a:ext cx="6573167" cy="2067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6543" y="3420388"/>
            <a:ext cx="914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Degree matrix : </a:t>
            </a:r>
            <a:r>
              <a:rPr lang="ko-KR" altLang="en-US" sz="1600" b="1" dirty="0"/>
              <a:t>하나의 </a:t>
            </a:r>
            <a:r>
              <a:rPr lang="ko-KR" altLang="en-US" sz="1600" b="1" dirty="0" err="1"/>
              <a:t>노드가</a:t>
            </a:r>
            <a:r>
              <a:rPr lang="ko-KR" altLang="en-US" sz="1600" b="1" dirty="0"/>
              <a:t> 다른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몇 개의 </a:t>
            </a:r>
            <a:r>
              <a:rPr lang="ko-KR" altLang="en-US" sz="1600" b="1" dirty="0" err="1"/>
              <a:t>노드와</a:t>
            </a:r>
            <a:r>
              <a:rPr lang="ko-KR" altLang="en-US" sz="1600" b="1" dirty="0"/>
              <a:t> 연결되어 있는가</a:t>
            </a:r>
            <a:r>
              <a:rPr lang="en-US" altLang="ko-KR" sz="1600" b="1" dirty="0"/>
              <a:t>? (</a:t>
            </a:r>
            <a:r>
              <a:rPr lang="ko-KR" altLang="en-US" sz="1600" b="1" dirty="0"/>
              <a:t>대각행렬</a:t>
            </a:r>
            <a:r>
              <a:rPr lang="en-US" altLang="ko-KR" sz="1600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Adjacency matrix : </a:t>
            </a:r>
            <a:r>
              <a:rPr lang="ko-KR" altLang="en-US" sz="1600" b="1" dirty="0"/>
              <a:t>하나의 </a:t>
            </a:r>
            <a:r>
              <a:rPr lang="ko-KR" altLang="en-US" sz="1600" b="1" dirty="0" err="1"/>
              <a:t>노드가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어떤 다른 </a:t>
            </a:r>
            <a:r>
              <a:rPr lang="ko-KR" altLang="en-US" sz="1600" b="1" dirty="0" err="1"/>
              <a:t>노드와</a:t>
            </a:r>
            <a:r>
              <a:rPr lang="ko-KR" altLang="en-US" sz="1600" b="1" dirty="0"/>
              <a:t> 연결되어 있는가</a:t>
            </a:r>
            <a:r>
              <a:rPr lang="en-US" altLang="ko-KR" sz="1600" b="1" dirty="0"/>
              <a:t>?‘ (</a:t>
            </a:r>
            <a:r>
              <a:rPr lang="ko-KR" altLang="en-US" sz="1600" b="1" dirty="0" err="1"/>
              <a:t>비대각행렬</a:t>
            </a:r>
            <a:r>
              <a:rPr lang="en-US" altLang="ko-KR" sz="16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Laplacian</a:t>
            </a:r>
            <a:r>
              <a:rPr lang="en-US" altLang="ko-KR" sz="1600" b="1" dirty="0"/>
              <a:t> Matrix</a:t>
            </a:r>
            <a:r>
              <a:rPr lang="ko-KR" altLang="en-US" sz="1600" b="1" dirty="0"/>
              <a:t>는 두 행렬의 차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두 행렬을 하나의 행렬로 합쳐서 본다는 의미와 같다</a:t>
            </a:r>
            <a:r>
              <a:rPr lang="en-US" altLang="ko-KR" sz="1600" b="1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ym typeface="Wingdings" panose="05000000000000000000" pitchFamily="2" charset="2"/>
              </a:rPr>
              <a:t>노드의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ym typeface="Wingdings" panose="05000000000000000000" pitchFamily="2" charset="2"/>
              </a:rPr>
              <a:t>Value</a:t>
            </a:r>
            <a:r>
              <a:rPr lang="ko-KR" altLang="en-US" sz="1600" b="1" dirty="0">
                <a:sym typeface="Wingdings" panose="05000000000000000000" pitchFamily="2" charset="2"/>
              </a:rPr>
              <a:t>를 나타내는 벡터 </a:t>
            </a:r>
            <a:r>
              <a:rPr lang="en-US" altLang="ko-KR" sz="1600" b="1" dirty="0">
                <a:sym typeface="Wingdings" panose="05000000000000000000" pitchFamily="2" charset="2"/>
              </a:rPr>
              <a:t>f</a:t>
            </a:r>
            <a:r>
              <a:rPr lang="ko-KR" altLang="en-US" sz="1600" b="1" dirty="0">
                <a:sym typeface="Wingdings" panose="05000000000000000000" pitchFamily="2" charset="2"/>
              </a:rPr>
              <a:t>가 </a:t>
            </a:r>
            <a:r>
              <a:rPr lang="en-US" altLang="ko-KR" sz="1600" b="1" dirty="0" err="1">
                <a:sym typeface="Wingdings" panose="05000000000000000000" pitchFamily="2" charset="2"/>
              </a:rPr>
              <a:t>Laplacian</a:t>
            </a:r>
            <a:r>
              <a:rPr lang="en-US" altLang="ko-KR" sz="1600" b="1" dirty="0">
                <a:sym typeface="Wingdings" panose="05000000000000000000" pitchFamily="2" charset="2"/>
              </a:rPr>
              <a:t> Matrix</a:t>
            </a:r>
            <a:r>
              <a:rPr lang="ko-KR" altLang="en-US" sz="1600" b="1" dirty="0">
                <a:sym typeface="Wingdings" panose="05000000000000000000" pitchFamily="2" charset="2"/>
              </a:rPr>
              <a:t>와 곱해진다는 뜻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ym typeface="Wingdings" panose="05000000000000000000" pitchFamily="2" charset="2"/>
              </a:rPr>
              <a:t>하나의 </a:t>
            </a:r>
            <a:r>
              <a:rPr lang="ko-KR" altLang="en-US" sz="1600" b="1" dirty="0" err="1">
                <a:sym typeface="Wingdings" panose="05000000000000000000" pitchFamily="2" charset="2"/>
              </a:rPr>
              <a:t>노드와</a:t>
            </a:r>
            <a:r>
              <a:rPr lang="ko-KR" altLang="en-US" sz="1600" b="1" dirty="0">
                <a:sym typeface="Wingdings" panose="05000000000000000000" pitchFamily="2" charset="2"/>
              </a:rPr>
              <a:t> 이웃 </a:t>
            </a:r>
            <a:r>
              <a:rPr lang="ko-KR" altLang="en-US" sz="1600" b="1" dirty="0" err="1">
                <a:sym typeface="Wingdings" panose="05000000000000000000" pitchFamily="2" charset="2"/>
              </a:rPr>
              <a:t>노드의</a:t>
            </a:r>
            <a:r>
              <a:rPr lang="ko-KR" altLang="en-US" sz="1600" b="1" dirty="0">
                <a:sym typeface="Wingdings" panose="05000000000000000000" pitchFamily="2" charset="2"/>
              </a:rPr>
              <a:t> 값 차이를 살펴보겠다는 의미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7621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7668" y="683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Laplacian</a:t>
            </a:r>
            <a:r>
              <a:rPr lang="en-US" altLang="ko-KR" sz="3200" b="1" dirty="0"/>
              <a:t> Matrix and Fourier Transform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0733"/>
          <a:stretch/>
        </p:blipFill>
        <p:spPr>
          <a:xfrm>
            <a:off x="357768" y="1647085"/>
            <a:ext cx="2384854" cy="32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45275" y="1528526"/>
            <a:ext cx="914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Filter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signal 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convolution</a:t>
            </a:r>
            <a:r>
              <a:rPr lang="ko-KR" altLang="en-US" sz="1600" b="1" dirty="0"/>
              <a:t>의 의미는 </a:t>
            </a:r>
            <a:r>
              <a:rPr lang="en-US" altLang="ko-KR" sz="1600" b="1" dirty="0"/>
              <a:t>Laplace Matrix – Eigen Decomposition</a:t>
            </a:r>
            <a:r>
              <a:rPr lang="ko-KR" altLang="en-US" sz="1600" b="1" dirty="0"/>
              <a:t>과 </a:t>
            </a:r>
            <a:br>
              <a:rPr lang="en-US" altLang="ko-KR" sz="1600" b="1" dirty="0"/>
            </a:br>
            <a:r>
              <a:rPr lang="en-US" altLang="ko-KR" sz="1600" b="1" dirty="0"/>
              <a:t>signal</a:t>
            </a:r>
            <a:r>
              <a:rPr lang="ko-KR" altLang="en-US" sz="1600" b="1" dirty="0"/>
              <a:t>의 곱과 같다</a:t>
            </a:r>
            <a:r>
              <a:rPr lang="en-US" altLang="ko-KR" sz="1600" b="1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03" y="3307375"/>
            <a:ext cx="86689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Signal Processing and Graph Signal Processing</vt:lpstr>
      <vt:lpstr>Graph Signal Processing</vt:lpstr>
      <vt:lpstr>Convolution</vt:lpstr>
      <vt:lpstr>Convolution on Graph</vt:lpstr>
      <vt:lpstr>(Graph) Fourier Transform</vt:lpstr>
      <vt:lpstr>(Graph) Fourier Transform</vt:lpstr>
      <vt:lpstr>Graph Laplacian Matrix</vt:lpstr>
      <vt:lpstr>Laplacian Matrix and Fourier Transform</vt:lpstr>
      <vt:lpstr>Localized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kim123hyomin@gmail.com</dc:creator>
  <cp:lastModifiedBy>kim123hyomin@gmail.com</cp:lastModifiedBy>
  <cp:revision>1</cp:revision>
  <dcterms:created xsi:type="dcterms:W3CDTF">2021-06-20T12:29:03Z</dcterms:created>
  <dcterms:modified xsi:type="dcterms:W3CDTF">2021-06-20T12:29:22Z</dcterms:modified>
</cp:coreProperties>
</file>