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FC70-5805-495F-B684-ADBBFD35D19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E5A17-3E89-42BE-B3A4-A4D1B4128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0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E5A17-3E89-42BE-B3A4-A4D1B4128F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7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E5A17-3E89-42BE-B3A4-A4D1B4128F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1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E5A17-3E89-42BE-B3A4-A4D1B4128F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2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E5A17-3E89-42BE-B3A4-A4D1B4128F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4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E5A17-3E89-42BE-B3A4-A4D1B4128F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7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5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7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0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0573-1C38-4F03-8948-3F9DA9197A45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AB11-1C6A-47EA-91AE-24B722BC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57" y="109099"/>
            <a:ext cx="10515600" cy="1325563"/>
          </a:xfrm>
        </p:spPr>
        <p:txBody>
          <a:bodyPr/>
          <a:lstStyle/>
          <a:p>
            <a:r>
              <a:rPr lang="en-US" altLang="ko-KR" dirty="0"/>
              <a:t>Discrete Probability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497" y="1434662"/>
            <a:ext cx="116875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/>
              <a:t>확률분포란 </a:t>
            </a:r>
            <a:r>
              <a:rPr lang="en-US" altLang="ko-KR" b="1" u="sng" dirty="0"/>
              <a:t>(probability distribution)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확률변수가 특정한 값을 가질 확률을 나타내는 함수를 의미한다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확률분포는 확률변수가 어떤 종류의 값을 가지는가에 따라 크게 이산확률분포 </a:t>
            </a:r>
            <a:r>
              <a:rPr lang="en-US" altLang="ko-KR" dirty="0"/>
              <a:t>(discrete probability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distribution) </a:t>
            </a:r>
            <a:r>
              <a:rPr lang="ko-KR" altLang="en-US" dirty="0"/>
              <a:t>와 연속확률 분포</a:t>
            </a:r>
            <a:r>
              <a:rPr lang="en-US" altLang="ko-KR" dirty="0"/>
              <a:t>(continuous probability distribution) </a:t>
            </a:r>
            <a:r>
              <a:rPr lang="ko-KR" altLang="en-US" dirty="0"/>
              <a:t>중 하나에 속하며</a:t>
            </a:r>
            <a:r>
              <a:rPr lang="en-US" altLang="ko-KR" dirty="0"/>
              <a:t>, </a:t>
            </a:r>
            <a:r>
              <a:rPr lang="ko-KR" altLang="en-US" dirty="0"/>
              <a:t>둘 중 어디에도 속하지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않는 경우도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97" y="4228662"/>
            <a:ext cx="116875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/>
              <a:t>이산확률분포란 </a:t>
            </a:r>
            <a:r>
              <a:rPr lang="en-US" altLang="ko-KR" b="1" u="sng" dirty="0"/>
              <a:t>(discrete probability distribution)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이산확률변수가 가지는 확률분포를 의미한다</a:t>
            </a:r>
            <a:r>
              <a:rPr lang="en-US" altLang="ko-KR" dirty="0"/>
              <a:t>. </a:t>
            </a:r>
            <a:r>
              <a:rPr lang="ko-KR" altLang="en-US" dirty="0"/>
              <a:t>여기에서 확률변수가 이산 확률변수라는 말은 확률변수가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가질 수 있는 값의 개수가 셀 수 있다는 의미이다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72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57" y="109099"/>
            <a:ext cx="10515600" cy="1325563"/>
          </a:xfrm>
        </p:spPr>
        <p:txBody>
          <a:bodyPr/>
          <a:lstStyle/>
          <a:p>
            <a:r>
              <a:rPr lang="en-US" altLang="ko-KR" dirty="0"/>
              <a:t>Stochastic process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076" y="2333297"/>
            <a:ext cx="11687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/>
              <a:t>확률과정이란 </a:t>
            </a:r>
            <a:r>
              <a:rPr lang="en-US" altLang="ko-KR" b="1" u="sng" dirty="0"/>
              <a:t>(stochastic process) 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확률법칙에</a:t>
            </a:r>
            <a:r>
              <a:rPr lang="en-US" altLang="ko-KR" dirty="0"/>
              <a:t> </a:t>
            </a:r>
            <a:r>
              <a:rPr lang="ko-KR" altLang="en-US" dirty="0"/>
              <a:t>의해 생성되는 일련의 통계적인 현상을 각 시점에서 나타나는 수치적인 양을 확률변수로 기술하고 이 확률변수를 시간 </a:t>
            </a:r>
            <a:r>
              <a:rPr lang="ko-KR" altLang="en-US" dirty="0" err="1"/>
              <a:t>흐름별로</a:t>
            </a:r>
            <a:r>
              <a:rPr lang="ko-KR" altLang="en-US" dirty="0"/>
              <a:t> 나열한 집합으로 모형화 할 때 사용된다</a:t>
            </a:r>
            <a:r>
              <a:rPr lang="en-US" altLang="ko-KR" dirty="0"/>
              <a:t>. </a:t>
            </a:r>
            <a:r>
              <a:rPr lang="ko-KR" altLang="en-US" dirty="0"/>
              <a:t>여기서 시간의 흐름이 이산적일 때 이산 시간 확률과정 또는 </a:t>
            </a:r>
            <a:r>
              <a:rPr lang="ko-KR" altLang="en-US" dirty="0" err="1"/>
              <a:t>시계열</a:t>
            </a:r>
            <a:r>
              <a:rPr lang="en-US" altLang="ko-KR" dirty="0"/>
              <a:t>(time series)</a:t>
            </a:r>
            <a:r>
              <a:rPr lang="ko-KR" altLang="en-US" dirty="0"/>
              <a:t>이라고 하고 연속적일 때는 연속시간 확률과정이라고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3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57" y="109099"/>
            <a:ext cx="10515600" cy="1325563"/>
          </a:xfrm>
        </p:spPr>
        <p:txBody>
          <a:bodyPr/>
          <a:lstStyle/>
          <a:p>
            <a:r>
              <a:rPr lang="en-US" altLang="ko-KR" dirty="0"/>
              <a:t>Markov Chain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497" y="1148200"/>
            <a:ext cx="116875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마르코프</a:t>
            </a:r>
            <a:r>
              <a:rPr lang="ko-KR" altLang="en-US" dirty="0"/>
              <a:t> 체인은 </a:t>
            </a:r>
            <a:r>
              <a:rPr lang="ko-KR" altLang="en-US" dirty="0" err="1"/>
              <a:t>마르코프</a:t>
            </a:r>
            <a:r>
              <a:rPr lang="ko-KR" altLang="en-US" dirty="0"/>
              <a:t> 성질</a:t>
            </a:r>
            <a:r>
              <a:rPr lang="en-US" altLang="ko-KR" dirty="0"/>
              <a:t>(Markov property)</a:t>
            </a:r>
            <a:r>
              <a:rPr lang="ko-KR" altLang="en-US" dirty="0"/>
              <a:t>을 지닌 이산확률 과정</a:t>
            </a:r>
            <a:r>
              <a:rPr lang="en-US" altLang="ko-KR" dirty="0"/>
              <a:t>(Discrete Stochastic Process)</a:t>
            </a:r>
            <a:r>
              <a:rPr lang="ko-KR" altLang="en-US" dirty="0"/>
              <a:t>을 의미함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en-US" altLang="ko-KR" b="1" u="sng" dirty="0"/>
              <a:t>[ </a:t>
            </a:r>
            <a:r>
              <a:rPr lang="ko-KR" altLang="en-US" b="1" u="sng" dirty="0"/>
              <a:t>성질 </a:t>
            </a:r>
            <a:r>
              <a:rPr lang="en-US" altLang="ko-KR" b="1" u="sng" dirty="0"/>
              <a:t>] 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시간 </a:t>
            </a:r>
            <a:r>
              <a:rPr lang="en-US" altLang="ko-KR" dirty="0"/>
              <a:t>(t+1)</a:t>
            </a:r>
            <a:r>
              <a:rPr lang="ko-KR" altLang="en-US" dirty="0"/>
              <a:t>에서의 상태는 시간 </a:t>
            </a:r>
            <a:r>
              <a:rPr lang="en-US" altLang="ko-KR" dirty="0"/>
              <a:t>t </a:t>
            </a:r>
            <a:r>
              <a:rPr lang="ko-KR" altLang="en-US" dirty="0"/>
              <a:t>혹은 그 이전 일정 기간의 상태에만 영향을 받는다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상태의 확률은 오직 과거 상태에 의존한다</a:t>
            </a:r>
            <a:r>
              <a:rPr lang="en-US" altLang="ko-KR" dirty="0"/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35" y="3318025"/>
            <a:ext cx="3851620" cy="3159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5472157" y="3839399"/>
            <a:ext cx="64516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마르코프</a:t>
            </a:r>
            <a:r>
              <a:rPr lang="ko-KR" altLang="en-US" dirty="0"/>
              <a:t> 체인은 </a:t>
            </a:r>
            <a:r>
              <a:rPr lang="en-US" altLang="ko-KR" dirty="0"/>
              <a:t>n</a:t>
            </a:r>
            <a:r>
              <a:rPr lang="ko-KR" altLang="en-US" dirty="0"/>
              <a:t>번째 상태가 </a:t>
            </a:r>
            <a:br>
              <a:rPr lang="en-US" altLang="ko-KR" dirty="0"/>
            </a:br>
            <a:r>
              <a:rPr lang="en-US" altLang="ko-KR" dirty="0"/>
              <a:t>n+1</a:t>
            </a:r>
            <a:r>
              <a:rPr lang="ko-KR" altLang="en-US" dirty="0"/>
              <a:t>번째 상태를 </a:t>
            </a:r>
            <a:r>
              <a:rPr lang="ko-KR" altLang="en-US" dirty="0" err="1"/>
              <a:t>결정하는데에</a:t>
            </a:r>
            <a:r>
              <a:rPr lang="ko-KR" altLang="en-US" dirty="0"/>
              <a:t> 영향을 미침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en-US" altLang="ko-KR" dirty="0"/>
              <a:t>t</a:t>
            </a:r>
            <a:r>
              <a:rPr lang="ko-KR" altLang="en-US" dirty="0"/>
              <a:t>에서의 관측은 단지 최근 </a:t>
            </a:r>
            <a:r>
              <a:rPr lang="en-US" altLang="ko-KR" dirty="0"/>
              <a:t>r</a:t>
            </a:r>
            <a:r>
              <a:rPr lang="ko-KR" altLang="en-US" dirty="0"/>
              <a:t>개의 관측에만 의존한다는 가정을 하고 그 가정하에 성립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9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57" y="109099"/>
            <a:ext cx="10515600" cy="1325563"/>
          </a:xfrm>
        </p:spPr>
        <p:txBody>
          <a:bodyPr/>
          <a:lstStyle/>
          <a:p>
            <a:r>
              <a:rPr lang="en-US" altLang="ko-KR" dirty="0"/>
              <a:t>Markov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4497" y="1407504"/>
                <a:ext cx="11687503" cy="220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가정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시간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에서의 관측은 단지 최근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개의 관측에만 의존한다는 가정을 하고 그 가정하에 성립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하에 </a:t>
                </a:r>
                <a:br>
                  <a:rPr lang="en-US" altLang="ko-KR" dirty="0"/>
                </a:br>
                <a:r>
                  <a:rPr lang="ko-KR" altLang="en-US" dirty="0"/>
                  <a:t>확률적 모델을 만든 것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상태 </a:t>
                </a:r>
                <a:r>
                  <a:rPr lang="en-US" altLang="ko-KR" dirty="0"/>
                  <a:t>( state )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 ( m</a:t>
                </a:r>
                <a:r>
                  <a:rPr lang="ko-KR" altLang="en-US" dirty="0">
                    <a:sym typeface="Wingdings" panose="05000000000000000000" pitchFamily="2" charset="2"/>
                  </a:rPr>
                  <a:t>개의 상태가 존재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상태 전이 확률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(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로 이동할 확률 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7" y="1407504"/>
                <a:ext cx="11687503" cy="2203295"/>
              </a:xfrm>
              <a:prstGeom prst="rect">
                <a:avLst/>
              </a:prstGeom>
              <a:blipFill rotWithShape="0">
                <a:blip r:embed="rId3"/>
                <a:stretch>
                  <a:fillRect l="-469" b="-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1208" y="4033098"/>
                <a:ext cx="6451600" cy="1752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08" y="4033098"/>
                <a:ext cx="6451600" cy="17522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008" y="3874715"/>
            <a:ext cx="3054832" cy="22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57" y="109099"/>
            <a:ext cx="10515600" cy="1325563"/>
          </a:xfrm>
        </p:spPr>
        <p:txBody>
          <a:bodyPr/>
          <a:lstStyle/>
          <a:p>
            <a:r>
              <a:rPr lang="en-US" altLang="ko-KR" dirty="0"/>
              <a:t>Markov Model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87286"/>
              </p:ext>
            </p:extLst>
          </p:nvPr>
        </p:nvGraphicFramePr>
        <p:xfrm>
          <a:off x="4005580" y="1566421"/>
          <a:ext cx="4627880" cy="241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오늘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내일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맑음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맑음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78840" y="4350220"/>
            <a:ext cx="10881360" cy="2354491"/>
            <a:chOff x="878840" y="4350220"/>
            <a:chExt cx="10881360" cy="2354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78840" y="4350220"/>
                  <a:ext cx="10881360" cy="2354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600" b="1" u="sng" dirty="0"/>
                    <a:t>오늘 날씨</a:t>
                  </a:r>
                  <a:r>
                    <a:rPr lang="en-US" altLang="ko-KR" sz="1600" b="1" u="sng" dirty="0"/>
                    <a:t>(q1)</a:t>
                  </a:r>
                  <a:r>
                    <a:rPr lang="ko-KR" altLang="en-US" sz="1600" b="1" u="sng" dirty="0"/>
                    <a:t>가 </a:t>
                  </a:r>
                  <a:r>
                    <a:rPr lang="en-US" altLang="ko-KR" sz="1600" b="1" u="sng" dirty="0"/>
                    <a:t>“</a:t>
                  </a:r>
                  <a:r>
                    <a:rPr lang="ko-KR" altLang="en-US" sz="1600" b="1" u="sng" dirty="0"/>
                    <a:t>맑음</a:t>
                  </a:r>
                  <a:r>
                    <a:rPr lang="en-US" altLang="ko-KR" sz="1600" b="1" u="sng" dirty="0"/>
                    <a:t>”</a:t>
                  </a:r>
                  <a:r>
                    <a:rPr lang="ko-KR" altLang="en-US" sz="1600" b="1" u="sng" dirty="0"/>
                    <a:t>일 경우</a:t>
                  </a:r>
                  <a:r>
                    <a:rPr lang="en-US" altLang="ko-KR" sz="1600" b="1" u="sng" dirty="0"/>
                    <a:t>, </a:t>
                  </a:r>
                  <a:r>
                    <a:rPr lang="ko-KR" altLang="en-US" sz="1600" b="1" u="sng" dirty="0"/>
                    <a:t>내일 날씨</a:t>
                  </a:r>
                  <a:r>
                    <a:rPr lang="en-US" altLang="ko-KR" sz="1600" b="1" u="sng" dirty="0"/>
                    <a:t>(q2)</a:t>
                  </a:r>
                  <a:r>
                    <a:rPr lang="ko-KR" altLang="en-US" sz="1600" b="1" u="sng" dirty="0"/>
                    <a:t>가 </a:t>
                  </a:r>
                  <a:r>
                    <a:rPr lang="en-US" altLang="ko-KR" sz="1600" b="1" u="sng" dirty="0"/>
                    <a:t>“</a:t>
                  </a:r>
                  <a:r>
                    <a:rPr lang="ko-KR" altLang="en-US" sz="1600" b="1" u="sng" dirty="0"/>
                    <a:t>맑음</a:t>
                  </a:r>
                  <a:r>
                    <a:rPr lang="en-US" altLang="ko-KR" sz="1600" b="1" u="sng" dirty="0"/>
                    <a:t>＂</a:t>
                  </a:r>
                  <a:r>
                    <a:rPr lang="ko-KR" altLang="en-US" sz="1600" b="1" u="sng" dirty="0"/>
                    <a:t>이 되고 모레 날씨</a:t>
                  </a:r>
                  <a:r>
                    <a:rPr lang="en-US" altLang="ko-KR" sz="1600" b="1" u="sng" dirty="0"/>
                    <a:t>(q3)</a:t>
                  </a:r>
                  <a:r>
                    <a:rPr lang="ko-KR" altLang="en-US" sz="1600" b="1" u="sng" dirty="0"/>
                    <a:t>가 </a:t>
                  </a:r>
                  <a:r>
                    <a:rPr lang="en-US" altLang="ko-KR" sz="1600" b="1" u="sng" dirty="0"/>
                    <a:t>“</a:t>
                  </a:r>
                  <a:r>
                    <a:rPr lang="ko-KR" altLang="en-US" sz="1600" b="1" u="sng" dirty="0"/>
                    <a:t>비</a:t>
                  </a:r>
                  <a:r>
                    <a:rPr lang="en-US" altLang="ko-KR" sz="1600" b="1" u="sng" dirty="0"/>
                    <a:t>＂</a:t>
                  </a:r>
                  <a:r>
                    <a:rPr lang="ko-KR" altLang="en-US" sz="1600" b="1" u="sng" dirty="0"/>
                    <a:t>가 될 확률</a:t>
                  </a:r>
                  <a:endParaRPr lang="en-US" altLang="ko-KR" sz="1600" b="1" u="sng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m:rPr>
                                <m:nor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3=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𝑟𝑎𝑖𝑛𝑦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6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3=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𝑟𝑎𝑖𝑛𝑦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6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3=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𝑟𝑎𝑖𝑛𝑦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𝑠𝑢𝑛𝑛𝑦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𝑠𝑢𝑛𝑛𝑦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1=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e>
                        </m:d>
                      </m:oMath>
                    </m:oMathPara>
                  </a14:m>
                  <a:endParaRPr lang="en-US" altLang="ko-KR" sz="16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=0.05∗0.8</m:t>
                        </m:r>
                      </m:oMath>
                    </m:oMathPara>
                  </a14:m>
                  <a:endParaRPr lang="en-US" altLang="ko-KR" sz="1600" b="0" i="0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=0.04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" y="4350220"/>
                  <a:ext cx="10881360" cy="23544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/>
            <p:cNvSpPr/>
            <p:nvPr/>
          </p:nvSpPr>
          <p:spPr>
            <a:xfrm>
              <a:off x="4693920" y="4795520"/>
              <a:ext cx="2184400" cy="3352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42560" y="5192186"/>
              <a:ext cx="1076960" cy="3352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78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042743" y="464334"/>
            <a:ext cx="6053597" cy="1897167"/>
            <a:chOff x="2432377" y="4178893"/>
            <a:chExt cx="6895240" cy="2290711"/>
          </a:xfrm>
        </p:grpSpPr>
        <p:grpSp>
          <p:nvGrpSpPr>
            <p:cNvPr id="5" name="그룹 4"/>
            <p:cNvGrpSpPr/>
            <p:nvPr/>
          </p:nvGrpSpPr>
          <p:grpSpPr>
            <a:xfrm>
              <a:off x="3563596" y="4890391"/>
              <a:ext cx="4537818" cy="892916"/>
              <a:chOff x="3563596" y="4890391"/>
              <a:chExt cx="4537818" cy="892916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3563596" y="4896741"/>
                <a:ext cx="922946" cy="88021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</a:p>
              <a:p>
                <a:pPr algn="ctr"/>
                <a:r>
                  <a:rPr lang="en-US" altLang="ko-KR" sz="1200" dirty="0"/>
                  <a:t>(0.2)</a:t>
                </a:r>
                <a:endParaRPr lang="ko-KR" altLang="en-US" dirty="0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178468" y="4896741"/>
                <a:ext cx="922946" cy="8802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sz="1200" dirty="0"/>
                  <a:t>(0.8)</a:t>
                </a:r>
                <a:endParaRPr lang="ko-KR" altLang="en-US" dirty="0"/>
              </a:p>
            </p:txBody>
          </p:sp>
          <p:cxnSp>
            <p:nvCxnSpPr>
              <p:cNvPr id="12" name="구부러진 연결선 11"/>
              <p:cNvCxnSpPr>
                <a:stCxn id="10" idx="0"/>
                <a:endCxn id="11" idx="0"/>
              </p:cNvCxnSpPr>
              <p:nvPr/>
            </p:nvCxnSpPr>
            <p:spPr>
              <a:xfrm rot="5400000" flipH="1" flipV="1">
                <a:off x="5832505" y="3089305"/>
                <a:ext cx="12700" cy="3614872"/>
              </a:xfrm>
              <a:prstGeom prst="curvedConnector3">
                <a:avLst>
                  <a:gd name="adj1" fmla="val 180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구부러진 연결선 12"/>
              <p:cNvCxnSpPr>
                <a:stCxn id="11" idx="4"/>
                <a:endCxn id="10" idx="4"/>
              </p:cNvCxnSpPr>
              <p:nvPr/>
            </p:nvCxnSpPr>
            <p:spPr>
              <a:xfrm rot="5400000">
                <a:off x="5832505" y="3969521"/>
                <a:ext cx="12700" cy="3614872"/>
              </a:xfrm>
              <a:prstGeom prst="curvedConnector3">
                <a:avLst>
                  <a:gd name="adj1" fmla="val 180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구부러진 연결선 13"/>
              <p:cNvCxnSpPr>
                <a:stCxn id="11" idx="4"/>
                <a:endCxn id="11" idx="6"/>
              </p:cNvCxnSpPr>
              <p:nvPr/>
            </p:nvCxnSpPr>
            <p:spPr>
              <a:xfrm rot="5400000" flipH="1" flipV="1">
                <a:off x="7650623" y="5326166"/>
                <a:ext cx="440108" cy="461473"/>
              </a:xfrm>
              <a:prstGeom prst="curvedConnector4">
                <a:avLst>
                  <a:gd name="adj1" fmla="val -51942"/>
                  <a:gd name="adj2" fmla="val 149537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구부러진 연결선 14"/>
              <p:cNvCxnSpPr>
                <a:stCxn id="10" idx="0"/>
                <a:endCxn id="10" idx="2"/>
              </p:cNvCxnSpPr>
              <p:nvPr/>
            </p:nvCxnSpPr>
            <p:spPr>
              <a:xfrm rot="16200000" flipH="1" flipV="1">
                <a:off x="3574279" y="4886058"/>
                <a:ext cx="440108" cy="461473"/>
              </a:xfrm>
              <a:prstGeom prst="curvedConnector4">
                <a:avLst>
                  <a:gd name="adj1" fmla="val -51942"/>
                  <a:gd name="adj2" fmla="val 149537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264209" y="4178893"/>
              <a:ext cx="121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0.7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32103" y="6100272"/>
              <a:ext cx="121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0.4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14114" y="5585941"/>
              <a:ext cx="121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0.6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2377" y="4579841"/>
              <a:ext cx="121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0.3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996" y="2686681"/>
                <a:ext cx="142705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96" y="2686681"/>
                <a:ext cx="1427057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707996" y="3309031"/>
            <a:ext cx="6501523" cy="1006979"/>
            <a:chOff x="1177051" y="3547956"/>
            <a:chExt cx="6501523" cy="1006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77051" y="3932585"/>
                  <a:ext cx="6501523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)(0.8)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(0.8)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</m:m>
                              </m:num>
                              <m:den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</m:m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51" y="3932585"/>
                  <a:ext cx="6501523" cy="622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/>
            <p:cNvSpPr txBox="1"/>
            <p:nvPr/>
          </p:nvSpPr>
          <p:spPr>
            <a:xfrm>
              <a:off x="4732775" y="3547956"/>
              <a:ext cx="1820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Transition matrix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(P)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27692" y="4600374"/>
            <a:ext cx="9605692" cy="960549"/>
            <a:chOff x="1204738" y="4914807"/>
            <a:chExt cx="9605692" cy="960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04738" y="5253006"/>
                  <a:ext cx="9605692" cy="6223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0.38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)(0.62)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0.38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(0.62)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.3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</m:m>
                              </m:num>
                              <m:den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.7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</m:m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0.38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0.62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738" y="5253006"/>
                  <a:ext cx="9605692" cy="622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5606837" y="4914807"/>
              <a:ext cx="1710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Transition matrix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(P)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648345" y="2890680"/>
            <a:ext cx="2914115" cy="1736612"/>
            <a:chOff x="8853444" y="2989212"/>
            <a:chExt cx="2914115" cy="1736612"/>
          </a:xfrm>
        </p:grpSpPr>
        <p:sp>
          <p:nvSpPr>
            <p:cNvPr id="21" name="직사각형 20"/>
            <p:cNvSpPr/>
            <p:nvPr/>
          </p:nvSpPr>
          <p:spPr>
            <a:xfrm>
              <a:off x="8853444" y="2989212"/>
              <a:ext cx="2914115" cy="173661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096340" y="3392680"/>
                  <a:ext cx="245757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ko-KR" b="0" dirty="0">
                    <a:solidFill>
                      <a:schemeClr val="bg1"/>
                    </a:solidFill>
                  </a:endParaRPr>
                </a:p>
                <a:p>
                  <a:endParaRPr lang="en-US" altLang="ko-KR" b="0" dirty="0">
                    <a:solidFill>
                      <a:schemeClr val="bg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340" y="3392680"/>
                  <a:ext cx="2457574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9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73516" y="5700586"/>
                <a:ext cx="5206334" cy="791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B0F0"/>
                    </a:solidFill>
                  </a:rPr>
                  <a:t>B</a:t>
                </a:r>
                <a:r>
                  <a:rPr lang="ko-KR" altLang="en-US" sz="1600" dirty="0" err="1">
                    <a:solidFill>
                      <a:srgbClr val="00B0F0"/>
                    </a:solidFill>
                  </a:rPr>
                  <a:t>노드</a:t>
                </a:r>
                <a:r>
                  <a:rPr lang="ko-KR" altLang="en-US" sz="16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B0F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B0F0"/>
                    </a:solidFill>
                  </a:rPr>
                  <a:t>A</a:t>
                </a:r>
                <a:r>
                  <a:rPr lang="ko-KR" altLang="en-US" sz="1600" dirty="0" err="1">
                    <a:solidFill>
                      <a:srgbClr val="00B0F0"/>
                    </a:solidFill>
                  </a:rPr>
                  <a:t>노드</a:t>
                </a:r>
                <a:r>
                  <a:rPr lang="en-US" altLang="ko-KR" sz="1600" dirty="0">
                    <a:solidFill>
                      <a:srgbClr val="00B0F0"/>
                    </a:solidFill>
                  </a:rPr>
                  <a:t>) </a:t>
                </a:r>
                <a:r>
                  <a:rPr lang="en-US" altLang="ko-KR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ko-KR" altLang="en-US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조건부 확률</a:t>
                </a:r>
                <a:endParaRPr lang="en-US" altLang="ko-KR" sz="1400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t </a:t>
                </a:r>
                <a:r>
                  <a:rPr lang="ko-KR" altLang="en-US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시점에서 </a:t>
                </a:r>
                <a:r>
                  <a:rPr lang="en-US" altLang="ko-KR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ko-KR" altLang="en-US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일 확률이었다가 </a:t>
                </a:r>
                <a:r>
                  <a:rPr lang="en-US" altLang="ko-KR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t+1 </a:t>
                </a:r>
                <a:r>
                  <a:rPr lang="ko-KR" altLang="en-US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시점에서 </a:t>
                </a:r>
                <a:r>
                  <a:rPr lang="en-US" altLang="ko-KR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B</a:t>
                </a:r>
                <a:r>
                  <a:rPr lang="ko-KR" altLang="en-US" sz="1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가 될 확률</a:t>
                </a:r>
                <a:endParaRPr lang="ko-KR" alt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16" y="5700586"/>
                <a:ext cx="5206334" cy="791883"/>
              </a:xfrm>
              <a:prstGeom prst="rect">
                <a:avLst/>
              </a:prstGeom>
              <a:blipFill rotWithShape="0">
                <a:blip r:embed="rId6"/>
                <a:stretch>
                  <a:fillRect l="-351" b="-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/>
          <p:cNvSpPr/>
          <p:nvPr/>
        </p:nvSpPr>
        <p:spPr>
          <a:xfrm>
            <a:off x="4697698" y="5231647"/>
            <a:ext cx="369958" cy="32927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4"/>
            <a:endCxn id="24" idx="1"/>
          </p:cNvCxnSpPr>
          <p:nvPr/>
        </p:nvCxnSpPr>
        <p:spPr>
          <a:xfrm rot="16200000" flipH="1">
            <a:off x="4660294" y="5783305"/>
            <a:ext cx="535605" cy="9083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4357" y="109099"/>
            <a:ext cx="10515600" cy="1325563"/>
          </a:xfrm>
        </p:spPr>
        <p:txBody>
          <a:bodyPr/>
          <a:lstStyle/>
          <a:p>
            <a:r>
              <a:rPr lang="en-US" altLang="ko-KR" dirty="0"/>
              <a:t>Stationary distribution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389" y="1623701"/>
            <a:ext cx="109642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State matrix X(0), X(1), X(2),,, </a:t>
            </a:r>
            <a:r>
              <a:rPr lang="ko-KR" altLang="en-US" dirty="0"/>
              <a:t>은 어떤 행렬 </a:t>
            </a:r>
            <a:r>
              <a:rPr lang="en-US" altLang="ko-KR" dirty="0"/>
              <a:t>X</a:t>
            </a:r>
            <a:r>
              <a:rPr lang="ko-KR" altLang="en-US" dirty="0"/>
              <a:t>로 수렴한다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행렬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transition matrix (P)</a:t>
            </a:r>
            <a:r>
              <a:rPr lang="ko-KR" altLang="en-US" dirty="0"/>
              <a:t>를 곱해도 변하지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PX = X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이때 행렬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마르코프</a:t>
            </a:r>
            <a:r>
              <a:rPr lang="ko-KR" altLang="en-US" dirty="0">
                <a:sym typeface="Wingdings" panose="05000000000000000000" pitchFamily="2" charset="2"/>
              </a:rPr>
              <a:t> 체인의 </a:t>
            </a:r>
            <a:r>
              <a:rPr lang="en-US" altLang="ko-KR" dirty="0">
                <a:sym typeface="Wingdings" panose="05000000000000000000" pitchFamily="2" charset="2"/>
              </a:rPr>
              <a:t>stationary distribution </a:t>
            </a:r>
            <a:r>
              <a:rPr lang="ko-KR" altLang="en-US" dirty="0">
                <a:sym typeface="Wingdings" panose="05000000000000000000" pitchFamily="2" charset="2"/>
              </a:rPr>
              <a:t>을 나타낸다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2389" y="3545081"/>
                <a:ext cx="1096425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[ </a:t>
                </a:r>
                <a:r>
                  <a:rPr lang="ko-KR" altLang="en-US" dirty="0"/>
                  <a:t>구하는 방법 </a:t>
                </a:r>
                <a:r>
                  <a:rPr lang="en-US" altLang="ko-KR" dirty="0"/>
                  <a:t>]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X(0), X(1), X(2),,, </a:t>
                </a:r>
                <a:r>
                  <a:rPr lang="ko-KR" altLang="en-US" dirty="0"/>
                  <a:t>를 계속 구해본다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Transition matrix (P)</a:t>
                </a:r>
                <a:r>
                  <a:rPr lang="ko-KR" altLang="en-US" dirty="0"/>
                  <a:t>를 계속 곱해본다 </a:t>
                </a:r>
                <a:r>
                  <a:rPr lang="en-US" altLang="ko-KR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임을 이용한다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대각화로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계산한 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/>
                  <a:t> 를 구한다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임을 이용한다</a:t>
                </a:r>
                <a:r>
                  <a:rPr lang="en-US" altLang="ko-KR" dirty="0"/>
                  <a:t>.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9" y="3545081"/>
                <a:ext cx="10964254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12" b="-2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1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616</Words>
  <Application>Microsoft Office PowerPoint</Application>
  <PresentationFormat>와이드스크린</PresentationFormat>
  <Paragraphs>79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Discrete Probability</vt:lpstr>
      <vt:lpstr>Stochastic process</vt:lpstr>
      <vt:lpstr>Markov Chain</vt:lpstr>
      <vt:lpstr>Markov Model</vt:lpstr>
      <vt:lpstr>Markov Model</vt:lpstr>
      <vt:lpstr>PowerPoint 프레젠테이션</vt:lpstr>
      <vt:lpstr>Stationary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Hyomin</dc:creator>
  <cp:lastModifiedBy>kim123hyomin@gmail.com</cp:lastModifiedBy>
  <cp:revision>18</cp:revision>
  <dcterms:created xsi:type="dcterms:W3CDTF">2021-06-19T06:33:45Z</dcterms:created>
  <dcterms:modified xsi:type="dcterms:W3CDTF">2021-06-20T12:29:36Z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D:\중앙대\학부연구생\20210621_1.pptx</vt:lpwstr>
  </property>
</Properties>
</file>