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338" r:id="rId3"/>
    <p:sldId id="340" r:id="rId4"/>
    <p:sldId id="415" r:id="rId5"/>
    <p:sldId id="392" r:id="rId6"/>
    <p:sldId id="393" r:id="rId7"/>
    <p:sldId id="396" r:id="rId8"/>
    <p:sldId id="394" r:id="rId9"/>
    <p:sldId id="344" r:id="rId10"/>
    <p:sldId id="345" r:id="rId11"/>
    <p:sldId id="395" r:id="rId12"/>
    <p:sldId id="343" r:id="rId13"/>
    <p:sldId id="416" r:id="rId14"/>
    <p:sldId id="412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399" r:id="rId25"/>
    <p:sldId id="401" r:id="rId26"/>
    <p:sldId id="411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417" r:id="rId40"/>
    <p:sldId id="359" r:id="rId41"/>
    <p:sldId id="413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414" r:id="rId54"/>
    <p:sldId id="371" r:id="rId55"/>
    <p:sldId id="372" r:id="rId56"/>
    <p:sldId id="373" r:id="rId57"/>
    <p:sldId id="374" r:id="rId58"/>
    <p:sldId id="418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419" r:id="rId69"/>
    <p:sldId id="384" r:id="rId70"/>
    <p:sldId id="385" r:id="rId71"/>
    <p:sldId id="386" r:id="rId72"/>
    <p:sldId id="420" r:id="rId73"/>
    <p:sldId id="387" r:id="rId74"/>
    <p:sldId id="388" r:id="rId75"/>
    <p:sldId id="421" r:id="rId76"/>
    <p:sldId id="389" r:id="rId77"/>
    <p:sldId id="390" r:id="rId78"/>
    <p:sldId id="391" r:id="rId79"/>
    <p:sldId id="397" r:id="rId80"/>
    <p:sldId id="398" r:id="rId81"/>
    <p:sldId id="259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200"/>
    <a:srgbClr val="FF9900"/>
    <a:srgbClr val="ABCA58"/>
    <a:srgbClr val="0067A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9750" autoAdjust="0"/>
  </p:normalViewPr>
  <p:slideViewPr>
    <p:cSldViewPr>
      <p:cViewPr>
        <p:scale>
          <a:sx n="90" d="100"/>
          <a:sy n="90" d="100"/>
        </p:scale>
        <p:origin x="-59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BBD87-CFFC-4BCB-AD0B-D5FA77EFF7FF}" type="datetimeFigureOut">
              <a:rPr lang="zh-CN" altLang="en-US" smtClean="0"/>
              <a:t>2012/11/19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2C381-5497-4879-8ED8-A30557969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从官网上下载最新版本，当前是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4.1.1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版本，本课程均以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 为例，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4.X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版本之间的语法、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有较大差异，其他版本请参考相应版本的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API.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下载好之后，把文件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extjs-4.1.1-gpl.zip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extjs-4.1.1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文件夹，然后把该文件夹作为虚拟目录在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中新建 一个名称为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extjs-4.1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的应用，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3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Ext.create</a:t>
            </a:r>
            <a:r>
              <a:rPr lang="en-US" dirty="0" smtClean="0"/>
              <a:t>('</a:t>
            </a:r>
            <a:r>
              <a:rPr lang="en-US" dirty="0" err="1" smtClean="0"/>
              <a:t>Ext.container.Viewport</a:t>
            </a:r>
            <a:r>
              <a:rPr lang="en-US" dirty="0" smtClean="0"/>
              <a:t>', {</a:t>
            </a:r>
          </a:p>
          <a:p>
            <a:r>
              <a:rPr lang="en-US" dirty="0" smtClean="0"/>
              <a:t>    layout: 'border',</a:t>
            </a:r>
          </a:p>
          <a:p>
            <a:r>
              <a:rPr lang="en-US" dirty="0" smtClean="0"/>
              <a:t>    items: [{</a:t>
            </a:r>
          </a:p>
          <a:p>
            <a:r>
              <a:rPr lang="en-US" dirty="0" smtClean="0"/>
              <a:t>        region: 'north',</a:t>
            </a:r>
          </a:p>
          <a:p>
            <a:r>
              <a:rPr lang="en-US" dirty="0" smtClean="0"/>
              <a:t>        html: '&lt;h1 class="x-panel-header"&gt;Page Title&lt;/h1&gt;',</a:t>
            </a:r>
          </a:p>
          <a:p>
            <a:r>
              <a:rPr lang="en-US" dirty="0" smtClean="0"/>
              <a:t>        border: false,</a:t>
            </a:r>
          </a:p>
          <a:p>
            <a:r>
              <a:rPr lang="en-US" dirty="0" smtClean="0"/>
              <a:t>        margins: '0 0 5 0'</a:t>
            </a:r>
          </a:p>
          <a:p>
            <a:r>
              <a:rPr lang="en-US" dirty="0" smtClean="0"/>
              <a:t>    }, {</a:t>
            </a:r>
          </a:p>
          <a:p>
            <a:r>
              <a:rPr lang="en-US" dirty="0" smtClean="0"/>
              <a:t>        region: 'west',</a:t>
            </a:r>
          </a:p>
          <a:p>
            <a:r>
              <a:rPr lang="en-US" dirty="0" smtClean="0"/>
              <a:t>        collapsible: true,</a:t>
            </a:r>
          </a:p>
          <a:p>
            <a:r>
              <a:rPr lang="en-US" dirty="0" smtClean="0"/>
              <a:t>        title: 'Navigation',</a:t>
            </a:r>
          </a:p>
          <a:p>
            <a:r>
              <a:rPr lang="en-US" dirty="0" smtClean="0"/>
              <a:t>        width: 150</a:t>
            </a:r>
          </a:p>
          <a:p>
            <a:r>
              <a:rPr lang="en-US" dirty="0" smtClean="0"/>
              <a:t>        // could use a </a:t>
            </a:r>
            <a:r>
              <a:rPr lang="en-US" dirty="0" err="1" smtClean="0"/>
              <a:t>TreePanel</a:t>
            </a:r>
            <a:r>
              <a:rPr lang="en-US" dirty="0" smtClean="0"/>
              <a:t> or </a:t>
            </a:r>
            <a:r>
              <a:rPr lang="en-US" dirty="0" err="1" smtClean="0"/>
              <a:t>AccordionLayout</a:t>
            </a:r>
            <a:r>
              <a:rPr lang="en-US" dirty="0" smtClean="0"/>
              <a:t> for navigational items</a:t>
            </a:r>
          </a:p>
          <a:p>
            <a:r>
              <a:rPr lang="en-US" dirty="0" smtClean="0"/>
              <a:t>    }, {</a:t>
            </a:r>
          </a:p>
          <a:p>
            <a:r>
              <a:rPr lang="en-US" dirty="0" smtClean="0"/>
              <a:t>        region: 'south',</a:t>
            </a:r>
          </a:p>
          <a:p>
            <a:r>
              <a:rPr lang="en-US" dirty="0" smtClean="0"/>
              <a:t>        title: 'South Panel',</a:t>
            </a:r>
          </a:p>
          <a:p>
            <a:r>
              <a:rPr lang="en-US" dirty="0" smtClean="0"/>
              <a:t>        collapsible: true,</a:t>
            </a:r>
          </a:p>
          <a:p>
            <a:r>
              <a:rPr lang="en-US" dirty="0" smtClean="0"/>
              <a:t>        html: 'Information goes here',</a:t>
            </a:r>
          </a:p>
          <a:p>
            <a:r>
              <a:rPr lang="en-US" dirty="0" smtClean="0"/>
              <a:t>        split: true,</a:t>
            </a:r>
          </a:p>
          <a:p>
            <a:r>
              <a:rPr lang="en-US" dirty="0" smtClean="0"/>
              <a:t>        height: 100,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minHeight</a:t>
            </a:r>
            <a:r>
              <a:rPr lang="en-US" dirty="0" smtClean="0"/>
              <a:t>: 100</a:t>
            </a:r>
          </a:p>
          <a:p>
            <a:r>
              <a:rPr lang="en-US" dirty="0" smtClean="0"/>
              <a:t>    }, {</a:t>
            </a:r>
          </a:p>
          <a:p>
            <a:r>
              <a:rPr lang="en-US" dirty="0" smtClean="0"/>
              <a:t>        region: 'east',</a:t>
            </a:r>
          </a:p>
          <a:p>
            <a:r>
              <a:rPr lang="en-US" dirty="0" smtClean="0"/>
              <a:t>        title: 'East Panel',</a:t>
            </a:r>
          </a:p>
          <a:p>
            <a:r>
              <a:rPr lang="en-US" dirty="0" smtClean="0"/>
              <a:t>        collapsible: true,</a:t>
            </a:r>
          </a:p>
          <a:p>
            <a:r>
              <a:rPr lang="en-US" dirty="0" smtClean="0"/>
              <a:t>        split: true,</a:t>
            </a:r>
          </a:p>
          <a:p>
            <a:r>
              <a:rPr lang="en-US" dirty="0" smtClean="0"/>
              <a:t>        width: 150</a:t>
            </a:r>
          </a:p>
          <a:p>
            <a:r>
              <a:rPr lang="en-US" dirty="0" smtClean="0"/>
              <a:t>    }, {</a:t>
            </a:r>
          </a:p>
          <a:p>
            <a:r>
              <a:rPr lang="en-US" dirty="0" smtClean="0"/>
              <a:t>        region: 'center',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xtype</a:t>
            </a:r>
            <a:r>
              <a:rPr lang="en-US" dirty="0" smtClean="0"/>
              <a:t>: '</a:t>
            </a:r>
            <a:r>
              <a:rPr lang="en-US" dirty="0" err="1" smtClean="0"/>
              <a:t>tabpanel</a:t>
            </a:r>
            <a:r>
              <a:rPr lang="en-US" dirty="0" smtClean="0"/>
              <a:t>', // </a:t>
            </a:r>
            <a:r>
              <a:rPr lang="en-US" dirty="0" err="1" smtClean="0"/>
              <a:t>TabPanel</a:t>
            </a:r>
            <a:r>
              <a:rPr lang="en-US" dirty="0" smtClean="0"/>
              <a:t> itself has no title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activeTab</a:t>
            </a:r>
            <a:r>
              <a:rPr lang="en-US" dirty="0" smtClean="0"/>
              <a:t>: 0,      // First tab active by default</a:t>
            </a:r>
          </a:p>
          <a:p>
            <a:r>
              <a:rPr lang="en-US" dirty="0" smtClean="0"/>
              <a:t>        items: {</a:t>
            </a:r>
          </a:p>
          <a:p>
            <a:r>
              <a:rPr lang="en-US" dirty="0" smtClean="0"/>
              <a:t>            title: 'Default Tab',</a:t>
            </a:r>
          </a:p>
          <a:p>
            <a:r>
              <a:rPr lang="en-US" dirty="0" smtClean="0"/>
              <a:t>            html: 'The first tab\'s content. Others may be added dynamically'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}]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创建一个最简单的类：</a:t>
            </a:r>
            <a:endParaRPr lang="en-US" altLang="zh-CN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zh-CN" altLang="en-US" dirty="0" smtClean="0"/>
              <a:t>继承关系：</a:t>
            </a:r>
            <a:endParaRPr lang="en-US" altLang="zh-CN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myChild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extend:'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school:'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JiangJin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混合代码：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("myClass2",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school: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JiangJin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myMixinsClass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myClass2:"myClass2"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构造函数：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constructor: function (name, address)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this.name = name;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this.address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静态函数和方法：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statics: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Show: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alert(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is 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this.address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"'s people");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1.Ext.apply/</a:t>
            </a:r>
            <a:r>
              <a:rPr lang="en-US" altLang="zh-CN" dirty="0" err="1" smtClean="0"/>
              <a:t>Ext.applyIf</a:t>
            </a:r>
            <a:endParaRPr lang="en-US" altLang="zh-CN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("myClass1",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address: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("myClass2",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zhangjian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school: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JiangJin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myClass1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("myClass1");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myClass2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("myClass2")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Ext.apply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(myClass1, myClass2);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Ext.apply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(myClass1, myClass2)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2.Ext.Array.each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[1, 2, 3, 4, 5]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Ext.Array.each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function (a)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console.log(a);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3.Ext.require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Ext.Loader.setPath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Ext: "../../Scripts/ext-4.0.7-gpl/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Ext.require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4.Ext.util.Format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Ext.String.format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 is {1}'s people",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chongqing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Ext.util.Format.number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(2.2324, "0.00")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Ext.util.Format.date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("2010/2/4", "Y-m-d")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08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="server"&gt;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&lt;title&gt;Index&lt;/title&gt;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="../../Scripts/ext-4.0.7-gpl/resources/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/ext-all.css"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type="text/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="../../Scripts/ext-4.0.7-gpl/ext-all.js" type="text/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&lt;%--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="../../Scripts/ext-4.0.7-gpl/ext.js" type="text/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"&gt;&lt;/script&gt;--%&gt;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type="text/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Ext.onReady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extjsComponent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150,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'textfield1',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value:'我的id是：textfield1',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文本框控件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'textfield2',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'我的id是：textfield2',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文本框控件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id: 'textfieldchild1',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value: '我的id是：textfieldchild1',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嵌套在子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id="text1" type="text" style="width: 200px"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id="text2" type="text" style="width: 200px"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id="text3" type="text" style="width: 200px" value="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id="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extjsComponent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8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Ext.define</a:t>
            </a:r>
            <a:r>
              <a:rPr lang="en-US" dirty="0" smtClean="0"/>
              <a:t>('Patient', { </a:t>
            </a:r>
          </a:p>
          <a:p>
            <a:r>
              <a:rPr lang="en-US" dirty="0" smtClean="0"/>
              <a:t>extend: '</a:t>
            </a:r>
            <a:r>
              <a:rPr lang="en-US" dirty="0" err="1" smtClean="0"/>
              <a:t>Ext.data.Model</a:t>
            </a:r>
            <a:r>
              <a:rPr lang="en-US" dirty="0" smtClean="0"/>
              <a:t>', </a:t>
            </a:r>
          </a:p>
          <a:p>
            <a:r>
              <a:rPr lang="en-US" dirty="0" smtClean="0"/>
              <a:t>fields: [ </a:t>
            </a:r>
          </a:p>
          <a:p>
            <a:r>
              <a:rPr lang="en-US" dirty="0" smtClean="0"/>
              <a:t>{name: 'name'}, </a:t>
            </a:r>
          </a:p>
          <a:p>
            <a:r>
              <a:rPr lang="en-US" dirty="0" smtClean="0"/>
              <a:t>{name: 'age', type: '</a:t>
            </a:r>
            <a:r>
              <a:rPr lang="en-US" dirty="0" err="1" smtClean="0"/>
              <a:t>int</a:t>
            </a:r>
            <a:r>
              <a:rPr lang="en-US" dirty="0" smtClean="0"/>
              <a:t>'}, </a:t>
            </a:r>
          </a:p>
          <a:p>
            <a:r>
              <a:rPr lang="en-US" dirty="0" smtClean="0"/>
              <a:t>{name: 'phone', type: 'string'}, </a:t>
            </a:r>
          </a:p>
          <a:p>
            <a:r>
              <a:rPr lang="en-US" dirty="0" smtClean="0"/>
              <a:t>{name: 'gender', type: 'string'}, </a:t>
            </a:r>
          </a:p>
          <a:p>
            <a:r>
              <a:rPr lang="en-US" dirty="0" smtClean="0"/>
              <a:t>{name: 'birthday', type: 'date', </a:t>
            </a:r>
            <a:r>
              <a:rPr lang="en-US" dirty="0" err="1" smtClean="0"/>
              <a:t>dateFormat</a:t>
            </a:r>
            <a:r>
              <a:rPr lang="en-US" dirty="0" smtClean="0"/>
              <a:t>: 'd/m/Y'}, </a:t>
            </a:r>
          </a:p>
          <a:p>
            <a:r>
              <a:rPr lang="en-US" dirty="0" smtClean="0"/>
              <a:t>{name: 'alive', type: '</a:t>
            </a:r>
            <a:r>
              <a:rPr lang="en-US" dirty="0" err="1" smtClean="0"/>
              <a:t>boolean</a:t>
            </a:r>
            <a:r>
              <a:rPr lang="en-US" dirty="0" smtClean="0"/>
              <a:t>', </a:t>
            </a:r>
            <a:r>
              <a:rPr lang="en-US" dirty="0" err="1" smtClean="0"/>
              <a:t>defaultValue</a:t>
            </a:r>
            <a:r>
              <a:rPr lang="en-US" dirty="0" smtClean="0"/>
              <a:t>: true}, </a:t>
            </a:r>
          </a:p>
          <a:p>
            <a:r>
              <a:rPr lang="en-US" dirty="0" smtClean="0"/>
              <a:t>{name: 'weight', type: 'float'}, </a:t>
            </a:r>
          </a:p>
          <a:p>
            <a:r>
              <a:rPr lang="en-US" dirty="0" smtClean="0"/>
              <a:t>{name: '</a:t>
            </a:r>
            <a:r>
              <a:rPr lang="en-US" dirty="0" err="1" smtClean="0"/>
              <a:t>weightKg</a:t>
            </a:r>
            <a:r>
              <a:rPr lang="en-US" dirty="0" smtClean="0"/>
              <a:t>', type: 'float', </a:t>
            </a:r>
          </a:p>
          <a:p>
            <a:r>
              <a:rPr lang="en-US" dirty="0" smtClean="0"/>
              <a:t>convert: function(value, record) {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weightPounds</a:t>
            </a:r>
            <a:r>
              <a:rPr lang="en-US" dirty="0" smtClean="0"/>
              <a:t> = </a:t>
            </a:r>
            <a:r>
              <a:rPr lang="en-US" dirty="0" err="1" smtClean="0"/>
              <a:t>record.get</a:t>
            </a:r>
            <a:r>
              <a:rPr lang="en-US" dirty="0" smtClean="0"/>
              <a:t>('weight'); 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Math.round</a:t>
            </a:r>
            <a:r>
              <a:rPr lang="en-US" dirty="0" smtClean="0"/>
              <a:t>(</a:t>
            </a:r>
            <a:r>
              <a:rPr lang="en-US" dirty="0" err="1" smtClean="0"/>
              <a:t>weightPounds</a:t>
            </a:r>
            <a:r>
              <a:rPr lang="en-US" dirty="0" smtClean="0"/>
              <a:t> * 0.</a:t>
            </a:r>
            <a:r>
              <a:rPr lang="en-US" altLang="zh-CN" dirty="0" smtClean="0"/>
              <a:t>5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] </a:t>
            </a:r>
          </a:p>
          <a:p>
            <a:r>
              <a:rPr lang="en-US" dirty="0" smtClean="0"/>
              <a:t>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patient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Ext.ModelMgr.create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name:'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xieli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age:32,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phone:'123456',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gender:'male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birthday: '01/02/2012',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alive:true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weight:127.4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}, "Patient");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validations: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'presence', field: 'age'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'presence', field: 'name'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'length', field: 'name', min: 2, max: 60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'format', field: 'name', matcher: /([a-z ]+)/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'inclusion', field: 'gender', list: ['M', 'F']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type: 'exclusion', field: 'weight', list: [0]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7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获取数据：</a:t>
            </a:r>
            <a:endParaRPr lang="en-US" altLang="zh-CN" dirty="0" smtClean="0"/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Author.load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{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success: function(author) {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books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author.books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console.log("Author "+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author.get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('name') + " has written " 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books.getCount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" books");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books.each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(function(book) {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title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book.get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('title');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chapters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book.chapters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console.log("Book " + title + " has " 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chapters.getCount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" chapters"); 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chapters.each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(function(chapter) {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chapter.get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('number') + " " + chapter. get('title'));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 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[{"id": 1,"name": 'Shea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Frederick',"books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[ {"id": 11,"title": 'Learning Ext JS 3.2',"pages": 432,"numChapters": 17,"chapters": [{"id": 111,"number": 1,"title": 'Getting Started'},{"id": 112,"number": 2,"title": 'The Staples of Ext JS'}]},{"id": 12,"title": 'Learning Ext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JS',"pages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324,"numChapters": 14,"chapters": [{"id": 123,"number": 3,"title": 'Forms'},{"id": 124,"number": 4,"title": 'Buttons, Menus, and Toolbars'}]}]}]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Author.load</a:t>
            </a:r>
            <a:r>
              <a:rPr lang="en-US" dirty="0" smtClean="0"/>
              <a:t>("1", {</a:t>
            </a:r>
          </a:p>
          <a:p>
            <a:r>
              <a:rPr lang="en-US" dirty="0" smtClean="0"/>
              <a:t>                success: function (author)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var</a:t>
            </a:r>
            <a:r>
              <a:rPr lang="en-US" dirty="0" smtClean="0"/>
              <a:t> book = </a:t>
            </a:r>
            <a:r>
              <a:rPr lang="en-US" dirty="0" err="1" smtClean="0"/>
              <a:t>author.books</a:t>
            </a:r>
            <a:r>
              <a:rPr lang="en-US" dirty="0" smtClean="0"/>
              <a:t>().</a:t>
            </a:r>
            <a:r>
              <a:rPr lang="en-US" dirty="0" err="1" smtClean="0"/>
              <a:t>data.items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                    console.log(</a:t>
            </a:r>
            <a:r>
              <a:rPr lang="en-US" dirty="0" err="1" smtClean="0"/>
              <a:t>book.getAuthor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});</a:t>
            </a:r>
          </a:p>
          <a:p>
            <a:r>
              <a:rPr lang="zh-CN" altLang="en-US" dirty="0" smtClean="0"/>
              <a:t>数据：</a:t>
            </a:r>
            <a:endParaRPr lang="en-US" altLang="zh-CN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[{"id": 1,"name": 'Shea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Frederick',"books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[ {"id": 11,"title": 'Learning Ext JS 3.2',"pages": 432,"numChapters": 17,"chapters": [{"id": 111,"number": 1,"title": 'Getting Started'},{"id": 112,"number": 2,"title": 'The Staples of Ext JS'}]},{"id": 12,"title": 'Learning Ext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JS',"pages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324,"numChapters": 14,"chapters": [{"id": 123,"number": 3,"title": 'Forms'},{"id": 124,"number": 4,"title": 'Buttons, Menus, and Toolbars'}]}]}]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2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LocalStorageProxy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Ext.define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myLocalStorage</a:t>
            </a:r>
            <a:r>
              <a:rPr lang="en-US" altLang="zh-CN" dirty="0" smtClean="0"/>
              <a:t>”,{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extend:’</a:t>
            </a:r>
            <a:r>
              <a:rPr lang="en-US" altLang="zh-CN" dirty="0" err="1" smtClean="0"/>
              <a:t>Ext.data.Model</a:t>
            </a:r>
            <a:r>
              <a:rPr lang="en-US" altLang="zh-CN" dirty="0" smtClean="0"/>
              <a:t>’,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fields:[‘</a:t>
            </a:r>
            <a:r>
              <a:rPr lang="en-US" altLang="zh-CN" dirty="0" err="1" smtClean="0"/>
              <a:t>id’,‘name’,’age</a:t>
            </a:r>
            <a:r>
              <a:rPr lang="en-US" altLang="zh-CN" dirty="0" smtClean="0"/>
              <a:t>’],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proxy:[{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	type:’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’,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	id:’</a:t>
            </a:r>
            <a:r>
              <a:rPr lang="en-US" altLang="zh-CN" dirty="0" err="1" smtClean="0"/>
              <a:t>myLocalStorage</a:t>
            </a:r>
            <a:r>
              <a:rPr lang="en-US" altLang="zh-CN" dirty="0" smtClean="0"/>
              <a:t>’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}]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7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'id',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'name',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'age', type: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proxy: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'rest',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url: 'test/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myModel.load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success: function (record)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("name", "BBB");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7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150,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'auto',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6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anchor:'30% 60%',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'anchor：30% 60%'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anchor:'-20 20%',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'anchor:-20 20%'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'anchor',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3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anchor:'30% 60%',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'anchor：30% 60%',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x:10,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y:10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'absolute',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9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'width:50'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flex: 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'flex:1'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flex: 2,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'flex:2'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150,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panel2, panel3]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70,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'height: 70'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flex: 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'flex:1'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flex: 2,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'flex:2'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panel2, panel3]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panel3'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'accordion',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panel2, panel3]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7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Ext.window.Window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title: 'Table Layout',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width: 250,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'table',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columns: 3,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tableAttrs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width: '100%',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height: '100%'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defaults: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bodyStyle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'padding:10px'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items:[{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1',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rowspan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 //this cell will span 3 rows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6',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colspan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 //this cell will span 2 columns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html: 'Cell 7'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html: 'Cell 8'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html: 'Cell 9'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2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.25,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.25'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/ 2,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/ 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'width: 50'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'column',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panel2, panel3]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'I do not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Width&amp;Height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'fit',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3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navHandler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card.layout.activeItem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card.items.indexOf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(btn.id ==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nextButton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active +=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else if (btn.id ==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prevButton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active -=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card.layout.setActiveItem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(active);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card.dockedItems.items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items.items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card.dockedItems.items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items.items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(active == 0)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prev.setDisabled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 else if (active == 1)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prev.setDisabled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next.setDisabled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 else if (active == 2)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next.setDisabled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panel2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panel3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'panel3',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html: 'this is panel3'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card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'card',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prevButton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Preivous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Step',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navHandler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disabled: 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'-&gt;',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nextButton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'Next Step',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navHandler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[panel1, panel2, panel3]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1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'border',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"north panel",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height: 40,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'north'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'west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80,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'west'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'east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60,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'east'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'south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'south'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region:'center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5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layout: 'border',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"north panel",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height: 40,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'north'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'west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80,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'west'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'east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60,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'east'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'south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'south'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region:'center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5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布局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dockedItems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'toolbar',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dock: 'top',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text:'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'toolbar',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'left',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dock: 'left'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'toolbar',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'right',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dock: 'right'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'toolbar',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html: 'bottom',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dock: 'bottom'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html:'Component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panel1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500,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'Tools - Header',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tools: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'close',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'collapse',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'down',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'expand',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'gear',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'help',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'left',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'maximize',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'minus',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'next',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'pin',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'plus',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'print',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'refresh',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'restore',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'right',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'save',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'search',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'toggle',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'unpin',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 'up',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handler: function () { } //some logic inside handler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Ext.form.Panel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'field layout',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必须输入文本框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msgTarget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'side',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输入长度不能小于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msgTarget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'side',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8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Ext.createWidget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('form',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frame: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'Form - Ext 4',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bodyStyle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'padding:5px 5px 0',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fieldDefaults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anchor: '100%',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msgTarget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'side'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Ext.form.field.ComboBox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fields: ['id',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data: [[1, 'PHP'], [2, 'Java'], [3, 'Ruby']]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'Favorite Programming Language',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'id',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mode: 'local',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forceSelection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'all',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'Select a language...',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selectOnFocus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5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表格组件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fields: ['id', 'name', 'age'],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data: [[1, 'AAA', 26], [2, 'BBB', 30]]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'ID',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'id'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'Name',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'Age',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6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表格组件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fields: ['id', 'name', 'age'],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data: [[1, 'AAA', 26], [2, 'BBB', 30]]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'ID',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'id'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'Name',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'Age',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07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fields: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{ name: 'book'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name: 'topic', type: 'string'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name: 'version', type: 'string'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name: 'released', type: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name: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type: 'date'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name: 'value', type: 'number'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['Ext JS 4: First Look', 'Ext JS', '4', false, null, 0],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['Learning Ext JS 3.2', 'Ext JS', '3.2', true, '2010/10/01', 40.49],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['Ext JS 3.0 Cookbook', 'Ext JS', '3', true, '2009/10/01', 44.99],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['Learning Ext JS', 'Ext JS', '2.x', true, '2008/11/01', 2133235.99]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550,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'Ext JS Books',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'panel',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Ext.selection.CheckboxModel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'), //1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Ext.grid.RowNumberer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'), //2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text: 'Book', //3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flex: 1,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'book'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text: 'Category', //4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'{topic} {version}'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text: 'Already Released?', //5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'released',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'Yes',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text: 'Released Date', //6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100,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format: 'm-Y'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text: 'Price', //7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80,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'value',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format:'0.00'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icon: 'images/edit.png',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tooltip: 'Edit',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handler: function (grid,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grid.getStore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Ext.MessageBox.alert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('Edit',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('book'));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icon: 'images/delete.gif',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tooltip: 'Delete',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handler: function (grid,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grid.getStore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Ext.MessageBox.alert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('Delete',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('book'));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4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'address',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声明分组展示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features: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Ext.grid.feature.Grouping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组名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groupHeaderTpl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'{name}({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rows.length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3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'address',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声明分组展示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features: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groupHeaderTpl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 {name}',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groupingsummary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统计人数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'count',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显示类容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summaryRenderer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(value)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Ext.String.format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('{0} people{1}',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value, value !== 1 ? 's' : '');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32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声明分组展示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features: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'summary'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统计人数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'count',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显示类容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summaryRenderer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(value)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Ext.String.format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('{0} people{1}',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value, value !== 1 ? 's' : '');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1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声明特性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features: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getAdditionalData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(data,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record,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return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Ext.String.format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'&lt;div&gt;-&gt;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span&gt; {0}&lt;/span&gt;&lt;/div&gt;',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data.name)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0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单元格选择模式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plugins: [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编辑单元格插件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Ext.grid.plugin.CellEditing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双击开始编辑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clicksToEdit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定义编辑状态时的控件，没有定义不能编辑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editor: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是否可以为空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editor: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Ext.data.ArrayStore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['id', 'name', 'age', 'address'],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[1,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[2,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'34',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[3, 'ccc', '33',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江津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'54',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杭州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[4,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'24',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北碚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forceFit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单元格选择模式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plugins: [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编辑单元格插件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Ext.grid.plugin.RowEditing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双击开始编辑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clicksToEdit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定义编辑状态时的控件，没有定义不能编辑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editor: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是否可以为空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editor: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3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定义树形组件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Ext.tree.Panel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简单的树形组件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数据容器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Ext.data.TreeStore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root: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是否展开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expanded: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children: [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//leaf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属性标明是是否是根节点，如果是，必须指明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leaf: true 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//child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属性标明是此节点下面有子节点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expanded: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children: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 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leaf: true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 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leaf: true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 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leaf: true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是否显示根节点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rootVisible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02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定义树形组件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Ext.tree.Panel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简单的树形组件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200,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数据容器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Ext.data.TreeStore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root: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是否展开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expanded: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children: [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//leaf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属性标明是是否是根节点，如果是，必须指明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为节点加上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属性，实现带选择框的节点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leaf: true, checked: false 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//child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属性标明是此节点下面有子节点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为节点加上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属性，实现带选择框的节点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checked: false, expanded: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children: [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为节点加上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属性，实现带选择框的节点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checked: false, leaf: true 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为节点加上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属性，实现带选择框的节点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checked: false, leaf: true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为节点加上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属性，实现带选择框的节点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{text: 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我的树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3",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checked: true, leaf: true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listeners: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单击根节点时，全选或者全不选子节点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(n, checked)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n.cascade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 (c)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("checked", checked)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是否显示根节点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rootVisible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0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("Person",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fields: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'name',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'age', type: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'department', type: 'department'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Ext.data.TreeStore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model: 'Person',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proxy: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url:'../../Scripts/Test/TreePanelData.js',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type:'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console.log(store)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Ext.tree.Panel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树形表格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400,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300,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collapsible: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useArrows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rootVisible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store: store,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singleExpand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columns: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'name',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flex: 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'age',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flex: 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text: 'department',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flex: 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'department'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41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Ext.form.Panel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frame: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'Form Fields',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340,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bodyPadding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fieldDefaults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labelAlign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'left',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anchor: '100%'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隐藏的文本框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'hiddenfield1',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隐藏的文本框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显示文本框，相当于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'displayfield1',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'Display field',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'Text field',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输入文本框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输入密码的文本框，输入的字符都会展现为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'password1',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'password',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'Password field'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多行文本输入框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'textarea1',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啦啦啦，我是卖报的小行家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上传文件文本框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'file1',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'File upload'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'time1',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'Time Field',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'8:00 AM',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'5:00 PM',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increment: 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日期文本框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'date1',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'Date Field',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new Date()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下拉列表框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combobox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Combobox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store: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fields: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type: 'string', name: 'name'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data: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"name": "Alabama"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"name": "Alaska"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"name": "Arizona"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"name": "Arkansas"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 "name": "California"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queryMode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'local',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typeAhead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只能输入数字的文本框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'numberfield1', //10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'Number field',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20,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复选框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'checkbox1',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'Checkbox',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复选框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单选框，注意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和下面的单选框相同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'radio1',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'radiovalue1',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'Radio buttons',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'radio 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单选框，注意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和上面的单选框相同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'radio1',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'radiovalue2',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labelSeparator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hideEmptyLabel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'radio 2'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拖动组件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'Multi Slider',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values: [25, 50, 75],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increment: 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拖动组件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sliderfield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//15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'Single Slider',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value: 50,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increment: 10,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1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Ext.form.Panel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frame: 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title: 'Form Fields Validation',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340,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bodyPadding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Ext.getBody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fieldDefaults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labelAlign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'left',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anchor: '100%',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错误提示显示在下方，还可以配置为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msgTarget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'under'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items: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'textfield1',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必须输入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不允许为空验证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allowBlank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false //1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'textfield2',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最多两个字符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输入的字符长度验证（至少输入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个字符）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 //2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'textfield3',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最长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输入的字符长度验证（最多输入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个字符）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 //3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'textfield7',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正则表达式验证电话号码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通过正则表达式验证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regex: /^\d{3}-\d{3}-\d{4}$/, //4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'Must be in the format xxx-xxx-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'textfield4',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验证用户输入的是否为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已经定义好的验证，请通过文档查看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vtype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'email' //5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name: 'textfield6',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fieldLabel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验证用户输入的是否是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//8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8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App.js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Ext.application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name: 'Information',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appFolder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'../Scripts/App',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controllers: ['Person'],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launch: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Ext.container.Viewport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layout: 'border',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items: [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'center'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region: 'south',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height:200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Controller.person.js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Information.controller.Person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Ext.app.Controller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views: ['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refs: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selector: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ref: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models: ['Person'],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stores: ['Person'],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this.control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this.onItemClick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onItemClick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(grid, record, item, index)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tplMsg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tplMsg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personTpl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Ext.create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Ext.Template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tplMsg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personTpl.overwrite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().body,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Model.person.js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Information.model.Person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fields: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'name',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'age', type: 'number'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'address',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'gender',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name: 'birthday', type: 'string'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Store.person.js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Information.store.Person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Ext.data.Store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model: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Information.model.Person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data: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View.person.detail.js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Information.view.person.Detail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Ext.panel.Panel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alias: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widget.persondetail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tplMsg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'&lt;table&gt;&lt;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td&gt;&lt;td&gt;{name}&lt;/td&gt;&lt;/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td&gt;&lt;td&gt;{age}&lt;/td&gt;&lt;/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+ '&lt;td&gt;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td&gt;&lt;td&gt;{address}&lt;/td&gt;&lt;/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出生日期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td&gt;&lt;td&gt;{birthday}&lt;/td&gt;&lt;/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+ '&lt;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性别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td&gt;&lt;td&gt;{gender}&lt;/td&gt;&lt;/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&gt;&lt;/table&gt;',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请选择需要查看详情的数据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View.person.list.js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Ext.define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Information.view.person.List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extend: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Ext.grid.Panel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alias:'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widget.personlist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store: 'Person',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title: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用户信息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initComponent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this.columns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'name'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},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text: '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dataIndex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this.callParent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altLang="zh-CN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BF84A-A0A6-4CF7-88E1-910E84862FB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2C381-5497-4879-8ED8-A30557969D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工程首页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/制作文件/PPT设计图/工程内容页.jpg工程内容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D4A2-A2E1-4AEB-8780-246FE79090C2}" type="datetimeFigureOut">
              <a:rPr lang="zh-CN" altLang="en-US" smtClean="0"/>
              <a:pPr/>
              <a:t>2012/11/19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AB32-FD4D-435B-BC18-35B46B10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extjs-4.1/docs/index.html#!/api" TargetMode="External"/><Relationship Id="rId5" Type="http://schemas.openxmlformats.org/officeDocument/2006/relationships/hyperlink" Target="http://localhost/extjs-4.1" TargetMode="External"/><Relationship Id="rId4" Type="http://schemas.openxmlformats.org/officeDocument/2006/relationships/hyperlink" Target="http://www.sencha.com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7504" y="2174999"/>
            <a:ext cx="8961040" cy="1037977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开发指南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013176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E9B1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演讲人：韦</a:t>
            </a:r>
            <a:r>
              <a:rPr lang="zh-CN" altLang="en-US" sz="2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忠吉</a:t>
            </a:r>
            <a:endParaRPr lang="en-US" altLang="zh-CN" sz="2000" dirty="0" smtClean="0">
              <a:solidFill>
                <a:srgbClr val="5F5F5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20000"/>
              </a:spcBef>
              <a:buClr>
                <a:srgbClr val="EE9B1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中大软件股份有限公司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539138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ExtjsAPI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95536" y="112474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3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1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文件包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25880"/>
            <a:ext cx="8229600" cy="2927256"/>
          </a:xfrm>
        </p:spPr>
      </p:pic>
      <p:sp>
        <p:nvSpPr>
          <p:cNvPr id="5" name="TextBox 4"/>
          <p:cNvSpPr txBox="1"/>
          <p:nvPr/>
        </p:nvSpPr>
        <p:spPr>
          <a:xfrm flipH="1">
            <a:off x="395536" y="112474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ext-all.js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包含所有的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框架文件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只包含能运行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的基础文件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ext-all-debug.js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ext-all.js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文件的未混淆版本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ext-debug.js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ext.js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文件的未混淆版本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ext-all-dev.js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ext-all.js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文件的未混淆版本并包含调试信息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ext-dev.js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ext.js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文件的未混淆版本并包含调试信息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bootstrap.js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自动加载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ext-all.js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文件或者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ext-all-dev.js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docs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Ext.js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xamples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组件实例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esources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样式文件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组件源代码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ocale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本地化文件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51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文件包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2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732746"/>
            <a:ext cx="2376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571184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、基本组件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oolbar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工具条组件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enu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菜单组件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表单组件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1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、基本组件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03742"/>
              </p:ext>
            </p:extLst>
          </p:nvPr>
        </p:nvGraphicFramePr>
        <p:xfrm>
          <a:off x="1115616" y="2060848"/>
          <a:ext cx="6840760" cy="396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Ext.button.Button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buttongroup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Ext.container.ButtonGroup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colorpalette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Ext.picker.Color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Ext.container.Container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cycle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Ext.button.Cycle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Ext.view.View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、基本组件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53183"/>
              </p:ext>
            </p:extLst>
          </p:nvPr>
        </p:nvGraphicFramePr>
        <p:xfrm>
          <a:off x="1115616" y="2060848"/>
          <a:ext cx="6840760" cy="396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datepicker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Ext.picker.Date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Ext.Editor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editorgrid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Ext.grid.plugin.Editing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Ext.grid.Panel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multislider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Ext.slider.Multi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Ext.panel.Panel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progressbar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Ext.ProgressBar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432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、基本组件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68683"/>
              </p:ext>
            </p:extLst>
          </p:nvPr>
        </p:nvGraphicFramePr>
        <p:xfrm>
          <a:off x="1115616" y="2132856"/>
          <a:ext cx="6840760" cy="3465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slider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Ext.slider.Single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splitbutton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Ext.button.Split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tabpanel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Ext.tab.Panel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treepanel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Ext.tree.Panel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viewport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Ext.container.Viewport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Ext.window.Window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toolbar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工具栏组件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2273"/>
              </p:ext>
            </p:extLst>
          </p:nvPr>
        </p:nvGraphicFramePr>
        <p:xfrm>
          <a:off x="1115616" y="2060848"/>
          <a:ext cx="6840760" cy="396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pagingtoolbar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Ext.toolbar.Paging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toolbar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Ext.toolbar.Toolbar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tbfill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tbitem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tbseparator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Ext.toolbar.Separator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tbspacer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Ext.toolbar.Spacer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tbtext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Ext.toolbar.TextItem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432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菜单组件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2621"/>
              </p:ext>
            </p:extLst>
          </p:nvPr>
        </p:nvGraphicFramePr>
        <p:xfrm>
          <a:off x="1115616" y="2060848"/>
          <a:ext cx="6840760" cy="3465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Ext.menu.Menu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menucheckitem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Ext.menu.CheckItem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menuitem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Ext.menu.Item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menuseparator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Ext.menu.Separator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menutextitem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Ext.menu.Item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2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70734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的发展状况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的特性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的各种常用控件的使用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能够使用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来开发应用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培训目的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4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表单组件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2386"/>
              </p:ext>
            </p:extLst>
          </p:nvPr>
        </p:nvGraphicFramePr>
        <p:xfrm>
          <a:off x="1115616" y="2060848"/>
          <a:ext cx="6840760" cy="396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Ext.form.field.ComboBox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datefield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displayfield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Ext.form.field.Display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fieldset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3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表单组件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30444"/>
              </p:ext>
            </p:extLst>
          </p:nvPr>
        </p:nvGraphicFramePr>
        <p:xfrm>
          <a:off x="1115616" y="2060848"/>
          <a:ext cx="6840760" cy="396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htmleditor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Ext.form.field.HtmlEditor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numberfield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radio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radiogroup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Ext.form.RadioGroup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textarea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Ext.form.field.TextArea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7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0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表单组件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69577"/>
              </p:ext>
            </p:extLst>
          </p:nvPr>
        </p:nvGraphicFramePr>
        <p:xfrm>
          <a:off x="1115616" y="2465893"/>
          <a:ext cx="6840760" cy="24752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textfield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timefield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trigger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Ext.form.field.Trigger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9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571184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Chart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图形组件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16454"/>
              </p:ext>
            </p:extLst>
          </p:nvPr>
        </p:nvGraphicFramePr>
        <p:xfrm>
          <a:off x="1115616" y="2465893"/>
          <a:ext cx="6840760" cy="29703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0253"/>
                <a:gridCol w="3363374"/>
                <a:gridCol w="1197133"/>
              </a:tblGrid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Ext.chart.Chart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barchart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Ext.chart.series.Bar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columnchart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Ext.chart.series.Column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linechart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Ext.chart.series.Line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piechart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Ext.chart.series.Pie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830" y="0"/>
            <a:ext cx="913417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组件介绍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9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65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Ext.container.Viewport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界面整体布局组件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分东、西、南、北、中五个部分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0529"/>
            <a:ext cx="61531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重要的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重要的</a:t>
            </a:r>
            <a:r>
              <a:rPr lang="en-US" altLang="zh-CN" sz="36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Ext.panel.Panel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面板容器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Ext.tab.Panel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tab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Ext.toolbar.Toolbar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toolbar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Ext.window.Window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浮动窗口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Ext.tree.Panel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树控件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Ext.grid.Panel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表格控件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Ext.form.Panel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表单组件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Ext.define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说明：创建一个类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可配属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性：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xtend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：继承其他的类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ixins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：将其他类融入当前的类，类似于多继承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onstructor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：构造函数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tatics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：静态属性或者方法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Ext.create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说明：实例化类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Ext.applyIf</a:t>
            </a:r>
            <a:endParaRPr lang="en-US" altLang="zh-CN" sz="1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说明：将原对象的所有目标对象中未包含的属性和方法复制到目标对象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6868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重要的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Ext.Array.each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说明：遍历数组，类似于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x in array)</a:t>
            </a: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Ext.require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说明：请求后台的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文件，类似于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using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Ext.onReady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说明：在文档上下文加载以后再执行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onReady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中包含的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文件，类似于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Ready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Ext.util.Format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说明：格式化数据扩展包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Ext.isEmpty</a:t>
            </a:r>
            <a:endParaRPr lang="en-US" altLang="zh-CN" sz="1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说明：判断数据是否为空，类似于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string.isNullorEmpty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6868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重要的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5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框架中，一个组件有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种状态：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组件。他们的关系如下：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控件方法：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Ext.getDom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(id)/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Ext.query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Ext.get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(id)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组件：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Ext.getCmp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(id)/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Ext.ComponentQuery.query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" y="1916832"/>
            <a:ext cx="8639175" cy="82867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1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7416824" cy="2664297"/>
          </a:xfrm>
        </p:spPr>
      </p:pic>
      <p:sp>
        <p:nvSpPr>
          <p:cNvPr id="6" name="TextBox 5"/>
          <p:cNvSpPr txBox="1"/>
          <p:nvPr/>
        </p:nvSpPr>
        <p:spPr>
          <a:xfrm>
            <a:off x="539552" y="836712"/>
            <a:ext cx="83164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控件：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Ext.getDom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(“text1”)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获取第一个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控件：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Ext.query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("input")[0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Ext.get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(“text2”)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元素：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Ext.get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("textfield1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Ext.getCmp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(“textfield2”)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获取第一个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Ext.ComponentQuery.query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”)[0]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textfiled1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相邻的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Ext.getCmp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("textfield1").next("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")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textfieldchild1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的父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panel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Ext.getCmp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(“textfieldchild1”).up(“panel”)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panel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下面的第一个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组件：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Ext.ComponentQuery.query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("panel[title=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Extjs控件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]")[0].down("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textfield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")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74797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培训内容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数据组件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的数据组件包括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大类，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是用于定义数据结构，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是用于存放数据的容器，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用于定义数据交互方式。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3648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124744"/>
            <a:ext cx="8229600" cy="4061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、简单的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说明：定义一个数据模型，名称叫做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patient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个字段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姓名，类型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年龄，类型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Phone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电话，类型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Gender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性别，类型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Birthday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出生日期，类型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型，数据格式化为“天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年”格式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Alive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是否健在，类型布尔型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体重，类型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eightKg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体重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型，值由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字段的值计算得到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8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8803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presence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不能为空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ength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长度限制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ormat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正则表达式验证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Inclusion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必须包含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xclusion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验证：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不能包含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00506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验证方法：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errors = 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patient.validate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(); </a:t>
            </a:r>
          </a:p>
          <a:p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errors.isValid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(); </a:t>
            </a:r>
          </a:p>
          <a:p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errors.items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;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5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413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间的关系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间的关系有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belongsTo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：多对一关系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：一对多关系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例子：我们定义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类数据。作者、书籍、章节。一个作者可以写多本书，一本书有多个章节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9" y="3933056"/>
            <a:ext cx="6638925" cy="2190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一对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多：</a:t>
            </a:r>
            <a:endParaRPr lang="en-US" altLang="zh-CN" sz="2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Author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3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('Author', { </a:t>
            </a: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extend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13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', </a:t>
            </a: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fields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: [ </a:t>
            </a: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name: 'id', type: '</a:t>
            </a:r>
            <a:r>
              <a:rPr lang="en-US" sz="13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'},</a:t>
            </a: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name: 'name', type: 'string'}, </a:t>
            </a: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], </a:t>
            </a:r>
            <a:endParaRPr lang="en-US" sz="13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3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300" dirty="0" err="1" smtClean="0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: {model: 'Book', </a:t>
            </a:r>
            <a:r>
              <a:rPr lang="en-US" sz="13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1300" dirty="0" err="1">
                <a:latin typeface="微软雅黑" pitchFamily="34" charset="-122"/>
                <a:ea typeface="微软雅黑" pitchFamily="34" charset="-122"/>
              </a:rPr>
              <a:t>authorId</a:t>
            </a: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'} </a:t>
            </a:r>
          </a:p>
          <a:p>
            <a:pPr marL="0" indent="0">
              <a:buNone/>
            </a:pPr>
            <a:r>
              <a:rPr lang="en-US" sz="1300" dirty="0">
                <a:latin typeface="微软雅黑" pitchFamily="34" charset="-122"/>
                <a:ea typeface="微软雅黑" pitchFamily="34" charset="-122"/>
              </a:rPr>
              <a:t>}); </a:t>
            </a:r>
            <a:endParaRPr lang="en-US" sz="13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Book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 ('Book', {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extend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fields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[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'id',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'title', type: 'string'},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'pages',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numChapters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authorId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], </a:t>
            </a:r>
            <a:endParaRPr lang="en-US" sz="1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200" dirty="0" err="1" smtClean="0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{model: 'Chapter', 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bookId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pPr marL="0" indent="0">
              <a:buNone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Chapter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 ('Chapter', {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extend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fields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: [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'id',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'number',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'title', type: 'string'},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	{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name: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bookId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'} </a:t>
            </a:r>
          </a:p>
          <a:p>
            <a:pPr marL="0" indent="0">
              <a:buNone/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	] </a:t>
            </a:r>
            <a:endParaRPr lang="en-US" sz="1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200" dirty="0">
                <a:latin typeface="微软雅黑" pitchFamily="34" charset="-122"/>
                <a:ea typeface="微软雅黑" pitchFamily="34" charset="-122"/>
              </a:rPr>
              <a:t>}); 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有以下的配置项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model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：关联对象的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：关联的模型别名，用来获取关联对象数据，如果没有，默认为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名称加上“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primaryKey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：主键，主对象用于关联的属性名称，默认为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：外键，关联对象用于关联的属性名称，默认为关联对象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名称加上“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_id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filterProperty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：过滤数据，只需要指定数据关联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1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3898776" cy="51845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6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多对一</a:t>
            </a:r>
            <a:r>
              <a:rPr lang="zh-CN" altLang="en-US" sz="6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6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('Author', {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extend: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fields: [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'id',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'name', type: 'string'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{ model: 'Book',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authorId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proxy: {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   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    url: '../../Scripts/Test/author.js'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}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});</a:t>
            </a:r>
          </a:p>
          <a:p>
            <a:pPr marL="0" indent="0">
              <a:buNone/>
            </a:pPr>
            <a:endParaRPr lang="en-US" sz="3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('Book', {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extend: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fields: [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'id',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'title', type: 'string'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'pages',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numChapters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authorId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</a:t>
            </a:r>
          </a:p>
          <a:p>
            <a:pPr marL="0" indent="0">
              <a:buNone/>
            </a:pP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hasMany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{ model: 'Chapter',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bookId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belongsTo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{ model: 'Author',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authorId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</a:t>
            </a:r>
          </a:p>
          <a:p>
            <a:pPr marL="0" indent="0">
              <a:buNone/>
            </a:pPr>
            <a:endParaRPr lang="en-US" sz="3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});</a:t>
            </a:r>
          </a:p>
          <a:p>
            <a:pPr marL="0" indent="0">
              <a:buNone/>
            </a:pPr>
            <a:endParaRPr lang="en-US" sz="3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Ext.define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('Chapter', {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extend: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Ext.data.Model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fields: [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'id',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'number',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'title', type: 'string' },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{ name: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bookId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', type: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}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],</a:t>
            </a: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belongsTo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{ model: 'Book', 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: '</a:t>
            </a:r>
            <a:r>
              <a:rPr lang="en-US" sz="3600" dirty="0" err="1">
                <a:latin typeface="微软雅黑" pitchFamily="34" charset="-122"/>
                <a:ea typeface="微软雅黑" pitchFamily="34" charset="-122"/>
              </a:rPr>
              <a:t>bookId</a:t>
            </a: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' 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0" indent="0">
              <a:buNone/>
            </a:pPr>
            <a:endParaRPr lang="en-US" sz="3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3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});</a:t>
            </a: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993" y="1268760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说明：通过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belongsto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属性，配置多对一关系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model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关联的对象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primaryKey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foreignKey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getterName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获取父对象方法名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setterName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设置父对象方法名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5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Proxy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Proxy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（代理）用于定义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交互数据的方式。分为客户端代理和服务器端代理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客户端代理：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LocalStorageProxy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SessionStorageProxy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MemoryProxy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端代理：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AjaxProxy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JsonPProxy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DirectProxy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RestProxy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19" y="2470026"/>
            <a:ext cx="4524692" cy="22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9604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LocalStorageProxy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localStorage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来交互数据，将数据保存在浏览器中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特点：关闭浏览器，数据不丢失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SessionStorageProxy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sessionStorage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来交互数据，将数据保存在浏览器中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特点：关闭浏览器，数据不丢失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MemoryProxy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说明：加载上下文中已经存在的数据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125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Proxy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AjaxProxy</a:t>
            </a:r>
            <a:endParaRPr 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方式和后台交互数据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RestProxy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AjaxProxy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的基础上，通过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请求请求数据，通过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请求发送要删除的数据，通过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请求发送要更新，通过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发送新增的数据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（注：是采用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发送数据主要是看对象的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是否有值）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JsonPProxy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说明：跨域获取数据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注意：在后台获取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参数，并将获取的数据放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“参数值”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“（”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“）”，构成函数调用形式，前台才能解析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125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Proxy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6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348880"/>
            <a:ext cx="2376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252028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8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布局分为容器布局和组件布局两大类。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容器布局：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组件布局：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Field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TriggerField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1175"/>
            <a:ext cx="62674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6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Auto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layout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Anchor layout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Absolute layout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Hbox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layout</a:t>
            </a:r>
          </a:p>
          <a:p>
            <a:pPr marL="0" indent="0"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VBox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layout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Accordion layout 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Table layout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Column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layout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Fit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layout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Card layout</a:t>
            </a:r>
          </a:p>
          <a:p>
            <a:pPr marL="0" indent="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Border layout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9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Auto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说明：组件在容器中原样排列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66" y="2204864"/>
            <a:ext cx="3943350" cy="352839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9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Anchor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说明：组件通过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属性，能够设置相对于容器的宽、高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60848"/>
            <a:ext cx="3848100" cy="38481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7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Absolute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说明：继承自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布局，可以同通过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属性设置组件同容器左上角的距离。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2204864"/>
            <a:ext cx="3876675" cy="38671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Hbox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说明：容器内的组件水平布局，通过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属性，可以自动计算组件的宽度。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组件的宽度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（容器的宽度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具有固定宽度的组件宽度）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* 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该组件的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 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所有组件的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值之和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90" y="3284984"/>
            <a:ext cx="4552950" cy="27146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1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VBox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layout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说明：容器内的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属性，可以自动计算组件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的高度。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组件的高度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（容器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的高度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固定高度的组件高度）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* 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该组件的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  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所有组件的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值之和</a:t>
            </a:r>
            <a:endParaRPr lang="en-US" altLang="zh-CN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37495"/>
            <a:ext cx="5924550" cy="31718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Accordion layout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说明：采用垂直布局，不过一次只显示一个组件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27971"/>
            <a:ext cx="3960440" cy="402536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3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Table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说明：表格布局，和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控件相似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07" y="2132856"/>
            <a:ext cx="4342636" cy="352839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7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04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Column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说明：列布局，类似于水平布局，组件可以设置相对于容器的宽度，在相同情况下，建议使用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hbox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811494" cy="238179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174" y="148478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YUI(Yahoo UI Library)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发展而来，是一套开源的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框架，最初由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Jack  Slocum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负责开发。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面向对象设计，组件化，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功能强大，控件完善，界面美观，适合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做企业级应用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即便不擅长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的开发员，无需美工的介入也能打造出很和谐的界面。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基于控件的开发方式，很适合从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转型做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应用的开发员。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支持多浏览器，代码开源，可提供付费的技术支持。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由于封装得相对复杂，继承层次比较多，在界面布局、渲染方面性能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相对较差，低版本浏览器下效果不佳。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Fit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说明：容器内的组件占满整个容器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4104456" cy="405080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2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Card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说明：继承自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布局，容器内的多个组件一次只显示一个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3084"/>
            <a:ext cx="4398244" cy="439824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Border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说明：将容器分为上下左右中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部分，其中中间部分必须填充组件，如果某一部分没有填充组件，中部的组件会自动占据那部分空间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3744416" cy="373225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0769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5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0882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layout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Tool layout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Field layout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TriggerField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layout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78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Dock layout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说明：将组件内部的子组件定位到组件的上下左右四个方位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76872"/>
            <a:ext cx="3384376" cy="340664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8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4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Tool layout </a:t>
            </a:r>
            <a:endParaRPr lang="en-US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提供了一些功能按钮供我们使用，但是这些按钮的方法需要我们自定义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2708920"/>
            <a:ext cx="8295322" cy="57606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8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4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497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Field layout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field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布局会在组件出现错误现在的时候，自动调整布局，显示错误提示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4824536" cy="317040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8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TriggerField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layout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说明：会为文本框增加一个下拉按钮，等同于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combo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775450" cy="244827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78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7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956882"/>
            <a:ext cx="2376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、简单的表格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tore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：定义表格的数据源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：定义表格的列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dataIndex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：指定列绑定的数据源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3888432" cy="12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463873"/>
            <a:ext cx="6856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历史版本：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2007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2007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2008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2.1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2008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2009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2009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2010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，目前性能 最好的版本，支持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IE9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2011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，此版本进行了比较大的重构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月，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，对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进行了性能优化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效果不如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3.4</a:t>
            </a: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7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497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、表格选择模式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说明：通过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selType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属性，定义行选择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单元格选择模式（默认行选择模式）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912768" cy="218068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6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、列的种类：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单选框列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Ext.selection.CheckboxModel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Ext.grid.RowNumberer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列（默认）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templatecolumn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逻辑判断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booleancolumn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datecolumn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numbercolumn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行为列（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actioncolumn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573488"/>
            <a:ext cx="5276850" cy="14478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7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、表格的特性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Ext.grid.feature.Grouping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说明：根据指定字段分组展示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1" y="2564904"/>
            <a:ext cx="7704856" cy="187220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9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Ext.grid.feature.GroupingSummary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说明：根据指定字段分组展示并为每个分组添加注释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884368" cy="28083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9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4.3.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Ext.grid.feature.Summary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说明：为指定的列添加注释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31913"/>
            <a:ext cx="7632848" cy="232122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7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92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4.4.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Ext.grid.feature.RowBody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说明：为每行添加注释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8100392" cy="230425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97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、表格的插件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Ext.grid.plugin.CellEditing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说明：双击单元格，如果此列声明了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属性，就会出现编辑提示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6" y="2852936"/>
            <a:ext cx="6972300" cy="15621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Ext.grid.plugin.RowEditing</a:t>
            </a:r>
            <a:r>
              <a:rPr 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说明：行编辑插件，当点击（自定义连续点击次数）表行时，此行所有定义了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的单元格可以编辑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7812360" cy="201622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137" y="5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表格控件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6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573016"/>
            <a:ext cx="2376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树形控件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、一个简单的树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树形结构的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要使用</a:t>
            </a:r>
            <a:r>
              <a:rPr lang="en-US" sz="1600" dirty="0" err="1">
                <a:latin typeface="微软雅黑" pitchFamily="34" charset="-122"/>
                <a:ea typeface="微软雅黑" pitchFamily="34" charset="-122"/>
              </a:rPr>
              <a:t>Ext.data.TreeStore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子节点必须声明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leaf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属性，中间的节点需要声明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children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xpanded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属性表示渲染完成后，展开指定的节点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80545"/>
            <a:ext cx="3240360" cy="19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484784"/>
            <a:ext cx="8856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几种流行的开源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框架对比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组件化，重量级，包含大量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功能强大，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版本统一完整，适用于企业级开发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性能相对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差一些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文档相对完整。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轻量级，体积小，性能优越，基于插件机制，设计优雅，插件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丰富，但不够统一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社区活跃，文档示例完整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适合互联网应用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MoonTools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面向对象设计，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模块化，模块非常独立，语法简洁直观，易于维护。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Dojo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IBM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支持，功能强大，通过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buyeut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，强大的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Dijit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面向对象的设计，统一的命名空间、包管理机制。复杂，不好学习，文档极端不全，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dojo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加载采用同步机制，性能不佳。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、带选择框的树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说明：如果需要节点前面有选择框，只需要在节点声明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checked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04166"/>
            <a:ext cx="4248472" cy="253700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树形控件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7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、树型表格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说明：通过声明</a:t>
            </a:r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属性，实现树形表格效果。注意，属性表格是创建的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Ext.tree.Panel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控件而不是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Ext.grid.Panel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5990287" cy="273630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树形控件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6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181018"/>
            <a:ext cx="273630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表单控件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fields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hiddenfield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displayfield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Textfield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Textareafield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Filefield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Timefield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Datefield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Combobox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Numberfield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Checkboxfield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Radiofield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Multislider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sliderfield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403244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二、表单验证：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验证包括：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必须输入</a:t>
            </a:r>
            <a:endParaRPr lang="en-US" altLang="zh-CN" sz="1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长度限制</a:t>
            </a:r>
            <a:endParaRPr lang="en-US" altLang="zh-CN" sz="1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数值型的取值范围</a:t>
            </a:r>
            <a:endParaRPr lang="en-US" altLang="zh-CN" sz="1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正在表达式</a:t>
            </a:r>
            <a:endParaRPr lang="en-US" altLang="zh-CN" sz="18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好的验证</a:t>
            </a:r>
            <a:endParaRPr lang="en-US" sz="1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048822" cy="46085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表单控件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0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5935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143000"/>
          </a:xfrm>
        </p:spPr>
        <p:txBody>
          <a:bodyPr/>
          <a:lstStyle/>
          <a:p>
            <a:pPr algn="l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797152"/>
            <a:ext cx="2376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0486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494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 MVC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55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MVC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框架包括：“页面层”，“控制层”，“数据层”。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1" y="1904206"/>
            <a:ext cx="6877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72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目录结构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7" y="1844824"/>
            <a:ext cx="3040338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1706032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：项目根目录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放置页面行为文件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放置数据结构文件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放置数据容器文件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放置页面文件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App.js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项目人口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494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 MVC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9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结果：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08098"/>
            <a:ext cx="5976664" cy="45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3494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 MVC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9189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总结讨论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751" y="169093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框架基础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树控件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表单输入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1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72548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628800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官网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www.extjs.com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www.sencha.com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下载解压，部署成网站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在浏览器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中打开主页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5"/>
              </a:rPr>
              <a:t>http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5"/>
              </a:rPr>
              <a:t>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5"/>
              </a:rPr>
              <a:t>localhost/extjs-4.1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定位到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6"/>
              </a:rPr>
              <a:t>http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6"/>
              </a:rPr>
              <a:t>://localhost/extjs-4.1/docs/index.html#!/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6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页面。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27384"/>
            <a:ext cx="90364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深入浅出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Ext_JS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)》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内容讲述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extjs3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ExtJS+Web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应用程序开发指南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内容讲述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extjs4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权威指南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)》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高级程序设计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)》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8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工程结束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algn="l"/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ExtjsAPI</a:t>
            </a:r>
            <a:endParaRPr 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354"/>
            <a:ext cx="8229600" cy="4264918"/>
          </a:xfrm>
        </p:spPr>
      </p:pic>
      <p:sp>
        <p:nvSpPr>
          <p:cNvPr id="3" name="TextBox 2"/>
          <p:cNvSpPr txBox="1"/>
          <p:nvPr/>
        </p:nvSpPr>
        <p:spPr>
          <a:xfrm flipH="1">
            <a:off x="395536" y="112474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9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Words>11304</Words>
  <Application>Microsoft Office PowerPoint</Application>
  <PresentationFormat>全屏显示(4:3)</PresentationFormat>
  <Paragraphs>2197</Paragraphs>
  <Slides>81</Slides>
  <Notes>56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</vt:lpstr>
      <vt:lpstr>ExtJS开发指南</vt:lpstr>
      <vt:lpstr>培训目的</vt:lpstr>
      <vt:lpstr>培训内容</vt:lpstr>
      <vt:lpstr>目录</vt:lpstr>
      <vt:lpstr>Extjs简介</vt:lpstr>
      <vt:lpstr>Extjs简介</vt:lpstr>
      <vt:lpstr>Extjs简介</vt:lpstr>
      <vt:lpstr>PowerPoint 演示文稿</vt:lpstr>
      <vt:lpstr>ExtjsAPI</vt:lpstr>
      <vt:lpstr>ExtjsAPI</vt:lpstr>
      <vt:lpstr>Extjs文件包</vt:lpstr>
      <vt:lpstr>Extjs文件包</vt:lpstr>
      <vt:lpstr>目录</vt:lpstr>
      <vt:lpstr>Extjs组件介绍</vt:lpstr>
      <vt:lpstr>Extjs组件介绍</vt:lpstr>
      <vt:lpstr>Extjs组件介绍</vt:lpstr>
      <vt:lpstr>Extjs组件介绍</vt:lpstr>
      <vt:lpstr>Extjs组件介绍</vt:lpstr>
      <vt:lpstr>Extjs组件介绍</vt:lpstr>
      <vt:lpstr>Extjs组件介绍</vt:lpstr>
      <vt:lpstr>Extjs组件介绍</vt:lpstr>
      <vt:lpstr>Extjs组件介绍</vt:lpstr>
      <vt:lpstr>Extjs组件介绍</vt:lpstr>
      <vt:lpstr>重要的Extjs对象</vt:lpstr>
      <vt:lpstr>重要的Extjs对象</vt:lpstr>
      <vt:lpstr>重要的Extjs方法</vt:lpstr>
      <vt:lpstr>重要的Extjs方法</vt:lpstr>
      <vt:lpstr>Extjs选择器</vt:lpstr>
      <vt:lpstr>Extjs选择器</vt:lpstr>
      <vt:lpstr>Extjs数据组件</vt:lpstr>
      <vt:lpstr>Model</vt:lpstr>
      <vt:lpstr>Model</vt:lpstr>
      <vt:lpstr>Model</vt:lpstr>
      <vt:lpstr>Model</vt:lpstr>
      <vt:lpstr>Model</vt:lpstr>
      <vt:lpstr>Proxy</vt:lpstr>
      <vt:lpstr>Proxy</vt:lpstr>
      <vt:lpstr>Proxy</vt:lpstr>
      <vt:lpstr>目录</vt:lpstr>
      <vt:lpstr>Extjs布局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容器布局</vt:lpstr>
      <vt:lpstr>组件布局</vt:lpstr>
      <vt:lpstr>组件布局</vt:lpstr>
      <vt:lpstr>组件布局</vt:lpstr>
      <vt:lpstr>组件布局</vt:lpstr>
      <vt:lpstr>组件布局</vt:lpstr>
      <vt:lpstr>目录</vt:lpstr>
      <vt:lpstr>表格控件</vt:lpstr>
      <vt:lpstr>表格控件</vt:lpstr>
      <vt:lpstr>表格控件</vt:lpstr>
      <vt:lpstr>表格控件</vt:lpstr>
      <vt:lpstr>表格控件</vt:lpstr>
      <vt:lpstr>表格控件</vt:lpstr>
      <vt:lpstr>表格控件</vt:lpstr>
      <vt:lpstr>表格控件</vt:lpstr>
      <vt:lpstr>表格控件</vt:lpstr>
      <vt:lpstr>目录</vt:lpstr>
      <vt:lpstr>树形控件</vt:lpstr>
      <vt:lpstr>树形控件</vt:lpstr>
      <vt:lpstr>树形控件</vt:lpstr>
      <vt:lpstr>目录</vt:lpstr>
      <vt:lpstr>表单控件</vt:lpstr>
      <vt:lpstr>表单控件</vt:lpstr>
      <vt:lpstr>目录</vt:lpstr>
      <vt:lpstr>Extjs MVC框架</vt:lpstr>
      <vt:lpstr>Extjs MVC框架</vt:lpstr>
      <vt:lpstr>Extjs MVC框架</vt:lpstr>
      <vt:lpstr>总结讨论</vt:lpstr>
      <vt:lpstr>PowerPoint 演示文稿</vt:lpstr>
      <vt:lpstr>PowerPoint 演示文稿</vt:lpstr>
    </vt:vector>
  </TitlesOfParts>
  <Company>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严泳</dc:creator>
  <cp:lastModifiedBy>weizj</cp:lastModifiedBy>
  <cp:revision>186</cp:revision>
  <dcterms:created xsi:type="dcterms:W3CDTF">2012-06-27T05:58:37Z</dcterms:created>
  <dcterms:modified xsi:type="dcterms:W3CDTF">2012-11-19T02:01:47Z</dcterms:modified>
</cp:coreProperties>
</file>