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hyperlink" Target="https://web.hypothes.is/" TargetMode="External" /><Relationship Id="rId4" Type="http://schemas.openxmlformats.org/officeDocument/2006/relationships/hyperlink" Target="https://giscus.app/" TargetMode="External" /><Relationship Id="rId5" Type="http://schemas.openxmlformats.org/officeDocument/2006/relationships/hyperlink" Target="https://utteranc.es/" TargetMode="External" /><Relationship Id="rId6" Type="http://schemas.openxmlformats.org/officeDocument/2006/relationships/hyperlink" Target="https://doi.org/10.1088/0954-3899/43/8/084001" TargetMode="External" /><Relationship Id="rId7" Type="http://schemas.openxmlformats.org/officeDocument/2006/relationships/hyperlink" Target="https://doi.org/10.1088/1748-0221/12/03/P0301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Christian Haack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hlinkClick r:id="rId2"/>
                  </a:rPr>
                  <a:t>Quarto</a:t>
                </a:r>
                <a:r>
                  <a:rPr/>
                  <a:t> is an open-source publishing system based on pandoc with focus on scientific writing.</a:t>
                </a:r>
              </a:p>
              <a:p>
                <a:pPr lvl="0" indent="0" marL="0">
                  <a:buNone/>
                </a:pPr>
                <a:r>
                  <a:rPr b="1"/>
                  <a:t>tl/dr</a:t>
                </a:r>
                <a:r>
                  <a:rPr/>
                  <a:t>: jupyter notebooks </a:t>
                </a:r>
                <a14:m>
                  <m:oMath xmlns:m="http://schemas.openxmlformats.org/officeDocument/2006/math">
                    <m:r>
                      <m:rPr>
                        <m:sty m:val="p"/>
                      </m:rPr>
                      <m:t>⇒</m:t>
                    </m:r>
                  </m:oMath>
                </a14:m>
                <a:r>
                  <a:rPr/>
                  <a:t> scientific document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Output types</a:t>
                </a:r>
              </a:p>
              <a:p>
                <a:pPr lvl="0"/>
                <a:r>
                  <a:rPr/>
                  <a:t>Write in markdown, render to various output formats. Including:</a:t>
                </a:r>
              </a:p>
              <a:p>
                <a:pPr lvl="1"/>
                <a:r>
                  <a:rPr/>
                  <a:t>html</a:t>
                </a:r>
              </a:p>
              <a:p>
                <a:pPr lvl="1"/>
                <a:r>
                  <a:rPr/>
                  <a:t>pdf (using pdflatex, luatex, wkhtmltopdf, …)</a:t>
                </a:r>
              </a:p>
              <a:p>
                <a:pPr lvl="1"/>
                <a:r>
                  <a:rPr/>
                  <a:t>presentations (Powerpoint, revealjs, Beamer)</a:t>
                </a:r>
              </a:p>
              <a:p>
                <a:pPr lvl="1"/>
                <a:r>
                  <a:rPr/>
                  <a:t>Word</a:t>
                </a:r>
              </a:p>
              <a:p>
                <a:pPr lvl="1"/>
                <a:r>
                  <a:rPr/>
                  <a:t>Markdown</a:t>
                </a:r>
              </a:p>
              <a:p>
                <a:pPr lvl="1"/>
                <a:r>
                  <a:rPr/>
                  <a:t>…</a:t>
                </a:r>
              </a:p>
              <a:p>
                <a:pPr lvl="0" indent="0" marL="0">
                  <a:spcBef>
                    <a:spcPts val="3000"/>
                  </a:spcBef>
                  <a:buNone/>
                </a:pPr>
                <a:r>
                  <a:rPr b="1"/>
                  <a:t>Equations</a:t>
                </a:r>
              </a:p>
              <a:p>
                <a:pPr lvl="0" indent="0" marL="0">
                  <a:buNone/>
                </a:pPr>
                <a:r>
                  <a:rPr/>
                  <a:t>LaTeX-style equation syntax is fully supported. Inline </a:t>
                </a:r>
                <a14:m>
                  <m:oMath xmlns:m="http://schemas.openxmlformats.org/officeDocument/2006/math">
                    <m:r>
                      <m:t>α</m:t>
                    </m:r>
                    <m:r>
                      <m:rPr>
                        <m:sty m:val="p"/>
                      </m:rPr>
                      <m:t>=</m:t>
                    </m:r>
                    <m:f>
                      <m:fPr>
                        <m:type m:val="bar"/>
                      </m:fPr>
                      <m:num>
                        <m:r>
                          <m:t>1</m:t>
                        </m:r>
                      </m:num>
                      <m:den>
                        <m:r>
                          <m:t>137</m:t>
                        </m:r>
                      </m:den>
                    </m:f>
                  </m:oMath>
                </a14:m>
                <a:r>
                  <a:rPr/>
                  <a:t> or display math:</a:t>
                </a:r>
              </a:p>
              <a:p>
                <a:pPr lvl="0" indent="0" marL="0">
                  <a:buNone/>
                </a:pPr>
                <a14:m>
                  <m:oMathPara xmlns:m="http://schemas.openxmlformats.org/officeDocument/2006/math">
                    <m:oMathParaPr>
                      <m:jc m:val="center"/>
                    </m:oMathParaPr>
                    <m:oMath>
                      <m:r>
                        <m:t>E</m:t>
                      </m:r>
                      <m:r>
                        <m:rPr>
                          <m:sty m:val="p"/>
                        </m:rPr>
                        <m:t>=</m:t>
                      </m:r>
                      <m:r>
                        <m:t>m</m:t>
                      </m:r>
                      <m:sSup>
                        <m:e>
                          <m:r>
                            <m:t>c</m:t>
                          </m:r>
                        </m:e>
                        <m:sup>
                          <m:r>
                            <m:t>2</m:t>
                          </m:r>
                        </m:sup>
                      </m:sSup>
                    </m:oMath>
                  </m:oMathPara>
                </a14:m>
              </a:p>
              <a:p>
                <a:pPr lvl="0" indent="0" marL="0">
                  <a:buNone/>
                </a:pPr>
                <a:r>
                  <a:rPr/>
                  <a:t>For HTML outputs, rendered e.g. using mathjax, katex, mathml, …</a:t>
                </a:r>
              </a:p>
              <a:p>
                <a:pPr lvl="0" indent="0" marL="0">
                  <a:spcBef>
                    <a:spcPts val="3000"/>
                  </a:spcBef>
                  <a:buNone/>
                </a:pPr>
                <a:r>
                  <a:rPr b="1"/>
                  <a:t>Computations</a:t>
                </a:r>
              </a:p>
              <a:p>
                <a:pPr lvl="0" indent="0" marL="0">
                  <a:buNone/>
                </a:pPr>
                <a:r>
                  <a:rPr/>
                  <a:t>Quarto allows integrates jupyter to support computation using essentially all languages that are supported by jupyter (python, julia, R, …). It allows allows for interactive content produces by various interactivity libraries.</a:t>
                </a:r>
              </a:p>
              <a:p>
                <a:pPr lvl="0" indent="0" marL="0">
                  <a:spcBef>
                    <a:spcPts val="3000"/>
                  </a:spcBef>
                  <a:buNone/>
                </a:pPr>
                <a:r>
                  <a:rPr b="1"/>
                  <a:t>Publishing</a:t>
                </a:r>
              </a:p>
              <a:p>
                <a:pPr lvl="0" indent="0" marL="0">
                  <a:buNone/>
                </a:pPr>
                <a:r>
                  <a:rPr/>
                  <a:t>Quarto includes convenience functions to publish documents to various targets. Most interesting for us is github pages:</a:t>
                </a:r>
              </a:p>
              <a:p>
                <a:pPr lvl="0" indent="0">
                  <a:buNone/>
                </a:pPr>
                <a:r>
                  <a:rPr>
                    <a:latin typeface="Courier"/>
                  </a:rPr>
                  <a:t>quarto publish gh-pages
</a:t>
                </a:r>
              </a:p>
              <a:p>
                <a:pPr lvl="0" indent="0" marL="0">
                  <a:spcBef>
                    <a:spcPts val="3000"/>
                  </a:spcBef>
                  <a:buNone/>
                </a:pPr>
                <a:r>
                  <a:rPr b="1"/>
                  <a:t>Citations</a:t>
                </a:r>
              </a:p>
              <a:p>
                <a:pPr lvl="0" indent="0" marL="0">
                  <a:buNone/>
                </a:pPr>
                <a:r>
                  <a:rPr/>
                  <a:t>Citation from *.bib files is fully supported. Our</a:t>
                </a:r>
                <a:r>
                  <a:rPr baseline="30000">
                    <a:hlinkClick r:id="rId2" action="ppaction://hlinksldjump"/>
                  </a:rPr>
                  <a:t>1</a:t>
                </a:r>
                <a:r>
                  <a:rPr/>
                  <a:t> favorite paper</a:t>
                </a:r>
                <a:r>
                  <a:rPr baseline="30000"/>
                  <a:t>2</a:t>
                </a:r>
              </a:p>
              <a:p>
                <a:pPr lvl="0" indent="0" marL="0">
                  <a:spcBef>
                    <a:spcPts val="3000"/>
                  </a:spcBef>
                  <a:buNone/>
                </a:pPr>
                <a:r>
                  <a:rPr b="1"/>
                  <a:t>Collaborative Writing</a:t>
                </a:r>
              </a:p>
              <a:p>
                <a:pPr lvl="0" indent="0" marL="0">
                  <a:buNone/>
                </a:pPr>
                <a:r>
                  <a:rPr/>
                  <a:t>No builtin collaborative writing support. Can use of course use github, or any other tool that allows collaboration on text documents. However, convenient integration of annotation tools like </a:t>
                </a:r>
                <a:r>
                  <a:rPr>
                    <a:hlinkClick r:id="rId3"/>
                  </a:rPr>
                  <a:t>hypothes.is</a:t>
                </a:r>
                <a:r>
                  <a:rPr/>
                  <a:t>, </a:t>
                </a:r>
                <a:r>
                  <a:rPr>
                    <a:hlinkClick r:id="rId4"/>
                  </a:rPr>
                  <a:t>giscus</a:t>
                </a:r>
                <a:r>
                  <a:rPr/>
                  <a:t> or </a:t>
                </a:r>
                <a:r>
                  <a:rPr>
                    <a:hlinkClick r:id="rId5"/>
                  </a:rPr>
                  <a:t>utterances</a:t>
                </a:r>
                <a:r>
                  <a:rPr/>
                  <a:t>. (Here using hypothes.is)</a:t>
                </a:r>
              </a:p>
              <a:p>
                <a:pPr lvl="0" indent="0" marL="0">
                  <a:spcBef>
                    <a:spcPts val="3000"/>
                  </a:spcBef>
                  <a:buNone/>
                </a:pPr>
                <a:r>
                  <a:rPr b="1"/>
                  <a:t>Applications in IceCube</a:t>
                </a:r>
              </a:p>
              <a:p>
                <a:pPr lvl="0"/>
                <a:r>
                  <a:rPr/>
                  <a:t>Technical Reports</a:t>
                </a:r>
              </a:p>
              <a:p>
                <a:pPr lvl="0"/>
                <a:r>
                  <a:rPr/>
                  <a:t>“Analysis Wikis”</a:t>
                </a:r>
              </a:p>
              <a:p>
                <a:pPr lvl="0"/>
                <a:r>
                  <a:rPr/>
                  <a:t>Approved Plots (no need to use webplotdigitizer..)</a:t>
                </a:r>
              </a:p>
              <a:p>
                <a:pPr lvl="0"/>
                <a:r>
                  <a:rPr/>
                  <a:t>Papers??</a:t>
                </a:r>
              </a:p>
              <a:p>
                <a:pPr lvl="0" indent="0" marL="0">
                  <a:spcBef>
                    <a:spcPts val="3000"/>
                  </a:spcBef>
                  <a:buNone/>
                </a:pPr>
                <a:r>
                  <a:rPr b="1"/>
                  <a:t>References</a:t>
                </a:r>
              </a:p>
              <a:p>
                <a:pPr lvl="0" indent="0" marL="0">
                  <a:buNone/>
                </a:pPr>
                <a:r>
                  <a:rPr/>
                  <a:t>1. Adrián-Martínez, S. </a:t>
                </a:r>
                <a:r>
                  <a:rPr i="1"/>
                  <a:t>et al.</a:t>
                </a:r>
                <a:r>
                  <a:rPr/>
                  <a:t> </a:t>
                </a:r>
                <a:r>
                  <a:rPr>
                    <a:hlinkClick r:id="rId6"/>
                  </a:rPr>
                  <a:t>Letter of intent for KM3NeT 2.0</a:t>
                </a:r>
                <a:r>
                  <a:rPr/>
                  <a:t>. </a:t>
                </a:r>
                <a:r>
                  <a:rPr i="1"/>
                  <a:t>Journal of Physics G: Nuclear and Particle Physics</a:t>
                </a:r>
                <a:r>
                  <a:rPr/>
                  <a:t> </a:t>
                </a:r>
                <a:r>
                  <a:rPr b="1"/>
                  <a:t>43</a:t>
                </a:r>
                <a:r>
                  <a:rPr/>
                  <a:t>, 084001 (2016).</a:t>
                </a:r>
              </a:p>
              <a:p>
                <a:pPr lvl="0" indent="0" marL="0">
                  <a:buNone/>
                </a:pPr>
                <a:r>
                  <a:rPr/>
                  <a:t>2. Aartsen, M. G. </a:t>
                </a:r>
                <a:r>
                  <a:rPr i="1"/>
                  <a:t>et al.</a:t>
                </a:r>
                <a:r>
                  <a:rPr/>
                  <a:t> </a:t>
                </a:r>
                <a:r>
                  <a:rPr>
                    <a:hlinkClick r:id="rId7"/>
                  </a:rPr>
                  <a:t>The IceCube Neutrino Observatory: instrumentation and online systems</a:t>
                </a:r>
                <a:r>
                  <a:rPr/>
                  <a:t>. </a:t>
                </a:r>
                <a:r>
                  <a:rPr i="1"/>
                  <a:t>Journal of Instrumentation</a:t>
                </a:r>
                <a:r>
                  <a:rPr/>
                  <a:t> </a:t>
                </a:r>
                <a:r>
                  <a:rPr b="1"/>
                  <a:t>12</a:t>
                </a:r>
                <a:r>
                  <a:rPr/>
                  <a:t>, P03012 (2017).</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Or do you prefer</a:t>
            </a:r>
            <a:r>
              <a:rPr sz="1800" baseline="30000"/>
              <a:t>1</a:t>
            </a:r>
            <a:r>
              <a:rPr sz="1800"/>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dc:title>
  <dc:creator>Christian Haack</dc:creator>
  <cp:keywords/>
  <dcterms:created xsi:type="dcterms:W3CDTF">2023-03-15T13:24:58Z</dcterms:created>
  <dcterms:modified xsi:type="dcterms:W3CDTF">2023-03-15T13:24:58Z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ECP, TU Munich</vt:lpwstr>
  </property>
  <property fmtid="{D5CDD505-2E9C-101B-9397-08002B2CF9AE}" pid="3" name="affiliation-url">
    <vt:lpwstr>https://www.ph.nat.tum.de/cosmic-particles/experimental-physics-with-cosmic-particles/</vt:lpwstr>
  </property>
  <property fmtid="{D5CDD505-2E9C-101B-9397-08002B2CF9AE}" pid="4" name="authors">
    <vt:lpwstr/>
  </property>
  <property fmtid="{D5CDD505-2E9C-101B-9397-08002B2CF9AE}" pid="5" name="biblio-config">
    <vt:lpwstr>True</vt:lpwstr>
  </property>
  <property fmtid="{D5CDD505-2E9C-101B-9397-08002B2CF9AE}" pid="6" name="bibliography">
    <vt:lpwstr>references.bib</vt:lpwstr>
  </property>
  <property fmtid="{D5CDD505-2E9C-101B-9397-08002B2CF9AE}" pid="7" name="by-author">
    <vt:lpwstr/>
  </property>
  <property fmtid="{D5CDD505-2E9C-101B-9397-08002B2CF9AE}" pid="8" name="comments">
    <vt:lpwstr/>
  </property>
  <property fmtid="{D5CDD505-2E9C-101B-9397-08002B2CF9AE}" pid="9" name="csl">
    <vt:lpwstr>nature.csl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ies>
</file>