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81" r:id="rId10"/>
    <p:sldId id="262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u\source\repos\HelloWorld" TargetMode="External"/><Relationship Id="rId2" Type="http://schemas.openxmlformats.org/officeDocument/2006/relationships/hyperlink" Target="https://dojang.io/mod/page/view.php?id=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jang.io/course/view.php?id=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8553F06-FACB-43E8-9FDE-82506DCF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ko-KR" altLang="en-US"/>
              <a:t>교육 커리큘럼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09643-F23F-494F-AF3A-EC255DAF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	※1</a:t>
            </a:r>
            <a:r>
              <a:rPr lang="ko-KR" altLang="en-US" dirty="0"/>
              <a:t>일차</a:t>
            </a:r>
            <a:endParaRPr lang="en-US" altLang="ko-KR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	-</a:t>
            </a:r>
            <a:r>
              <a:rPr lang="ko-KR" altLang="en-US" dirty="0"/>
              <a:t>프로그래밍에 대한 기본설명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	-</a:t>
            </a:r>
            <a:r>
              <a:rPr lang="ko-KR" altLang="en-US" dirty="0"/>
              <a:t>기본 연산자</a:t>
            </a:r>
            <a:endParaRPr lang="en-US" altLang="ko-KR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	-</a:t>
            </a:r>
            <a:r>
              <a:rPr lang="en-US" altLang="ko-KR" dirty="0" err="1"/>
              <a:t>printf</a:t>
            </a:r>
            <a:r>
              <a:rPr lang="en-US" altLang="ko-KR" dirty="0"/>
              <a:t>(), </a:t>
            </a:r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 입출력 받는 방법</a:t>
            </a:r>
            <a:r>
              <a:rPr lang="en-US" altLang="ko-KR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	-</a:t>
            </a:r>
            <a:r>
              <a:rPr lang="ko-KR" altLang="en-US" dirty="0"/>
              <a:t>자료형과 변수</a:t>
            </a:r>
            <a:endParaRPr lang="en-US" altLang="ko-KR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 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	 ※ 2</a:t>
            </a:r>
            <a:r>
              <a:rPr lang="ko-KR" altLang="en-US" dirty="0"/>
              <a:t>일차</a:t>
            </a:r>
            <a:endParaRPr lang="en-US" altLang="ko-KR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	-if</a:t>
            </a:r>
            <a:r>
              <a:rPr lang="ko-KR" altLang="en-US" dirty="0"/>
              <a:t>문과 </a:t>
            </a:r>
            <a:r>
              <a:rPr lang="en-US" altLang="ko-KR" dirty="0"/>
              <a:t>switch</a:t>
            </a:r>
            <a:r>
              <a:rPr lang="ko-KR" altLang="en-US" dirty="0"/>
              <a:t>문 등의 </a:t>
            </a:r>
            <a:r>
              <a:rPr lang="ko-KR" altLang="en-US" dirty="0" err="1"/>
              <a:t>제어문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	-</a:t>
            </a:r>
            <a:r>
              <a:rPr lang="en-US" altLang="ko-KR" dirty="0" err="1"/>
              <a:t>goto</a:t>
            </a:r>
            <a:r>
              <a:rPr lang="ko-KR" altLang="en-US" dirty="0"/>
              <a:t>문</a:t>
            </a:r>
            <a:endParaRPr lang="en-US" altLang="ko-KR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	-</a:t>
            </a:r>
            <a:r>
              <a:rPr lang="ko-KR" altLang="en-US" dirty="0"/>
              <a:t>배운 것을 기반으로 프로그래밍 연습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	 ※ 3</a:t>
            </a:r>
            <a:r>
              <a:rPr lang="ko-KR" altLang="en-US" dirty="0"/>
              <a:t>일차</a:t>
            </a:r>
            <a:endParaRPr lang="en-US" altLang="ko-KR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	-</a:t>
            </a:r>
            <a:r>
              <a:rPr lang="ko-KR" altLang="en-US" dirty="0"/>
              <a:t>배열</a:t>
            </a:r>
            <a:endParaRPr lang="en-US" altLang="ko-KR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	 -for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문을 통한 </a:t>
            </a:r>
            <a:r>
              <a:rPr lang="ko-KR" altLang="en-US" dirty="0" err="1"/>
              <a:t>반복문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46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E60AA-A830-4A8A-B7E9-ADF696FC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언어를 배우기 위한 필수사항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C6DCC-303B-45A5-B9ED-C003BCD4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영어타자 </a:t>
            </a:r>
            <a:r>
              <a:rPr lang="en-US" altLang="ko-KR" dirty="0"/>
              <a:t>: </a:t>
            </a:r>
            <a:r>
              <a:rPr lang="ko-KR" altLang="en-US" dirty="0"/>
              <a:t>이는 </a:t>
            </a:r>
            <a:r>
              <a:rPr lang="en-US" altLang="ko-KR" dirty="0"/>
              <a:t>C</a:t>
            </a:r>
            <a:r>
              <a:rPr lang="ko-KR" altLang="en-US" dirty="0"/>
              <a:t>언어 뿐만 아니라 대부분의 프로그래밍 언어가 영어를 기반으로 했기 때문에 영어 타자가 빠를 수록 좋음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그날 배운 내용에 대한 완전한 이해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445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A0EEE-186D-4A6B-8ECC-4B934DB1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C4C7-0EB9-42B7-A2C6-1E093B0E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https://dojang.io/mod/page/view.php?id=6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3" action="ppaction://hlinkfile"/>
              </a:rPr>
              <a:t>솔루션 폴더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A3068-B8E5-45F3-8774-0F91D103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68" y="553731"/>
            <a:ext cx="8596668" cy="59979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 // </a:t>
            </a:r>
            <a:r>
              <a:rPr lang="en-US" altLang="ko-KR" dirty="0" err="1"/>
              <a:t>stdio.h</a:t>
            </a:r>
            <a:r>
              <a:rPr lang="ko-KR" altLang="en-US" dirty="0"/>
              <a:t>라는 헤더 파일을 추가하여라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main() //</a:t>
            </a:r>
            <a:r>
              <a:rPr lang="ko-KR" altLang="en-US" dirty="0"/>
              <a:t>메인 함수 시작</a:t>
            </a:r>
            <a:r>
              <a:rPr lang="en-US" altLang="ko-KR" dirty="0"/>
              <a:t>. C</a:t>
            </a:r>
            <a:r>
              <a:rPr lang="ko-KR" altLang="en-US" dirty="0"/>
              <a:t>언어 프로그램은 </a:t>
            </a:r>
            <a:r>
              <a:rPr lang="ko-KR" altLang="en-US" dirty="0" err="1"/>
              <a:t>메인함수부터</a:t>
            </a:r>
            <a:r>
              <a:rPr lang="ko-KR" altLang="en-US" dirty="0"/>
              <a:t> 시작됨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("Hello World"); // “</a:t>
            </a:r>
            <a:r>
              <a:rPr lang="en-US" altLang="ko-KR" dirty="0" err="1"/>
              <a:t>Hellow</a:t>
            </a:r>
            <a:r>
              <a:rPr lang="en-US" altLang="ko-KR" dirty="0"/>
              <a:t> World” </a:t>
            </a:r>
            <a:r>
              <a:rPr lang="ko-KR" altLang="en-US" dirty="0"/>
              <a:t>라고 출력하여라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(“\n”); </a:t>
            </a:r>
          </a:p>
          <a:p>
            <a:pPr marL="0" indent="0">
              <a:buNone/>
            </a:pPr>
            <a:r>
              <a:rPr lang="en-US" altLang="ko-KR" dirty="0"/>
              <a:t>	system("pause");  //</a:t>
            </a:r>
            <a:r>
              <a:rPr lang="ko-KR" altLang="en-US" dirty="0"/>
              <a:t>프로그램이 바로 꺼지는 것을 방지해줌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381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0D67-4466-4D09-9474-A512FCFB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헤더파일이란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B5BE1-DB5E-4FD8-B68F-AF1F8258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함수들의 이름을 선언해 놓은 파일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#include</a:t>
            </a:r>
            <a:r>
              <a:rPr lang="ko-KR" altLang="en-US" dirty="0"/>
              <a:t>는 헤더파일을 참조하라는 뜻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라이브러리 헤더파일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ex) &lt;</a:t>
            </a:r>
            <a:r>
              <a:rPr lang="en-US" altLang="ko-KR" dirty="0" err="1"/>
              <a:t>stdio.h</a:t>
            </a:r>
            <a:r>
              <a:rPr lang="en-US" altLang="ko-KR" dirty="0"/>
              <a:t>&gt; &lt;</a:t>
            </a:r>
            <a:r>
              <a:rPr lang="en-US" altLang="ko-KR" dirty="0" err="1"/>
              <a:t>math.h</a:t>
            </a:r>
            <a:r>
              <a:rPr lang="en-US" altLang="ko-KR" dirty="0"/>
              <a:t>&gt;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  <a:r>
              <a:rPr lang="ko-KR" altLang="en-US" dirty="0"/>
              <a:t> 등등이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stdio</a:t>
            </a:r>
            <a:r>
              <a:rPr lang="en-US" altLang="ko-KR" dirty="0"/>
              <a:t> : </a:t>
            </a:r>
            <a:r>
              <a:rPr lang="en-US" altLang="ko-KR" dirty="0" err="1"/>
              <a:t>STanDard</a:t>
            </a:r>
            <a:r>
              <a:rPr lang="en-US" altLang="ko-KR" dirty="0"/>
              <a:t> Input/</a:t>
            </a:r>
            <a:r>
              <a:rPr lang="en-US" altLang="ko-KR" dirty="0" err="1"/>
              <a:t>Ouput</a:t>
            </a:r>
            <a:r>
              <a:rPr lang="ko-KR" altLang="en-US" dirty="0"/>
              <a:t>의 </a:t>
            </a:r>
            <a:r>
              <a:rPr lang="ko-KR" altLang="en-US" dirty="0" err="1"/>
              <a:t>줄임말</a:t>
            </a:r>
            <a:r>
              <a:rPr lang="en-US" altLang="ko-KR" dirty="0"/>
              <a:t>. </a:t>
            </a:r>
            <a:r>
              <a:rPr lang="en-US" altLang="ko-KR" dirty="0" err="1"/>
              <a:t>printf</a:t>
            </a:r>
            <a:r>
              <a:rPr lang="en-US" altLang="ko-KR" dirty="0"/>
              <a:t>, </a:t>
            </a:r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등의 입출력함수 선언</a:t>
            </a:r>
            <a:r>
              <a:rPr lang="en-US" altLang="ko-KR" dirty="0"/>
              <a:t>. C</a:t>
            </a:r>
            <a:r>
              <a:rPr lang="ko-KR" altLang="en-US" dirty="0"/>
              <a:t>언어 강의 동안 항상 쓰인다고 봐도 무방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18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A5A11-5C26-4F39-98CA-6B0642A3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대한 간략한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D988F-9DDB-4264-A65E-6CA7961CC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7236"/>
            <a:ext cx="8596668" cy="4807527"/>
          </a:xfrm>
        </p:spPr>
        <p:txBody>
          <a:bodyPr>
            <a:normAutofit/>
          </a:bodyPr>
          <a:lstStyle/>
          <a:p>
            <a:r>
              <a:rPr lang="ko-KR" altLang="en-US" dirty="0"/>
              <a:t>함수란 </a:t>
            </a:r>
            <a:r>
              <a:rPr lang="en-US" altLang="ko-KR" dirty="0"/>
              <a:t>function(=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모든 함수는 자신의 매개변수를 </a:t>
            </a:r>
            <a:r>
              <a:rPr lang="ko-KR" altLang="en-US" dirty="0" err="1"/>
              <a:t>받기위하여</a:t>
            </a:r>
            <a:r>
              <a:rPr lang="ko-KR" altLang="en-US" dirty="0"/>
              <a:t> 소괄호를 사용</a:t>
            </a:r>
            <a:endParaRPr lang="en-US" altLang="ko-KR" dirty="0"/>
          </a:p>
          <a:p>
            <a:r>
              <a:rPr lang="ko-KR" altLang="en-US" dirty="0"/>
              <a:t>매개변수가 없더라도 함수는 항상 소괄호를 </a:t>
            </a:r>
            <a:r>
              <a:rPr lang="ko-KR" altLang="en-US" dirty="0" err="1"/>
              <a:t>붙여야함</a:t>
            </a:r>
            <a:endParaRPr lang="ko-KR" altLang="en-US" dirty="0"/>
          </a:p>
          <a:p>
            <a:r>
              <a:rPr lang="ko-KR" altLang="en-US" dirty="0"/>
              <a:t> 수학의 함수 </a:t>
            </a:r>
            <a:r>
              <a:rPr lang="en-US" altLang="ko-KR" dirty="0"/>
              <a:t>f(x)</a:t>
            </a:r>
            <a:r>
              <a:rPr lang="ko-KR" altLang="en-US" dirty="0"/>
              <a:t>를 생각하면 </a:t>
            </a:r>
            <a:r>
              <a:rPr lang="en-US" altLang="ko-KR" dirty="0"/>
              <a:t>x</a:t>
            </a:r>
            <a:r>
              <a:rPr lang="ko-KR" altLang="en-US" dirty="0"/>
              <a:t>가 매개변수라고 </a:t>
            </a:r>
            <a:r>
              <a:rPr lang="ko-KR" altLang="en-US" dirty="0" err="1"/>
              <a:t>보면됨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(“hello world”) </a:t>
            </a:r>
            <a:r>
              <a:rPr lang="ko-KR" altLang="en-US" dirty="0"/>
              <a:t>에서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가 </a:t>
            </a:r>
            <a:r>
              <a:rPr lang="en-US" altLang="ko-KR" dirty="0"/>
              <a:t>f(x), “hello world”</a:t>
            </a:r>
            <a:r>
              <a:rPr lang="ko-KR" altLang="en-US" dirty="0"/>
              <a:t>가 </a:t>
            </a:r>
            <a:r>
              <a:rPr lang="en-US" altLang="ko-KR" dirty="0"/>
              <a:t>x</a:t>
            </a:r>
            <a:r>
              <a:rPr lang="ko-KR" altLang="en-US" dirty="0"/>
              <a:t>에 해당한다고 생각하면 됨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만약 매개변수가 </a:t>
            </a:r>
            <a:r>
              <a:rPr lang="en-US" altLang="ko-KR" dirty="0"/>
              <a:t>1</a:t>
            </a:r>
            <a:r>
              <a:rPr lang="ko-KR" altLang="en-US" dirty="0"/>
              <a:t>개보다 많다면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sum(</a:t>
            </a:r>
            <a:r>
              <a:rPr lang="en-US" altLang="ko-KR" dirty="0" err="1"/>
              <a:t>a,b</a:t>
            </a:r>
            <a:r>
              <a:rPr lang="en-US" altLang="ko-KR" dirty="0"/>
              <a:t>) sum(</a:t>
            </a:r>
            <a:r>
              <a:rPr lang="en-US" altLang="ko-KR" dirty="0" err="1"/>
              <a:t>a,b,c,d</a:t>
            </a:r>
            <a:r>
              <a:rPr lang="en-US" altLang="ko-KR" dirty="0"/>
              <a:t>) </a:t>
            </a:r>
            <a:r>
              <a:rPr lang="ko-KR" altLang="en-US" dirty="0"/>
              <a:t>와 같이 콤마로 구분함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매개변수가 없다면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go(), main() </a:t>
            </a:r>
            <a:r>
              <a:rPr lang="ko-KR" altLang="en-US" dirty="0"/>
              <a:t>과 같이 소괄호만을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463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3A58C-97D8-410E-9B01-64EB0CFD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488FA-E836-4C73-AAE0-9D057E32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형식화된 문자를 출력해주는 함수</a:t>
            </a:r>
            <a:endParaRPr lang="en-US" altLang="ko-KR" dirty="0"/>
          </a:p>
          <a:p>
            <a:r>
              <a:rPr lang="en-US" altLang="ko-KR" dirty="0"/>
              <a:t>print + format -&gt; </a:t>
            </a:r>
            <a:r>
              <a:rPr lang="en-US" altLang="ko-KR" dirty="0" err="1"/>
              <a:t>printf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stdio.h</a:t>
            </a:r>
            <a:r>
              <a:rPr lang="en-US" altLang="ko-KR" dirty="0"/>
              <a:t>&gt; </a:t>
            </a:r>
            <a:r>
              <a:rPr lang="ko-KR" altLang="en-US" dirty="0"/>
              <a:t>헤더파일을 통해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(“Hello World”);</a:t>
            </a:r>
          </a:p>
          <a:p>
            <a:pPr marL="0" indent="0">
              <a:buNone/>
            </a:pPr>
            <a:r>
              <a:rPr lang="en-US" altLang="ko-KR" dirty="0"/>
              <a:t>	-&gt; Hello World</a:t>
            </a:r>
            <a:r>
              <a:rPr lang="ko-KR" altLang="en-US" dirty="0"/>
              <a:t>라는 문자를 출력하여라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-&gt; “Hello World”</a:t>
            </a:r>
            <a:r>
              <a:rPr lang="ko-KR" altLang="en-US" dirty="0"/>
              <a:t>라는 문자열이 </a:t>
            </a:r>
            <a:r>
              <a:rPr lang="en-US" altLang="ko-KR" dirty="0" err="1"/>
              <a:t>printf</a:t>
            </a:r>
            <a:r>
              <a:rPr lang="ko-KR" altLang="en-US" dirty="0"/>
              <a:t>의 매개변수</a:t>
            </a:r>
            <a:r>
              <a:rPr lang="en-US" altLang="ko-KR" dirty="0"/>
              <a:t>(parameter)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04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1E5A4-746C-41C2-BA54-B3A9A6FE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822DA-0E4E-4E3A-8DA3-9DC85D31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 main(int parm1, int parm2)</a:t>
            </a:r>
          </a:p>
          <a:p>
            <a:r>
              <a:rPr lang="en-US" altLang="ko-KR" dirty="0"/>
              <a:t>void main(char parm1[], char parm2[])</a:t>
            </a:r>
          </a:p>
          <a:p>
            <a:r>
              <a:rPr lang="ko-KR" altLang="en-US" dirty="0"/>
              <a:t>등등 다양한 형태로 사용가능</a:t>
            </a:r>
            <a:r>
              <a:rPr lang="en-US" altLang="ko-KR" dirty="0"/>
              <a:t>. -&gt; </a:t>
            </a:r>
            <a:r>
              <a:rPr lang="ko-KR" altLang="en-US" dirty="0"/>
              <a:t>차후에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현재는 가장 간단한 형태로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실행될 프로그램의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613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5266-F567-488C-8C1F-CBE882AB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종료 방지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BB2CA-710B-4ADE-8C1E-898A24DB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(“\n”); </a:t>
            </a:r>
          </a:p>
          <a:p>
            <a:pPr marL="0" indent="0">
              <a:buNone/>
            </a:pPr>
            <a:r>
              <a:rPr lang="en-US" altLang="ko-KR" dirty="0"/>
              <a:t>-&gt; \n </a:t>
            </a:r>
            <a:r>
              <a:rPr lang="ko-KR" altLang="en-US" dirty="0"/>
              <a:t>이란 </a:t>
            </a:r>
            <a:r>
              <a:rPr lang="ko-KR" altLang="en-US" dirty="0" err="1"/>
              <a:t>한줄띄움</a:t>
            </a:r>
            <a:r>
              <a:rPr lang="en-US" altLang="ko-KR" dirty="0"/>
              <a:t>(</a:t>
            </a:r>
            <a:r>
              <a:rPr lang="ko-KR" altLang="en-US" dirty="0" err="1"/>
              <a:t>엔터</a:t>
            </a:r>
            <a:r>
              <a:rPr lang="en-US" altLang="ko-KR" dirty="0"/>
              <a:t>)</a:t>
            </a:r>
            <a:r>
              <a:rPr lang="ko-KR" altLang="en-US" dirty="0"/>
              <a:t>를 문자적으로 표시한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system("pause");</a:t>
            </a:r>
          </a:p>
          <a:p>
            <a:pPr marL="0" indent="0">
              <a:buNone/>
            </a:pPr>
            <a:r>
              <a:rPr lang="en-US" altLang="ko-KR" dirty="0"/>
              <a:t>-&gt;visual </a:t>
            </a:r>
            <a:r>
              <a:rPr lang="en-US" altLang="ko-KR" dirty="0" err="1"/>
              <a:t>stdudio</a:t>
            </a:r>
            <a:r>
              <a:rPr lang="ko-KR" altLang="en-US" dirty="0"/>
              <a:t>에서 지원하는 기능</a:t>
            </a:r>
            <a:r>
              <a:rPr lang="en-US" altLang="ko-KR" dirty="0"/>
              <a:t>. </a:t>
            </a:r>
            <a:r>
              <a:rPr lang="ko-KR" altLang="en-US" dirty="0"/>
              <a:t>프로그램이 끝났을 때 바로 꺼지지 않게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482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22B7C-930B-43B7-A09E-19DC6CF1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36C42-86CC-4B51-85D2-9D35B024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세미콜론 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-&gt; c</a:t>
            </a:r>
            <a:r>
              <a:rPr lang="ko-KR" altLang="en-US" dirty="0"/>
              <a:t>언어는 구문이 끝날 때 </a:t>
            </a:r>
            <a:r>
              <a:rPr lang="en-US" altLang="ko-KR" dirty="0"/>
              <a:t>;(</a:t>
            </a:r>
            <a:r>
              <a:rPr lang="ko-KR" altLang="en-US" dirty="0"/>
              <a:t>세미콜론</a:t>
            </a:r>
            <a:r>
              <a:rPr lang="en-US" altLang="ko-KR" dirty="0"/>
              <a:t>)</a:t>
            </a:r>
            <a:r>
              <a:rPr lang="ko-KR" altLang="en-US" dirty="0"/>
              <a:t>을 무조건 붙여줘야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중괄호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함수나 </a:t>
            </a:r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en-US" altLang="ko-KR" dirty="0"/>
              <a:t>for</a:t>
            </a:r>
            <a:r>
              <a:rPr lang="ko-KR" altLang="en-US" dirty="0"/>
              <a:t>문 등 명령어의 묶음 구분이 필요할 때 중괄호를 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주석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주석은 컴파일러가 처리를 하지 않습니다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주석 사용법</a:t>
            </a:r>
            <a:r>
              <a:rPr lang="en-US" altLang="ko-KR" dirty="0"/>
              <a:t>: // </a:t>
            </a:r>
            <a:r>
              <a:rPr lang="ko-KR" altLang="en-US" dirty="0"/>
              <a:t> </a:t>
            </a:r>
            <a:r>
              <a:rPr lang="en-US" altLang="ko-KR" dirty="0"/>
              <a:t>/* */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3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5892D-F066-4EA7-8585-3CA05A6B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C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9FF4CB9-1751-47B5-8D03-26E8FCD5A9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690" y="2148840"/>
          <a:ext cx="8596312" cy="256032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87282539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820835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>
                          <a:effectLst/>
                        </a:rPr>
                        <a:t>연산자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b="1">
                          <a:effectLst/>
                        </a:rPr>
                        <a:t>기능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205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=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오른쪽의 값을 왼쪽에 대입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326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+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왼쪽과 오른쪽의 합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1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-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왼쪽에서 오른쪽을 뺌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67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*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왼쪽과 오른쪽의 곱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4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/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</a:rPr>
                        <a:t>왼쪽을 오른쪽으로 나눈 몫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7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%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왼쪽을 오른쪽으로 나눈 나머지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903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90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728DA89-EAFF-4859-BD1E-17F760CC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교육 커리큘럼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90A27-B3A4-49DA-9C11-892D1A53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	 ※ 4</a:t>
            </a:r>
            <a:r>
              <a:rPr lang="ko-KR" altLang="en-US" dirty="0"/>
              <a:t>일차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구조체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함수 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※ 5</a:t>
            </a:r>
            <a:r>
              <a:rPr lang="ko-KR" altLang="en-US" dirty="0"/>
              <a:t>일차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함수 응용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포인터 </a:t>
            </a:r>
            <a:r>
              <a:rPr lang="en-US" altLang="ko-KR" dirty="0"/>
              <a:t>(</a:t>
            </a:r>
            <a:r>
              <a:rPr lang="ko-KR" altLang="en-US" dirty="0"/>
              <a:t>기본 개념만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※ 6</a:t>
            </a:r>
            <a:r>
              <a:rPr lang="ko-KR" altLang="en-US" dirty="0"/>
              <a:t>일차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파일 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949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18437-2DB1-4FB0-9E44-66F519DB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 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D5B1E-DA8F-4237-B59D-5B9D7CA4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 </a:t>
            </a:r>
            <a:r>
              <a:rPr lang="ko-KR" altLang="en-US" dirty="0"/>
              <a:t>숫자</a:t>
            </a:r>
            <a:r>
              <a:rPr lang="en-US" altLang="ko-KR" dirty="0"/>
              <a:t>,</a:t>
            </a:r>
            <a:r>
              <a:rPr lang="ko-KR" altLang="en-US" dirty="0"/>
              <a:t>문자와 같은 데이터를 저장하는 공간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ko-KR" altLang="en-US" dirty="0" err="1"/>
              <a:t>드론</a:t>
            </a:r>
            <a:r>
              <a:rPr lang="ko-KR" altLang="en-US" dirty="0"/>
              <a:t> 날개의 모터 속도</a:t>
            </a:r>
            <a:r>
              <a:rPr lang="en-US" altLang="ko-KR" dirty="0"/>
              <a:t>, </a:t>
            </a:r>
            <a:r>
              <a:rPr lang="ko-KR" altLang="en-US" dirty="0"/>
              <a:t>현재 위치</a:t>
            </a:r>
            <a:r>
              <a:rPr lang="en-US" altLang="ko-KR" dirty="0"/>
              <a:t>, </a:t>
            </a:r>
            <a:r>
              <a:rPr lang="ko-KR" altLang="en-US" dirty="0"/>
              <a:t>배터리 등이 전부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선언방법</a:t>
            </a:r>
            <a:endParaRPr lang="en-US" altLang="ko-KR" dirty="0"/>
          </a:p>
          <a:p>
            <a:r>
              <a:rPr lang="en-US" altLang="ko-KR" dirty="0"/>
              <a:t>int num1;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integer(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줄임말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이처럼 변수를 선언하기 위해서는 해당하는 자료형이 필요함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205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ED7DA-B4F8-4A9F-9449-857FAB50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  <a:r>
              <a:rPr lang="en-US" altLang="ko-KR" dirty="0"/>
              <a:t>(Data Type)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7A485-56C4-46FE-A82A-D29AC253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6085"/>
            <a:ext cx="8596668" cy="4485278"/>
          </a:xfrm>
        </p:spPr>
        <p:txBody>
          <a:bodyPr/>
          <a:lstStyle/>
          <a:p>
            <a:r>
              <a:rPr lang="ko-KR" altLang="en-US" dirty="0"/>
              <a:t>말 그대로 자료의 타입</a:t>
            </a:r>
            <a:r>
              <a:rPr lang="en-US" altLang="ko-KR" dirty="0"/>
              <a:t>. </a:t>
            </a:r>
            <a:r>
              <a:rPr lang="ko-KR" altLang="en-US" dirty="0"/>
              <a:t>데이터의 타입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내부에서는 데이터의 종류에 따라 처리 방식이 달라짐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문자와 숫자를 다루는 방식이 다르고 숫자 중에서도 실수와 정수를 다루는 방식이 다름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여러가지 자료형이 있지만 강의 도중 자주 쓸 자료형은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int : integer</a:t>
            </a:r>
            <a:r>
              <a:rPr lang="ko-KR" altLang="en-US" dirty="0"/>
              <a:t>의 </a:t>
            </a:r>
            <a:r>
              <a:rPr lang="ko-KR" altLang="en-US" dirty="0" err="1"/>
              <a:t>줄임말</a:t>
            </a:r>
            <a:r>
              <a:rPr lang="en-US" altLang="ko-KR" dirty="0"/>
              <a:t>. </a:t>
            </a:r>
            <a:r>
              <a:rPr lang="ko-KR" altLang="en-US" dirty="0"/>
              <a:t>정수형 데이터</a:t>
            </a:r>
            <a:endParaRPr lang="en-US" altLang="ko-KR" dirty="0"/>
          </a:p>
          <a:p>
            <a:r>
              <a:rPr lang="en-US" altLang="ko-KR" dirty="0"/>
              <a:t>2. double : </a:t>
            </a:r>
            <a:r>
              <a:rPr lang="ko-KR" altLang="en-US" dirty="0"/>
              <a:t>실수형 데이터</a:t>
            </a:r>
            <a:endParaRPr lang="en-US" altLang="ko-KR" dirty="0"/>
          </a:p>
          <a:p>
            <a:r>
              <a:rPr lang="en-US" altLang="ko-KR" dirty="0"/>
              <a:t>3. char: </a:t>
            </a:r>
            <a:r>
              <a:rPr lang="ko-KR" altLang="en-US" dirty="0"/>
              <a:t>문자 하나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53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5F85E-3AEE-4A92-91E6-DD2268D9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00D1C58-4DC9-4C74-982A-4B1963945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182" y="2160588"/>
            <a:ext cx="650967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8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B39C-491D-4499-9094-C708AF81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F2B94-0F2D-466A-9E5D-AC385ABFD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1786"/>
          </a:xfrm>
        </p:spPr>
        <p:txBody>
          <a:bodyPr/>
          <a:lstStyle/>
          <a:p>
            <a:r>
              <a:rPr lang="ko-KR" altLang="en-US" dirty="0"/>
              <a:t>변수 초기화</a:t>
            </a:r>
            <a:endParaRPr lang="en-US" altLang="ko-KR" dirty="0"/>
          </a:p>
          <a:p>
            <a:r>
              <a:rPr lang="en-US" altLang="ko-KR" dirty="0"/>
              <a:t>int num = 3; </a:t>
            </a:r>
          </a:p>
          <a:p>
            <a:r>
              <a:rPr lang="ko-KR" altLang="en-US" dirty="0"/>
              <a:t>위와 같이 </a:t>
            </a:r>
            <a:r>
              <a:rPr lang="en-US" altLang="ko-KR" dirty="0"/>
              <a:t>=</a:t>
            </a:r>
            <a:r>
              <a:rPr lang="ko-KR" altLang="en-US" dirty="0"/>
              <a:t>을 이용하여 대입함</a:t>
            </a:r>
            <a:r>
              <a:rPr lang="en-US" altLang="ko-KR" dirty="0"/>
              <a:t>. = </a:t>
            </a:r>
            <a:r>
              <a:rPr lang="ko-KR" altLang="en-US" dirty="0"/>
              <a:t>을 대입연산자라고도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int num;</a:t>
            </a:r>
          </a:p>
          <a:p>
            <a:r>
              <a:rPr lang="en-US" altLang="ko-KR" dirty="0"/>
              <a:t>num=3;</a:t>
            </a:r>
          </a:p>
          <a:p>
            <a:r>
              <a:rPr lang="ko-KR" altLang="en-US" dirty="0"/>
              <a:t>위와 같이 우선 선언만 해놓고 나중에 초기화도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char</a:t>
            </a:r>
            <a:r>
              <a:rPr lang="ko-KR" altLang="en-US" dirty="0"/>
              <a:t>의 경우 다음과 같이 작은 따옴표를 사용하여 초기화함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char c = ‘b’</a:t>
            </a:r>
          </a:p>
        </p:txBody>
      </p:sp>
    </p:spTree>
    <p:extLst>
      <p:ext uri="{BB962C8B-B14F-4D97-AF65-F5344CB8AC3E}">
        <p14:creationId xmlns:p14="http://schemas.microsoft.com/office/powerpoint/2010/main" val="3605707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85131-28F2-42C4-B409-74401AEE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5A6CB-328C-4D27-8343-87E91DCF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이름에 관한 규칙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변수의 이름은 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로만 구성해야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대소문자를 구분합니다</a:t>
            </a:r>
            <a:r>
              <a:rPr lang="en-US" altLang="ko-KR" dirty="0"/>
              <a:t>. (number</a:t>
            </a:r>
            <a:r>
              <a:rPr lang="ko-KR" altLang="en-US" dirty="0"/>
              <a:t>과 </a:t>
            </a:r>
            <a:r>
              <a:rPr lang="en-US" altLang="ko-KR" dirty="0"/>
              <a:t>Number</a:t>
            </a:r>
            <a:r>
              <a:rPr lang="ko-KR" altLang="en-US" dirty="0"/>
              <a:t>은 다른 변수입니다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변수 이름의 </a:t>
            </a:r>
            <a:r>
              <a:rPr lang="ko-KR" altLang="en-US" dirty="0" err="1"/>
              <a:t>첫글자는</a:t>
            </a:r>
            <a:r>
              <a:rPr lang="ko-KR" altLang="en-US" dirty="0"/>
              <a:t> 숫자로 시작할 수 없습니다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변수 이름에 공백을 포함할 수 없습니다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 err="1"/>
              <a:t>예약어</a:t>
            </a:r>
            <a:r>
              <a:rPr lang="en-US" altLang="ko-KR" dirty="0"/>
              <a:t>(</a:t>
            </a:r>
            <a:r>
              <a:rPr lang="ko-KR" altLang="en-US" dirty="0"/>
              <a:t>키워드</a:t>
            </a:r>
            <a:r>
              <a:rPr lang="en-US" altLang="ko-KR" dirty="0"/>
              <a:t>)</a:t>
            </a:r>
            <a:r>
              <a:rPr lang="ko-KR" altLang="en-US" dirty="0"/>
              <a:t>를 사용할 수 없습니다</a:t>
            </a:r>
            <a:r>
              <a:rPr lang="en-US" altLang="ko-KR" dirty="0"/>
              <a:t>. (int, main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56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20308-E64B-4760-94E1-5ABEB60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총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F10BE-890F-4AB6-B2B9-6C44353C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 변수에 대해 자료형을 정해주어야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자주 쓰는 자료형은 </a:t>
            </a:r>
            <a:r>
              <a:rPr lang="en-US" altLang="ko-KR" dirty="0"/>
              <a:t>int, double, char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변수에는 이름이 필요하다</a:t>
            </a:r>
            <a:r>
              <a:rPr lang="en-US" altLang="ko-KR" dirty="0"/>
              <a:t>. </a:t>
            </a:r>
            <a:r>
              <a:rPr lang="ko-KR" altLang="en-US" dirty="0"/>
              <a:t>그 변수에 대해 직관적인 이름을 사용하는 것이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</a:t>
            </a:r>
            <a:r>
              <a:rPr lang="ko-KR" altLang="en-US" dirty="0"/>
              <a:t>을 이용하여 대입이 가능하다</a:t>
            </a:r>
            <a:r>
              <a:rPr lang="en-US" altLang="ko-KR" dirty="0"/>
              <a:t>. </a:t>
            </a:r>
            <a:r>
              <a:rPr lang="ko-KR" altLang="en-US" dirty="0"/>
              <a:t>변수는 항상 초기화 해준 후 사용하여야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544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E10E-5248-4FD6-B4A0-D4123D90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로 출력하기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40985-46C9-4435-9E26-DED500365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 </a:t>
            </a:r>
            <a:r>
              <a:rPr lang="ko-KR" altLang="en-US" dirty="0"/>
              <a:t>함수를 통하여 변수의 </a:t>
            </a:r>
            <a:r>
              <a:rPr lang="ko-KR" altLang="en-US" dirty="0" err="1"/>
              <a:t>현재값</a:t>
            </a:r>
            <a:r>
              <a:rPr lang="ko-KR" altLang="en-US" dirty="0"/>
              <a:t> 출력이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(“%d”, variable); </a:t>
            </a:r>
            <a:r>
              <a:rPr lang="ko-KR" altLang="en-US" dirty="0"/>
              <a:t>의 형식으로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%d</a:t>
            </a:r>
            <a:r>
              <a:rPr lang="ko-KR" altLang="en-US" dirty="0"/>
              <a:t>는 </a:t>
            </a:r>
            <a:r>
              <a:rPr lang="en-US" altLang="ko-KR" dirty="0"/>
              <a:t>variable</a:t>
            </a:r>
            <a:r>
              <a:rPr lang="ko-KR" altLang="en-US" dirty="0"/>
              <a:t>의 현재 값으로 그대로 치환된다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variable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30;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변수의 값은 </a:t>
            </a:r>
            <a:r>
              <a:rPr lang="en-US" altLang="ko-KR" dirty="0"/>
              <a:t>%d</a:t>
            </a:r>
            <a:r>
              <a:rPr lang="ko-KR" altLang="en-US" dirty="0"/>
              <a:t>입니다</a:t>
            </a:r>
            <a:r>
              <a:rPr lang="en-US" altLang="ko-KR" dirty="0"/>
              <a:t>.”, variable);</a:t>
            </a:r>
          </a:p>
          <a:p>
            <a:endParaRPr lang="en-US" altLang="ko-KR" dirty="0"/>
          </a:p>
          <a:p>
            <a:r>
              <a:rPr lang="ko-KR" altLang="en-US" dirty="0"/>
              <a:t>위 코드를 실행하면 아래와 같이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변수의 값은 </a:t>
            </a:r>
            <a:r>
              <a:rPr lang="en-US" altLang="ko-KR" dirty="0"/>
              <a:t>30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765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DF7BC-8A20-4DA7-B50D-008EC360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서식 테이블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26" name="Picture 2" descr="https://img1.daumcdn.net/thumb/R720x0.q80/?scode=mtistory&amp;fname=http%3A%2F%2Fcfile30.uf.tistory.com%2Fimage%2F17710D454FA4FAEA343501">
            <a:extLst>
              <a:ext uri="{FF2B5EF4-FFF2-40B4-BE49-F238E27FC236}">
                <a16:creationId xmlns:a16="http://schemas.microsoft.com/office/drawing/2014/main" id="{2FCCB0C8-DE05-483B-90DE-C0030F8A9C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894" y="2296319"/>
            <a:ext cx="50482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8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E0F2F-7BE1-4468-B5C9-85A150653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 기본 개념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A15178-1157-45F9-8E60-AA26607F5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66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A8EDA-2495-4843-B62B-81D2EC9D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/>
              <a:t>학습에 사용할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15BF5-5518-4DDB-8819-D89D2026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</a:t>
            </a:r>
            <a:r>
              <a:rPr lang="en-US" altLang="ko-KR" dirty="0" err="1"/>
              <a:t>Stuido</a:t>
            </a:r>
            <a:r>
              <a:rPr lang="en-US" altLang="ko-KR" dirty="0"/>
              <a:t>: MS</a:t>
            </a:r>
            <a:r>
              <a:rPr lang="ko-KR" altLang="en-US" dirty="0"/>
              <a:t>에서 제공하는 프로그래밍 툴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 공부 사이트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https://dojang.io/course/view.php?id=2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19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1F909-F19F-48EB-8C91-D1E6093A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A6354-21A1-4A5B-9F19-2CE1DAE2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  <a:r>
              <a:rPr lang="en-US" altLang="ko-KR" dirty="0"/>
              <a:t>: </a:t>
            </a:r>
            <a:r>
              <a:rPr lang="ko-KR" altLang="en-US" dirty="0"/>
              <a:t>지시 사항들이 나열된 순서</a:t>
            </a:r>
            <a:r>
              <a:rPr lang="en-US" altLang="ko-KR" dirty="0"/>
              <a:t>. </a:t>
            </a:r>
            <a:r>
              <a:rPr lang="ko-KR" altLang="en-US" dirty="0"/>
              <a:t>교육 프로그램</a:t>
            </a:r>
            <a:r>
              <a:rPr lang="en-US" altLang="ko-KR" dirty="0"/>
              <a:t>, TV 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컴퓨터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 프로그램</a:t>
            </a:r>
            <a:r>
              <a:rPr lang="en-US" altLang="ko-KR" dirty="0"/>
              <a:t>:</a:t>
            </a:r>
            <a:r>
              <a:rPr lang="ko-KR" altLang="en-US" dirty="0"/>
              <a:t> 특정한 작업을 수행하는 컴퓨터 명령의 묶음</a:t>
            </a:r>
            <a:r>
              <a:rPr lang="en-US" altLang="ko-KR" dirty="0"/>
              <a:t>. </a:t>
            </a:r>
            <a:r>
              <a:rPr lang="ko-KR" altLang="en-US" dirty="0"/>
              <a:t>즉 프로그램은 명령어의 연속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프로그래밍이란 명령어의 묶음을 만드는 행위</a:t>
            </a:r>
          </a:p>
        </p:txBody>
      </p:sp>
    </p:spTree>
    <p:extLst>
      <p:ext uri="{BB962C8B-B14F-4D97-AF65-F5344CB8AC3E}">
        <p14:creationId xmlns:p14="http://schemas.microsoft.com/office/powerpoint/2010/main" val="41344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1D165-4EAA-437C-A2F5-CA4A18AA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0A410-A4D6-4FA9-ADAD-EFBE21B3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34" y="1998664"/>
            <a:ext cx="8596668" cy="3880773"/>
          </a:xfrm>
        </p:spPr>
        <p:txBody>
          <a:bodyPr/>
          <a:lstStyle/>
          <a:p>
            <a:r>
              <a:rPr lang="ko-KR" altLang="en-US" dirty="0"/>
              <a:t>프로그래밍 </a:t>
            </a:r>
            <a:r>
              <a:rPr lang="ko-KR" altLang="en-US" dirty="0" err="1"/>
              <a:t>언어란</a:t>
            </a:r>
            <a:r>
              <a:rPr lang="ko-KR" altLang="en-US" dirty="0"/>
              <a:t> 명령어를 표현하는 방식의 체계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저수준</a:t>
            </a:r>
            <a:r>
              <a:rPr lang="en-US" altLang="ko-KR" dirty="0"/>
              <a:t> (Low-level)</a:t>
            </a:r>
            <a:r>
              <a:rPr lang="ko-KR" altLang="en-US" dirty="0"/>
              <a:t> 언어와 고수준</a:t>
            </a:r>
            <a:r>
              <a:rPr lang="en-US" altLang="ko-KR" dirty="0"/>
              <a:t> (High-level)</a:t>
            </a:r>
            <a:r>
              <a:rPr lang="ko-KR" altLang="en-US" dirty="0"/>
              <a:t> 언어가 존재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CE22B8-88CC-498B-8353-205F8B61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90875"/>
            <a:ext cx="81629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8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79801-2F72-45A6-8810-BC1FA872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코드와 빌드</a:t>
            </a:r>
            <a:r>
              <a:rPr lang="en-US" altLang="ko-KR" dirty="0"/>
              <a:t>(build)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51FB245-F0B0-4DAE-A69F-BB5637384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074" y="1271690"/>
            <a:ext cx="5256301" cy="35765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20D392-98B4-4DBD-B458-EDB857DA7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40" y="4848225"/>
            <a:ext cx="80867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6903-62DD-43DE-8F56-EA07BA55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 err="1"/>
              <a:t>언어란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D2E61-8710-463F-A907-EF1F681E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1971</a:t>
            </a:r>
            <a:r>
              <a:rPr lang="ko-KR" altLang="en-US" dirty="0"/>
              <a:t>년에 </a:t>
            </a:r>
            <a:r>
              <a:rPr lang="ko-KR" altLang="en-US" dirty="0" err="1"/>
              <a:t>벨연구소의</a:t>
            </a:r>
            <a:r>
              <a:rPr lang="ko-KR" altLang="en-US" dirty="0"/>
              <a:t> </a:t>
            </a:r>
            <a:r>
              <a:rPr lang="ko-KR" altLang="en-US" dirty="0" err="1"/>
              <a:t>데니스</a:t>
            </a:r>
            <a:r>
              <a:rPr lang="ko-KR" altLang="en-US" dirty="0"/>
              <a:t> 리치가 개발한 프로그래밍 언어</a:t>
            </a:r>
            <a:r>
              <a:rPr lang="en-US" altLang="ko-KR" dirty="0"/>
              <a:t>. UNIX</a:t>
            </a:r>
            <a:r>
              <a:rPr lang="ko-KR" altLang="en-US" dirty="0"/>
              <a:t>를 개발하기 위하여 </a:t>
            </a:r>
            <a:r>
              <a:rPr lang="en-US" altLang="ko-KR" dirty="0"/>
              <a:t>C</a:t>
            </a:r>
            <a:r>
              <a:rPr lang="ko-KR" altLang="en-US" dirty="0"/>
              <a:t>언어를 개발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현대에 쓰이는 프로그래밍 언어의 대부분이 </a:t>
            </a:r>
            <a:r>
              <a:rPr lang="en-US" altLang="ko-KR" dirty="0"/>
              <a:t>C</a:t>
            </a:r>
            <a:r>
              <a:rPr lang="ko-KR" altLang="en-US" dirty="0"/>
              <a:t>언어로 개발됨</a:t>
            </a:r>
            <a:r>
              <a:rPr lang="en-US" altLang="ko-KR" dirty="0"/>
              <a:t>. </a:t>
            </a:r>
            <a:r>
              <a:rPr lang="ko-KR" altLang="en-US" dirty="0"/>
              <a:t>그렇기에 대부분의 언어들이 </a:t>
            </a:r>
            <a:r>
              <a:rPr lang="en-US" altLang="ko-KR" dirty="0"/>
              <a:t>C</a:t>
            </a:r>
            <a:r>
              <a:rPr lang="ko-KR" altLang="en-US" dirty="0"/>
              <a:t>언어의 문법체계와 크게 다르지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고급언어이면서도 저급 시스템에 접근이 가능함</a:t>
            </a:r>
            <a:r>
              <a:rPr lang="en-US" altLang="ko-KR" dirty="0"/>
              <a:t>. </a:t>
            </a:r>
            <a:r>
              <a:rPr lang="ko-KR" altLang="en-US" dirty="0"/>
              <a:t>이러한 특징 때문에 성능은 매우 빠르나 깊게 배울 경우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91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E24-B5A0-4F6A-875C-F5F0C078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절차 지향과 객체지향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E7710-D0B5-44F6-913B-2258FAFA9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0225"/>
            <a:ext cx="8596668" cy="4461137"/>
          </a:xfrm>
        </p:spPr>
        <p:txBody>
          <a:bodyPr>
            <a:norm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언어는 </a:t>
            </a:r>
            <a:r>
              <a:rPr lang="ko-KR" altLang="en-US" b="1" dirty="0"/>
              <a:t>절차지향</a:t>
            </a:r>
            <a:r>
              <a:rPr lang="ko-KR" altLang="en-US" dirty="0"/>
              <a:t> 언어입니다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절차지향이란</a:t>
            </a:r>
            <a:r>
              <a:rPr lang="ko-KR" altLang="en-US" dirty="0"/>
              <a:t> 프로그램이 맨 위의 명령부터 맨 아래 명령까지 순차적으로 시행된다는 것을 의미하며 대부분의 코드를 </a:t>
            </a:r>
            <a:r>
              <a:rPr lang="ko-KR" altLang="en-US" b="1" dirty="0"/>
              <a:t>함수</a:t>
            </a:r>
            <a:r>
              <a:rPr lang="ko-KR" altLang="en-US" dirty="0"/>
              <a:t>를 작성하는데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 </a:t>
            </a:r>
            <a:r>
              <a:rPr lang="ko-KR" altLang="en-US" b="1" dirty="0"/>
              <a:t>객체지향</a:t>
            </a:r>
            <a:r>
              <a:rPr lang="ko-KR" altLang="en-US" dirty="0"/>
              <a:t> 언어들이 등장하면서 판세에 변화가 생겼습니다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객체지향에서는 </a:t>
            </a:r>
            <a:r>
              <a:rPr lang="ko-KR" altLang="en-US" b="1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라는 개념을 사용하는데</a:t>
            </a:r>
            <a:r>
              <a:rPr lang="en-US" altLang="ko-KR" dirty="0"/>
              <a:t>, </a:t>
            </a:r>
            <a:r>
              <a:rPr lang="ko-KR" altLang="en-US" dirty="0"/>
              <a:t>클래스는 일종의 </a:t>
            </a:r>
            <a:r>
              <a:rPr lang="ko-KR" altLang="en-US" b="1" dirty="0"/>
              <a:t>집합</a:t>
            </a:r>
            <a:r>
              <a:rPr lang="ko-KR" altLang="en-US" dirty="0"/>
              <a:t>과 같은 개념으로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클래스는 상수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등을 담을 수 있는데 집합 또한 숫자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집합을 담을 수 있으니까요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자기자신을 포함하지 않는 집합같은 수학적인 이야기는 잠시 </a:t>
            </a:r>
            <a:r>
              <a:rPr lang="ko-KR" altLang="en-US" dirty="0" err="1"/>
              <a:t>접어둡시다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객체지향의 대표로는 </a:t>
            </a:r>
            <a:r>
              <a:rPr lang="en-US" altLang="ko-KR" b="1" dirty="0"/>
              <a:t>JAVA, PYTHON, C#, C++</a:t>
            </a:r>
            <a:r>
              <a:rPr lang="ko-KR" altLang="en-US" dirty="0"/>
              <a:t> 언어 등이 널리 사용되고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45562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905</Words>
  <Application>Microsoft Office PowerPoint</Application>
  <PresentationFormat>와이드스크린</PresentationFormat>
  <Paragraphs>202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패싯</vt:lpstr>
      <vt:lpstr>교육 커리큘럼</vt:lpstr>
      <vt:lpstr>교육 커리큘럼</vt:lpstr>
      <vt:lpstr>1. 프로그래밍 기본 개념</vt:lpstr>
      <vt:lpstr>학습에 사용할 것들</vt:lpstr>
      <vt:lpstr>프로그래밍이란?</vt:lpstr>
      <vt:lpstr>프로그래밍 언어</vt:lpstr>
      <vt:lpstr>프로그래밍 코드와 빌드(build)</vt:lpstr>
      <vt:lpstr>C언어란?</vt:lpstr>
      <vt:lpstr>절차 지향과 객체지향</vt:lpstr>
      <vt:lpstr>C언어를 배우기 위한 필수사항</vt:lpstr>
      <vt:lpstr>Hello World!</vt:lpstr>
      <vt:lpstr>PowerPoint 프레젠테이션</vt:lpstr>
      <vt:lpstr>헤더파일이란?</vt:lpstr>
      <vt:lpstr>함수에 대한 간략한 설명</vt:lpstr>
      <vt:lpstr>printf()란?</vt:lpstr>
      <vt:lpstr>main()</vt:lpstr>
      <vt:lpstr>종료 방지</vt:lpstr>
      <vt:lpstr>기초 문법</vt:lpstr>
      <vt:lpstr>기본 C 연산자</vt:lpstr>
      <vt:lpstr>변수(variable) - 1</vt:lpstr>
      <vt:lpstr>자료형(Data Type)이란?</vt:lpstr>
      <vt:lpstr>자료형의 종류</vt:lpstr>
      <vt:lpstr>변수 - 2</vt:lpstr>
      <vt:lpstr>변수 - 3</vt:lpstr>
      <vt:lpstr>변수 총 정리</vt:lpstr>
      <vt:lpstr>변수를 printf()로 출력하기 </vt:lpstr>
      <vt:lpstr>printf 서식 테이블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 커리큘럼</dc:title>
  <dc:creator> </dc:creator>
  <cp:lastModifiedBy> </cp:lastModifiedBy>
  <cp:revision>29</cp:revision>
  <dcterms:created xsi:type="dcterms:W3CDTF">2019-01-13T13:38:09Z</dcterms:created>
  <dcterms:modified xsi:type="dcterms:W3CDTF">2019-01-14T06:17:00Z</dcterms:modified>
</cp:coreProperties>
</file>