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3" r:id="rId16"/>
    <p:sldId id="274" r:id="rId17"/>
    <p:sldId id="275" r:id="rId18"/>
    <p:sldId id="27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8e2c3c07b25c60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D5F8C-1ECC-4490-ACCC-BAE145C6F43D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E025F-125A-4810-B562-6D5AB18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5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17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2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6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0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6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4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8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1CA3-3A86-4098-82A0-B2496D0ACEC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559643-A535-4587-A6FE-25087B176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9A5B-C892-486A-8DC6-FA96C31D9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A10F01-9F83-4706-9240-1511140FF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0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5062-6B06-4BC3-B4D7-AD1E85C1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if </a:t>
            </a:r>
            <a:r>
              <a:rPr lang="ko-KR" altLang="en-US" dirty="0"/>
              <a:t>기본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D0F9A-99C6-4811-A23C-232E49F071CA}"/>
              </a:ext>
            </a:extLst>
          </p:cNvPr>
          <p:cNvSpPr/>
          <p:nvPr/>
        </p:nvSpPr>
        <p:spPr>
          <a:xfrm>
            <a:off x="677334" y="16138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나이를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&amp;age);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15)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"15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19)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"19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영화를 관람하실 수 있습니다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09A84-DC30-40D0-93BE-62362BF3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138198"/>
            <a:ext cx="6297612" cy="556103"/>
          </a:xfrm>
        </p:spPr>
        <p:txBody>
          <a:bodyPr/>
          <a:lstStyle/>
          <a:p>
            <a:r>
              <a:rPr lang="ko-KR" altLang="en-US" sz="1400" dirty="0"/>
              <a:t>예제파일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083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36E7B-1FD9-4FA0-A6DB-07C7DFCB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4" y="558801"/>
            <a:ext cx="8596668" cy="1320800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두개와 </a:t>
            </a:r>
            <a:r>
              <a:rPr lang="en-US" altLang="ko-KR" dirty="0"/>
              <a:t>else if </a:t>
            </a:r>
            <a:r>
              <a:rPr lang="ko-KR" altLang="en-US" dirty="0"/>
              <a:t>차이점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A2D4B-DEDD-4209-831D-011D42A09840}"/>
              </a:ext>
            </a:extLst>
          </p:cNvPr>
          <p:cNvSpPr/>
          <p:nvPr/>
        </p:nvSpPr>
        <p:spPr>
          <a:xfrm>
            <a:off x="677334" y="14721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15)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"15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19)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"19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10A43-9E62-4608-81B4-2FD1914FD235}"/>
              </a:ext>
            </a:extLst>
          </p:cNvPr>
          <p:cNvSpPr/>
          <p:nvPr/>
        </p:nvSpPr>
        <p:spPr>
          <a:xfrm>
            <a:off x="677334" y="4316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15)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"15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 &lt; 19)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"19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이용가를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시청하실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FF4B0-AF2C-4B4E-A95D-72325497D404}"/>
              </a:ext>
            </a:extLst>
          </p:cNvPr>
          <p:cNvSpPr txBox="1"/>
          <p:nvPr/>
        </p:nvSpPr>
        <p:spPr>
          <a:xfrm>
            <a:off x="3593254" y="3670667"/>
            <a:ext cx="68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vs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C4EE23-2E0D-4B53-8B7F-B967F20D5E46}"/>
              </a:ext>
            </a:extLst>
          </p:cNvPr>
          <p:cNvCxnSpPr/>
          <p:nvPr/>
        </p:nvCxnSpPr>
        <p:spPr>
          <a:xfrm>
            <a:off x="6959600" y="2590800"/>
            <a:ext cx="146304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B8250D-9843-40E6-B618-95615E0A1810}"/>
              </a:ext>
            </a:extLst>
          </p:cNvPr>
          <p:cNvCxnSpPr/>
          <p:nvPr/>
        </p:nvCxnSpPr>
        <p:spPr>
          <a:xfrm>
            <a:off x="6959600" y="2794000"/>
            <a:ext cx="146304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06370-9ACC-4F49-A1DB-B5167E135FED}"/>
              </a:ext>
            </a:extLst>
          </p:cNvPr>
          <p:cNvCxnSpPr/>
          <p:nvPr/>
        </p:nvCxnSpPr>
        <p:spPr>
          <a:xfrm>
            <a:off x="6773334" y="5537200"/>
            <a:ext cx="146304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0115F3-E943-43CE-A5DC-8751D4C18481}"/>
              </a:ext>
            </a:extLst>
          </p:cNvPr>
          <p:cNvCxnSpPr/>
          <p:nvPr/>
        </p:nvCxnSpPr>
        <p:spPr>
          <a:xfrm>
            <a:off x="6773334" y="5740400"/>
            <a:ext cx="146304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669EEC-2B8C-4DFA-8811-DA55870EED95}"/>
              </a:ext>
            </a:extLst>
          </p:cNvPr>
          <p:cNvSpPr txBox="1"/>
          <p:nvPr/>
        </p:nvSpPr>
        <p:spPr>
          <a:xfrm>
            <a:off x="8608906" y="2460729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나이가 </a:t>
            </a:r>
            <a:r>
              <a:rPr lang="en-US" altLang="ko-KR" b="1" dirty="0"/>
              <a:t>14</a:t>
            </a:r>
            <a:r>
              <a:rPr lang="ko-KR" altLang="en-US" b="1" dirty="0"/>
              <a:t>세일 경우</a:t>
            </a:r>
            <a:endParaRPr lang="en-US" altLang="ko-KR" b="1" dirty="0"/>
          </a:p>
          <a:p>
            <a:r>
              <a:rPr lang="en-US" altLang="ko-KR" b="1" dirty="0"/>
              <a:t>15</a:t>
            </a:r>
            <a:r>
              <a:rPr lang="ko-KR" altLang="en-US" b="1" dirty="0"/>
              <a:t>세 미만의 조건만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CDD7E-F4F8-42F7-911D-7CDFDBFFBCA1}"/>
              </a:ext>
            </a:extLst>
          </p:cNvPr>
          <p:cNvSpPr/>
          <p:nvPr/>
        </p:nvSpPr>
        <p:spPr>
          <a:xfrm>
            <a:off x="8368454" y="54172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나이가 </a:t>
            </a:r>
            <a:r>
              <a:rPr lang="en-US" altLang="ko-KR" b="1" dirty="0"/>
              <a:t>14</a:t>
            </a:r>
            <a:r>
              <a:rPr lang="ko-KR" altLang="en-US" b="1" dirty="0"/>
              <a:t>세일 경우</a:t>
            </a:r>
            <a:endParaRPr lang="en-US" altLang="ko-KR" b="1" dirty="0"/>
          </a:p>
          <a:p>
            <a:r>
              <a:rPr lang="en-US" altLang="ko-KR" b="1" dirty="0"/>
              <a:t>15</a:t>
            </a:r>
            <a:r>
              <a:rPr lang="ko-KR" altLang="en-US" b="1" dirty="0"/>
              <a:t>세 미만의 조건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19</a:t>
            </a:r>
            <a:r>
              <a:rPr lang="ko-KR" altLang="en-US" b="1" dirty="0"/>
              <a:t>세 미만의 조건 모두 출력</a:t>
            </a:r>
            <a:endParaRPr lang="en-US" altLang="ko-KR" b="1" dirty="0"/>
          </a:p>
        </p:txBody>
      </p:sp>
      <p:sp>
        <p:nvSpPr>
          <p:cNvPr id="14" name="바닥글 개체 틀 4">
            <a:extLst>
              <a:ext uri="{FF2B5EF4-FFF2-40B4-BE49-F238E27FC236}">
                <a16:creationId xmlns:a16="http://schemas.microsoft.com/office/drawing/2014/main" id="{98D21440-FDBF-4EA1-8C1E-A3BCF2FE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8176" y="6479351"/>
            <a:ext cx="6297612" cy="556103"/>
          </a:xfrm>
        </p:spPr>
        <p:txBody>
          <a:bodyPr/>
          <a:lstStyle/>
          <a:p>
            <a:r>
              <a:rPr lang="ko-KR" altLang="en-US" sz="1400" dirty="0"/>
              <a:t>예제파일</a:t>
            </a:r>
            <a:r>
              <a:rPr lang="en-US" altLang="ko-KR" sz="1400" dirty="0"/>
              <a:t>3 - </a:t>
            </a:r>
            <a:r>
              <a:rPr lang="ko-KR" altLang="en-US" sz="1400" dirty="0"/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368163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F54A-99FD-4D2C-A2B8-168A930D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중첩 </a:t>
            </a:r>
            <a:r>
              <a:rPr lang="en-US" altLang="ko-KR" dirty="0"/>
              <a:t>- </a:t>
            </a:r>
            <a:r>
              <a:rPr lang="ko-KR" altLang="en-US" dirty="0"/>
              <a:t>의사코드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7446-DDDF-4274-8DAA-BD2E52DC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여름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ko-KR" altLang="en-US" dirty="0"/>
              <a:t>날씨가 너무 더우면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에어컨을 틀어라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에어컨을 꺼서 전기를 절약해라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2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112C-C6B4-4D32-89BF-014540E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중첩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9DDC6D-F870-4539-B7C1-3E31C989540B}"/>
              </a:ext>
            </a:extLst>
          </p:cNvPr>
          <p:cNvSpPr/>
          <p:nvPr/>
        </p:nvSpPr>
        <p:spPr>
          <a:xfrm>
            <a:off x="812800" y="17882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(season == 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(temperature &gt; 30)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에어컨을 틉니다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전기를 절약하겠습니다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BABC6FD7-38FA-44AD-9E5B-BF8B269D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138198"/>
            <a:ext cx="6297612" cy="556103"/>
          </a:xfrm>
        </p:spPr>
        <p:txBody>
          <a:bodyPr/>
          <a:lstStyle/>
          <a:p>
            <a:r>
              <a:rPr lang="ko-KR" altLang="en-US" sz="1400" dirty="0"/>
              <a:t>예제파일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9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163F-F526-4D45-895A-8CFC4A5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FDA6A-4ACB-4BD5-B6B3-660E5D37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3193330" cy="46386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ko-KR" altLang="en-US" dirty="0"/>
              <a:t>황사가 심하다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마스크를 쓰고 외출해라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else if(</a:t>
            </a:r>
            <a:r>
              <a:rPr lang="ko-KR" altLang="en-US" dirty="0"/>
              <a:t>벚꽃이 폈다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벚꽃 구경을 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if(</a:t>
            </a:r>
            <a:r>
              <a:rPr lang="ko-KR" altLang="en-US" dirty="0"/>
              <a:t>여름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ko-KR" altLang="en-US" dirty="0"/>
              <a:t>너무 덥다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에어컨을 튼다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선풍기를 튼다</a:t>
            </a:r>
            <a:r>
              <a:rPr lang="en-US" altLang="ko-KR" dirty="0"/>
              <a:t>.	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9D25DEA-5183-4D00-9A18-40EF1FBBDBAE}"/>
              </a:ext>
            </a:extLst>
          </p:cNvPr>
          <p:cNvSpPr txBox="1">
            <a:spLocks/>
          </p:cNvSpPr>
          <p:nvPr/>
        </p:nvSpPr>
        <p:spPr>
          <a:xfrm>
            <a:off x="4309781" y="1306991"/>
            <a:ext cx="3193330" cy="4638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500" dirty="0"/>
              <a:t>else if(</a:t>
            </a:r>
            <a:r>
              <a:rPr lang="ko-KR" altLang="en-US" sz="1500" dirty="0"/>
              <a:t>가을</a:t>
            </a:r>
            <a:r>
              <a:rPr lang="en-US" altLang="ko-KR" sz="1500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if(</a:t>
            </a:r>
            <a:r>
              <a:rPr lang="ko-KR" altLang="en-US" sz="1500" dirty="0"/>
              <a:t>단풍이 물들었다</a:t>
            </a:r>
            <a:r>
              <a:rPr lang="en-US" altLang="ko-KR" sz="1500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	</a:t>
            </a:r>
            <a:r>
              <a:rPr lang="ko-KR" altLang="en-US" sz="1500" dirty="0"/>
              <a:t>구경을 간다</a:t>
            </a:r>
            <a:r>
              <a:rPr lang="en-US" altLang="ko-KR" sz="1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else if(</a:t>
            </a:r>
            <a:r>
              <a:rPr lang="ko-KR" altLang="en-US" sz="1500" dirty="0"/>
              <a:t>겨울</a:t>
            </a:r>
            <a:r>
              <a:rPr lang="en-US" altLang="ko-KR" sz="1500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if(</a:t>
            </a:r>
            <a:r>
              <a:rPr lang="ko-KR" altLang="en-US" sz="1500" dirty="0"/>
              <a:t>춥다</a:t>
            </a:r>
            <a:r>
              <a:rPr lang="en-US" altLang="ko-KR" sz="1500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	</a:t>
            </a:r>
            <a:r>
              <a:rPr lang="ko-KR" altLang="en-US" sz="1500" dirty="0"/>
              <a:t>창문을 닫는다</a:t>
            </a:r>
            <a:r>
              <a:rPr lang="en-US" altLang="ko-KR" sz="1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	if(</a:t>
            </a:r>
            <a:r>
              <a:rPr lang="ko-KR" altLang="en-US" sz="1500" dirty="0"/>
              <a:t>너무 춥다</a:t>
            </a:r>
            <a:r>
              <a:rPr lang="en-US" altLang="ko-KR" sz="1500" dirty="0"/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		</a:t>
            </a:r>
            <a:r>
              <a:rPr lang="ko-KR" altLang="en-US" sz="1500" dirty="0"/>
              <a:t>보일러를 튼다</a:t>
            </a:r>
            <a:r>
              <a:rPr lang="en-US" altLang="ko-KR" sz="1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99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124F7-AD99-45A3-B937-F590584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16962-BAAD-4D5B-96BF-B504117C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if(x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의 배수이다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배수이다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	x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의 배수이다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if(x</a:t>
            </a:r>
            <a:r>
              <a:rPr lang="ko-KR" altLang="en-US" dirty="0"/>
              <a:t>는 애완동물이다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. </a:t>
            </a:r>
            <a:r>
              <a:rPr lang="ko-KR" altLang="en-US" dirty="0"/>
              <a:t>고양이가 아니다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x</a:t>
            </a:r>
            <a:r>
              <a:rPr lang="ko-KR" altLang="en-US" dirty="0"/>
              <a:t>는 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배가 고프다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.</a:t>
            </a:r>
            <a:r>
              <a:rPr lang="ko-KR" altLang="en-US" dirty="0"/>
              <a:t> 빵이 식탁에 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빵을 먹는다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43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BF8B7-B6B3-4E78-88B2-511E7A2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&amp;&amp; (=and) </a:t>
            </a:r>
            <a:r>
              <a:rPr lang="ko-KR" altLang="en-US" dirty="0">
                <a:latin typeface="+mj-ea"/>
              </a:rPr>
              <a:t>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C62E92-AA75-43D4-B3CF-97148C39A2F8}"/>
              </a:ext>
            </a:extLst>
          </p:cNvPr>
          <p:cNvSpPr/>
          <p:nvPr/>
        </p:nvSpPr>
        <p:spPr>
          <a:xfrm>
            <a:off x="677334" y="1784813"/>
            <a:ext cx="7543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5.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(3 &lt;= x &amp;&amp; x &lt;= 8)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숫자는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숫자는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3~8 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 숫자가 아닙니다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B28B9-8F35-49BD-B89D-45B2BC0D3065}"/>
              </a:ext>
            </a:extLst>
          </p:cNvPr>
          <p:cNvSpPr/>
          <p:nvPr/>
        </p:nvSpPr>
        <p:spPr>
          <a:xfrm>
            <a:off x="677334" y="37822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((x % 2 == 0) &amp;&amp; (x % 3 == 0))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숫자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(x % 2 == 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숫자는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(x % 3 == 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숫자는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68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AC320-FC6A-48E6-BF41-8C45E074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26748-ADED-469D-9014-677777A2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밖이 너무 춥다</a:t>
            </a:r>
            <a:r>
              <a:rPr lang="en-US" altLang="ko-KR" dirty="0"/>
              <a:t>. </a:t>
            </a:r>
            <a:r>
              <a:rPr lang="ko-KR" altLang="en-US" dirty="0"/>
              <a:t>또는</a:t>
            </a:r>
            <a:r>
              <a:rPr lang="en-US" altLang="ko-KR" dirty="0"/>
              <a:t>.</a:t>
            </a:r>
            <a:r>
              <a:rPr lang="ko-KR" altLang="en-US" dirty="0"/>
              <a:t> 덥지만 에어컨을 튼다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창문을 닫는다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pytho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또는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고급 프로그래밍언어이다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키가 너무 작거나 너무 크다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놀이기구를 탈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1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E558-E447-434F-9DAC-0EB14ED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|| </a:t>
            </a:r>
            <a:r>
              <a:rPr lang="ko-KR" altLang="en-US" dirty="0"/>
              <a:t>연산</a:t>
            </a:r>
            <a:r>
              <a:rPr lang="en-US" altLang="ko-KR" dirty="0"/>
              <a:t>(=or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17B01F-EC2F-44E0-9824-E9F738EE55A1}"/>
              </a:ext>
            </a:extLst>
          </p:cNvPr>
          <p:cNvSpPr/>
          <p:nvPr/>
        </p:nvSpPr>
        <p:spPr>
          <a:xfrm>
            <a:off x="784194" y="19872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7.</a:t>
            </a:r>
          </a:p>
          <a:p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(height &lt; 150 || height &gt; 230)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놀이기구를 탈 수 없습니다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BB45EA-9F56-45D5-BD8D-7A6228D692C5}"/>
              </a:ext>
            </a:extLst>
          </p:cNvPr>
          <p:cNvSpPr/>
          <p:nvPr/>
        </p:nvSpPr>
        <p:spPr>
          <a:xfrm>
            <a:off x="677334" y="3892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8.</a:t>
            </a:r>
          </a:p>
          <a:p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53 ||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55)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경상도입니다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42 ||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43)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충청도입니다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등록되지 않는 지역입니다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56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A364-F7E5-4933-A2D3-38AF99C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심화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not </a:t>
            </a:r>
            <a:r>
              <a:rPr lang="ko-KR" altLang="en-US" dirty="0"/>
              <a:t>연산자와 논리 연산의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AFDE-DB49-4A78-9FD4-0F29E189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!(not 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의 경우 참과 거짓을 </a:t>
            </a:r>
            <a:r>
              <a:rPr lang="ko-KR" altLang="en-US" dirty="0" err="1"/>
              <a:t>뒤바꿔줌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</a:p>
          <a:p>
            <a:r>
              <a:rPr lang="en-US" altLang="ko-KR" dirty="0"/>
              <a:t>3+5 == 8 </a:t>
            </a:r>
          </a:p>
          <a:p>
            <a:r>
              <a:rPr lang="ko-KR" altLang="en-US" dirty="0"/>
              <a:t>위 수식은 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endParaRPr lang="en-US" altLang="ko-KR" dirty="0"/>
          </a:p>
          <a:p>
            <a:r>
              <a:rPr lang="en-US" altLang="ko-KR" dirty="0"/>
              <a:t>!(3+5 == 8) </a:t>
            </a:r>
          </a:p>
          <a:p>
            <a:r>
              <a:rPr lang="ko-KR" altLang="en-US" dirty="0"/>
              <a:t>위 수식은 거짓을 나타냄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</a:t>
            </a:r>
            <a:r>
              <a:rPr lang="ko-KR" altLang="en-US" dirty="0"/>
              <a:t>언어 논리식에서 참은 </a:t>
            </a:r>
            <a:r>
              <a:rPr lang="en-US" altLang="ko-KR" dirty="0"/>
              <a:t>1, </a:t>
            </a:r>
            <a:r>
              <a:rPr lang="ko-KR" altLang="en-US" dirty="0"/>
              <a:t>거짓은 </a:t>
            </a:r>
            <a:r>
              <a:rPr lang="en-US" altLang="ko-KR" dirty="0"/>
              <a:t>0</a:t>
            </a:r>
            <a:r>
              <a:rPr lang="ko-KR" altLang="en-US" dirty="0"/>
              <a:t>을 나타냄</a:t>
            </a:r>
          </a:p>
        </p:txBody>
      </p:sp>
    </p:spTree>
    <p:extLst>
      <p:ext uri="{BB962C8B-B14F-4D97-AF65-F5344CB8AC3E}">
        <p14:creationId xmlns:p14="http://schemas.microsoft.com/office/powerpoint/2010/main" val="393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4382-F7EE-4F15-B4D5-28246853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4345A-FE60-46B4-8C12-6A2CF92C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987924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특정 조건일 때 코드를 실행하는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의사코드</a:t>
            </a:r>
            <a:r>
              <a:rPr lang="en-US" altLang="ko-KR" dirty="0"/>
              <a:t>(pseudo code)</a:t>
            </a:r>
            <a:r>
              <a:rPr lang="ko-KR" altLang="en-US" dirty="0"/>
              <a:t>로 표현하자면</a:t>
            </a:r>
            <a:r>
              <a:rPr lang="en-US" altLang="ko-KR" dirty="0"/>
              <a:t> </a:t>
            </a:r>
            <a:r>
              <a:rPr lang="ko-KR" altLang="en-US" dirty="0"/>
              <a:t>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(</a:t>
            </a:r>
            <a:r>
              <a:rPr lang="ko-KR" altLang="en-US" dirty="0"/>
              <a:t>비가 오면</a:t>
            </a:r>
            <a:r>
              <a:rPr lang="en-US" altLang="ko-KR" dirty="0"/>
              <a:t>)				</a:t>
            </a:r>
            <a:r>
              <a:rPr lang="ko-KR" altLang="en-US" dirty="0"/>
              <a:t>만약 </a:t>
            </a:r>
            <a:r>
              <a:rPr lang="en-US" altLang="ko-KR" dirty="0"/>
              <a:t>(</a:t>
            </a:r>
            <a:r>
              <a:rPr lang="ko-KR" altLang="en-US" dirty="0"/>
              <a:t>온도가 </a:t>
            </a:r>
            <a:r>
              <a:rPr lang="en-US" altLang="ko-KR" dirty="0"/>
              <a:t>3</a:t>
            </a:r>
            <a:r>
              <a:rPr lang="ko-KR" altLang="en-US" dirty="0"/>
              <a:t>도 미만이면</a:t>
            </a:r>
            <a:r>
              <a:rPr lang="en-US" altLang="ko-KR" dirty="0"/>
              <a:t>)		</a:t>
            </a:r>
            <a:r>
              <a:rPr lang="ko-KR" altLang="en-US" dirty="0"/>
              <a:t>만약</a:t>
            </a:r>
            <a:r>
              <a:rPr lang="en-US" altLang="ko-KR" dirty="0"/>
              <a:t>(x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로 나누어 떨어지면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								{								{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우산을 챙긴다</a:t>
            </a:r>
            <a:r>
              <a:rPr lang="en-US" altLang="ko-KR" dirty="0"/>
              <a:t>.					</a:t>
            </a:r>
            <a:r>
              <a:rPr lang="ko-KR" altLang="en-US" dirty="0"/>
              <a:t>창문을 모두 닫는다</a:t>
            </a:r>
            <a:r>
              <a:rPr lang="en-US" altLang="ko-KR" dirty="0"/>
              <a:t>.					x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의 배수이다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미끄러우니 조심한다</a:t>
            </a:r>
            <a:r>
              <a:rPr lang="en-US" altLang="ko-KR" dirty="0"/>
              <a:t>.				</a:t>
            </a:r>
            <a:r>
              <a:rPr lang="ko-KR" altLang="en-US" dirty="0"/>
              <a:t>보일러를 튼다</a:t>
            </a:r>
            <a:r>
              <a:rPr lang="en-US" altLang="ko-KR" dirty="0"/>
              <a:t>.					}</a:t>
            </a:r>
          </a:p>
          <a:p>
            <a:r>
              <a:rPr lang="en-US" altLang="ko-KR" dirty="0"/>
              <a:t>}								}			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9A0A5-9818-4060-8D11-BF678EA28884}"/>
              </a:ext>
            </a:extLst>
          </p:cNvPr>
          <p:cNvSpPr txBox="1"/>
          <p:nvPr/>
        </p:nvSpPr>
        <p:spPr>
          <a:xfrm>
            <a:off x="781235" y="6205491"/>
            <a:ext cx="759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의사코드</a:t>
            </a:r>
            <a:r>
              <a:rPr lang="en-US" altLang="ko-KR" sz="1400" dirty="0"/>
              <a:t>: </a:t>
            </a:r>
            <a:r>
              <a:rPr lang="ko-KR" altLang="en-US" sz="1400" dirty="0"/>
              <a:t>실제로 돌아가지는 않는 코드이지만 사람이 이해하기 </a:t>
            </a:r>
            <a:r>
              <a:rPr lang="en-US" altLang="ko-KR" sz="1400" dirty="0"/>
              <a:t>							</a:t>
            </a:r>
            <a:r>
              <a:rPr lang="ko-KR" altLang="en-US" sz="1400" dirty="0"/>
              <a:t>쉽도록 코드를 작성 해 놓은 것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97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4434-2B82-403A-9154-3300B48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심화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E337C3-B30C-4C54-9498-9C1E26452F1C}"/>
              </a:ext>
            </a:extLst>
          </p:cNvPr>
          <p:cNvSpPr/>
          <p:nvPr/>
        </p:nvSpPr>
        <p:spPr>
          <a:xfrm>
            <a:off x="864093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(3 + 5 == 8)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출력됨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D7C53-2065-4D4C-A5DF-FA58489BEB69}"/>
              </a:ext>
            </a:extLst>
          </p:cNvPr>
          <p:cNvSpPr/>
          <p:nvPr/>
        </p:nvSpPr>
        <p:spPr>
          <a:xfrm>
            <a:off x="5143131" y="1930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(3 + 5 != 8)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출력되지 않음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20FA4-980E-47DF-B931-A9950D157C6C}"/>
              </a:ext>
            </a:extLst>
          </p:cNvPr>
          <p:cNvSpPr/>
          <p:nvPr/>
        </p:nvSpPr>
        <p:spPr>
          <a:xfrm>
            <a:off x="801949" y="44053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((3 + 5 == 8))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출력됨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25052-DE3C-4646-8EE9-DF26D0929371}"/>
              </a:ext>
            </a:extLst>
          </p:cNvPr>
          <p:cNvSpPr/>
          <p:nvPr/>
        </p:nvSpPr>
        <p:spPr>
          <a:xfrm>
            <a:off x="4424039" y="4405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 (3 + 5 == 8))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출력되지 않음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2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07E3-D0D8-4C05-940A-FE8E9D7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심화</a:t>
            </a:r>
            <a:r>
              <a:rPr lang="en-US" altLang="ko-KR" dirty="0"/>
              <a:t> - </a:t>
            </a:r>
            <a:r>
              <a:rPr lang="ko-KR" altLang="en-US" dirty="0"/>
              <a:t>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7FDB3C-985C-47BF-A418-4CE79835E8A2}"/>
              </a:ext>
            </a:extLst>
          </p:cNvPr>
          <p:cNvSpPr/>
          <p:nvPr/>
        </p:nvSpPr>
        <p:spPr>
          <a:xfrm>
            <a:off x="535292" y="17794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(3 + 5 == 8);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에는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이라는 정수가 저장됨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9921B6-7330-4082-9516-DBD6576DFA31}"/>
              </a:ext>
            </a:extLst>
          </p:cNvPr>
          <p:cNvSpPr/>
          <p:nvPr/>
        </p:nvSpPr>
        <p:spPr>
          <a:xfrm>
            <a:off x="5089865" y="17794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(3 + 5 != 8);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에는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이라는 정수가 저장됨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1C468A-5104-447F-9402-648AD7BC82AD}"/>
              </a:ext>
            </a:extLst>
          </p:cNvPr>
          <p:cNvSpPr/>
          <p:nvPr/>
        </p:nvSpPr>
        <p:spPr>
          <a:xfrm>
            <a:off x="535292" y="38071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!(3 + 5 == 8);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에는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이라는 정수가 저장됨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472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965DE-2D07-4F0D-AF92-B57B76B0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E1C4C-E967-489A-B95E-CF3C61E3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명령어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명령어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조건이 만족되면 명령어들을 실행하여라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-&gt;if(</a:t>
            </a:r>
            <a:r>
              <a:rPr lang="ko-KR" altLang="en-US" dirty="0"/>
              <a:t>조건식</a:t>
            </a:r>
            <a:r>
              <a:rPr lang="en-US" altLang="ko-KR" dirty="0"/>
              <a:t>) </a:t>
            </a:r>
            <a:r>
              <a:rPr lang="ko-KR" altLang="en-US" dirty="0"/>
              <a:t>에서 세미콜론을 붙이면 안됨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05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40DC2-232F-4734-9B3B-183151D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문에서 중괄호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0033-81B2-402B-ACCD-69CE5C62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-&gt;if</a:t>
            </a:r>
            <a:r>
              <a:rPr lang="ko-KR" altLang="en-US" dirty="0"/>
              <a:t>문 내에서 실행할 코드가 </a:t>
            </a:r>
            <a:r>
              <a:rPr lang="ko-KR" altLang="en-US" dirty="0" err="1"/>
              <a:t>한줄일</a:t>
            </a:r>
            <a:r>
              <a:rPr lang="ko-KR" altLang="en-US" dirty="0"/>
              <a:t> 경우 </a:t>
            </a:r>
            <a:r>
              <a:rPr lang="en-US" altLang="ko-KR" dirty="0"/>
              <a:t>{} </a:t>
            </a:r>
            <a:r>
              <a:rPr lang="ko-KR" altLang="en-US" dirty="0"/>
              <a:t>생략가능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0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C6669-725B-4BA5-A7E0-087950BA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5032F9-D019-4FBF-A7E0-19D7CD8AA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490769"/>
              </p:ext>
            </p:extLst>
          </p:nvPr>
        </p:nvGraphicFramePr>
        <p:xfrm>
          <a:off x="677334" y="2148840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85379232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33317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연산자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  <a:latin typeface="N_Code"/>
                        </a:rPr>
                        <a:t>==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같음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1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  <a:latin typeface="N_Code"/>
                        </a:rPr>
                        <a:t>!=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같지 않음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다름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  <a:latin typeface="N_Code"/>
                        </a:rPr>
                        <a:t>&gt;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8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  <a:latin typeface="N_Code"/>
                        </a:rPr>
                        <a:t>&lt;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97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latin typeface="N_Code"/>
                        </a:rPr>
                        <a:t>&gt;=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크거나 같음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5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  <a:latin typeface="N_Code"/>
                        </a:rPr>
                        <a:t>&lt;=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작거나 같음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63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21A8FF-B979-4D7C-9811-EA68AC974E78}"/>
              </a:ext>
            </a:extLst>
          </p:cNvPr>
          <p:cNvSpPr txBox="1"/>
          <p:nvPr/>
        </p:nvSpPr>
        <p:spPr>
          <a:xfrm>
            <a:off x="904875" y="5257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같음을 비교할 때 </a:t>
            </a:r>
            <a:r>
              <a:rPr lang="en-US" altLang="ko-KR" dirty="0">
                <a:solidFill>
                  <a:srgbClr val="FF0000"/>
                </a:solidFill>
              </a:rPr>
              <a:t>== </a:t>
            </a:r>
            <a:r>
              <a:rPr lang="ko-KR" altLang="en-US" dirty="0">
                <a:solidFill>
                  <a:srgbClr val="FF0000"/>
                </a:solidFill>
              </a:rPr>
              <a:t>이라는 것에 주의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다름을 비교할 때는 </a:t>
            </a:r>
            <a:r>
              <a:rPr lang="en-US" altLang="ko-KR" dirty="0">
                <a:solidFill>
                  <a:srgbClr val="FF0000"/>
                </a:solidFill>
              </a:rPr>
              <a:t>!= </a:t>
            </a:r>
            <a:r>
              <a:rPr lang="ko-KR" altLang="en-US" dirty="0">
                <a:solidFill>
                  <a:srgbClr val="FF0000"/>
                </a:solidFill>
              </a:rPr>
              <a:t>이라는 것에 주의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크거나 작다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작거나 같다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일 때 등호</a:t>
            </a:r>
            <a:r>
              <a:rPr lang="en-US" altLang="ko-KR" dirty="0">
                <a:solidFill>
                  <a:srgbClr val="FF0000"/>
                </a:solidFill>
              </a:rPr>
              <a:t>(=)</a:t>
            </a:r>
            <a:r>
              <a:rPr lang="ko-KR" altLang="en-US" dirty="0">
                <a:solidFill>
                  <a:srgbClr val="FF0000"/>
                </a:solidFill>
              </a:rPr>
              <a:t>가 뒤에 나오는 것에 주의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0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F1625-A82E-498F-BBC0-146D858D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기본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EECE8-91DE-4A72-B19D-BAC2E56D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int pw;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(“%d”, &amp;pw);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if(pw ==10)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+mj-ea"/>
                <a:ea typeface="+mj-ea"/>
              </a:rPr>
              <a:t>printf</a:t>
            </a:r>
            <a:r>
              <a:rPr lang="en-US" altLang="ko-KR" dirty="0">
                <a:latin typeface="+mj-ea"/>
                <a:ea typeface="+mj-ea"/>
              </a:rPr>
              <a:t>(“</a:t>
            </a:r>
            <a:r>
              <a:rPr lang="ko-KR" altLang="en-US" dirty="0">
                <a:latin typeface="+mj-ea"/>
                <a:ea typeface="+mj-ea"/>
              </a:rPr>
              <a:t>패스워드가 맞았습니다</a:t>
            </a:r>
            <a:r>
              <a:rPr lang="en-US" altLang="ko-KR" dirty="0">
                <a:latin typeface="+mj-ea"/>
                <a:ea typeface="+mj-ea"/>
              </a:rPr>
              <a:t>!”);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D7F4B-F99C-41EC-ABEF-56C94505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5850384"/>
            <a:ext cx="6297612" cy="556103"/>
          </a:xfrm>
        </p:spPr>
        <p:txBody>
          <a:bodyPr/>
          <a:lstStyle/>
          <a:p>
            <a:r>
              <a:rPr lang="ko-KR" altLang="en-US" sz="1400" dirty="0"/>
              <a:t>예제파일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56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35EE1-E572-460A-96D4-14E9014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– </a:t>
            </a:r>
            <a:r>
              <a:rPr lang="ko-KR" altLang="en-US" dirty="0"/>
              <a:t>그 외의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3E8D9-9007-401A-BB50-49965A5B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054" y="1793496"/>
            <a:ext cx="220810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언어에서 사용법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48EDC-2DF4-405D-B3D2-8D62C5145523}"/>
              </a:ext>
            </a:extLst>
          </p:cNvPr>
          <p:cNvSpPr txBox="1"/>
          <p:nvPr/>
        </p:nvSpPr>
        <p:spPr>
          <a:xfrm>
            <a:off x="677334" y="1844046"/>
            <a:ext cx="299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의사코드</a:t>
            </a:r>
            <a:r>
              <a:rPr lang="en-US" altLang="ko-KR" dirty="0"/>
              <a:t>(pseudo code)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(</a:t>
            </a:r>
            <a:r>
              <a:rPr lang="ko-KR" altLang="en-US" dirty="0"/>
              <a:t>날씨가 추우면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긴 팔 옷을 입어라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긴 바지를 입어라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그렇지 않으면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짧은 팔 옷을 입어라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반바지를 입어라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CD00B-85EB-4020-BD86-362978A51E09}"/>
              </a:ext>
            </a:extLst>
          </p:cNvPr>
          <p:cNvCxnSpPr/>
          <p:nvPr/>
        </p:nvCxnSpPr>
        <p:spPr>
          <a:xfrm>
            <a:off x="4487988" y="191925"/>
            <a:ext cx="0" cy="61061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FE54-911F-4AB0-8459-33AB948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 </a:t>
            </a:r>
            <a:r>
              <a:rPr lang="ko-KR" altLang="en-US" dirty="0" err="1"/>
              <a:t>기본예제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802BD-D652-4FE2-A64C-A3E7468F85EE}"/>
              </a:ext>
            </a:extLst>
          </p:cNvPr>
          <p:cNvSpPr txBox="1"/>
          <p:nvPr/>
        </p:nvSpPr>
        <p:spPr>
          <a:xfrm>
            <a:off x="677334" y="1694100"/>
            <a:ext cx="656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int age;</a:t>
            </a:r>
          </a:p>
          <a:p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("%d", &amp;age);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if (age &lt; 20)</a:t>
            </a:r>
          </a:p>
          <a:p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printf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ko-KR" altLang="en-US" dirty="0">
                <a:latin typeface="+mj-ea"/>
                <a:ea typeface="+mj-ea"/>
              </a:rPr>
              <a:t>미성년자 입니다</a:t>
            </a:r>
            <a:r>
              <a:rPr lang="en-US" altLang="ko-KR" dirty="0">
                <a:latin typeface="+mj-ea"/>
                <a:ea typeface="+mj-ea"/>
              </a:rPr>
              <a:t>.");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r>
              <a:rPr lang="en-US" altLang="ko-KR" dirty="0">
                <a:latin typeface="+mj-ea"/>
                <a:ea typeface="+mj-ea"/>
              </a:rPr>
              <a:t>else</a:t>
            </a:r>
          </a:p>
          <a:p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printf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ko-KR" altLang="en-US" dirty="0">
                <a:latin typeface="+mj-ea"/>
                <a:ea typeface="+mj-ea"/>
              </a:rPr>
              <a:t>성인입니다</a:t>
            </a:r>
            <a:r>
              <a:rPr lang="en-US" altLang="ko-KR" dirty="0">
                <a:latin typeface="+mj-ea"/>
                <a:ea typeface="+mj-ea"/>
              </a:rPr>
              <a:t>.");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C0CD-8E48-43AE-8A6E-31F9EF3A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5850384"/>
            <a:ext cx="6297612" cy="556103"/>
          </a:xfrm>
        </p:spPr>
        <p:txBody>
          <a:bodyPr/>
          <a:lstStyle/>
          <a:p>
            <a:r>
              <a:rPr lang="ko-KR" altLang="en-US" sz="1400" dirty="0"/>
              <a:t>예제파일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699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5B75A-6BAF-4370-A45B-E38DE57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if – </a:t>
            </a:r>
            <a:r>
              <a:rPr lang="ko-KR" altLang="en-US" dirty="0"/>
              <a:t>또다른 조건이 있을 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791D-F44A-4B8A-94DA-F2858AB51635}"/>
              </a:ext>
            </a:extLst>
          </p:cNvPr>
          <p:cNvSpPr txBox="1"/>
          <p:nvPr/>
        </p:nvSpPr>
        <p:spPr>
          <a:xfrm>
            <a:off x="5908451" y="1436587"/>
            <a:ext cx="47176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의사코드</a:t>
            </a:r>
            <a:r>
              <a:rPr lang="en-US" altLang="ko-KR" dirty="0"/>
              <a:t>(pseudo code)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봄이면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따듯하다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여름이면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덥다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if(</a:t>
            </a:r>
            <a:r>
              <a:rPr lang="ko-KR" altLang="en-US" dirty="0"/>
              <a:t>가을 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시원하다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춥다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9BA86-1E4A-418E-999E-DF835A27DE00}"/>
              </a:ext>
            </a:extLst>
          </p:cNvPr>
          <p:cNvSpPr txBox="1"/>
          <p:nvPr/>
        </p:nvSpPr>
        <p:spPr>
          <a:xfrm>
            <a:off x="720650" y="1582340"/>
            <a:ext cx="4646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(</a:t>
            </a:r>
            <a:r>
              <a:rPr lang="ko-KR" altLang="en-US" dirty="0"/>
              <a:t>조건식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if (</a:t>
            </a:r>
            <a:r>
              <a:rPr lang="ko-KR" altLang="en-US" dirty="0"/>
              <a:t>조건식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0325BC-CB46-455C-94D9-BF589F2BC6BA}"/>
              </a:ext>
            </a:extLst>
          </p:cNvPr>
          <p:cNvCxnSpPr>
            <a:cxnSpLocks/>
          </p:cNvCxnSpPr>
          <p:nvPr/>
        </p:nvCxnSpPr>
        <p:spPr>
          <a:xfrm>
            <a:off x="5670198" y="1582340"/>
            <a:ext cx="0" cy="48614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9857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552</Words>
  <Application>Microsoft Office PowerPoint</Application>
  <PresentationFormat>와이드스크린</PresentationFormat>
  <Paragraphs>311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N_Code</vt:lpstr>
      <vt:lpstr>돋움체</vt:lpstr>
      <vt:lpstr>맑은 고딕</vt:lpstr>
      <vt:lpstr>Arial</vt:lpstr>
      <vt:lpstr>Trebuchet MS</vt:lpstr>
      <vt:lpstr>Wingdings 3</vt:lpstr>
      <vt:lpstr>패싯</vt:lpstr>
      <vt:lpstr>C언어 2일차</vt:lpstr>
      <vt:lpstr>조건문 </vt:lpstr>
      <vt:lpstr>if문 </vt:lpstr>
      <vt:lpstr>if문에서 중괄호 생략</vt:lpstr>
      <vt:lpstr>관계 연산자</vt:lpstr>
      <vt:lpstr>if문 기본 예제</vt:lpstr>
      <vt:lpstr>else – 그 외의 경우</vt:lpstr>
      <vt:lpstr>if- else문 기본예제</vt:lpstr>
      <vt:lpstr>else if – 또다른 조건이 있을 때</vt:lpstr>
      <vt:lpstr>if-else if 기본 예제</vt:lpstr>
      <vt:lpstr>if 두개와 else if 차이점</vt:lpstr>
      <vt:lpstr>if문 중첩 - 의사코드</vt:lpstr>
      <vt:lpstr>if문 중첩 - 예제</vt:lpstr>
      <vt:lpstr>if문 응용</vt:lpstr>
      <vt:lpstr>and 연산</vt:lpstr>
      <vt:lpstr>&amp;&amp; (=and) 연산</vt:lpstr>
      <vt:lpstr>or 연산</vt:lpstr>
      <vt:lpstr>|| 연산(=or 연산)</vt:lpstr>
      <vt:lpstr>논리 연산 심화 –  not 연산자와 논리 연산의 방식.</vt:lpstr>
      <vt:lpstr>논리 연산 심화</vt:lpstr>
      <vt:lpstr>논리 연산 심화 -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2일차</dc:title>
  <dc:creator> </dc:creator>
  <cp:lastModifiedBy> </cp:lastModifiedBy>
  <cp:revision>53</cp:revision>
  <dcterms:created xsi:type="dcterms:W3CDTF">2019-01-14T13:26:36Z</dcterms:created>
  <dcterms:modified xsi:type="dcterms:W3CDTF">2019-01-15T08:36:11Z</dcterms:modified>
</cp:coreProperties>
</file>