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2" r:id="rId7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C10626-6537-4735-8DFB-FD4D1AFC57BB}">
          <p14:sldIdLst>
            <p14:sldId id="257"/>
            <p14:sldId id="256"/>
          </p14:sldIdLst>
        </p14:section>
        <p14:section name="搜索页面" id="{B9AD1B79-B68B-43EC-90F5-78BB333DF85B}">
          <p14:sldIdLst>
            <p14:sldId id="258"/>
            <p14:sldId id="260"/>
            <p14:sldId id="259"/>
          </p14:sldIdLst>
        </p14:section>
        <p14:section name="推荐页面" id="{7BFB241A-B8B8-4C3E-A847-1E919D4DA42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祥" initials="王祥" lastIdx="1" clrIdx="0">
    <p:extLst>
      <p:ext uri="{19B8F6BF-5375-455C-9EA6-DF929625EA0E}">
        <p15:presenceInfo xmlns:p15="http://schemas.microsoft.com/office/powerpoint/2012/main" userId="b0ea55df128e0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0" autoAdjust="0"/>
    <p:restoredTop sz="94660"/>
  </p:normalViewPr>
  <p:slideViewPr>
    <p:cSldViewPr snapToGrid="0">
      <p:cViewPr>
        <p:scale>
          <a:sx n="66" d="100"/>
          <a:sy n="66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2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7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0F88-8893-4CB1-8768-7AE6FCB373C5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CEB-8826-4968-9E9E-8521106E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7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77832"/>
            <a:ext cx="6858000" cy="28180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3956" y="1722244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从前辈那里得到启示</a:t>
            </a:r>
            <a:endParaRPr lang="en-US" altLang="zh-CN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让</a:t>
            </a:r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自己把握未来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375" y="192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摩天阶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397153" y="1257633"/>
            <a:ext cx="0" cy="1852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94629" y="1881087"/>
            <a:ext cx="579052" cy="605641"/>
            <a:chOff x="4874821" y="1359725"/>
            <a:chExt cx="1163782" cy="1217220"/>
          </a:xfrm>
        </p:grpSpPr>
        <p:sp>
          <p:nvSpPr>
            <p:cNvPr id="9" name="椭圆 8"/>
            <p:cNvSpPr/>
            <p:nvPr/>
          </p:nvSpPr>
          <p:spPr>
            <a:xfrm>
              <a:off x="4874821" y="1359725"/>
              <a:ext cx="1163782" cy="12172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170647" y="1633229"/>
              <a:ext cx="785930" cy="668530"/>
            </a:xfrm>
            <a:prstGeom prst="triangl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71551" y="3217061"/>
            <a:ext cx="309835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知乎 微博 知网 脉脉 领英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Facebook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78756" y="223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4"/>
                </a:solidFill>
              </a:rPr>
              <a:t>登陆</a:t>
            </a:r>
            <a:endParaRPr lang="zh-CN" altLang="en-US" sz="800" dirty="0">
              <a:solidFill>
                <a:schemeClr val="accent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23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4"/>
                </a:solidFill>
              </a:rPr>
              <a:t>注册</a:t>
            </a:r>
            <a:endParaRPr lang="zh-CN" altLang="en-US" sz="800" dirty="0">
              <a:solidFill>
                <a:schemeClr val="accent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2417" y="318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首页</a:t>
            </a:r>
            <a:endParaRPr lang="zh-CN" altLang="en-US" sz="105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22832" y="318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介绍</a:t>
            </a:r>
            <a:endParaRPr lang="zh-CN" altLang="en-US" sz="105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3662" y="318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团队</a:t>
            </a:r>
            <a:endParaRPr lang="zh-CN" altLang="en-US" sz="105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4075" y="318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求职</a:t>
            </a:r>
            <a:endParaRPr lang="zh-CN" altLang="en-US" sz="105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63247" y="318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合作</a:t>
            </a:r>
            <a:endParaRPr lang="zh-CN" altLang="en-US" sz="105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383475" y="4281689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59480" y="4281689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59479" y="5388054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83474" y="5383586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859479" y="6500847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383474" y="6496379"/>
            <a:ext cx="504701" cy="504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7791450"/>
            <a:ext cx="6858000" cy="2114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470632" y="7886700"/>
            <a:ext cx="838191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联系我们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3152" y="135687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accent4"/>
                </a:solidFill>
              </a:rPr>
              <a:t>App</a:t>
            </a:r>
            <a:r>
              <a:rPr lang="zh-CN" altLang="en-US" sz="800" dirty="0" smtClean="0">
                <a:solidFill>
                  <a:schemeClr val="accent4"/>
                </a:solidFill>
              </a:rPr>
              <a:t>下载</a:t>
            </a:r>
            <a:endParaRPr lang="zh-CN" altLang="en-US" sz="800" dirty="0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37506" y="13568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4"/>
                </a:solidFill>
              </a:rPr>
              <a:t>登陆</a:t>
            </a:r>
            <a:endParaRPr lang="zh-CN" altLang="en-US" sz="800" dirty="0">
              <a:solidFill>
                <a:schemeClr val="accent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9500" y="13568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4"/>
                </a:solidFill>
              </a:rPr>
              <a:t>注册</a:t>
            </a:r>
            <a:endParaRPr lang="zh-CN" altLang="en-US" sz="800" dirty="0">
              <a:solidFill>
                <a:schemeClr val="accent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1730" y="6278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高级搜索</a:t>
            </a:r>
            <a:endParaRPr lang="zh-CN" altLang="en-US" sz="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97627" y="443222"/>
            <a:ext cx="10070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</a:rPr>
              <a:t>搜索学校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</a:rPr>
              <a:t>专业 导师 校友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7046" y="6278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 smtClean="0">
                <a:solidFill>
                  <a:schemeClr val="bg2">
                    <a:lumMod val="50000"/>
                  </a:schemeClr>
                </a:solidFill>
              </a:rPr>
              <a:t>院校大全</a:t>
            </a:r>
            <a:endParaRPr lang="zh-CN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18088" y="6278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 smtClean="0">
                <a:solidFill>
                  <a:schemeClr val="bg2">
                    <a:lumMod val="50000"/>
                  </a:schemeClr>
                </a:solidFill>
              </a:rPr>
              <a:t>导师大全</a:t>
            </a:r>
            <a:endParaRPr lang="zh-CN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29130" y="6278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>
                <a:solidFill>
                  <a:schemeClr val="bg2">
                    <a:lumMod val="50000"/>
                  </a:schemeClr>
                </a:solidFill>
              </a:rPr>
              <a:t>专业</a:t>
            </a:r>
            <a:r>
              <a:rPr lang="zh-CN" altLang="en-US" sz="600" dirty="0" smtClean="0">
                <a:solidFill>
                  <a:schemeClr val="bg2">
                    <a:lumMod val="50000"/>
                  </a:schemeClr>
                </a:solidFill>
              </a:rPr>
              <a:t>大全</a:t>
            </a:r>
            <a:endParaRPr lang="zh-CN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40172" y="6278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 smtClean="0">
                <a:solidFill>
                  <a:schemeClr val="bg2">
                    <a:lumMod val="50000"/>
                  </a:schemeClr>
                </a:solidFill>
              </a:rPr>
              <a:t>校友大全</a:t>
            </a:r>
            <a:endParaRPr lang="zh-CN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72724" y="423906"/>
            <a:ext cx="4711400" cy="223299"/>
            <a:chOff x="1072724" y="423906"/>
            <a:chExt cx="4711400" cy="223299"/>
          </a:xfrm>
        </p:grpSpPr>
        <p:sp>
          <p:nvSpPr>
            <p:cNvPr id="11" name="矩形 10"/>
            <p:cNvSpPr/>
            <p:nvPr/>
          </p:nvSpPr>
          <p:spPr>
            <a:xfrm>
              <a:off x="1072724" y="423906"/>
              <a:ext cx="4240207" cy="22329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11778" y="423906"/>
              <a:ext cx="472346" cy="2232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 smtClean="0"/>
                <a:t>搜索</a:t>
              </a:r>
              <a:endParaRPr lang="zh-CN" altLang="en-US" sz="7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975878"/>
            <a:ext cx="6857999" cy="16447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zh-CN" altLang="en-US" dirty="0" smtClean="0"/>
              <a:t>统计千万数据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个性化推荐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044958" y="5303723"/>
            <a:ext cx="819466" cy="261610"/>
            <a:chOff x="1044958" y="2719273"/>
            <a:chExt cx="819466" cy="26161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072723" y="2743200"/>
              <a:ext cx="0" cy="2137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044958" y="2719273"/>
              <a:ext cx="819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实用工具</a:t>
              </a:r>
              <a:endParaRPr lang="zh-CN" altLang="en-US" sz="11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049769" y="2095140"/>
            <a:ext cx="1236732" cy="38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开始推荐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49769" y="1152771"/>
            <a:ext cx="1236732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输入信息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8920" y="5818223"/>
            <a:ext cx="2360079" cy="720000"/>
            <a:chOff x="1068920" y="3004810"/>
            <a:chExt cx="2360079" cy="1105342"/>
          </a:xfrm>
        </p:grpSpPr>
        <p:sp>
          <p:nvSpPr>
            <p:cNvPr id="29" name="矩形 28"/>
            <p:cNvSpPr/>
            <p:nvPr/>
          </p:nvSpPr>
          <p:spPr>
            <a:xfrm>
              <a:off x="1068920" y="3004810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48849" y="3372815"/>
              <a:ext cx="800219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寻找同伴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02591" y="5818223"/>
            <a:ext cx="2360079" cy="720000"/>
            <a:chOff x="3802595" y="3004810"/>
            <a:chExt cx="2360079" cy="1105342"/>
          </a:xfrm>
        </p:grpSpPr>
        <p:sp>
          <p:nvSpPr>
            <p:cNvPr id="30" name="矩形 29"/>
            <p:cNvSpPr/>
            <p:nvPr/>
          </p:nvSpPr>
          <p:spPr>
            <a:xfrm>
              <a:off x="3802595" y="3004810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582524" y="3372815"/>
              <a:ext cx="800219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简历润色</a:t>
              </a:r>
              <a:endParaRPr lang="zh-CN" altLang="en-US" sz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2591" y="7036106"/>
            <a:ext cx="2360079" cy="720000"/>
            <a:chOff x="3802595" y="4510603"/>
            <a:chExt cx="2360079" cy="1105342"/>
          </a:xfrm>
        </p:grpSpPr>
        <p:sp>
          <p:nvSpPr>
            <p:cNvPr id="32" name="矩形 31"/>
            <p:cNvSpPr/>
            <p:nvPr/>
          </p:nvSpPr>
          <p:spPr>
            <a:xfrm>
              <a:off x="3802595" y="4510603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28947" y="4878608"/>
              <a:ext cx="707373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官方</a:t>
              </a:r>
              <a:r>
                <a:rPr lang="en-US" altLang="zh-CN" sz="1200" dirty="0" smtClean="0"/>
                <a:t>live</a:t>
              </a:r>
              <a:endParaRPr lang="zh-CN" altLang="en-US" sz="12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3044" y="7036106"/>
            <a:ext cx="2360079" cy="720000"/>
            <a:chOff x="1073044" y="4510603"/>
            <a:chExt cx="2360079" cy="1105342"/>
          </a:xfrm>
        </p:grpSpPr>
        <p:sp>
          <p:nvSpPr>
            <p:cNvPr id="34" name="矩形 33"/>
            <p:cNvSpPr/>
            <p:nvPr/>
          </p:nvSpPr>
          <p:spPr>
            <a:xfrm>
              <a:off x="1073044" y="4510603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52973" y="4878608"/>
              <a:ext cx="800219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课程严选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68920" y="8253988"/>
            <a:ext cx="2360079" cy="720000"/>
            <a:chOff x="1068920" y="6016396"/>
            <a:chExt cx="2360079" cy="1105342"/>
          </a:xfrm>
        </p:grpSpPr>
        <p:sp>
          <p:nvSpPr>
            <p:cNvPr id="36" name="矩形 35"/>
            <p:cNvSpPr/>
            <p:nvPr/>
          </p:nvSpPr>
          <p:spPr>
            <a:xfrm>
              <a:off x="1068920" y="6016396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8849" y="6384401"/>
              <a:ext cx="800219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学习方法</a:t>
              </a:r>
              <a:endParaRPr lang="zh-CN" altLang="en-US" sz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2591" y="8253988"/>
            <a:ext cx="2360079" cy="720000"/>
            <a:chOff x="3802595" y="6016396"/>
            <a:chExt cx="2360079" cy="1105342"/>
          </a:xfrm>
        </p:grpSpPr>
        <p:sp>
          <p:nvSpPr>
            <p:cNvPr id="38" name="矩形 37"/>
            <p:cNvSpPr/>
            <p:nvPr/>
          </p:nvSpPr>
          <p:spPr>
            <a:xfrm>
              <a:off x="3802595" y="6016396"/>
              <a:ext cx="2360079" cy="11053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82524" y="6384401"/>
              <a:ext cx="800219" cy="42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/>
                <a:t>文献检索</a:t>
              </a:r>
              <a:endParaRPr lang="zh-CN" altLang="en-US" sz="12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351212" y="627888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 smtClean="0">
                <a:solidFill>
                  <a:schemeClr val="bg2">
                    <a:lumMod val="50000"/>
                  </a:schemeClr>
                </a:solidFill>
              </a:rPr>
              <a:t>风格大全</a:t>
            </a:r>
            <a:endParaRPr lang="zh-CN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44958" y="2963581"/>
            <a:ext cx="819466" cy="261610"/>
            <a:chOff x="1044958" y="2719273"/>
            <a:chExt cx="819466" cy="26161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72723" y="2743200"/>
              <a:ext cx="0" cy="2137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044958" y="2719273"/>
              <a:ext cx="819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我的</a:t>
              </a:r>
              <a:r>
                <a:rPr lang="zh-CN" altLang="en-US" sz="1100" b="1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头条</a:t>
              </a:r>
            </a:p>
          </p:txBody>
        </p:sp>
      </p:grpSp>
      <p:pic>
        <p:nvPicPr>
          <p:cNvPr id="1026" name="Picture 2" descr="https://imgsa.baidu.com/baike/c0%3Dbaike150%2C5%2C5%2C150%2C50/sign=1319d9a8bf99a9012f3853647cfc611e/0df3d7ca7bcb0a46fe368e856c63f6246b60af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58" y="35844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2431991" y="3479879"/>
            <a:ext cx="0" cy="1289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618299" y="3465995"/>
            <a:ext cx="3517310" cy="1316819"/>
            <a:chOff x="2618299" y="3430646"/>
            <a:chExt cx="3517310" cy="1316819"/>
          </a:xfrm>
        </p:grpSpPr>
        <p:sp>
          <p:nvSpPr>
            <p:cNvPr id="47" name="文本框 46"/>
            <p:cNvSpPr txBox="1"/>
            <p:nvPr/>
          </p:nvSpPr>
          <p:spPr>
            <a:xfrm>
              <a:off x="2618299" y="3430646"/>
              <a:ext cx="3478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招生简章：</a:t>
              </a:r>
              <a:r>
                <a:rPr lang="en-US" altLang="zh-CN" sz="1000" dirty="0" smtClean="0"/>
                <a:t>……………………………………………………………………….………</a:t>
              </a:r>
              <a:endParaRPr lang="zh-CN" altLang="en-US" sz="10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618299" y="3787512"/>
              <a:ext cx="35173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Prof L. </a:t>
              </a:r>
              <a:r>
                <a:rPr lang="zh-CN" altLang="en-US" sz="1000" dirty="0" smtClean="0"/>
                <a:t>缺人</a:t>
              </a:r>
              <a:r>
                <a:rPr lang="zh-CN" altLang="en-US" sz="1000" dirty="0"/>
                <a:t>：</a:t>
              </a:r>
              <a:r>
                <a:rPr lang="en-US" altLang="zh-CN" sz="1000" dirty="0" smtClean="0"/>
                <a:t>   …………………………………………………………….……………</a:t>
              </a:r>
              <a:endParaRPr lang="zh-CN" altLang="en-US" sz="1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18299" y="4144378"/>
              <a:ext cx="35108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导师行程：</a:t>
              </a:r>
              <a:r>
                <a:rPr lang="en-US" altLang="zh-CN" sz="1000" dirty="0" smtClean="0"/>
                <a:t>……………………………………………………………….………………</a:t>
              </a:r>
              <a:endParaRPr lang="zh-CN" altLang="en-US" sz="1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18299" y="4501244"/>
              <a:ext cx="35076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伙伴讨论：</a:t>
              </a:r>
              <a:r>
                <a:rPr lang="en-US" altLang="zh-CN" sz="1000" dirty="0" smtClean="0"/>
                <a:t> ……………………………………………….…………………..…………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787400"/>
            <a:ext cx="6858000" cy="201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500" y="103505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7600" y="112395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清华大学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98500" y="147320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8500" y="1914525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500" y="2400300"/>
            <a:ext cx="7874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增加更多项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1400" y="2400300"/>
            <a:ext cx="527050" cy="2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</a:rPr>
              <a:t>搜索</a:t>
            </a:r>
            <a:endParaRPr lang="zh-CN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0" y="2400300"/>
            <a:ext cx="527050" cy="25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保存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550" y="11239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大学</a:t>
            </a:r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550" y="156210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院系：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7550" y="20002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方向：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500" y="2914650"/>
            <a:ext cx="1333500" cy="2870200"/>
          </a:xfrm>
          <a:prstGeom prst="roundRect">
            <a:avLst>
              <a:gd name="adj" fmla="val 4307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1050" y="3422650"/>
            <a:ext cx="1168400" cy="330200"/>
            <a:chOff x="781050" y="3016250"/>
            <a:chExt cx="1168400" cy="330200"/>
          </a:xfrm>
        </p:grpSpPr>
        <p:sp>
          <p:nvSpPr>
            <p:cNvPr id="17" name="矩形 16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1050" y="2984500"/>
            <a:ext cx="1168400" cy="330200"/>
            <a:chOff x="781050" y="3016250"/>
            <a:chExt cx="1168400" cy="330200"/>
          </a:xfrm>
        </p:grpSpPr>
        <p:sp>
          <p:nvSpPr>
            <p:cNvPr id="21" name="矩形 20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1050" y="3870325"/>
            <a:ext cx="1168400" cy="330200"/>
            <a:chOff x="781050" y="3016250"/>
            <a:chExt cx="1168400" cy="330200"/>
          </a:xfrm>
        </p:grpSpPr>
        <p:sp>
          <p:nvSpPr>
            <p:cNvPr id="24" name="矩形 23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279650" y="30480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79650" y="285429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/>
              <a:t>信息统计</a:t>
            </a:r>
            <a:endParaRPr lang="zh-CN" altLang="en-US" sz="700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5930900" y="2495550"/>
            <a:ext cx="57150" cy="63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886450" y="2455300"/>
            <a:ext cx="0" cy="14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279650" y="44958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279650" y="59436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79650" y="73914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标注 34"/>
          <p:cNvSpPr/>
          <p:nvPr/>
        </p:nvSpPr>
        <p:spPr>
          <a:xfrm>
            <a:off x="2571750" y="88900"/>
            <a:ext cx="1676400" cy="438150"/>
          </a:xfrm>
          <a:prstGeom prst="wedgeRectCallout">
            <a:avLst>
              <a:gd name="adj1" fmla="val -51894"/>
              <a:gd name="adj2" fmla="val 155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搜索的页面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2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787400"/>
            <a:ext cx="6858000" cy="201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500" y="103505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7600" y="112395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清华大学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98500" y="147320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8500" y="1914525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500" y="2400300"/>
            <a:ext cx="7874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增加更多项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1400" y="2400300"/>
            <a:ext cx="527050" cy="2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</a:rPr>
              <a:t>搜索</a:t>
            </a:r>
            <a:endParaRPr lang="zh-CN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0" y="2400300"/>
            <a:ext cx="527050" cy="25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保存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550" y="11239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大学</a:t>
            </a:r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550" y="156210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院系：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7550" y="20002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方向：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500" y="2914650"/>
            <a:ext cx="1333500" cy="2870200"/>
          </a:xfrm>
          <a:prstGeom prst="roundRect">
            <a:avLst>
              <a:gd name="adj" fmla="val 4307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1050" y="3422650"/>
            <a:ext cx="1168400" cy="330200"/>
            <a:chOff x="781050" y="3016250"/>
            <a:chExt cx="1168400" cy="330200"/>
          </a:xfrm>
        </p:grpSpPr>
        <p:sp>
          <p:nvSpPr>
            <p:cNvPr id="17" name="矩形 16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1050" y="2984500"/>
            <a:ext cx="1168400" cy="330200"/>
            <a:chOff x="781050" y="3016250"/>
            <a:chExt cx="1168400" cy="330200"/>
          </a:xfrm>
        </p:grpSpPr>
        <p:sp>
          <p:nvSpPr>
            <p:cNvPr id="21" name="矩形 20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1050" y="3870325"/>
            <a:ext cx="1168400" cy="330200"/>
            <a:chOff x="781050" y="3016250"/>
            <a:chExt cx="1168400" cy="330200"/>
          </a:xfrm>
        </p:grpSpPr>
        <p:sp>
          <p:nvSpPr>
            <p:cNvPr id="24" name="矩形 23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信息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279650" y="30480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79650" y="285429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/>
              <a:t>信息统计</a:t>
            </a:r>
            <a:endParaRPr lang="zh-CN" altLang="en-US" sz="700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5930900" y="2495550"/>
            <a:ext cx="57150" cy="63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886450" y="2455300"/>
            <a:ext cx="0" cy="14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279650" y="44958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279650" y="59436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79650" y="73914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7600" y="156210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化学工程系</a:t>
            </a:r>
            <a:endParaRPr lang="zh-CN" altLang="en-US" sz="700" dirty="0"/>
          </a:p>
        </p:txBody>
      </p:sp>
      <p:sp>
        <p:nvSpPr>
          <p:cNvPr id="29" name="矩形标注 28"/>
          <p:cNvSpPr/>
          <p:nvPr/>
        </p:nvSpPr>
        <p:spPr>
          <a:xfrm>
            <a:off x="2571750" y="88900"/>
            <a:ext cx="1676400" cy="438150"/>
          </a:xfrm>
          <a:prstGeom prst="wedgeRectCallout">
            <a:avLst>
              <a:gd name="adj1" fmla="val -51894"/>
              <a:gd name="adj2" fmla="val 155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搜索的页面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6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787400"/>
            <a:ext cx="6858000" cy="201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500" y="103505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7600" y="112395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清华大学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98500" y="147320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7600" y="156210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化学工程系</a:t>
            </a:r>
            <a:endParaRPr lang="zh-CN" altLang="en-US" sz="700" dirty="0"/>
          </a:p>
        </p:txBody>
      </p:sp>
      <p:sp>
        <p:nvSpPr>
          <p:cNvPr id="8" name="圆角矩形 7"/>
          <p:cNvSpPr/>
          <p:nvPr/>
        </p:nvSpPr>
        <p:spPr>
          <a:xfrm>
            <a:off x="698500" y="1914525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7600" y="2003425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精馏</a:t>
            </a:r>
          </a:p>
        </p:txBody>
      </p:sp>
      <p:sp>
        <p:nvSpPr>
          <p:cNvPr id="10" name="矩形 9"/>
          <p:cNvSpPr/>
          <p:nvPr/>
        </p:nvSpPr>
        <p:spPr>
          <a:xfrm>
            <a:off x="698500" y="2400300"/>
            <a:ext cx="7874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增加更多项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1400" y="2400300"/>
            <a:ext cx="527050" cy="2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</a:rPr>
              <a:t>搜索</a:t>
            </a:r>
            <a:endParaRPr lang="zh-CN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0" y="2400300"/>
            <a:ext cx="527050" cy="25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保存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550" y="11239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大学</a:t>
            </a:r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550" y="156210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院系：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7550" y="20002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方向：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500" y="2914650"/>
            <a:ext cx="1333500" cy="2870200"/>
          </a:xfrm>
          <a:prstGeom prst="roundRect">
            <a:avLst>
              <a:gd name="adj" fmla="val 4307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1050" y="3422650"/>
            <a:ext cx="1168400" cy="330200"/>
            <a:chOff x="781050" y="3016250"/>
            <a:chExt cx="1168400" cy="330200"/>
          </a:xfrm>
        </p:grpSpPr>
        <p:sp>
          <p:nvSpPr>
            <p:cNvPr id="17" name="矩形 16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</a:rPr>
                <a:t>身份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1050" y="2984500"/>
            <a:ext cx="1168400" cy="330200"/>
            <a:chOff x="781050" y="3016250"/>
            <a:chExt cx="1168400" cy="330200"/>
          </a:xfrm>
        </p:grpSpPr>
        <p:sp>
          <p:nvSpPr>
            <p:cNvPr id="21" name="矩形 20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学校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1050" y="3870325"/>
            <a:ext cx="1168400" cy="330200"/>
            <a:chOff x="781050" y="3016250"/>
            <a:chExt cx="1168400" cy="330200"/>
          </a:xfrm>
        </p:grpSpPr>
        <p:sp>
          <p:nvSpPr>
            <p:cNvPr id="24" name="矩形 23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联系方式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279650" y="30480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79650" y="2854295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xxx      </a:t>
            </a:r>
            <a:r>
              <a:rPr lang="zh-CN" altLang="en-US" sz="700" dirty="0" smtClean="0"/>
              <a:t>位 候选人</a:t>
            </a:r>
            <a:endParaRPr lang="zh-CN" altLang="en-US" sz="700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5930900" y="2495550"/>
            <a:ext cx="57150" cy="63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886450" y="2455300"/>
            <a:ext cx="0" cy="14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279650" y="44958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279650" y="59436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79650" y="73914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44750" y="3171810"/>
            <a:ext cx="723900" cy="20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姓名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44750" y="3463920"/>
            <a:ext cx="723900" cy="20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学校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44750" y="3756030"/>
            <a:ext cx="723900" cy="20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工作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44750" y="4048140"/>
            <a:ext cx="711200" cy="20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联系方式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29000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763433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097866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标注 40"/>
          <p:cNvSpPr/>
          <p:nvPr/>
        </p:nvSpPr>
        <p:spPr>
          <a:xfrm>
            <a:off x="120650" y="2991245"/>
            <a:ext cx="558800" cy="291310"/>
          </a:xfrm>
          <a:prstGeom prst="wedgeRectCallout">
            <a:avLst>
              <a:gd name="adj1" fmla="val 128117"/>
              <a:gd name="adj2" fmla="val 167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</a:rPr>
              <a:t>教育经历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120650" y="3406760"/>
            <a:ext cx="558800" cy="291310"/>
          </a:xfrm>
          <a:prstGeom prst="wedgeRectCallout">
            <a:avLst>
              <a:gd name="adj1" fmla="val 128117"/>
              <a:gd name="adj2" fmla="val 167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</a:rPr>
              <a:t>是否导师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120650" y="3845320"/>
            <a:ext cx="558800" cy="291310"/>
          </a:xfrm>
          <a:prstGeom prst="wedgeRectCallout">
            <a:avLst>
              <a:gd name="adj1" fmla="val 128117"/>
              <a:gd name="adj2" fmla="val 167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</a:rPr>
              <a:t>知乎、微博、邮箱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3266553" y="2786860"/>
            <a:ext cx="440615" cy="222250"/>
          </a:xfrm>
          <a:prstGeom prst="wedgeRectCallout">
            <a:avLst>
              <a:gd name="adj1" fmla="val 8013"/>
              <a:gd name="adj2" fmla="val 164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chemeClr val="tx1"/>
                </a:solidFill>
              </a:rPr>
              <a:t>是导师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3486860" y="3587750"/>
            <a:ext cx="440615" cy="222250"/>
          </a:xfrm>
          <a:prstGeom prst="wedgeRectCallout">
            <a:avLst>
              <a:gd name="adj1" fmla="val 32513"/>
              <a:gd name="adj2" fmla="val -1723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chemeClr val="tx1"/>
                </a:solidFill>
              </a:rPr>
              <a:t>所有学生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3935183" y="2786860"/>
            <a:ext cx="440615" cy="222250"/>
          </a:xfrm>
          <a:prstGeom prst="wedgeRectCallout">
            <a:avLst>
              <a:gd name="adj1" fmla="val 8013"/>
              <a:gd name="adj2" fmla="val 164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chemeClr val="tx1"/>
                </a:solidFill>
              </a:rPr>
              <a:t>科研评价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432299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766732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01165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标注 50"/>
          <p:cNvSpPr/>
          <p:nvPr/>
        </p:nvSpPr>
        <p:spPr>
          <a:xfrm>
            <a:off x="4159960" y="3587750"/>
            <a:ext cx="440615" cy="222250"/>
          </a:xfrm>
          <a:prstGeom prst="wedgeRectCallout">
            <a:avLst>
              <a:gd name="adj1" fmla="val 32513"/>
              <a:gd name="adj2" fmla="val -1723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chemeClr val="tx1"/>
                </a:solidFill>
              </a:rPr>
              <a:t>教学风格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35600" y="3184555"/>
            <a:ext cx="171450" cy="1666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标注 52"/>
          <p:cNvSpPr/>
          <p:nvPr/>
        </p:nvSpPr>
        <p:spPr>
          <a:xfrm>
            <a:off x="4603813" y="2786860"/>
            <a:ext cx="440615" cy="222250"/>
          </a:xfrm>
          <a:prstGeom prst="wedgeRectCallout">
            <a:avLst>
              <a:gd name="adj1" fmla="val 8013"/>
              <a:gd name="adj2" fmla="val 164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chemeClr val="tx1"/>
                </a:solidFill>
              </a:rPr>
              <a:t>行政谋职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5272442" y="2786860"/>
            <a:ext cx="440615" cy="222250"/>
          </a:xfrm>
          <a:prstGeom prst="wedgeRectCallout">
            <a:avLst>
              <a:gd name="adj1" fmla="val 8013"/>
              <a:gd name="adj2" fmla="val 164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4833060" y="3587750"/>
            <a:ext cx="440615" cy="222250"/>
          </a:xfrm>
          <a:prstGeom prst="wedgeRectCallout">
            <a:avLst>
              <a:gd name="adj1" fmla="val 32513"/>
              <a:gd name="adj2" fmla="val -1723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7" name="矩形标注 56"/>
          <p:cNvSpPr/>
          <p:nvPr/>
        </p:nvSpPr>
        <p:spPr>
          <a:xfrm>
            <a:off x="2571750" y="88900"/>
            <a:ext cx="1676400" cy="438150"/>
          </a:xfrm>
          <a:prstGeom prst="wedgeRectCallout">
            <a:avLst>
              <a:gd name="adj1" fmla="val -51894"/>
              <a:gd name="adj2" fmla="val 155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搜索的页面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3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787400"/>
            <a:ext cx="6858000" cy="201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8500" y="118745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7600" y="127635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清华大学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98500" y="1625600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7600" y="1714500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化学工程系</a:t>
            </a:r>
            <a:endParaRPr lang="zh-CN" altLang="en-US" sz="700" dirty="0"/>
          </a:p>
        </p:txBody>
      </p:sp>
      <p:sp>
        <p:nvSpPr>
          <p:cNvPr id="8" name="圆角矩形 7"/>
          <p:cNvSpPr/>
          <p:nvPr/>
        </p:nvSpPr>
        <p:spPr>
          <a:xfrm>
            <a:off x="698500" y="2066925"/>
            <a:ext cx="5461000" cy="349250"/>
          </a:xfrm>
          <a:prstGeom prst="roundRect">
            <a:avLst>
              <a:gd name="adj" fmla="val 13052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7600" y="2155825"/>
            <a:ext cx="635000" cy="17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精馏</a:t>
            </a:r>
          </a:p>
        </p:txBody>
      </p:sp>
      <p:sp>
        <p:nvSpPr>
          <p:cNvPr id="10" name="矩形 9"/>
          <p:cNvSpPr/>
          <p:nvPr/>
        </p:nvSpPr>
        <p:spPr>
          <a:xfrm>
            <a:off x="698500" y="860425"/>
            <a:ext cx="7874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b="1" dirty="0" smtClean="0">
                <a:solidFill>
                  <a:schemeClr val="bg2">
                    <a:lumMod val="25000"/>
                  </a:schemeClr>
                </a:solidFill>
              </a:rPr>
              <a:t>预设条件</a:t>
            </a:r>
            <a:endParaRPr lang="zh-CN" altLang="en-US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550" y="12763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大学</a:t>
            </a:r>
            <a:r>
              <a:rPr lang="zh-CN" altLang="en-US" sz="7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zh-CN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550" y="171450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院系：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7550" y="2152650"/>
            <a:ext cx="374650" cy="17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2">
                    <a:lumMod val="50000"/>
                  </a:schemeClr>
                </a:solidFill>
              </a:rPr>
              <a:t>方向：</a:t>
            </a:r>
            <a:endParaRPr lang="zh-CN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500" y="2914650"/>
            <a:ext cx="1333500" cy="2870200"/>
          </a:xfrm>
          <a:prstGeom prst="roundRect">
            <a:avLst>
              <a:gd name="adj" fmla="val 4307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1050" y="3422650"/>
            <a:ext cx="1168400" cy="330200"/>
            <a:chOff x="781050" y="3016250"/>
            <a:chExt cx="1168400" cy="330200"/>
          </a:xfrm>
        </p:grpSpPr>
        <p:sp>
          <p:nvSpPr>
            <p:cNvPr id="17" name="矩形 16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</a:rPr>
                <a:t>专业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1050" y="2984500"/>
            <a:ext cx="1168400" cy="330200"/>
            <a:chOff x="781050" y="3016250"/>
            <a:chExt cx="1168400" cy="330200"/>
          </a:xfrm>
        </p:grpSpPr>
        <p:sp>
          <p:nvSpPr>
            <p:cNvPr id="21" name="矩形 20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学校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1050" y="3870325"/>
            <a:ext cx="1168400" cy="330200"/>
            <a:chOff x="781050" y="3016250"/>
            <a:chExt cx="1168400" cy="330200"/>
          </a:xfrm>
        </p:grpSpPr>
        <p:sp>
          <p:nvSpPr>
            <p:cNvPr id="24" name="矩形 23"/>
            <p:cNvSpPr/>
            <p:nvPr/>
          </p:nvSpPr>
          <p:spPr>
            <a:xfrm>
              <a:off x="781050" y="3016250"/>
              <a:ext cx="1168400" cy="330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联系方式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1771650" y="3136900"/>
              <a:ext cx="57150" cy="635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279650" y="30480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79650" y="285429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/>
              <a:t>信息统计</a:t>
            </a:r>
            <a:endParaRPr lang="zh-CN" altLang="en-US" sz="7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851400" y="2489200"/>
            <a:ext cx="1168400" cy="254000"/>
            <a:chOff x="4851400" y="2400300"/>
            <a:chExt cx="1168400" cy="254000"/>
          </a:xfrm>
        </p:grpSpPr>
        <p:sp>
          <p:nvSpPr>
            <p:cNvPr id="11" name="矩形 10"/>
            <p:cNvSpPr/>
            <p:nvPr/>
          </p:nvSpPr>
          <p:spPr>
            <a:xfrm>
              <a:off x="4851400" y="2400300"/>
              <a:ext cx="527050" cy="25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b="1" dirty="0" smtClean="0">
                  <a:solidFill>
                    <a:schemeClr val="bg1"/>
                  </a:solidFill>
                </a:rPr>
                <a:t>搜索</a:t>
              </a:r>
              <a:endParaRPr lang="zh-CN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92750" y="2400300"/>
              <a:ext cx="527050" cy="25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b="1" dirty="0" smtClean="0">
                  <a:solidFill>
                    <a:schemeClr val="bg2">
                      <a:lumMod val="25000"/>
                    </a:schemeClr>
                  </a:solidFill>
                </a:rPr>
                <a:t>保存</a:t>
              </a:r>
              <a:endParaRPr lang="zh-CN" altLang="en-US" sz="7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5930900" y="2495550"/>
              <a:ext cx="57150" cy="635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886450" y="2455300"/>
              <a:ext cx="0" cy="144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2279650" y="44958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279650" y="59436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79650" y="7391400"/>
            <a:ext cx="3879850" cy="1333500"/>
          </a:xfrm>
          <a:prstGeom prst="roundRect">
            <a:avLst>
              <a:gd name="adj" fmla="val 47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2" descr="https://imgsa.baidu.com/baike/c0%3Dbaike150%2C5%2C5%2C150%2C50/sign=1319d9a8bf99a9012f3853647cfc611e/0df3d7ca7bcb0a46fe368e856c63f6246b60af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50" y="32679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标注 35"/>
          <p:cNvSpPr/>
          <p:nvPr/>
        </p:nvSpPr>
        <p:spPr>
          <a:xfrm>
            <a:off x="2571750" y="88900"/>
            <a:ext cx="1676400" cy="438150"/>
          </a:xfrm>
          <a:prstGeom prst="wedgeRectCallout">
            <a:avLst>
              <a:gd name="adj1" fmla="val -51894"/>
              <a:gd name="adj2" fmla="val 155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推荐的页面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536950" y="32679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院系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536950" y="36068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匹配度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054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223</Words>
  <Application>Microsoft Office PowerPoint</Application>
  <PresentationFormat>A4 纸张(210x297 毫米)</PresentationFormat>
  <Paragraphs>106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方正兰亭超细黑简体</vt:lpstr>
      <vt:lpstr>华文仿宋</vt:lpstr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王祥</dc:creator>
  <cp:lastModifiedBy>LiuLei</cp:lastModifiedBy>
  <cp:revision>21</cp:revision>
  <dcterms:created xsi:type="dcterms:W3CDTF">2017-01-08T02:17:39Z</dcterms:created>
  <dcterms:modified xsi:type="dcterms:W3CDTF">2017-03-10T14:59:45Z</dcterms:modified>
</cp:coreProperties>
</file>