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70" r:id="rId3"/>
    <p:sldId id="288" r:id="rId4"/>
    <p:sldId id="269" r:id="rId5"/>
    <p:sldId id="273" r:id="rId6"/>
    <p:sldId id="263" r:id="rId7"/>
    <p:sldId id="289" r:id="rId8"/>
    <p:sldId id="266" r:id="rId9"/>
    <p:sldId id="290" r:id="rId10"/>
    <p:sldId id="260" r:id="rId11"/>
    <p:sldId id="291" r:id="rId12"/>
    <p:sldId id="282" r:id="rId13"/>
    <p:sldId id="292" r:id="rId14"/>
    <p:sldId id="286" r:id="rId15"/>
    <p:sldId id="293" r:id="rId16"/>
    <p:sldId id="287" r:id="rId17"/>
    <p:sldId id="27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065" autoAdjust="0"/>
  </p:normalViewPr>
  <p:slideViewPr>
    <p:cSldViewPr snapToGrid="0">
      <p:cViewPr varScale="1">
        <p:scale>
          <a:sx n="71" d="100"/>
          <a:sy n="71" d="100"/>
        </p:scale>
        <p:origin x="39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Johnson" userId="943a1a4688fd85ec" providerId="LiveId" clId="{B03D4505-3E31-4018-9636-27C40FB86CF8}"/>
    <pc:docChg chg="modSld">
      <pc:chgData name="Kelly Johnson" userId="943a1a4688fd85ec" providerId="LiveId" clId="{B03D4505-3E31-4018-9636-27C40FB86CF8}" dt="2020-10-24T10:03:57.856" v="20" actId="20577"/>
      <pc:docMkLst>
        <pc:docMk/>
      </pc:docMkLst>
      <pc:sldChg chg="modSp mod">
        <pc:chgData name="Kelly Johnson" userId="943a1a4688fd85ec" providerId="LiveId" clId="{B03D4505-3E31-4018-9636-27C40FB86CF8}" dt="2020-10-24T10:03:57.856" v="20" actId="20577"/>
        <pc:sldMkLst>
          <pc:docMk/>
          <pc:sldMk cId="3538204760" sldId="257"/>
        </pc:sldMkLst>
        <pc:spChg chg="mod">
          <ac:chgData name="Kelly Johnson" userId="943a1a4688fd85ec" providerId="LiveId" clId="{B03D4505-3E31-4018-9636-27C40FB86CF8}" dt="2020-10-24T10:03:26.731" v="13" actId="20577"/>
          <ac:spMkLst>
            <pc:docMk/>
            <pc:sldMk cId="3538204760" sldId="257"/>
            <ac:spMk id="2" creationId="{00000000-0000-0000-0000-000000000000}"/>
          </ac:spMkLst>
        </pc:spChg>
        <pc:spChg chg="mod">
          <ac:chgData name="Kelly Johnson" userId="943a1a4688fd85ec" providerId="LiveId" clId="{B03D4505-3E31-4018-9636-27C40FB86CF8}" dt="2020-10-24T10:03:57.856" v="20" actId="20577"/>
          <ac:spMkLst>
            <pc:docMk/>
            <pc:sldMk cId="353820476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DBAB7-9073-490D-BB29-F507F3B0F29B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F91F-7BF9-4B1D-ABB2-8A18D666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626BF2-C429-4888-8607-738CC9DDD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36724"/>
            <a:ext cx="549262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CC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09098-BCE6-468E-8C73-8FAD2BF17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02432"/>
            <a:ext cx="5492620" cy="2203677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4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F7C21A-B889-4A6E-B51F-B0F799CC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EE639-0007-456A-BAB4-6C4F0C0B5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061BE-7322-4175-8D2A-F69E6C89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98149-BD54-445A-A155-A6F498CE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24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7516204-D174-45B3-81C2-D323DF455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20D0-09B9-46A1-9CEB-EA8593BD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2B01E-2810-4024-9DE3-8CB98778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142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47E-6BCC-CD4C-9893-6F9DB31E99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8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7DD7C25-8F30-4A55-8419-5619CA4B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9347-1DF8-4561-B392-ADA71A20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0FB69-94D0-4FE2-A9CB-2E8A0208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90DE-6280-4C14-8B1A-71C00576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064" y="4846638"/>
            <a:ext cx="10352761" cy="1629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E8D6-3DFA-49EE-B381-4C214EFE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5" y="4045907"/>
            <a:ext cx="10515600" cy="691933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1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890DE-6280-4C14-8B1A-71C00576A32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864295"/>
            <a:ext cx="7504134" cy="150018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E8D6-3DFA-49EE-B381-4C214EFE50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724" y="4057812"/>
            <a:ext cx="10515600" cy="531651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69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E8D6-3DFA-49EE-B381-4C214EFE50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3518"/>
            <a:ext cx="10515600" cy="531651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790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2111EB-2EF3-472B-B5D1-ACBAF066B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1CED-C6CB-40CC-9379-936C49E6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0B74-29A1-446A-878B-CEE87706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D5B35-D807-4DE5-BA25-742E698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2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A1C50B-1266-4D20-B584-DF8D9F582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39000" y="6292502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GEORGE MASON UNIVERSITY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4A299-5AEE-4473-88D5-DE7ACA673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59AA6-029B-4239-980A-C07DB2AF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1B8B-3E67-4A71-AA3A-A4CE2567C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9CF8-1169-456E-A3E2-DF576D78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953B9-94EE-4EAC-8F2E-E1627AA7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0126AC-8D97-4DE2-B3DA-26369DF8A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F9D4D-0BCA-483A-95BD-DE4F2706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23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0F4A0ED-F78D-4E25-A27F-3FE64BC6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BB2-1967-4D91-BCCA-9CB2E941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CA6B3-26B5-4C58-9C99-BAFF7419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0B8EF-AE6F-4A7E-AE8A-454F7B29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6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C08BE9-E2FF-4547-84A3-F8D710C3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 spc="15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dirty="0"/>
              <a:t>GEORGE MASON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41C3-51CD-44DC-AA98-E4969E41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C55C5-CF07-4139-ACC9-E239E1E0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6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6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[Team Alpha]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0" y="3396953"/>
            <a:ext cx="6400800" cy="1219200"/>
          </a:xfrm>
        </p:spPr>
        <p:txBody>
          <a:bodyPr>
            <a:noAutofit/>
          </a:bodyPr>
          <a:lstStyle/>
          <a:p>
            <a:r>
              <a:rPr lang="en-US" dirty="0"/>
              <a:t>Sprint [0 -5]</a:t>
            </a:r>
          </a:p>
          <a:p>
            <a:r>
              <a:rPr lang="en-US" dirty="0"/>
              <a:t>CS504 Team Project</a:t>
            </a:r>
          </a:p>
          <a:p>
            <a:r>
              <a:rPr lang="en-US" dirty="0"/>
              <a:t>[Fall][2020]</a:t>
            </a:r>
          </a:p>
        </p:txBody>
      </p:sp>
    </p:spTree>
    <p:extLst>
      <p:ext uri="{BB962C8B-B14F-4D97-AF65-F5344CB8AC3E}">
        <p14:creationId xmlns:p14="http://schemas.microsoft.com/office/powerpoint/2010/main" val="353820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[The course instructors will assist the team in assessing the preliminary data sets being considered for the project. </a:t>
            </a:r>
            <a:r>
              <a:rPr lang="en-US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Potential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103128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78CF-1E91-EF4D-A83F-95949593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ALGORITHMS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46589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[The course instructor will  assist the team in assessing the preliminary analytics and algorithms being considered for the project.]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Potential Analytics</a:t>
            </a:r>
          </a:p>
        </p:txBody>
      </p:sp>
    </p:spTree>
    <p:extLst>
      <p:ext uri="{BB962C8B-B14F-4D97-AF65-F5344CB8AC3E}">
        <p14:creationId xmlns:p14="http://schemas.microsoft.com/office/powerpoint/2010/main" val="411189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DA1-F842-AA43-90F3-EA3A1C07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4: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9604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4E53-0521-463A-B831-1F90BE5D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[The course instructor will  assist the team in assessing the preliminary visualizations being considered for the project. ]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801F6-3C06-47E0-B396-80FF645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61542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B3B9-D69C-4241-A336-72FC4027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753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4E53-0521-463A-B831-1F90BE5D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[The course instructor will  assist the team in preparing for the final presentation. Final presentations will be scheduled as individual WebEx sessions for each team.]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801F6-3C06-47E0-B396-80FF645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8092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Risk: Our data is too big for our processing capabilities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Probability: medium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Impact: medium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Mitigations: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Take subset of data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Consider AWS / Microsoft Azure / Other big data processing site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Hydra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Risk: Failure to obtain appropriate data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Probability: low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Impact: high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Mitigation: pursue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Reuters Corpora – done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Scraped data – ongoing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Other data sources – TBD</a:t>
            </a:r>
          </a:p>
          <a:p>
            <a:pPr marL="914400" lvl="2" indent="0">
              <a:buNone/>
            </a:pP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Risk: Analytic methods fail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high for any one method-data combination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 medium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Mitigations: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Prototype early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Apply multiple techniques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Integrate</a:t>
            </a: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Risk: Failure to succinctly define veracity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Probability: low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Impact: high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ＭＳ 明朝"/>
                <a:cs typeface="Times New Roman" panose="02020603050405020304" pitchFamily="18" charset="0"/>
              </a:rPr>
              <a:t>Mitigation: define veracity</a:t>
            </a:r>
          </a:p>
          <a:p>
            <a:pPr marL="57150" indent="0">
              <a:buNone/>
            </a:pPr>
            <a:endParaRPr lang="en-US" sz="185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ＭＳ 明朝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spAutoFit/>
          </a:bodyPr>
          <a:lstStyle/>
          <a:p>
            <a:r>
              <a:rPr lang="en-US" sz="4800" dirty="0"/>
              <a:t>Risks and Planned Mitigations [example]</a:t>
            </a:r>
          </a:p>
        </p:txBody>
      </p:sp>
    </p:spTree>
    <p:extLst>
      <p:ext uri="{BB962C8B-B14F-4D97-AF65-F5344CB8AC3E}">
        <p14:creationId xmlns:p14="http://schemas.microsoft.com/office/powerpoint/2010/main" val="227530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[What are the Project assumptions – this is important from your understanding of the problem. Remember the team defines and understands the problem.]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07901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DA6FCE-A49C-5843-A91D-F3E2BE214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85002"/>
              </p:ext>
            </p:extLst>
          </p:nvPr>
        </p:nvGraphicFramePr>
        <p:xfrm>
          <a:off x="471539" y="817880"/>
          <a:ext cx="1118235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407745151"/>
                    </a:ext>
                  </a:extLst>
                </a:gridCol>
                <a:gridCol w="5077460">
                  <a:extLst>
                    <a:ext uri="{9D8B030D-6E8A-4147-A177-3AD203B41FA5}">
                      <a16:colId xmlns:a16="http://schemas.microsoft.com/office/drawing/2014/main" val="3264255832"/>
                    </a:ext>
                  </a:extLst>
                </a:gridCol>
                <a:gridCol w="3727450">
                  <a:extLst>
                    <a:ext uri="{9D8B030D-6E8A-4147-A177-3AD203B41FA5}">
                      <a16:colId xmlns:a16="http://schemas.microsoft.com/office/drawing/2014/main" val="245254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Sprint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Milestone Goals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Presentation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63559"/>
                  </a:ext>
                </a:extLst>
              </a:tr>
              <a:tr h="175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0 - Team Formation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Team Members &amp; Roles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Brief description of Team Problem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Request WebEx with instructor</a:t>
                      </a:r>
                      <a:endParaRPr lang="en-US" sz="14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</a:rPr>
                        <a:t>Week 1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3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1 - Problem Definition and Project Plans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Problem (decision) defined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Understanding of complexity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Potential data source identified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Potential analytics identified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Project schedule defined</a:t>
                      </a:r>
                      <a:endParaRPr lang="en-US" sz="1400" dirty="0">
                        <a:solidFill>
                          <a:schemeClr val="dk1"/>
                        </a:solidFill>
                      </a:endParaRP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Participant roles assigned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Risks identified and mitigation plan</a:t>
                      </a:r>
                      <a:endParaRPr lang="en-US" sz="14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71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2 - Data Sets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Data located and accessed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Initial processing underway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Risks identified and mitigated</a:t>
                      </a:r>
                      <a:endParaRPr lang="en-US" sz="14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51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3 - Analytics/algorithms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Algorithms defined and coded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Initial applications completed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Risks identified and mitigated</a:t>
                      </a:r>
                      <a:endParaRPr lang="en-US" sz="14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4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4- Visualizations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Visualization concepts defined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Visualization implemented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</a:rPr>
                        <a:t>Risks identified and mitigated</a:t>
                      </a:r>
                      <a:endParaRPr lang="en-US" sz="14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Final Presentations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Project components completed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Project components integrated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Project supports final decision</a:t>
                      </a:r>
                    </a:p>
                    <a:p>
                      <a:pPr marL="112710" indent="-112710">
                        <a:buFont typeface="Arial"/>
                        <a:buChar char="•"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Presentation made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980029"/>
                  </a:ext>
                </a:extLst>
              </a:tr>
            </a:tbl>
          </a:graphicData>
        </a:graphic>
      </p:graphicFrame>
      <p:sp>
        <p:nvSpPr>
          <p:cNvPr id="36" name="Title 1">
            <a:extLst>
              <a:ext uri="{FF2B5EF4-FFF2-40B4-BE49-F238E27FC236}">
                <a16:creationId xmlns:a16="http://schemas.microsoft.com/office/drawing/2014/main" id="{B5594DD9-F62F-7C4F-ACDE-E5890E4A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39" y="-137795"/>
            <a:ext cx="10515600" cy="1325563"/>
          </a:xfrm>
        </p:spPr>
        <p:txBody>
          <a:bodyPr anchor="ctr" anchorCtr="0"/>
          <a:lstStyle/>
          <a:p>
            <a:pPr fontAlgn="t">
              <a:spcBef>
                <a:spcPts val="0"/>
              </a:spcBef>
            </a:pPr>
            <a:r>
              <a:rPr lang="en-US" dirty="0"/>
              <a:t>CS 504 Project Sprints</a:t>
            </a:r>
          </a:p>
        </p:txBody>
      </p:sp>
    </p:spTree>
    <p:extLst>
      <p:ext uri="{BB962C8B-B14F-4D97-AF65-F5344CB8AC3E}">
        <p14:creationId xmlns:p14="http://schemas.microsoft.com/office/powerpoint/2010/main" val="21878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EEEB-13DE-8C4E-8DB4-74D6D2E6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0: TEAM FORMATION</a:t>
            </a:r>
          </a:p>
        </p:txBody>
      </p:sp>
    </p:spTree>
    <p:extLst>
      <p:ext uri="{BB962C8B-B14F-4D97-AF65-F5344CB8AC3E}">
        <p14:creationId xmlns:p14="http://schemas.microsoft.com/office/powerpoint/2010/main" val="386336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 roles assigned</a:t>
            </a:r>
          </a:p>
          <a:p>
            <a:r>
              <a:rPr lang="en-US" dirty="0"/>
              <a:t>Project schedule defined</a:t>
            </a:r>
          </a:p>
          <a:p>
            <a:r>
              <a:rPr lang="en-US" dirty="0"/>
              <a:t>Problem (decision) defined</a:t>
            </a:r>
          </a:p>
          <a:p>
            <a:r>
              <a:rPr lang="en-US" dirty="0"/>
              <a:t>Understanding of complexity</a:t>
            </a:r>
          </a:p>
          <a:p>
            <a:r>
              <a:rPr lang="en-US" dirty="0"/>
              <a:t>Risks identified and mitigation plan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[You may add to these goals]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Sprint Goals </a:t>
            </a:r>
          </a:p>
        </p:txBody>
      </p:sp>
    </p:spTree>
    <p:extLst>
      <p:ext uri="{BB962C8B-B14F-4D97-AF65-F5344CB8AC3E}">
        <p14:creationId xmlns:p14="http://schemas.microsoft.com/office/powerpoint/2010/main" val="16144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Team Roles:</a:t>
            </a:r>
          </a:p>
          <a:p>
            <a:pPr lvl="1"/>
            <a:r>
              <a:rPr lang="en-US" dirty="0"/>
              <a:t>Product Owner – ?</a:t>
            </a:r>
          </a:p>
          <a:p>
            <a:pPr lvl="1"/>
            <a:r>
              <a:rPr lang="en-US" dirty="0"/>
              <a:t>Scrum Master – ?</a:t>
            </a:r>
          </a:p>
          <a:p>
            <a:pPr lvl="1"/>
            <a:r>
              <a:rPr lang="en-US" dirty="0"/>
              <a:t>Developer – ?</a:t>
            </a:r>
          </a:p>
          <a:p>
            <a:pPr lvl="1"/>
            <a:r>
              <a:rPr lang="en-US" dirty="0"/>
              <a:t>Developer – ?</a:t>
            </a:r>
          </a:p>
          <a:p>
            <a:pPr lvl="1"/>
            <a:r>
              <a:rPr lang="en-US" dirty="0"/>
              <a:t>Developer –?</a:t>
            </a:r>
            <a:endParaRPr lang="en-US" b="1" dirty="0"/>
          </a:p>
          <a:p>
            <a:pPr lvl="0"/>
            <a:r>
              <a:rPr lang="en-US" b="1" dirty="0"/>
              <a:t>Tools</a:t>
            </a:r>
          </a:p>
          <a:p>
            <a:pPr lvl="1"/>
            <a:r>
              <a:rPr lang="en-US" dirty="0"/>
              <a:t>Team will use GitHub as our development resource. </a:t>
            </a:r>
          </a:p>
          <a:p>
            <a:pPr lvl="1"/>
            <a:r>
              <a:rPr lang="en-US" dirty="0"/>
              <a:t>Will use </a:t>
            </a:r>
            <a:r>
              <a:rPr lang="en-US" dirty="0" err="1"/>
              <a:t>YouTrack</a:t>
            </a:r>
            <a:r>
              <a:rPr lang="en-US" dirty="0"/>
              <a:t> for tracking all Sprints</a:t>
            </a:r>
          </a:p>
          <a:p>
            <a:pPr lvl="1"/>
            <a:r>
              <a:rPr lang="en-US" dirty="0"/>
              <a:t>Blackboard for Journal and File Sharing for collaboration</a:t>
            </a:r>
          </a:p>
          <a:p>
            <a:pPr lvl="1"/>
            <a:endParaRPr lang="en-US" b="1" dirty="0"/>
          </a:p>
          <a:p>
            <a:pPr lvl="0"/>
            <a:r>
              <a:rPr lang="en-US" b="1" dirty="0"/>
              <a:t>Business Rhythm:</a:t>
            </a:r>
          </a:p>
          <a:p>
            <a:pPr lvl="1"/>
            <a:r>
              <a:rPr lang="en-US" dirty="0"/>
              <a:t>Please provide a short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[Team Name]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1604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B5FD-5D95-3749-B475-D9D3D4B2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/>
              <a:t>Combined Sprint Backlog and Planning meeting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Initial set of stories (Backlog)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Each story the team will define a set of tasks to complete the story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Each story will have evaluation criteria for exiting the story (basically we have a high degree confidence that it is complete)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These stories will be entered into </a:t>
            </a:r>
            <a:r>
              <a:rPr lang="en-US" dirty="0" err="1"/>
              <a:t>YouTrack</a:t>
            </a:r>
            <a:r>
              <a:rPr lang="en-US" dirty="0"/>
              <a:t> Tool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At this point has created a set of stories for Sprint 1 (most likely this will be all the stories since they will be focused Problem 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Definition for the Project Team)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The Business Owner (CS 504 Instructor3) will provide questions and feedback.</a:t>
            </a:r>
          </a:p>
          <a:p>
            <a:pPr marL="577850" indent="-341313">
              <a:buFont typeface="+mj-lt"/>
              <a:buAutoNum type="alphaLcParenR"/>
            </a:pPr>
            <a:r>
              <a:rPr lang="en-US" dirty="0"/>
              <a:t>The Project Team should be creating Sprint 2 stories and entering them in the Project Backlog on </a:t>
            </a:r>
            <a:r>
              <a:rPr lang="en-US" dirty="0" err="1"/>
              <a:t>YouTrack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300" b="1" dirty="0"/>
              <a:t>Sprint 1 - Demo—Week 1</a:t>
            </a:r>
          </a:p>
          <a:p>
            <a:r>
              <a:rPr lang="en-US" dirty="0"/>
              <a:t>Product Owner - initial overview of the stories and each story will be briefed by a combination of Product Owner and Product Team Members</a:t>
            </a:r>
          </a:p>
          <a:p>
            <a:r>
              <a:rPr lang="en-US" dirty="0"/>
              <a:t>Business Owner - questions and feedback.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Sprint  Tracking</a:t>
            </a:r>
          </a:p>
        </p:txBody>
      </p:sp>
    </p:spTree>
    <p:extLst>
      <p:ext uri="{BB962C8B-B14F-4D97-AF65-F5344CB8AC3E}">
        <p14:creationId xmlns:p14="http://schemas.microsoft.com/office/powerpoint/2010/main" val="365610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6E15-EB45-8C45-9925-21EE250F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1: PROBLEM DEFINITION AND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278367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Initial Story - As a User, I want to …</a:t>
            </a:r>
            <a:endParaRPr lang="en-US" sz="1500" dirty="0"/>
          </a:p>
          <a:p>
            <a:pPr marL="400050" lvl="1" indent="0">
              <a:buNone/>
            </a:pPr>
            <a:r>
              <a:rPr lang="en-US" sz="1500" i="1" dirty="0"/>
              <a:t>[You will most likely have multiple stories. Each story should have a concise and terse description.]</a:t>
            </a:r>
          </a:p>
          <a:p>
            <a:r>
              <a:rPr lang="en-US" sz="1500" dirty="0">
                <a:solidFill>
                  <a:srgbClr val="000000"/>
                </a:solidFill>
              </a:rPr>
              <a:t>Lexicon: [All teams MUST have a Lexicon that defines their vocabulary for the project. The lexicon will be an appendix in the project paper.]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</a:rPr>
              <a:t>Provide a list of your initial terms and definitions.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413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17DF-EDF7-D748-9DCC-6E2CDFFF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2: DATA SET</a:t>
            </a:r>
          </a:p>
        </p:txBody>
      </p:sp>
    </p:spTree>
    <p:extLst>
      <p:ext uri="{BB962C8B-B14F-4D97-AF65-F5344CB8AC3E}">
        <p14:creationId xmlns:p14="http://schemas.microsoft.com/office/powerpoint/2010/main" val="190203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1D2731B-9EBE-0146-B4C9-46DFF2197232}" vid="{899635A8-6EB7-A546-AEA7-047918953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751</Words>
  <Application>Microsoft Office PowerPoint</Application>
  <PresentationFormat>Widescreen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Times New Roman</vt:lpstr>
      <vt:lpstr>Office Theme</vt:lpstr>
      <vt:lpstr>[Team Alpha]</vt:lpstr>
      <vt:lpstr>CS 504 Project Sprints</vt:lpstr>
      <vt:lpstr>SPRINT 0: TEAM FORMATION</vt:lpstr>
      <vt:lpstr>Sprint Goals </vt:lpstr>
      <vt:lpstr>[Team Name] Organization</vt:lpstr>
      <vt:lpstr>Sprint  Tracking</vt:lpstr>
      <vt:lpstr>SPRINT 1: PROBLEM DEFINITION AND PROJECT SCHEDULE</vt:lpstr>
      <vt:lpstr>Problem Definition</vt:lpstr>
      <vt:lpstr>SPRINT 2: DATA SET</vt:lpstr>
      <vt:lpstr>Potential Data Sources</vt:lpstr>
      <vt:lpstr>SPRINT 3: ALGORITHMS AND ANALYTICS</vt:lpstr>
      <vt:lpstr>Potential Analytics</vt:lpstr>
      <vt:lpstr>SPRINT 4: VISUALIZATION</vt:lpstr>
      <vt:lpstr>Visualization</vt:lpstr>
      <vt:lpstr>FINAL PRESENTATION</vt:lpstr>
      <vt:lpstr>Final Presentation</vt:lpstr>
      <vt:lpstr>Risks and Planned Mitigations [example]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Liz</dc:creator>
  <cp:lastModifiedBy>kjohn22</cp:lastModifiedBy>
  <cp:revision>5</cp:revision>
  <dcterms:created xsi:type="dcterms:W3CDTF">2019-01-16T15:47:14Z</dcterms:created>
  <dcterms:modified xsi:type="dcterms:W3CDTF">2020-10-24T10:04:19Z</dcterms:modified>
</cp:coreProperties>
</file>