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653136"/>
            <a:ext cx="8352928" cy="2089874"/>
          </a:xfrm>
        </p:spPr>
        <p:txBody>
          <a:bodyPr>
            <a:normAutofit fontScale="90000"/>
          </a:bodyPr>
          <a:lstStyle/>
          <a:p>
            <a:pPr marL="3771900" indent="263525"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>
                <a:cs typeface="Times New Roman" pitchFamily="18" charset="0"/>
              </a:rPr>
              <a:t>Виконав: студент спеціальності 8.03060101 «Менеджмент організацій і адміністрування»</a:t>
            </a:r>
            <a:br>
              <a:rPr lang="uk-UA" sz="2000" dirty="0">
                <a:cs typeface="Times New Roman" pitchFamily="18" charset="0"/>
              </a:rPr>
            </a:br>
            <a:r>
              <a:rPr lang="uk-UA" sz="2000" b="1" dirty="0" err="1">
                <a:cs typeface="Times New Roman" pitchFamily="18" charset="0"/>
              </a:rPr>
              <a:t>Сіхневич</a:t>
            </a:r>
            <a:r>
              <a:rPr lang="uk-UA" sz="2000" b="1" dirty="0">
                <a:cs typeface="Times New Roman" pitchFamily="18" charset="0"/>
              </a:rPr>
              <a:t> Костянтин Йосипович</a:t>
            </a:r>
            <a:r>
              <a:rPr lang="uk-UA" sz="2000" dirty="0">
                <a:cs typeface="Times New Roman" pitchFamily="18" charset="0"/>
              </a:rPr>
              <a:t/>
            </a:r>
            <a:br>
              <a:rPr lang="uk-UA" sz="2000" dirty="0">
                <a:cs typeface="Times New Roman" pitchFamily="18" charset="0"/>
              </a:rPr>
            </a:br>
            <a:r>
              <a:rPr lang="uk-UA" sz="2000" b="1" dirty="0">
                <a:cs typeface="Times New Roman" pitchFamily="18" charset="0"/>
              </a:rPr>
              <a:t> </a:t>
            </a:r>
            <a:r>
              <a:rPr lang="uk-UA" sz="2000" dirty="0">
                <a:cs typeface="Times New Roman" pitchFamily="18" charset="0"/>
              </a:rPr>
              <a:t/>
            </a:r>
            <a:br>
              <a:rPr lang="uk-UA" sz="2000" dirty="0">
                <a:cs typeface="Times New Roman" pitchFamily="18" charset="0"/>
              </a:rPr>
            </a:br>
            <a:r>
              <a:rPr lang="uk-UA" sz="2000" dirty="0">
                <a:cs typeface="Times New Roman" pitchFamily="18" charset="0"/>
              </a:rPr>
              <a:t>Керівник: д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uk-UA" sz="2000" dirty="0">
                <a:cs typeface="Times New Roman" pitchFamily="18" charset="0"/>
              </a:rPr>
              <a:t>е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uk-UA" sz="2000" dirty="0">
                <a:cs typeface="Times New Roman" pitchFamily="18" charset="0"/>
              </a:rPr>
              <a:t>н., </a:t>
            </a:r>
            <a:r>
              <a:rPr lang="uk-UA" sz="2000" dirty="0" smtClean="0">
                <a:cs typeface="Times New Roman" pitchFamily="18" charset="0"/>
              </a:rPr>
              <a:t>професор </a:t>
            </a:r>
            <a:r>
              <a:rPr lang="uk-UA" sz="2000" b="1" dirty="0" err="1" smtClean="0">
                <a:cs typeface="Times New Roman" pitchFamily="18" charset="0"/>
              </a:rPr>
              <a:t>Зіновчук</a:t>
            </a:r>
            <a:r>
              <a:rPr lang="uk-UA" sz="2000" b="1" dirty="0" smtClean="0">
                <a:cs typeface="Times New Roman" pitchFamily="18" charset="0"/>
              </a:rPr>
              <a:t> </a:t>
            </a:r>
            <a:r>
              <a:rPr lang="uk-UA" sz="2000" b="1" dirty="0">
                <a:cs typeface="Times New Roman" pitchFamily="18" charset="0"/>
              </a:rPr>
              <a:t>В. В</a:t>
            </a:r>
            <a:r>
              <a:rPr lang="uk-UA" sz="2000" dirty="0">
                <a:cs typeface="Times New Roman" pitchFamily="18" charset="0"/>
              </a:rPr>
              <a:t>.</a:t>
            </a:r>
            <a:r>
              <a:rPr lang="uk-UA" sz="2000" dirty="0"/>
              <a:t/>
            </a:r>
            <a:br>
              <a:rPr lang="uk-UA" sz="2000" dirty="0"/>
            </a:b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>
                <a:latin typeface="Times New Roman" pitchFamily="18" charset="0"/>
                <a:cs typeface="Times New Roman" pitchFamily="18" charset="0"/>
              </a:rPr>
            </a:b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770" y="1772816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3200" b="1" dirty="0">
                <a:latin typeface="+mj-lt"/>
                <a:cs typeface="Times New Roman" pitchFamily="18" charset="0"/>
              </a:rPr>
              <a:t>«</a:t>
            </a:r>
            <a:r>
              <a:rPr lang="ru-RU" sz="3200" b="1" cap="all" dirty="0" err="1">
                <a:latin typeface="+mj-lt"/>
                <a:cs typeface="Times New Roman" pitchFamily="18" charset="0"/>
              </a:rPr>
              <a:t>Управління</a:t>
            </a:r>
            <a:r>
              <a:rPr lang="ru-RU" sz="3200" b="1" cap="all" dirty="0">
                <a:latin typeface="+mj-lt"/>
                <a:cs typeface="Times New Roman" pitchFamily="18" charset="0"/>
              </a:rPr>
              <a:t> </a:t>
            </a:r>
            <a:r>
              <a:rPr lang="ru-RU" sz="3200" b="1" cap="all" dirty="0" err="1">
                <a:latin typeface="+mj-lt"/>
                <a:cs typeface="Times New Roman" pitchFamily="18" charset="0"/>
              </a:rPr>
              <a:t>інформаційним</a:t>
            </a:r>
            <a:r>
              <a:rPr lang="ru-RU" sz="3200" b="1" cap="all" dirty="0">
                <a:latin typeface="+mj-lt"/>
                <a:cs typeface="Times New Roman" pitchFamily="18" charset="0"/>
              </a:rPr>
              <a:t> </a:t>
            </a:r>
            <a:r>
              <a:rPr lang="ru-RU" sz="3200" b="1" cap="all" dirty="0" err="1">
                <a:latin typeface="+mj-lt"/>
                <a:cs typeface="Times New Roman" pitchFamily="18" charset="0"/>
              </a:rPr>
              <a:t>забезпеченням</a:t>
            </a:r>
            <a:r>
              <a:rPr lang="ru-RU" sz="3200" b="1" cap="all" dirty="0">
                <a:latin typeface="+mj-lt"/>
                <a:cs typeface="Times New Roman" pitchFamily="18" charset="0"/>
              </a:rPr>
              <a:t> </a:t>
            </a:r>
            <a:r>
              <a:rPr lang="ru-RU" sz="3200" b="1" cap="all" dirty="0" err="1">
                <a:latin typeface="+mj-lt"/>
                <a:cs typeface="Times New Roman" pitchFamily="18" charset="0"/>
              </a:rPr>
              <a:t>підприємств</a:t>
            </a:r>
            <a:r>
              <a:rPr lang="ru-RU" sz="3200" b="1" cap="all" dirty="0">
                <a:latin typeface="+mj-lt"/>
                <a:cs typeface="Times New Roman" pitchFamily="18" charset="0"/>
              </a:rPr>
              <a:t> </a:t>
            </a:r>
            <a:r>
              <a:rPr lang="ru-RU" sz="3200" b="1" cap="all" dirty="0" err="1">
                <a:latin typeface="+mj-lt"/>
                <a:cs typeface="Times New Roman" pitchFamily="18" charset="0"/>
              </a:rPr>
              <a:t>агропромислового</a:t>
            </a:r>
            <a:r>
              <a:rPr lang="ru-RU" sz="3200" b="1" cap="all" dirty="0">
                <a:latin typeface="+mj-lt"/>
                <a:cs typeface="Times New Roman" pitchFamily="18" charset="0"/>
              </a:rPr>
              <a:t> комплексу</a:t>
            </a:r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3317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452320" y="2063935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/>
              <a:t>Таблиця </a:t>
            </a:r>
            <a:r>
              <a:rPr lang="ru-RU" i="1" dirty="0"/>
              <a:t>4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5252" y="2472141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/>
              <a:t>Оцінка можливостей програми відповідно до групи підприємств</a:t>
            </a:r>
            <a:endParaRPr lang="uk-UA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08537"/>
              </p:ext>
            </p:extLst>
          </p:nvPr>
        </p:nvGraphicFramePr>
        <p:xfrm>
          <a:off x="416682" y="3068960"/>
          <a:ext cx="8280919" cy="2808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5056"/>
                <a:gridCol w="1503767"/>
                <a:gridCol w="1761048"/>
                <a:gridCol w="1761048"/>
              </a:tblGrid>
              <a:tr h="312096">
                <a:tc rowSpan="2">
                  <a:txBody>
                    <a:bodyPr/>
                    <a:lstStyle/>
                    <a:p>
                      <a:pPr indent="171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Назва програмного забезпечення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Оцінка показників, %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12096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730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від 60 до 70, малі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від 70 до 80, середні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30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від 80 до 100, крупні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96">
                <a:tc>
                  <a:txBody>
                    <a:bodyPr/>
                    <a:lstStyle/>
                    <a:p>
                      <a:pPr indent="171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1С:Бухгалтерія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88,29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96">
                <a:tc>
                  <a:txBody>
                    <a:bodyPr/>
                    <a:lstStyle/>
                    <a:p>
                      <a:pPr indent="171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Парус-Бухгалтерія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79,83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96">
                <a:tc>
                  <a:txBody>
                    <a:bodyPr/>
                    <a:lstStyle/>
                    <a:p>
                      <a:pPr indent="171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Лига</a:t>
                      </a:r>
                      <a:r>
                        <a:rPr lang="uk-UA" sz="1400" dirty="0">
                          <a:effectLst/>
                        </a:rPr>
                        <a:t> Закон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83,48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96">
                <a:tc>
                  <a:txBody>
                    <a:bodyPr/>
                    <a:lstStyle/>
                    <a:p>
                      <a:pPr marR="314325" indent="171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M.E.DOC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73,70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96">
                <a:tc>
                  <a:txBody>
                    <a:bodyPr/>
                    <a:lstStyle/>
                    <a:p>
                      <a:pPr indent="171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Гарант-учет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75,61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96">
                <a:tc>
                  <a:txBody>
                    <a:bodyPr/>
                    <a:lstStyle/>
                    <a:p>
                      <a:pPr indent="171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Акцент 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64,38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96">
                <a:tc>
                  <a:txBody>
                    <a:bodyPr/>
                    <a:lstStyle/>
                    <a:p>
                      <a:pPr indent="171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MS Excel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62,36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6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>
            <a:grpSpLocks/>
          </p:cNvGrpSpPr>
          <p:nvPr/>
        </p:nvGrpSpPr>
        <p:grpSpPr bwMode="auto">
          <a:xfrm>
            <a:off x="782504" y="1333367"/>
            <a:ext cx="6492715" cy="3361648"/>
            <a:chOff x="2592" y="11046"/>
            <a:chExt cx="5616" cy="3642"/>
          </a:xfrm>
        </p:grpSpPr>
        <p:cxnSp>
          <p:nvCxnSpPr>
            <p:cNvPr id="21" name="Line 30"/>
            <p:cNvCxnSpPr/>
            <p:nvPr/>
          </p:nvCxnSpPr>
          <p:spPr bwMode="auto">
            <a:xfrm>
              <a:off x="3168" y="14214"/>
              <a:ext cx="4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31"/>
            <p:cNvCxnSpPr/>
            <p:nvPr/>
          </p:nvCxnSpPr>
          <p:spPr bwMode="auto">
            <a:xfrm flipV="1">
              <a:off x="3168" y="11046"/>
              <a:ext cx="0" cy="3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7776" y="14358"/>
              <a:ext cx="43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q</a:t>
              </a:r>
              <a:endParaRPr lang="uk-UA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2592" y="11046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R,Z</a:t>
              </a:r>
              <a:endParaRPr lang="uk-UA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Arc 34"/>
            <p:cNvSpPr>
              <a:spLocks/>
            </p:cNvSpPr>
            <p:nvPr/>
          </p:nvSpPr>
          <p:spPr bwMode="auto">
            <a:xfrm rot="11144039">
              <a:off x="3227" y="11275"/>
              <a:ext cx="3416" cy="2501"/>
            </a:xfrm>
            <a:custGeom>
              <a:avLst/>
              <a:gdLst>
                <a:gd name="G0" fmla="+- 6740 0 0"/>
                <a:gd name="G1" fmla="+- 21600 0 0"/>
                <a:gd name="G2" fmla="+- 21600 0 0"/>
                <a:gd name="T0" fmla="*/ 0 w 23210"/>
                <a:gd name="T1" fmla="*/ 1079 h 21600"/>
                <a:gd name="T2" fmla="*/ 23210 w 23210"/>
                <a:gd name="T3" fmla="*/ 7625 h 21600"/>
                <a:gd name="T4" fmla="*/ 6740 w 2321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10" h="21600" fill="none" extrusionOk="0">
                  <a:moveTo>
                    <a:pt x="-1" y="1078"/>
                  </a:moveTo>
                  <a:cubicBezTo>
                    <a:pt x="2175" y="364"/>
                    <a:pt x="4450" y="-1"/>
                    <a:pt x="6740" y="0"/>
                  </a:cubicBezTo>
                  <a:cubicBezTo>
                    <a:pt x="13083" y="0"/>
                    <a:pt x="19105" y="2788"/>
                    <a:pt x="23209" y="7625"/>
                  </a:cubicBezTo>
                </a:path>
                <a:path w="23210" h="21600" stroke="0" extrusionOk="0">
                  <a:moveTo>
                    <a:pt x="-1" y="1078"/>
                  </a:moveTo>
                  <a:cubicBezTo>
                    <a:pt x="2175" y="364"/>
                    <a:pt x="4450" y="-1"/>
                    <a:pt x="6740" y="0"/>
                  </a:cubicBezTo>
                  <a:cubicBezTo>
                    <a:pt x="13083" y="0"/>
                    <a:pt x="19105" y="2788"/>
                    <a:pt x="23209" y="7625"/>
                  </a:cubicBezTo>
                  <a:lnTo>
                    <a:pt x="674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6" name="Arc 35"/>
            <p:cNvSpPr>
              <a:spLocks/>
            </p:cNvSpPr>
            <p:nvPr/>
          </p:nvSpPr>
          <p:spPr bwMode="auto">
            <a:xfrm rot="5550753" flipV="1">
              <a:off x="5165" y="12981"/>
              <a:ext cx="434" cy="2119"/>
            </a:xfrm>
            <a:custGeom>
              <a:avLst/>
              <a:gdLst>
                <a:gd name="G0" fmla="+- 21600 0 0"/>
                <a:gd name="G1" fmla="+- 21593 0 0"/>
                <a:gd name="G2" fmla="+- 21600 0 0"/>
                <a:gd name="T0" fmla="*/ 15514 w 21600"/>
                <a:gd name="T1" fmla="*/ 42318 h 42318"/>
                <a:gd name="T2" fmla="*/ 21061 w 21600"/>
                <a:gd name="T3" fmla="*/ 0 h 42318"/>
                <a:gd name="T4" fmla="*/ 21600 w 21600"/>
                <a:gd name="T5" fmla="*/ 21593 h 4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318" fill="none" extrusionOk="0">
                  <a:moveTo>
                    <a:pt x="15514" y="42317"/>
                  </a:moveTo>
                  <a:cubicBezTo>
                    <a:pt x="6317" y="39617"/>
                    <a:pt x="0" y="31178"/>
                    <a:pt x="0" y="21593"/>
                  </a:cubicBezTo>
                  <a:cubicBezTo>
                    <a:pt x="-1" y="9873"/>
                    <a:pt x="9345" y="292"/>
                    <a:pt x="21060" y="-1"/>
                  </a:cubicBezTo>
                </a:path>
                <a:path w="21600" h="42318" stroke="0" extrusionOk="0">
                  <a:moveTo>
                    <a:pt x="15514" y="42317"/>
                  </a:moveTo>
                  <a:cubicBezTo>
                    <a:pt x="6317" y="39617"/>
                    <a:pt x="0" y="31178"/>
                    <a:pt x="0" y="21593"/>
                  </a:cubicBezTo>
                  <a:cubicBezTo>
                    <a:pt x="-1" y="9873"/>
                    <a:pt x="9345" y="292"/>
                    <a:pt x="21060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7" name="Line 36"/>
            <p:cNvCxnSpPr/>
            <p:nvPr/>
          </p:nvCxnSpPr>
          <p:spPr bwMode="auto">
            <a:xfrm>
              <a:off x="4320" y="13536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4176" y="142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q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</a:rPr>
                <a:t>r</a:t>
              </a:r>
              <a:r>
                <a:rPr lang="en-US" sz="1100" baseline="30000">
                  <a:effectLst/>
                  <a:latin typeface="Calibri"/>
                  <a:ea typeface="Calibri"/>
                  <a:cs typeface="Times New Roman"/>
                </a:rPr>
                <a:t>’</a:t>
              </a:r>
              <a:endParaRPr lang="uk-UA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5904" y="126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uk-UA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3456" y="12672"/>
              <a:ext cx="28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Z</a:t>
              </a:r>
              <a:endParaRPr lang="uk-UA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3161" y="12627"/>
              <a:ext cx="3751" cy="1872"/>
            </a:xfrm>
            <a:custGeom>
              <a:avLst/>
              <a:gdLst>
                <a:gd name="T0" fmla="*/ 0 w 3024"/>
                <a:gd name="T1" fmla="*/ 1368 h 1656"/>
                <a:gd name="T2" fmla="*/ 576 w 3024"/>
                <a:gd name="T3" fmla="*/ 1224 h 1656"/>
                <a:gd name="T4" fmla="*/ 1872 w 3024"/>
                <a:gd name="T5" fmla="*/ 72 h 1656"/>
                <a:gd name="T6" fmla="*/ 3024 w 3024"/>
                <a:gd name="T7" fmla="*/ 1656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4" h="1656">
                  <a:moveTo>
                    <a:pt x="0" y="1368"/>
                  </a:moveTo>
                  <a:cubicBezTo>
                    <a:pt x="132" y="1404"/>
                    <a:pt x="264" y="1440"/>
                    <a:pt x="576" y="1224"/>
                  </a:cubicBezTo>
                  <a:cubicBezTo>
                    <a:pt x="888" y="1008"/>
                    <a:pt x="1464" y="0"/>
                    <a:pt x="1872" y="72"/>
                  </a:cubicBezTo>
                  <a:cubicBezTo>
                    <a:pt x="2280" y="144"/>
                    <a:pt x="2832" y="1392"/>
                    <a:pt x="3024" y="165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192" y="142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36000" bIns="0" anchor="t" anchorCtr="0" upright="1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q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</a:rPr>
                <a:t>r</a:t>
              </a:r>
              <a:r>
                <a:rPr lang="en-US" sz="1100" baseline="30000">
                  <a:effectLst/>
                  <a:latin typeface="Calibri"/>
                  <a:ea typeface="Calibri"/>
                  <a:cs typeface="Times New Roman"/>
                </a:rPr>
                <a:t>”</a:t>
              </a:r>
              <a:endParaRPr lang="uk-UA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3" name="Line 42"/>
            <p:cNvCxnSpPr/>
            <p:nvPr/>
          </p:nvCxnSpPr>
          <p:spPr bwMode="auto">
            <a:xfrm flipV="1">
              <a:off x="6514" y="13875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43"/>
            <p:cNvCxnSpPr/>
            <p:nvPr/>
          </p:nvCxnSpPr>
          <p:spPr bwMode="auto">
            <a:xfrm flipV="1">
              <a:off x="5472" y="12672"/>
              <a:ext cx="0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5184" y="14256"/>
              <a:ext cx="43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q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</a:rPr>
                <a:t>0</a:t>
              </a:r>
              <a:endParaRPr lang="uk-UA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36" name="Прямоугольник 35"/>
          <p:cNvSpPr/>
          <p:nvPr/>
        </p:nvSpPr>
        <p:spPr>
          <a:xfrm>
            <a:off x="259760" y="4787860"/>
            <a:ext cx="831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/>
              <a:t>Рис. 4. Рівновага витрат та результативності інформаційної системи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375186" y="5157192"/>
            <a:ext cx="7354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/>
              <a:t>R – результативність інформаційного забезпечення управління;</a:t>
            </a:r>
          </a:p>
          <a:p>
            <a:r>
              <a:rPr lang="uk-UA" sz="1400" dirty="0"/>
              <a:t>Z – витрати на впровадження та супроводження ІСОА (ІСУ);</a:t>
            </a:r>
          </a:p>
          <a:p>
            <a:r>
              <a:rPr lang="uk-UA" sz="1400" dirty="0"/>
              <a:t>q – обсяг інформаційних послуг, що виконує система;</a:t>
            </a:r>
          </a:p>
          <a:p>
            <a:r>
              <a:rPr lang="uk-UA" sz="1400" dirty="0" err="1"/>
              <a:t>qr’</a:t>
            </a:r>
            <a:r>
              <a:rPr lang="uk-UA" sz="1400" dirty="0"/>
              <a:t>,</a:t>
            </a:r>
            <a:r>
              <a:rPr lang="uk-UA" sz="1400" dirty="0" err="1"/>
              <a:t>qr</a:t>
            </a:r>
            <a:r>
              <a:rPr lang="uk-UA" sz="1400" dirty="0"/>
              <a:t>” – точки беззбиткової діяльності ІСОА;</a:t>
            </a:r>
          </a:p>
          <a:p>
            <a:r>
              <a:rPr lang="uk-UA" sz="1400" dirty="0"/>
              <a:t>[</a:t>
            </a:r>
            <a:r>
              <a:rPr lang="uk-UA" sz="1400" dirty="0" err="1"/>
              <a:t>qr’</a:t>
            </a:r>
            <a:r>
              <a:rPr lang="uk-UA" sz="1400" dirty="0"/>
              <a:t>,</a:t>
            </a:r>
            <a:r>
              <a:rPr lang="uk-UA" sz="1400" dirty="0" err="1"/>
              <a:t>qr</a:t>
            </a:r>
            <a:r>
              <a:rPr lang="uk-UA" sz="1400" dirty="0"/>
              <a:t>”] – зона ефективного функціонування ІСОА; </a:t>
            </a:r>
          </a:p>
          <a:p>
            <a:r>
              <a:rPr lang="uk-UA" sz="1400" dirty="0"/>
              <a:t>q0 – точка оптимуму (Е = </a:t>
            </a:r>
            <a:r>
              <a:rPr lang="uk-UA" sz="1400" dirty="0" err="1"/>
              <a:t>max</a:t>
            </a:r>
            <a:r>
              <a:rPr lang="uk-UA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344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460" y="1340768"/>
            <a:ext cx="6779096" cy="964704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 err="1"/>
              <a:t>Від</a:t>
            </a:r>
            <a:r>
              <a:rPr lang="ru-RU" sz="2000" b="1" dirty="0"/>
              <a:t> </a:t>
            </a:r>
            <a:r>
              <a:rPr lang="ru-RU" sz="2000" b="1" dirty="0" err="1"/>
              <a:t>вдосконалення</a:t>
            </a:r>
            <a:r>
              <a:rPr lang="ru-RU" sz="2000" b="1" dirty="0"/>
              <a:t> </a:t>
            </a:r>
            <a:r>
              <a:rPr lang="ru-RU" sz="2000" b="1" dirty="0" err="1"/>
              <a:t>інформаційного</a:t>
            </a:r>
            <a:r>
              <a:rPr lang="ru-RU" sz="2000" b="1" dirty="0"/>
              <a:t> </a:t>
            </a:r>
            <a:r>
              <a:rPr lang="ru-RU" sz="2000" b="1" dirty="0" err="1"/>
              <a:t>забезпечення</a:t>
            </a:r>
            <a:r>
              <a:rPr lang="ru-RU" sz="2000" b="1" dirty="0"/>
              <a:t> </a:t>
            </a:r>
            <a:r>
              <a:rPr lang="ru-RU" sz="2000" b="1" dirty="0" err="1"/>
              <a:t>можливі</a:t>
            </a:r>
            <a:r>
              <a:rPr lang="ru-RU" sz="2000" b="1" dirty="0"/>
              <a:t> </a:t>
            </a:r>
            <a:r>
              <a:rPr lang="ru-RU" sz="2000" b="1" dirty="0" err="1"/>
              <a:t>наступні</a:t>
            </a:r>
            <a:r>
              <a:rPr lang="ru-RU" sz="2000" b="1" dirty="0"/>
              <a:t> </a:t>
            </a:r>
            <a:r>
              <a:rPr lang="ru-RU" sz="2000" b="1" dirty="0" err="1"/>
              <a:t>позитивні</a:t>
            </a:r>
            <a:r>
              <a:rPr lang="ru-RU" sz="2000" b="1" dirty="0"/>
              <a:t> </a:t>
            </a:r>
            <a:r>
              <a:rPr lang="ru-RU" sz="2000" b="1" dirty="0" err="1"/>
              <a:t>результати</a:t>
            </a:r>
            <a:r>
              <a:rPr lang="ru-RU" sz="2000" b="1" dirty="0"/>
              <a:t>: </a:t>
            </a:r>
            <a:endParaRPr lang="uk-UA" sz="2000" b="1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460" y="2204864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 err="1"/>
              <a:t>Можлива</a:t>
            </a:r>
            <a:r>
              <a:rPr lang="ru-RU" sz="1600" dirty="0"/>
              <a:t> </a:t>
            </a:r>
            <a:r>
              <a:rPr lang="ru-RU" sz="1600" dirty="0" err="1"/>
              <a:t>економія</a:t>
            </a:r>
            <a:r>
              <a:rPr lang="ru-RU" sz="1600" dirty="0"/>
              <a:t> </a:t>
            </a:r>
            <a:r>
              <a:rPr lang="ru-RU" sz="1600" dirty="0" err="1"/>
              <a:t>витрат</a:t>
            </a:r>
            <a:r>
              <a:rPr lang="ru-RU" sz="1600" dirty="0"/>
              <a:t> за </a:t>
            </a:r>
            <a:r>
              <a:rPr lang="ru-RU" sz="1600" dirty="0" err="1"/>
              <a:t>рахунок</a:t>
            </a:r>
            <a:r>
              <a:rPr lang="ru-RU" sz="1600" dirty="0"/>
              <a:t> </a:t>
            </a:r>
            <a:r>
              <a:rPr lang="ru-RU" sz="1600" dirty="0" err="1"/>
              <a:t>зниження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/>
              <a:t>Фонду </a:t>
            </a:r>
            <a:r>
              <a:rPr lang="ru-RU" sz="1600" dirty="0" err="1"/>
              <a:t>заробітної</a:t>
            </a:r>
            <a:r>
              <a:rPr lang="ru-RU" sz="1600" dirty="0"/>
              <a:t> плати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 smtClean="0"/>
              <a:t>Витрат</a:t>
            </a:r>
            <a:r>
              <a:rPr lang="ru-RU" sz="1600" dirty="0" smtClean="0"/>
              <a:t> </a:t>
            </a:r>
            <a:r>
              <a:rPr lang="ru-RU" sz="1600" dirty="0"/>
              <a:t>на </a:t>
            </a:r>
            <a:r>
              <a:rPr lang="ru-RU" sz="1600" dirty="0" err="1"/>
              <a:t>пошту</a:t>
            </a:r>
            <a:r>
              <a:rPr lang="ru-RU" sz="1600" dirty="0"/>
              <a:t>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Витрат</a:t>
            </a:r>
            <a:r>
              <a:rPr lang="ru-RU" sz="1600" dirty="0"/>
              <a:t> на </a:t>
            </a:r>
            <a:r>
              <a:rPr lang="ru-RU" sz="1600" dirty="0" err="1"/>
              <a:t>оформлення</a:t>
            </a:r>
            <a:r>
              <a:rPr lang="ru-RU" sz="1600" dirty="0"/>
              <a:t> </a:t>
            </a:r>
            <a:r>
              <a:rPr lang="ru-RU" sz="1600" dirty="0" err="1"/>
              <a:t>договорів</a:t>
            </a:r>
            <a:r>
              <a:rPr lang="ru-RU" sz="1600" dirty="0"/>
              <a:t>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Витрат</a:t>
            </a:r>
            <a:r>
              <a:rPr lang="ru-RU" sz="1600" dirty="0"/>
              <a:t> на </a:t>
            </a:r>
            <a:r>
              <a:rPr lang="ru-RU" sz="1600" dirty="0" err="1"/>
              <a:t>перерозподіл</a:t>
            </a:r>
            <a:r>
              <a:rPr lang="ru-RU" sz="1600" dirty="0"/>
              <a:t> </a:t>
            </a:r>
            <a:r>
              <a:rPr lang="ru-RU" sz="1600" dirty="0" err="1"/>
              <a:t>сировини</a:t>
            </a:r>
            <a:r>
              <a:rPr lang="ru-RU" sz="1600" dirty="0"/>
              <a:t> </a:t>
            </a:r>
            <a:endParaRPr lang="uk-UA" sz="1600" dirty="0"/>
          </a:p>
          <a:p>
            <a:r>
              <a:rPr lang="ru-RU" sz="1600" dirty="0"/>
              <a:t>2. </a:t>
            </a:r>
            <a:r>
              <a:rPr lang="ru-RU" sz="1600" dirty="0" err="1"/>
              <a:t>Усунення</a:t>
            </a:r>
            <a:r>
              <a:rPr lang="ru-RU" sz="1600" dirty="0"/>
              <a:t> </a:t>
            </a:r>
            <a:r>
              <a:rPr lang="ru-RU" sz="1600" dirty="0" err="1"/>
              <a:t>можливих</a:t>
            </a:r>
            <a:r>
              <a:rPr lang="ru-RU" sz="1600" dirty="0"/>
              <a:t> </a:t>
            </a:r>
            <a:r>
              <a:rPr lang="ru-RU" sz="1600" dirty="0" err="1"/>
              <a:t>витрат</a:t>
            </a:r>
            <a:r>
              <a:rPr lang="ru-RU" sz="1600" dirty="0"/>
              <a:t> у </a:t>
            </a:r>
            <a:r>
              <a:rPr lang="ru-RU" sz="1600" dirty="0" err="1"/>
              <a:t>майбутньому</a:t>
            </a:r>
            <a:r>
              <a:rPr lang="ru-RU" sz="1600" dirty="0"/>
              <a:t>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Уникнення</a:t>
            </a:r>
            <a:r>
              <a:rPr lang="ru-RU" sz="1600" dirty="0"/>
              <a:t> </a:t>
            </a:r>
            <a:r>
              <a:rPr lang="ru-RU" sz="1600" dirty="0" err="1"/>
              <a:t>майбутнього</a:t>
            </a:r>
            <a:r>
              <a:rPr lang="ru-RU" sz="1600" dirty="0"/>
              <a:t> </a:t>
            </a:r>
            <a:r>
              <a:rPr lang="ru-RU" sz="1600" dirty="0" err="1"/>
              <a:t>зростання</a:t>
            </a:r>
            <a:r>
              <a:rPr lang="ru-RU" sz="1600" dirty="0"/>
              <a:t> </a:t>
            </a:r>
            <a:r>
              <a:rPr lang="ru-RU" sz="1600" dirty="0" err="1"/>
              <a:t>чисельності</a:t>
            </a:r>
            <a:r>
              <a:rPr lang="ru-RU" sz="1600" dirty="0"/>
              <a:t> персоналу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Зменшення</a:t>
            </a:r>
            <a:r>
              <a:rPr lang="ru-RU" sz="1600" dirty="0"/>
              <a:t> </a:t>
            </a:r>
            <a:r>
              <a:rPr lang="ru-RU" sz="1600" dirty="0" err="1"/>
              <a:t>вимог</a:t>
            </a:r>
            <a:r>
              <a:rPr lang="ru-RU" sz="1600" dirty="0"/>
              <a:t> до </a:t>
            </a:r>
            <a:r>
              <a:rPr lang="ru-RU" sz="1600" dirty="0" err="1"/>
              <a:t>обробки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</a:t>
            </a:r>
            <a:endParaRPr lang="uk-UA" sz="1600" dirty="0"/>
          </a:p>
          <a:p>
            <a:r>
              <a:rPr lang="ru-RU" sz="1600" dirty="0" smtClean="0"/>
              <a:t>3</a:t>
            </a:r>
            <a:r>
              <a:rPr lang="ru-RU" sz="1600" dirty="0"/>
              <a:t>. </a:t>
            </a:r>
            <a:r>
              <a:rPr lang="ru-RU" sz="1600" dirty="0" err="1"/>
              <a:t>Можливі</a:t>
            </a:r>
            <a:r>
              <a:rPr lang="ru-RU" sz="1600" dirty="0"/>
              <a:t> </a:t>
            </a:r>
            <a:r>
              <a:rPr lang="ru-RU" sz="1600" dirty="0" err="1"/>
              <a:t>нематеріальні</a:t>
            </a:r>
            <a:r>
              <a:rPr lang="ru-RU" sz="1600" dirty="0"/>
              <a:t> </a:t>
            </a:r>
            <a:r>
              <a:rPr lang="ru-RU" sz="1600" dirty="0" err="1"/>
              <a:t>вигоди</a:t>
            </a:r>
            <a:r>
              <a:rPr lang="ru-RU" sz="1600" dirty="0"/>
              <a:t>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Поліпшення</a:t>
            </a:r>
            <a:r>
              <a:rPr lang="ru-RU" sz="1600" dirty="0"/>
              <a:t> </a:t>
            </a:r>
            <a:r>
              <a:rPr lang="ru-RU" sz="1600" dirty="0" err="1"/>
              <a:t>якості</a:t>
            </a:r>
            <a:r>
              <a:rPr lang="ru-RU" sz="1600" dirty="0"/>
              <a:t> </a:t>
            </a:r>
            <a:r>
              <a:rPr lang="ru-RU" sz="1600" dirty="0" err="1"/>
              <a:t>інформації</a:t>
            </a:r>
            <a:r>
              <a:rPr lang="ru-RU" sz="1600" dirty="0"/>
              <a:t>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Підвищення</a:t>
            </a:r>
            <a:r>
              <a:rPr lang="ru-RU" sz="1600" dirty="0"/>
              <a:t> </a:t>
            </a:r>
            <a:r>
              <a:rPr lang="ru-RU" sz="1600" dirty="0" err="1"/>
              <a:t>продуктивності</a:t>
            </a:r>
            <a:r>
              <a:rPr lang="ru-RU" sz="1600" dirty="0"/>
              <a:t>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Поліпшення</a:t>
            </a:r>
            <a:r>
              <a:rPr lang="ru-RU" sz="1600" dirty="0"/>
              <a:t> і </a:t>
            </a:r>
            <a:r>
              <a:rPr lang="ru-RU" sz="1600" dirty="0" err="1"/>
              <a:t>прискорення</a:t>
            </a:r>
            <a:r>
              <a:rPr lang="ru-RU" sz="1600" dirty="0"/>
              <a:t> </a:t>
            </a:r>
            <a:r>
              <a:rPr lang="ru-RU" sz="1600" dirty="0" err="1"/>
              <a:t>обслуговування</a:t>
            </a:r>
            <a:r>
              <a:rPr lang="ru-RU" sz="1600" dirty="0"/>
              <a:t>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Нові</a:t>
            </a:r>
            <a:r>
              <a:rPr lang="ru-RU" sz="1600" dirty="0"/>
              <a:t> </a:t>
            </a:r>
            <a:r>
              <a:rPr lang="ru-RU" sz="1600" dirty="0" err="1"/>
              <a:t>виробничі</a:t>
            </a:r>
            <a:r>
              <a:rPr lang="ru-RU" sz="1600" dirty="0"/>
              <a:t> </a:t>
            </a:r>
            <a:r>
              <a:rPr lang="ru-RU" sz="1600" dirty="0" err="1"/>
              <a:t>потужності</a:t>
            </a:r>
            <a:r>
              <a:rPr lang="ru-RU" sz="1600" dirty="0"/>
              <a:t>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впевнені</a:t>
            </a:r>
            <a:r>
              <a:rPr lang="ru-RU" sz="1600" dirty="0"/>
              <a:t> </a:t>
            </a:r>
            <a:r>
              <a:rPr lang="ru-RU" sz="1600" dirty="0" err="1"/>
              <a:t>рішення</a:t>
            </a:r>
            <a:r>
              <a:rPr lang="ru-RU" sz="1600" dirty="0"/>
              <a:t>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Поліпшення</a:t>
            </a:r>
            <a:r>
              <a:rPr lang="ru-RU" sz="1600" dirty="0"/>
              <a:t> контролю </a:t>
            </a:r>
            <a:endParaRPr lang="uk-UA" sz="1600" dirty="0"/>
          </a:p>
          <a:p>
            <a:pPr marL="628650" lvl="0" indent="-285750">
              <a:buFont typeface="Arial" pitchFamily="34" charset="0"/>
              <a:buChar char="•"/>
            </a:pPr>
            <a:r>
              <a:rPr lang="ru-RU" sz="1600" dirty="0" err="1"/>
              <a:t>Зменшення</a:t>
            </a:r>
            <a:r>
              <a:rPr lang="ru-RU" sz="1600" dirty="0"/>
              <a:t> </a:t>
            </a:r>
            <a:r>
              <a:rPr lang="ru-RU" sz="1600" dirty="0" err="1"/>
              <a:t>прострочених</a:t>
            </a:r>
            <a:r>
              <a:rPr lang="ru-RU" sz="1600" dirty="0"/>
              <a:t> </a:t>
            </a:r>
            <a:r>
              <a:rPr lang="ru-RU" sz="1600" dirty="0" err="1"/>
              <a:t>платежів</a:t>
            </a:r>
            <a:r>
              <a:rPr lang="ru-RU" sz="1600" dirty="0"/>
              <a:t> 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339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7744" y="2852936"/>
            <a:ext cx="519492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dirty="0" smtClean="0"/>
              <a:t>Дякую за увагу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34695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916832"/>
            <a:ext cx="8568952" cy="2403699"/>
          </a:xfrm>
        </p:spPr>
        <p:txBody>
          <a:bodyPr>
            <a:noAutofit/>
          </a:bodyPr>
          <a:lstStyle/>
          <a:p>
            <a:pPr algn="l"/>
            <a:r>
              <a:rPr lang="uk-UA" sz="1800" b="1" u="sng" dirty="0" smtClean="0"/>
              <a:t/>
            </a:r>
            <a:br>
              <a:rPr lang="uk-UA" sz="1800" b="1" u="sng" dirty="0" smtClean="0"/>
            </a:br>
            <a:r>
              <a:rPr lang="uk-UA" sz="2800" b="1" u="sng" dirty="0" smtClean="0"/>
              <a:t>Актуальність теми:</a:t>
            </a:r>
            <a:r>
              <a:rPr lang="uk-UA" sz="2800" dirty="0" smtClean="0"/>
              <a:t> для </a:t>
            </a:r>
            <a:r>
              <a:rPr lang="uk-UA" sz="2800" dirty="0"/>
              <a:t>прийняття ефективних управлінських рішень в умовах динамічного розвитку ринкової економіки підприємствам аграрного сектору потрібна доцільна система інформаційного забезпечення яка об'єктивно відображає сформовану економічну ситуацію.</a:t>
            </a:r>
            <a:r>
              <a:rPr lang="uk-UA" sz="1800" dirty="0"/>
              <a:t/>
            </a:r>
            <a:br>
              <a:rPr lang="uk-UA" sz="1800" dirty="0"/>
            </a:br>
            <a:r>
              <a:rPr lang="uk-UA" sz="1800" dirty="0" smtClean="0"/>
              <a:t/>
            </a:r>
            <a:br>
              <a:rPr lang="uk-UA" sz="1800" dirty="0" smtClean="0"/>
            </a:br>
            <a:r>
              <a:rPr lang="uk-UA" sz="1800" dirty="0" smtClean="0"/>
              <a:t/>
            </a:r>
            <a:br>
              <a:rPr lang="uk-UA" sz="1800" dirty="0" smtClean="0"/>
            </a:br>
            <a:endParaRPr lang="uk-UA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4725144"/>
            <a:ext cx="8784976" cy="1656184"/>
          </a:xfrm>
        </p:spPr>
        <p:txBody>
          <a:bodyPr>
            <a:noAutofit/>
          </a:bodyPr>
          <a:lstStyle/>
          <a:p>
            <a:pPr algn="l"/>
            <a:r>
              <a:rPr lang="uk-UA" sz="2800" b="1" u="sng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Мета:</a:t>
            </a:r>
            <a:r>
              <a:rPr lang="uk-UA" sz="28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uk-UA" sz="2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становлення якісного інформаційного забезпечення підрозділів усіх рівнів, так як це основа ефективного управління підприємством.</a:t>
            </a:r>
            <a:endParaRPr lang="uk-UA" sz="28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81824" y="4509120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Рис. 1. </a:t>
            </a:r>
            <a:r>
              <a:rPr lang="ru-RU" b="1" dirty="0"/>
              <a:t>Структурна схема </a:t>
            </a:r>
            <a:r>
              <a:rPr lang="ru-RU" b="1" dirty="0" err="1"/>
              <a:t>інформаційного</a:t>
            </a:r>
            <a:r>
              <a:rPr lang="ru-RU" b="1" dirty="0"/>
              <a:t> контуру</a:t>
            </a:r>
            <a:endParaRPr lang="uk-UA" dirty="0"/>
          </a:p>
          <a:p>
            <a:r>
              <a:rPr lang="ru-RU" dirty="0" err="1" smtClean="0"/>
              <a:t>I</a:t>
            </a:r>
            <a:r>
              <a:rPr lang="ru-RU" baseline="-25000" dirty="0" err="1" smtClean="0"/>
              <a:t>вх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err="1"/>
              <a:t>вхідна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про те,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стані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повинен бути;</a:t>
            </a:r>
            <a:endParaRPr lang="uk-UA" dirty="0"/>
          </a:p>
          <a:p>
            <a:r>
              <a:rPr lang="ru-RU" dirty="0" err="1"/>
              <a:t>I</a:t>
            </a:r>
            <a:r>
              <a:rPr lang="ru-RU" baseline="-25000" dirty="0" err="1"/>
              <a:t>ос</a:t>
            </a:r>
            <a:r>
              <a:rPr lang="ru-RU" dirty="0"/>
              <a:t> - </a:t>
            </a:r>
            <a:r>
              <a:rPr lang="ru-RU" dirty="0" err="1"/>
              <a:t>інформація</a:t>
            </a:r>
            <a:r>
              <a:rPr lang="ru-RU" dirty="0"/>
              <a:t> про </a:t>
            </a:r>
            <a:r>
              <a:rPr lang="ru-RU" dirty="0" err="1"/>
              <a:t>поточний</a:t>
            </a:r>
            <a:r>
              <a:rPr lang="ru-RU" dirty="0"/>
              <a:t> стан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; </a:t>
            </a:r>
            <a:endParaRPr lang="uk-UA" dirty="0"/>
          </a:p>
          <a:p>
            <a:r>
              <a:rPr lang="ru-RU" dirty="0" err="1"/>
              <a:t>I</a:t>
            </a:r>
            <a:r>
              <a:rPr lang="ru-RU" baseline="-25000" dirty="0" err="1"/>
              <a:t>у</a:t>
            </a:r>
            <a:r>
              <a:rPr lang="ru-RU" dirty="0"/>
              <a:t> - </a:t>
            </a:r>
            <a:r>
              <a:rPr lang="ru-RU" dirty="0" err="1"/>
              <a:t>керуюча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; </a:t>
            </a:r>
            <a:endParaRPr lang="uk-UA" dirty="0"/>
          </a:p>
          <a:p>
            <a:r>
              <a:rPr lang="ru-RU" dirty="0"/>
              <a:t>U -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виконавчого</a:t>
            </a:r>
            <a:r>
              <a:rPr lang="ru-RU" dirty="0"/>
              <a:t> органу на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; </a:t>
            </a:r>
            <a:endParaRPr lang="uk-UA" dirty="0"/>
          </a:p>
          <a:p>
            <a:r>
              <a:rPr lang="ru-RU" dirty="0"/>
              <a:t>V - </a:t>
            </a:r>
            <a:r>
              <a:rPr lang="ru-RU" dirty="0" err="1"/>
              <a:t>відхилення</a:t>
            </a:r>
            <a:r>
              <a:rPr lang="ru-RU" dirty="0"/>
              <a:t> стану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впливом</a:t>
            </a:r>
            <a:r>
              <a:rPr lang="ru-RU" dirty="0"/>
              <a:t> </a:t>
            </a:r>
            <a:r>
              <a:rPr lang="ru-RU" dirty="0" err="1"/>
              <a:t>зовнішнього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984245" y="1450033"/>
            <a:ext cx="6756107" cy="3059088"/>
            <a:chOff x="0" y="0"/>
            <a:chExt cx="5772149" cy="2847974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0" y="152400"/>
              <a:ext cx="5772149" cy="23145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ea typeface="Calibri"/>
                  <a:cs typeface="Times New Roman"/>
                </a:rPr>
                <a:t> 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219075" y="619125"/>
              <a:ext cx="1876424" cy="5238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Calibri"/>
                  <a:cs typeface="Times New Roman"/>
                </a:rPr>
                <a:t>Керуючий орган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286125" y="590550"/>
              <a:ext cx="1876424" cy="55244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Calibri"/>
                  <a:cs typeface="Times New Roman"/>
                </a:rPr>
                <a:t>Виконуючий орган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286125" y="1819273"/>
              <a:ext cx="1876424" cy="4857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Calibri"/>
                  <a:cs typeface="Times New Roman"/>
                </a:rPr>
                <a:t>Об’єкт управління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3" name="Прямая со стрелкой 32"/>
            <p:cNvCxnSpPr/>
            <p:nvPr/>
          </p:nvCxnSpPr>
          <p:spPr>
            <a:xfrm>
              <a:off x="1085850" y="0"/>
              <a:ext cx="0" cy="619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2095500" y="923924"/>
              <a:ext cx="11906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1085850" y="1142999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>
              <a:off x="4248149" y="1142999"/>
              <a:ext cx="0" cy="676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flipV="1">
              <a:off x="4248149" y="2305049"/>
              <a:ext cx="0" cy="419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0" y="1514474"/>
              <a:ext cx="57721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Прямоугольник 38"/>
            <p:cNvSpPr/>
            <p:nvPr/>
          </p:nvSpPr>
          <p:spPr>
            <a:xfrm>
              <a:off x="85725" y="2114548"/>
              <a:ext cx="1819275" cy="2762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200">
                  <a:effectLst/>
                  <a:latin typeface="Times New Roman"/>
                  <a:ea typeface="Calibri"/>
                  <a:cs typeface="Times New Roman"/>
                </a:rPr>
                <a:t>Керована підсистема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914774" y="238125"/>
              <a:ext cx="1809749" cy="285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200">
                  <a:effectLst/>
                  <a:latin typeface="Times New Roman"/>
                  <a:ea typeface="Calibri"/>
                  <a:cs typeface="Times New Roman"/>
                </a:rPr>
                <a:t>Керуюча підсистема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171575" y="257175"/>
              <a:ext cx="409575" cy="3333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lang="ru-RU" sz="14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вх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143000" y="1676399"/>
              <a:ext cx="409575" cy="3333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lang="en-US" sz="14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oc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419349" y="523874"/>
              <a:ext cx="409575" cy="3333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lang="en-US" sz="14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y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43398" y="2514599"/>
              <a:ext cx="314325" cy="3333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V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4314825" y="1190625"/>
              <a:ext cx="342900" cy="304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U</a:t>
              </a:r>
              <a:endParaRPr lang="uk-UA" sz="1100">
                <a:effectLst/>
                <a:ea typeface="Calibri"/>
                <a:cs typeface="Times New Roman"/>
              </a:endParaRPr>
            </a:p>
          </p:txBody>
        </p:sp>
      </p:grpSp>
      <p:cxnSp>
        <p:nvCxnSpPr>
          <p:cNvPr id="46" name="Прямая со стрелкой 45"/>
          <p:cNvCxnSpPr>
            <a:stCxn id="32" idx="1"/>
          </p:cNvCxnSpPr>
          <p:nvPr/>
        </p:nvCxnSpPr>
        <p:spPr>
          <a:xfrm flipH="1" flipV="1">
            <a:off x="2255196" y="3659942"/>
            <a:ext cx="2575348" cy="51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6768752" cy="820688"/>
          </a:xfrm>
        </p:spPr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ru-RU" i="1" dirty="0" err="1"/>
              <a:t>Таблиця</a:t>
            </a:r>
            <a:r>
              <a:rPr lang="ru-RU" i="1" dirty="0"/>
              <a:t> 1</a:t>
            </a:r>
            <a:endParaRPr lang="uk-UA" dirty="0"/>
          </a:p>
          <a:p>
            <a:pPr marL="0" indent="0" algn="ctr">
              <a:buNone/>
            </a:pPr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підприємств</a:t>
            </a:r>
            <a:r>
              <a:rPr lang="ru-RU" b="1" dirty="0"/>
              <a:t> АПК,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здійснювали</a:t>
            </a:r>
            <a:r>
              <a:rPr lang="ru-RU" b="1" dirty="0"/>
              <a:t> </a:t>
            </a:r>
            <a:r>
              <a:rPr lang="ru-RU" b="1" dirty="0" err="1"/>
              <a:t>автоматизований</a:t>
            </a:r>
            <a:r>
              <a:rPr lang="ru-RU" b="1" dirty="0"/>
              <a:t> </a:t>
            </a:r>
            <a:r>
              <a:rPr lang="ru-RU" b="1" dirty="0" err="1"/>
              <a:t>обмін</a:t>
            </a:r>
            <a:r>
              <a:rPr lang="ru-RU" b="1" dirty="0"/>
              <a:t> </a:t>
            </a:r>
            <a:r>
              <a:rPr lang="ru-RU" b="1" dirty="0" err="1"/>
              <a:t>даними</a:t>
            </a:r>
            <a:r>
              <a:rPr lang="ru-RU" b="1" dirty="0"/>
              <a:t> в </a:t>
            </a:r>
            <a:r>
              <a:rPr lang="ru-RU" b="1" dirty="0" err="1"/>
              <a:t>Україні</a:t>
            </a:r>
            <a:r>
              <a:rPr lang="ru-RU" b="1" dirty="0"/>
              <a:t>, од.</a:t>
            </a:r>
            <a:endParaRPr lang="uk-UA" b="1" dirty="0"/>
          </a:p>
          <a:p>
            <a:endParaRPr lang="uk-UA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50318"/>
              </p:ext>
            </p:extLst>
          </p:nvPr>
        </p:nvGraphicFramePr>
        <p:xfrm>
          <a:off x="395536" y="2276872"/>
          <a:ext cx="8496945" cy="39604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81320"/>
                <a:gridCol w="1153907"/>
                <a:gridCol w="1153907"/>
                <a:gridCol w="897081"/>
                <a:gridCol w="1410730"/>
              </a:tblGrid>
              <a:tr h="192360">
                <a:tc rowSpan="2"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ru-RU" sz="17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01345" marR="111760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Види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інформаційних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потоків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763" marR="539750" indent="0" algn="ctr">
                        <a:spcAft>
                          <a:spcPts val="0"/>
                        </a:spcAft>
                      </a:pPr>
                      <a:r>
                        <a:rPr lang="uk-UA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Р</a:t>
                      </a:r>
                      <a:r>
                        <a:rPr lang="uk-UA" sz="1200" baseline="0" dirty="0" err="1">
                          <a:solidFill>
                            <a:schemeClr val="tx1"/>
                          </a:solidFill>
                          <a:effectLst/>
                        </a:rPr>
                        <a:t>оки</a:t>
                      </a:r>
                      <a:endParaRPr lang="uk-UA" sz="11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3500" marR="65405" indent="-381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охоплених підприємств у 2013 р.*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22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4625" marR="1746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2011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31445" marR="13271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4033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93533">
                <a:tc>
                  <a:txBody>
                    <a:bodyPr/>
                    <a:lstStyle/>
                    <a:p>
                      <a:pPr marL="65405" marR="111760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Надсилання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замовлень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постачальникам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46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12986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13271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14840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13207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3215" marR="18034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41,4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533">
                <a:tc>
                  <a:txBody>
                    <a:bodyPr/>
                    <a:lstStyle/>
                    <a:p>
                      <a:pPr marL="65405" marR="111760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Отримання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електронних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рахунків-фактур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46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16591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13271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17992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15132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3215" marR="18034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48,5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360">
                <a:tc>
                  <a:txBody>
                    <a:bodyPr/>
                    <a:lstStyle/>
                    <a:p>
                      <a:pPr marL="65405" marR="111760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Отримання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замовлень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від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клієнтів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46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13249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13271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14669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13005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3215" marR="18034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38,7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533">
                <a:tc>
                  <a:txBody>
                    <a:bodyPr/>
                    <a:lstStyle/>
                    <a:p>
                      <a:pPr marL="65405" marR="111760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Відправлення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електронних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рахунків-фактур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46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13474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13271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15380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12447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3215" marR="18034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42,3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468">
                <a:tc>
                  <a:txBody>
                    <a:bodyPr/>
                    <a:lstStyle/>
                    <a:p>
                      <a:pPr marL="65405" marR="111760">
                        <a:spcAft>
                          <a:spcPts val="0"/>
                        </a:spcAft>
                      </a:pP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Відправлення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або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отримання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інформації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про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продукцію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каталоги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продуктів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прейскурантів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тощо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14727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31445" marR="132715" algn="ctr">
                        <a:spcAft>
                          <a:spcPts val="0"/>
                        </a:spcAft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16031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0223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15033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3215" marR="18034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48,5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9064">
                <a:tc>
                  <a:txBody>
                    <a:bodyPr/>
                    <a:lstStyle/>
                    <a:p>
                      <a:pPr marL="65405" marR="228600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Відправлення або отримання транспортної документації (товарно-транспортних накладних)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4625" marR="1746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6357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31445" marR="13271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8683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4033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6398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8034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uk-UA" sz="115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22,1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302">
                <a:tc>
                  <a:txBody>
                    <a:bodyPr/>
                    <a:lstStyle/>
                    <a:p>
                      <a:pPr marL="65405" marR="302260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Надання платіжних доручень фінансовим установам (банк/клієнт)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15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4625" marR="17462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17895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31445" marR="13271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21067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0223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13235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3215" marR="18034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68,0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7068">
                <a:tc>
                  <a:txBody>
                    <a:bodyPr/>
                    <a:lstStyle/>
                    <a:p>
                      <a:pPr marL="65405" marR="140335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Відправлення або отримання даних для/від державних установ (податкових декларацій, статистичної звітності тощо)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ru-RU" sz="12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4625" marR="1746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13253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31445" marR="13271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25197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0223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18185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3215" marR="18034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69,7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6398" y="6304002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Примітка</a:t>
            </a:r>
            <a:r>
              <a:rPr lang="ru-RU" sz="1200" dirty="0"/>
              <a:t>: *</a:t>
            </a:r>
            <a:r>
              <a:rPr lang="ru-RU" sz="1200" dirty="0" err="1"/>
              <a:t>загальна</a:t>
            </a:r>
            <a:r>
              <a:rPr lang="ru-RU" sz="1200" dirty="0"/>
              <a:t> </a:t>
            </a:r>
            <a:r>
              <a:rPr lang="ru-RU" sz="1200" dirty="0" err="1"/>
              <a:t>кількість</a:t>
            </a:r>
            <a:r>
              <a:rPr lang="ru-RU" sz="1200" dirty="0"/>
              <a:t> </a:t>
            </a:r>
            <a:r>
              <a:rPr lang="ru-RU" sz="1200" dirty="0" err="1"/>
              <a:t>підприємств</a:t>
            </a:r>
            <a:r>
              <a:rPr lang="ru-RU" sz="1200" dirty="0"/>
              <a:t> </a:t>
            </a:r>
            <a:r>
              <a:rPr lang="ru-RU" sz="1200" dirty="0" err="1"/>
              <a:t>склала</a:t>
            </a:r>
            <a:r>
              <a:rPr lang="ru-RU" sz="1200" dirty="0"/>
              <a:t> 26269 од.</a:t>
            </a:r>
            <a:r>
              <a:rPr lang="ru-RU" sz="1200" dirty="0" smtClean="0"/>
              <a:t>.</a:t>
            </a:r>
            <a:endParaRPr lang="uk-UA" sz="1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1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638092"/>
            <a:ext cx="6696744" cy="607422"/>
          </a:xfrm>
        </p:spPr>
        <p:txBody>
          <a:bodyPr>
            <a:normAutofit fontScale="90000"/>
          </a:bodyPr>
          <a:lstStyle/>
          <a:p>
            <a:r>
              <a:rPr lang="uk-UA" sz="1600" dirty="0"/>
              <a:t/>
            </a:r>
            <a:br>
              <a:rPr lang="uk-UA" sz="1600" dirty="0"/>
            </a:br>
            <a:r>
              <a:rPr lang="ru-RU" sz="1800" b="1" dirty="0" err="1" smtClean="0"/>
              <a:t>Кількість</a:t>
            </a:r>
            <a:r>
              <a:rPr lang="ru-RU" sz="1800" b="1" dirty="0" smtClean="0"/>
              <a:t> </a:t>
            </a:r>
            <a:r>
              <a:rPr lang="ru-RU" sz="1800" b="1" dirty="0" err="1"/>
              <a:t>підприємств</a:t>
            </a:r>
            <a:r>
              <a:rPr lang="ru-RU" sz="1800" b="1" dirty="0"/>
              <a:t> АПК, </a:t>
            </a:r>
            <a:r>
              <a:rPr lang="ru-RU" sz="1800" b="1" dirty="0" err="1"/>
              <a:t>що</a:t>
            </a:r>
            <a:r>
              <a:rPr lang="ru-RU" sz="1800" b="1" dirty="0"/>
              <a:t> </a:t>
            </a:r>
            <a:r>
              <a:rPr lang="ru-RU" sz="1800" b="1" dirty="0" err="1"/>
              <a:t>здійснювали</a:t>
            </a:r>
            <a:r>
              <a:rPr lang="ru-RU" sz="1800" b="1" dirty="0"/>
              <a:t> </a:t>
            </a:r>
            <a:r>
              <a:rPr lang="ru-RU" sz="1800" b="1" dirty="0" err="1"/>
              <a:t>автоматизований</a:t>
            </a:r>
            <a:r>
              <a:rPr lang="ru-RU" sz="1800" b="1" dirty="0"/>
              <a:t> </a:t>
            </a:r>
            <a:r>
              <a:rPr lang="ru-RU" sz="1800" b="1" dirty="0" err="1"/>
              <a:t>обмін</a:t>
            </a:r>
            <a:r>
              <a:rPr lang="ru-RU" sz="1800" b="1" dirty="0"/>
              <a:t> </a:t>
            </a:r>
            <a:r>
              <a:rPr lang="ru-RU" sz="1800" b="1" dirty="0" err="1"/>
              <a:t>даними</a:t>
            </a:r>
            <a:r>
              <a:rPr lang="ru-RU" sz="1800" b="1" dirty="0"/>
              <a:t> в </a:t>
            </a:r>
            <a:r>
              <a:rPr lang="ru-RU" sz="1800" b="1" dirty="0" err="1"/>
              <a:t>Житомирський</a:t>
            </a:r>
            <a:r>
              <a:rPr lang="ru-RU" sz="1800" b="1" dirty="0"/>
              <a:t> </a:t>
            </a:r>
            <a:r>
              <a:rPr lang="ru-RU" sz="1800" b="1" dirty="0" err="1"/>
              <a:t>області</a:t>
            </a:r>
            <a:r>
              <a:rPr lang="ru-RU" sz="1800" b="1" dirty="0"/>
              <a:t>, од.</a:t>
            </a:r>
            <a:r>
              <a:rPr lang="uk-UA" sz="1800" b="1" dirty="0"/>
              <a:t/>
            </a:r>
            <a:br>
              <a:rPr lang="uk-UA" sz="1800" b="1" dirty="0"/>
            </a:br>
            <a:endParaRPr lang="uk-UA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4168" y="1268760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/>
              <a:t>Таблиця</a:t>
            </a:r>
            <a:r>
              <a:rPr lang="ru-RU" i="1" dirty="0"/>
              <a:t> 2</a:t>
            </a:r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01674"/>
              </p:ext>
            </p:extLst>
          </p:nvPr>
        </p:nvGraphicFramePr>
        <p:xfrm>
          <a:off x="395536" y="2564904"/>
          <a:ext cx="8424935" cy="37444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294405"/>
                <a:gridCol w="903127"/>
                <a:gridCol w="904037"/>
                <a:gridCol w="904037"/>
                <a:gridCol w="1419329"/>
              </a:tblGrid>
              <a:tr h="219721">
                <a:tc rowSpan="2"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17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14935" marR="194945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Вид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інформаційних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потоків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6840" marR="117475" algn="ctr">
                        <a:spcAft>
                          <a:spcPts val="0"/>
                        </a:spcAft>
                      </a:pPr>
                      <a:r>
                        <a:rPr lang="en-US" sz="1200" baseline="0">
                          <a:solidFill>
                            <a:schemeClr val="tx1"/>
                          </a:solidFill>
                          <a:effectLst/>
                        </a:rPr>
                        <a:t>Рік</a:t>
                      </a:r>
                      <a:endParaRPr lang="uk-UA" sz="1100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3500" marR="65405" indent="-381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охоплених підприємств у 2013 р.*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9164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6985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2011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2705" marR="5270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755" marR="7302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19721">
                <a:tc>
                  <a:txBody>
                    <a:bodyPr/>
                    <a:lstStyle/>
                    <a:p>
                      <a:pPr marL="65405" marR="194945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Надсилання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замовлень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постачальникам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247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5270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319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30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283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3215" marR="180340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41,4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721">
                <a:tc>
                  <a:txBody>
                    <a:bodyPr/>
                    <a:lstStyle/>
                    <a:p>
                      <a:pPr marL="65405" marR="194945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Отримання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електронних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рахунків-фактур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319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5270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433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302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332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3215" marR="180340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48,5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721">
                <a:tc>
                  <a:txBody>
                    <a:bodyPr/>
                    <a:lstStyle/>
                    <a:p>
                      <a:pPr marL="65405" marR="194945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Отримання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замовлень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від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клієнтів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241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5270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323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302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265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3215" marR="180340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38,7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721">
                <a:tc>
                  <a:txBody>
                    <a:bodyPr/>
                    <a:lstStyle/>
                    <a:p>
                      <a:pPr marL="65405" marR="194945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Відправлення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електронних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рахунків-фактур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292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5270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363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302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289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3215" marR="180340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42,3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442">
                <a:tc>
                  <a:txBody>
                    <a:bodyPr/>
                    <a:lstStyle/>
                    <a:p>
                      <a:pPr marL="65405" marR="194945">
                        <a:spcAft>
                          <a:spcPts val="0"/>
                        </a:spcAft>
                      </a:pP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Відправлення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або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отримання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інформації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про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продукцію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каталоги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продуктів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прейскурантів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тощо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0795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313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270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364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755" marR="7302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332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8034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3215" marR="18034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48,5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442">
                <a:tc>
                  <a:txBody>
                    <a:bodyPr/>
                    <a:lstStyle/>
                    <a:p>
                      <a:pPr marL="65405" marR="490855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Відправлення або отримання транспортної документації (товарно-транспортних накладних)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0795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124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2705" marR="5270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199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755" marR="730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151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8034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3215" marR="180340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22,1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442">
                <a:tc>
                  <a:txBody>
                    <a:bodyPr/>
                    <a:lstStyle/>
                    <a:p>
                      <a:pPr marL="65405" marR="194945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Надання платіжних доручень фінансовим установам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 marR="194945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(банк/клієнт)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15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0795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426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2705" marR="5270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486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755" marR="730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465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8034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3215" marR="180340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68,0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8319">
                <a:tc>
                  <a:txBody>
                    <a:bodyPr/>
                    <a:lstStyle/>
                    <a:p>
                      <a:pPr marL="65405" marR="115570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Відправлення або отримання даних для/від державних установ (податкових декларацій, статистичної звітності тощо)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ru-RU" sz="125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0795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585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5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2705" marR="5270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702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755" marR="7302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477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80340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8034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3215" marR="180340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69,7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317634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ru-RU" sz="1200" dirty="0" err="1"/>
              <a:t>Примітка</a:t>
            </a:r>
            <a:r>
              <a:rPr lang="ru-RU" sz="1200" dirty="0"/>
              <a:t>: </a:t>
            </a:r>
            <a:r>
              <a:rPr lang="ru-RU" sz="1200" dirty="0" err="1"/>
              <a:t>загальна</a:t>
            </a:r>
            <a:r>
              <a:rPr lang="ru-RU" sz="1200" dirty="0"/>
              <a:t> </a:t>
            </a:r>
            <a:r>
              <a:rPr lang="ru-RU" sz="1200" dirty="0" err="1"/>
              <a:t>кількість</a:t>
            </a:r>
            <a:r>
              <a:rPr lang="ru-RU" sz="1200" dirty="0"/>
              <a:t> </a:t>
            </a:r>
            <a:r>
              <a:rPr lang="ru-RU" sz="1200" dirty="0" err="1"/>
              <a:t>підприємств</a:t>
            </a:r>
            <a:r>
              <a:rPr lang="ru-RU" sz="1200" dirty="0"/>
              <a:t> </a:t>
            </a:r>
            <a:r>
              <a:rPr lang="ru-RU" sz="1200" dirty="0" err="1"/>
              <a:t>склала</a:t>
            </a:r>
            <a:r>
              <a:rPr lang="ru-RU" sz="1200" dirty="0"/>
              <a:t> 684 од.</a:t>
            </a:r>
            <a:endParaRPr lang="uk-UA" sz="1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77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45224"/>
            <a:ext cx="8352928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/>
              <a:t>Рис. 2. </a:t>
            </a:r>
            <a:r>
              <a:rPr lang="ru-RU" sz="1800" b="1" dirty="0" err="1"/>
              <a:t>Напрями</a:t>
            </a:r>
            <a:r>
              <a:rPr lang="ru-RU" sz="1800" b="1" dirty="0"/>
              <a:t> </a:t>
            </a:r>
            <a:r>
              <a:rPr lang="ru-RU" sz="1800" b="1" dirty="0" err="1"/>
              <a:t>використання</a:t>
            </a:r>
            <a:r>
              <a:rPr lang="ru-RU" sz="1800" b="1" dirty="0"/>
              <a:t> </a:t>
            </a:r>
            <a:r>
              <a:rPr lang="ru-RU" sz="1800" b="1" dirty="0" err="1"/>
              <a:t>інформаційних</a:t>
            </a:r>
            <a:r>
              <a:rPr lang="ru-RU" sz="1800" b="1" dirty="0"/>
              <a:t> </a:t>
            </a:r>
            <a:r>
              <a:rPr lang="ru-RU" sz="1800" b="1" dirty="0" err="1"/>
              <a:t>технологій</a:t>
            </a:r>
            <a:r>
              <a:rPr lang="ru-RU" sz="1800" b="1" dirty="0"/>
              <a:t> </a:t>
            </a:r>
            <a:r>
              <a:rPr lang="ru-RU" sz="1800" b="1" dirty="0" err="1"/>
              <a:t>суб’єктами</a:t>
            </a:r>
            <a:r>
              <a:rPr lang="ru-RU" sz="1800" b="1" dirty="0"/>
              <a:t> </a:t>
            </a:r>
            <a:r>
              <a:rPr lang="ru-RU" sz="1800" b="1" dirty="0" err="1"/>
              <a:t>підприємництва</a:t>
            </a:r>
            <a:r>
              <a:rPr lang="ru-RU" sz="1800" b="1" dirty="0"/>
              <a:t> у 2013 р.</a:t>
            </a:r>
            <a:endParaRPr lang="uk-UA" sz="1800" dirty="0"/>
          </a:p>
        </p:txBody>
      </p:sp>
      <p:pic>
        <p:nvPicPr>
          <p:cNvPr id="4" name="Изображение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412776"/>
            <a:ext cx="568863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916832"/>
            <a:ext cx="30243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1) </a:t>
            </a:r>
            <a:r>
              <a:rPr lang="ru-RU" sz="1200" dirty="0" err="1"/>
              <a:t>надсилання</a:t>
            </a:r>
            <a:r>
              <a:rPr lang="ru-RU" sz="1200" dirty="0"/>
              <a:t> </a:t>
            </a:r>
            <a:r>
              <a:rPr lang="ru-RU" sz="1200" dirty="0" err="1"/>
              <a:t>замовлень</a:t>
            </a:r>
            <a:r>
              <a:rPr lang="ru-RU" sz="1200" dirty="0"/>
              <a:t> </a:t>
            </a:r>
            <a:r>
              <a:rPr lang="ru-RU" sz="1200" dirty="0" err="1"/>
              <a:t>постачальникам</a:t>
            </a:r>
            <a:r>
              <a:rPr lang="ru-RU" sz="1200" dirty="0"/>
              <a:t>;</a:t>
            </a:r>
            <a:endParaRPr lang="uk-UA" sz="1200" dirty="0"/>
          </a:p>
          <a:p>
            <a:r>
              <a:rPr lang="ru-RU" sz="1200" dirty="0"/>
              <a:t>2) </a:t>
            </a:r>
            <a:r>
              <a:rPr lang="ru-RU" sz="1200" dirty="0" err="1"/>
              <a:t>отримання</a:t>
            </a:r>
            <a:r>
              <a:rPr lang="ru-RU" sz="1200" dirty="0"/>
              <a:t> </a:t>
            </a:r>
            <a:r>
              <a:rPr lang="ru-RU" sz="1200" dirty="0" err="1"/>
              <a:t>електронних</a:t>
            </a:r>
            <a:r>
              <a:rPr lang="ru-RU" sz="1200" dirty="0"/>
              <a:t> </a:t>
            </a:r>
            <a:r>
              <a:rPr lang="ru-RU" sz="1200" dirty="0" err="1"/>
              <a:t>рахунків</a:t>
            </a:r>
            <a:r>
              <a:rPr lang="ru-RU" sz="1200" dirty="0"/>
              <a:t> – фактур;</a:t>
            </a:r>
            <a:endParaRPr lang="uk-UA" sz="1200" dirty="0"/>
          </a:p>
          <a:p>
            <a:r>
              <a:rPr lang="ru-RU" sz="1200" dirty="0"/>
              <a:t>3) </a:t>
            </a:r>
            <a:r>
              <a:rPr lang="ru-RU" sz="1200" dirty="0" err="1"/>
              <a:t>отримання</a:t>
            </a:r>
            <a:r>
              <a:rPr lang="ru-RU" sz="1200" dirty="0"/>
              <a:t> </a:t>
            </a:r>
            <a:r>
              <a:rPr lang="ru-RU" sz="1200" dirty="0" err="1"/>
              <a:t>замовлень</a:t>
            </a:r>
            <a:r>
              <a:rPr lang="ru-RU" sz="1200" dirty="0"/>
              <a:t> </a:t>
            </a:r>
            <a:r>
              <a:rPr lang="ru-RU" sz="1200" dirty="0" err="1"/>
              <a:t>від</a:t>
            </a:r>
            <a:r>
              <a:rPr lang="ru-RU" sz="1200" dirty="0"/>
              <a:t> </a:t>
            </a:r>
            <a:r>
              <a:rPr lang="ru-RU" sz="1200" dirty="0" err="1"/>
              <a:t>клієнтів</a:t>
            </a:r>
            <a:r>
              <a:rPr lang="ru-RU" sz="1200" dirty="0"/>
              <a:t>;</a:t>
            </a:r>
            <a:endParaRPr lang="uk-UA" sz="1200" dirty="0"/>
          </a:p>
          <a:p>
            <a:r>
              <a:rPr lang="ru-RU" sz="1200" dirty="0"/>
              <a:t>4) </a:t>
            </a:r>
            <a:r>
              <a:rPr lang="ru-RU" sz="1200" dirty="0" err="1"/>
              <a:t>відправлення</a:t>
            </a:r>
            <a:r>
              <a:rPr lang="ru-RU" sz="1200" dirty="0"/>
              <a:t> </a:t>
            </a:r>
            <a:r>
              <a:rPr lang="ru-RU" sz="1200" dirty="0" err="1"/>
              <a:t>електронних</a:t>
            </a:r>
            <a:r>
              <a:rPr lang="ru-RU" sz="1200" dirty="0"/>
              <a:t> </a:t>
            </a:r>
            <a:r>
              <a:rPr lang="ru-RU" sz="1200" dirty="0" err="1"/>
              <a:t>рахунків</a:t>
            </a:r>
            <a:r>
              <a:rPr lang="ru-RU" sz="1200" dirty="0"/>
              <a:t>-фактур;</a:t>
            </a:r>
            <a:endParaRPr lang="uk-UA" sz="1200" dirty="0"/>
          </a:p>
          <a:p>
            <a:r>
              <a:rPr lang="ru-RU" sz="1200" dirty="0"/>
              <a:t>5) </a:t>
            </a:r>
            <a:r>
              <a:rPr lang="ru-RU" sz="1200" dirty="0" err="1"/>
              <a:t>відправлення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отримання</a:t>
            </a:r>
            <a:r>
              <a:rPr lang="ru-RU" sz="1200" dirty="0"/>
              <a:t> </a:t>
            </a:r>
            <a:r>
              <a:rPr lang="ru-RU" sz="1200" dirty="0" err="1"/>
              <a:t>інформації</a:t>
            </a:r>
            <a:r>
              <a:rPr lang="ru-RU" sz="1200" dirty="0"/>
              <a:t> про </a:t>
            </a:r>
            <a:r>
              <a:rPr lang="ru-RU" sz="1200" dirty="0" err="1"/>
              <a:t>продукцію</a:t>
            </a:r>
            <a:r>
              <a:rPr lang="ru-RU" sz="1200" dirty="0"/>
              <a:t> (каталоги</a:t>
            </a:r>
            <a:endParaRPr lang="uk-UA" sz="1200" dirty="0"/>
          </a:p>
          <a:p>
            <a:r>
              <a:rPr lang="ru-RU" sz="1200" dirty="0" err="1"/>
              <a:t>продуктів</a:t>
            </a:r>
            <a:r>
              <a:rPr lang="ru-RU" sz="1200" dirty="0"/>
              <a:t>, </a:t>
            </a:r>
            <a:r>
              <a:rPr lang="ru-RU" sz="1200" dirty="0" err="1"/>
              <a:t>прейскурантів</a:t>
            </a:r>
            <a:r>
              <a:rPr lang="ru-RU" sz="1200" dirty="0"/>
              <a:t> </a:t>
            </a:r>
            <a:r>
              <a:rPr lang="ru-RU" sz="1200" dirty="0" err="1"/>
              <a:t>тощо</a:t>
            </a:r>
            <a:r>
              <a:rPr lang="ru-RU" sz="1200" dirty="0"/>
              <a:t>);</a:t>
            </a:r>
            <a:endParaRPr lang="uk-UA" sz="1200" dirty="0"/>
          </a:p>
          <a:p>
            <a:r>
              <a:rPr lang="ru-RU" sz="1200" dirty="0"/>
              <a:t>6) </a:t>
            </a:r>
            <a:r>
              <a:rPr lang="ru-RU" sz="1200" dirty="0" err="1"/>
              <a:t>відправлення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отримання</a:t>
            </a:r>
            <a:r>
              <a:rPr lang="ru-RU" sz="1200" dirty="0"/>
              <a:t> </a:t>
            </a:r>
            <a:r>
              <a:rPr lang="ru-RU" sz="1200" dirty="0" err="1"/>
              <a:t>транспортної</a:t>
            </a:r>
            <a:r>
              <a:rPr lang="ru-RU" sz="1200" dirty="0"/>
              <a:t> </a:t>
            </a:r>
            <a:r>
              <a:rPr lang="ru-RU" sz="1200" dirty="0" err="1"/>
              <a:t>документації</a:t>
            </a:r>
            <a:r>
              <a:rPr lang="ru-RU" sz="1200" dirty="0"/>
              <a:t> (товарно-</a:t>
            </a:r>
            <a:endParaRPr lang="uk-UA" sz="1200" dirty="0"/>
          </a:p>
          <a:p>
            <a:r>
              <a:rPr lang="ru-RU" sz="1200" dirty="0" err="1"/>
              <a:t>транспортних</a:t>
            </a:r>
            <a:r>
              <a:rPr lang="ru-RU" sz="1200" dirty="0"/>
              <a:t> </a:t>
            </a:r>
            <a:r>
              <a:rPr lang="ru-RU" sz="1200" dirty="0" err="1"/>
              <a:t>накладних</a:t>
            </a:r>
            <a:r>
              <a:rPr lang="ru-RU" sz="1200" dirty="0"/>
              <a:t>);</a:t>
            </a:r>
            <a:endParaRPr lang="uk-UA" sz="1200" dirty="0"/>
          </a:p>
          <a:p>
            <a:r>
              <a:rPr lang="ru-RU" sz="1200" dirty="0"/>
              <a:t>7) </a:t>
            </a:r>
            <a:r>
              <a:rPr lang="ru-RU" sz="1200" dirty="0" err="1"/>
              <a:t>надання</a:t>
            </a:r>
            <a:r>
              <a:rPr lang="ru-RU" sz="1200" dirty="0"/>
              <a:t> </a:t>
            </a:r>
            <a:r>
              <a:rPr lang="ru-RU" sz="1200" dirty="0" err="1"/>
              <a:t>платіжних</a:t>
            </a:r>
            <a:r>
              <a:rPr lang="ru-RU" sz="1200" dirty="0"/>
              <a:t> </a:t>
            </a:r>
            <a:r>
              <a:rPr lang="ru-RU" sz="1200" dirty="0" err="1"/>
              <a:t>доручень</a:t>
            </a:r>
            <a:r>
              <a:rPr lang="ru-RU" sz="1200" dirty="0"/>
              <a:t> </a:t>
            </a:r>
            <a:r>
              <a:rPr lang="ru-RU" sz="1200" dirty="0" err="1"/>
              <a:t>фінансовим</a:t>
            </a:r>
            <a:r>
              <a:rPr lang="ru-RU" sz="1200" dirty="0"/>
              <a:t> </a:t>
            </a:r>
            <a:r>
              <a:rPr lang="ru-RU" sz="1200" dirty="0" err="1"/>
              <a:t>установам</a:t>
            </a:r>
            <a:r>
              <a:rPr lang="ru-RU" sz="1200" dirty="0"/>
              <a:t> (банк/</a:t>
            </a:r>
            <a:r>
              <a:rPr lang="ru-RU" sz="1200" dirty="0" err="1"/>
              <a:t>клієнт</a:t>
            </a:r>
            <a:r>
              <a:rPr lang="ru-RU" sz="1200" dirty="0"/>
              <a:t>);</a:t>
            </a:r>
            <a:endParaRPr lang="uk-UA" sz="1200" dirty="0"/>
          </a:p>
          <a:p>
            <a:r>
              <a:rPr lang="ru-RU" sz="1200" dirty="0"/>
              <a:t>8) </a:t>
            </a:r>
            <a:r>
              <a:rPr lang="ru-RU" sz="1200" dirty="0" err="1"/>
              <a:t>відправлення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отримання</a:t>
            </a:r>
            <a:r>
              <a:rPr lang="ru-RU" sz="1200" dirty="0"/>
              <a:t> </a:t>
            </a:r>
            <a:r>
              <a:rPr lang="ru-RU" sz="1200" dirty="0" err="1"/>
              <a:t>даних</a:t>
            </a:r>
            <a:r>
              <a:rPr lang="ru-RU" sz="1200" dirty="0"/>
              <a:t> для/</a:t>
            </a:r>
            <a:r>
              <a:rPr lang="ru-RU" sz="1200" dirty="0" err="1"/>
              <a:t>від</a:t>
            </a:r>
            <a:r>
              <a:rPr lang="ru-RU" sz="1200" dirty="0"/>
              <a:t> </a:t>
            </a:r>
            <a:r>
              <a:rPr lang="ru-RU" sz="1200" dirty="0" err="1"/>
              <a:t>державних</a:t>
            </a:r>
            <a:r>
              <a:rPr lang="ru-RU" sz="1200" dirty="0"/>
              <a:t> </a:t>
            </a:r>
            <a:r>
              <a:rPr lang="ru-RU" sz="1200" dirty="0" err="1"/>
              <a:t>установ</a:t>
            </a:r>
            <a:endParaRPr lang="uk-UA" sz="1200" dirty="0"/>
          </a:p>
          <a:p>
            <a:r>
              <a:rPr lang="ru-RU" sz="1200" dirty="0"/>
              <a:t>(</a:t>
            </a:r>
            <a:r>
              <a:rPr lang="ru-RU" sz="1200" dirty="0" err="1"/>
              <a:t>податкових</a:t>
            </a:r>
            <a:r>
              <a:rPr lang="ru-RU" sz="1200" dirty="0"/>
              <a:t> </a:t>
            </a:r>
            <a:r>
              <a:rPr lang="ru-RU" sz="1200" dirty="0" err="1"/>
              <a:t>декларацій</a:t>
            </a:r>
            <a:r>
              <a:rPr lang="ru-RU" sz="1200" dirty="0"/>
              <a:t>, </a:t>
            </a:r>
            <a:r>
              <a:rPr lang="ru-RU" sz="1200" dirty="0" err="1"/>
              <a:t>статистичної</a:t>
            </a:r>
            <a:r>
              <a:rPr lang="ru-RU" sz="1200" dirty="0"/>
              <a:t> </a:t>
            </a:r>
            <a:r>
              <a:rPr lang="ru-RU" sz="1200" dirty="0" err="1"/>
              <a:t>звітності</a:t>
            </a:r>
            <a:r>
              <a:rPr lang="ru-RU" sz="1200" dirty="0"/>
              <a:t> </a:t>
            </a:r>
            <a:r>
              <a:rPr lang="ru-RU" sz="1200" dirty="0" err="1"/>
              <a:t>тощо</a:t>
            </a:r>
            <a:r>
              <a:rPr lang="ru-RU" sz="1200" dirty="0"/>
              <a:t>).</a:t>
            </a:r>
            <a:endParaRPr lang="uk-UA" sz="1200" dirty="0"/>
          </a:p>
          <a:p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3474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229200"/>
            <a:ext cx="8229600" cy="648072"/>
          </a:xfrm>
        </p:spPr>
        <p:txBody>
          <a:bodyPr>
            <a:normAutofit/>
          </a:bodyPr>
          <a:lstStyle/>
          <a:p>
            <a:r>
              <a:rPr lang="ru-RU" sz="1800" b="1" dirty="0"/>
              <a:t>Рис. </a:t>
            </a:r>
            <a:r>
              <a:rPr lang="uk-UA" sz="1800" b="1" dirty="0"/>
              <a:t>3</a:t>
            </a:r>
            <a:r>
              <a:rPr lang="ru-RU" sz="1800" b="1" dirty="0"/>
              <a:t>. </a:t>
            </a:r>
            <a:r>
              <a:rPr lang="ru-RU" sz="1800" b="1" dirty="0" err="1"/>
              <a:t>Рівень</a:t>
            </a:r>
            <a:r>
              <a:rPr lang="ru-RU" sz="1800" b="1" dirty="0"/>
              <a:t> </a:t>
            </a:r>
            <a:r>
              <a:rPr lang="ru-RU" sz="1800" b="1" dirty="0" err="1"/>
              <a:t>проникнення</a:t>
            </a:r>
            <a:r>
              <a:rPr lang="ru-RU" sz="1800" b="1" dirty="0"/>
              <a:t> </a:t>
            </a:r>
            <a:r>
              <a:rPr lang="ru-RU" sz="1800" b="1" dirty="0" err="1"/>
              <a:t>Інтернету</a:t>
            </a:r>
            <a:r>
              <a:rPr lang="ru-RU" sz="1800" b="1" dirty="0"/>
              <a:t>, %</a:t>
            </a:r>
            <a:r>
              <a:rPr lang="uk-UA" sz="1800" dirty="0"/>
              <a:t/>
            </a:r>
            <a:br>
              <a:rPr lang="uk-UA" sz="1800" dirty="0"/>
            </a:br>
            <a:endParaRPr lang="uk-UA" sz="1800" dirty="0"/>
          </a:p>
        </p:txBody>
      </p:sp>
      <p:pic>
        <p:nvPicPr>
          <p:cNvPr id="4" name="Объект 3" descr="C:\Users\Ice\Desktop\2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552728" cy="3354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7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940152" y="1268760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/>
              <a:t>Таблиця</a:t>
            </a:r>
            <a:r>
              <a:rPr lang="ru-RU" i="1" dirty="0"/>
              <a:t> 3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1638092"/>
            <a:ext cx="6699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Інтернет-технологій</a:t>
            </a:r>
            <a:r>
              <a:rPr lang="ru-RU" b="1" dirty="0"/>
              <a:t> на </a:t>
            </a:r>
            <a:r>
              <a:rPr lang="ru-RU" b="1" dirty="0" err="1"/>
              <a:t>підприємствах</a:t>
            </a:r>
            <a:r>
              <a:rPr lang="ru-RU" b="1" dirty="0"/>
              <a:t> АПК в </a:t>
            </a:r>
            <a:r>
              <a:rPr lang="ru-RU" b="1" dirty="0" err="1"/>
              <a:t>Житомирський</a:t>
            </a:r>
            <a:r>
              <a:rPr lang="ru-RU" b="1" dirty="0"/>
              <a:t> </a:t>
            </a:r>
            <a:r>
              <a:rPr lang="ru-RU" b="1" dirty="0" err="1"/>
              <a:t>області</a:t>
            </a:r>
            <a:endParaRPr lang="uk-UA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19734"/>
              </p:ext>
            </p:extLst>
          </p:nvPr>
        </p:nvGraphicFramePr>
        <p:xfrm>
          <a:off x="360106" y="2466745"/>
          <a:ext cx="8460365" cy="3698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442286"/>
                <a:gridCol w="778017"/>
                <a:gridCol w="778017"/>
                <a:gridCol w="777103"/>
                <a:gridCol w="1684942"/>
              </a:tblGrid>
              <a:tr h="194661">
                <a:tc rowSpan="2">
                  <a:txBody>
                    <a:bodyPr/>
                    <a:lstStyle/>
                    <a:p>
                      <a:pPr marL="984250">
                        <a:spcAft>
                          <a:spcPts val="0"/>
                        </a:spcAft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Напрями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використання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47065" marR="64643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Рік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95885" marR="9588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% охоплених підприємств у 2013р.*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22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509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2011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7937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89322">
                <a:tc>
                  <a:txBody>
                    <a:bodyPr/>
                    <a:lstStyle/>
                    <a:p>
                      <a:pPr marL="65405">
                        <a:spcAft>
                          <a:spcPts val="0"/>
                        </a:spcAft>
                      </a:pP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Кількість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підприємств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що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мали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spcAft>
                          <a:spcPts val="0"/>
                        </a:spcAft>
                      </a:pP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власний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-сайт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2319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288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7937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293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302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588" indent="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32,3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83">
                <a:tc>
                  <a:txBody>
                    <a:bodyPr/>
                    <a:lstStyle/>
                    <a:p>
                      <a:pPr marL="336550" marR="702945">
                        <a:spcAft>
                          <a:spcPts val="0"/>
                        </a:spcAft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з них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підприємства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, у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яких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-сайт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забезпечував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наступні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можливості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: каталоги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продукції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або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b="1" baseline="0" dirty="0" err="1">
                          <a:solidFill>
                            <a:schemeClr val="tx1"/>
                          </a:solidFill>
                          <a:effectLst/>
                        </a:rPr>
                        <a:t>прейскуранти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2319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9375" marR="7937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15557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uk-UA" sz="115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21,9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645">
                <a:tc>
                  <a:txBody>
                    <a:bodyPr/>
                    <a:lstStyle/>
                    <a:p>
                      <a:pPr marL="336550" marR="414655">
                        <a:spcAft>
                          <a:spcPts val="0"/>
                        </a:spcAft>
                      </a:pPr>
                      <a:r>
                        <a:rPr lang="uk-UA" sz="1200" b="1" baseline="0" dirty="0">
                          <a:solidFill>
                            <a:schemeClr val="tx1"/>
                          </a:solidFill>
                          <a:effectLst/>
                        </a:rPr>
                        <a:t>пропозиції щодо можливості виготовляти продукцію згідно з вимогами клієнта або можливість для клієнтів самостійно розробляти дизайн продукції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uk-UA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9860" marR="14986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9375" marR="7937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81610" marR="18161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89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763" indent="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9,5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22">
                <a:tc>
                  <a:txBody>
                    <a:bodyPr/>
                    <a:lstStyle/>
                    <a:p>
                      <a:pPr marL="336550" marR="456565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розміщення замовлень або бронювання в режимі он-лайн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9860" marR="14986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9375" marR="7937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81610" marR="18161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763" indent="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4,5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661">
                <a:tc>
                  <a:txBody>
                    <a:bodyPr/>
                    <a:lstStyle/>
                    <a:p>
                      <a:pPr marL="336550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платежі он-лайн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14986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79375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1610" marR="18161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3" indent="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8,5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83">
                <a:tc>
                  <a:txBody>
                    <a:bodyPr/>
                    <a:lstStyle/>
                    <a:p>
                      <a:pPr marL="336550" marR="222885">
                        <a:spcAft>
                          <a:spcPts val="0"/>
                        </a:spcAft>
                      </a:pPr>
                      <a:r>
                        <a:rPr lang="ru-RU" sz="1200" b="1" baseline="0">
                          <a:solidFill>
                            <a:schemeClr val="tx1"/>
                          </a:solidFill>
                          <a:effectLst/>
                        </a:rPr>
                        <a:t>персоніфіковане інформаційне наповнення в рамках веб-сайту для постійних/ повторних клієнтів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9860" marR="14986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150" b="1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4,1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661">
                <a:tc>
                  <a:txBody>
                    <a:bodyPr/>
                    <a:lstStyle/>
                    <a:p>
                      <a:pPr marL="336550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працевлаштування он-лайн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14986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79375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1610" marR="181610" algn="ctr"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uk-UA" sz="1100" b="1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3" indent="0" algn="ctr"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3,7</a:t>
                      </a:r>
                      <a:endParaRPr lang="uk-UA" sz="1100" b="1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5" y="6329065"/>
            <a:ext cx="4355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*</a:t>
            </a:r>
            <a:r>
              <a:rPr lang="ru-RU" sz="1200" dirty="0" err="1"/>
              <a:t>Примітка</a:t>
            </a:r>
            <a:r>
              <a:rPr lang="ru-RU" sz="1200" dirty="0"/>
              <a:t>: </a:t>
            </a:r>
            <a:r>
              <a:rPr lang="ru-RU" sz="1200" dirty="0" err="1"/>
              <a:t>загальна</a:t>
            </a:r>
            <a:r>
              <a:rPr lang="ru-RU" sz="1200" dirty="0"/>
              <a:t> </a:t>
            </a:r>
            <a:r>
              <a:rPr lang="ru-RU" sz="1200" dirty="0" err="1"/>
              <a:t>кількість</a:t>
            </a:r>
            <a:r>
              <a:rPr lang="ru-RU" sz="1200" dirty="0"/>
              <a:t> </a:t>
            </a:r>
            <a:r>
              <a:rPr lang="ru-RU" sz="1200" dirty="0" err="1"/>
              <a:t>підприємств</a:t>
            </a:r>
            <a:r>
              <a:rPr lang="ru-RU" sz="1200" dirty="0"/>
              <a:t> </a:t>
            </a:r>
            <a:r>
              <a:rPr lang="ru-RU" sz="1200" dirty="0" err="1"/>
              <a:t>склала</a:t>
            </a:r>
            <a:r>
              <a:rPr lang="ru-RU" sz="1200" dirty="0"/>
              <a:t> 936 од.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118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95287"/>
              </p:ext>
            </p:extLst>
          </p:nvPr>
        </p:nvGraphicFramePr>
        <p:xfrm>
          <a:off x="539552" y="3140968"/>
          <a:ext cx="3746151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Формула" r:id="rId3" imgW="1333500" imgH="444500" progId="Equation.3">
                  <p:embed/>
                </p:oleObj>
              </mc:Choice>
              <mc:Fallback>
                <p:oleObj name="Формула" r:id="rId3" imgW="13335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140968"/>
                        <a:ext cx="3746151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мах,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  <a:sym typeface="Symbol" pitchFamily="18" charset="2"/>
              </a:rPr>
              <a:t>	</a:t>
            </a:r>
            <a:r>
              <a:rPr kumimoji="0" lang="uk-UA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endParaRPr kumimoji="0" lang="uk-UA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83496" y="4005064"/>
            <a:ext cx="777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ym typeface="Symbol"/>
              </a:rPr>
              <a:t></a:t>
            </a:r>
            <a:r>
              <a:rPr lang="ru-RU" dirty="0"/>
              <a:t>мах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1772816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О</a:t>
            </a:r>
            <a:r>
              <a:rPr lang="ru-RU" sz="3200" b="1" dirty="0" err="1" smtClean="0"/>
              <a:t>ціночна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багатокритеріальна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економіко-математична</a:t>
            </a:r>
            <a:r>
              <a:rPr lang="ru-RU" sz="3200" b="1" dirty="0" smtClean="0"/>
              <a:t> </a:t>
            </a:r>
            <a:r>
              <a:rPr lang="ru-RU" sz="3200" b="1" dirty="0"/>
              <a:t>модель</a:t>
            </a:r>
            <a:endParaRPr lang="uk-UA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869160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ym typeface="Symbol"/>
              </a:rPr>
              <a:t></a:t>
            </a:r>
            <a:r>
              <a:rPr lang="uk-UA" dirty="0"/>
              <a:t>(Пі) - інтегральний показник можливості програми, 0 </a:t>
            </a:r>
            <a:r>
              <a:rPr lang="uk-UA" dirty="0">
                <a:sym typeface="Symbol"/>
              </a:rPr>
              <a:t></a:t>
            </a:r>
            <a:r>
              <a:rPr lang="uk-UA" dirty="0"/>
              <a:t>(Пі) </a:t>
            </a:r>
            <a:r>
              <a:rPr lang="uk-UA" dirty="0">
                <a:sym typeface="Symbol"/>
              </a:rPr>
              <a:t></a:t>
            </a:r>
            <a:r>
              <a:rPr lang="uk-UA" dirty="0"/>
              <a:t> 1;</a:t>
            </a:r>
          </a:p>
          <a:p>
            <a:r>
              <a:rPr lang="uk-UA" dirty="0" smtClean="0">
                <a:sym typeface="Symbol"/>
              </a:rPr>
              <a:t></a:t>
            </a:r>
            <a:r>
              <a:rPr lang="uk-UA" dirty="0"/>
              <a:t>j – граничне значення, j-тої складової, яке визначається керівництвом підприємства, відповідно до пріоритетів облікової політики окремого підприємства;</a:t>
            </a:r>
          </a:p>
          <a:p>
            <a:r>
              <a:rPr lang="uk-UA" dirty="0" smtClean="0">
                <a:sym typeface="Symbol"/>
              </a:rPr>
              <a:t></a:t>
            </a:r>
            <a:r>
              <a:rPr lang="uk-UA" dirty="0"/>
              <a:t>j - оцінка за критеріями j-тої якісної складової програмного забезпечення.</a:t>
            </a:r>
          </a:p>
        </p:txBody>
      </p:sp>
    </p:spTree>
    <p:extLst>
      <p:ext uri="{BB962C8B-B14F-4D97-AF65-F5344CB8AC3E}">
        <p14:creationId xmlns:p14="http://schemas.microsoft.com/office/powerpoint/2010/main" val="38232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799</Words>
  <Application>Microsoft Office PowerPoint</Application>
  <PresentationFormat>Экран (4:3)</PresentationFormat>
  <Paragraphs>317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Microsoft Equation 3.0</vt:lpstr>
      <vt:lpstr> Виконав: студент спеціальності 8.03060101 «Менеджмент організацій і адміністрування» Сіхневич Костянтин Йосипович   Керівник: д.е.н., професор Зіновчук В. В.  </vt:lpstr>
      <vt:lpstr> Актуальність теми: для прийняття ефективних управлінських рішень в умовах динамічного розвитку ринкової економіки підприємствам аграрного сектору потрібна доцільна система інформаційного забезпечення яка об'єктивно відображає сформовану економічну ситуацію.   </vt:lpstr>
      <vt:lpstr>Презентация PowerPoint</vt:lpstr>
      <vt:lpstr>Презентация PowerPoint</vt:lpstr>
      <vt:lpstr> Кількість підприємств АПК, що здійснювали автоматизований обмін даними в Житомирський області, од. </vt:lpstr>
      <vt:lpstr>Презентация PowerPoint</vt:lpstr>
      <vt:lpstr>Рис. 3. Рівень проникнення Інтернету, %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«Управління інформаційним забезпеченням підприємств агропромислового комплексу»  Виконав: студент спеціальності 8.03060101 «Менеджмент організацій і адміністрування» Сіхневич Костянтин Йосипович   Керівник: д.е.н., професор Зіновчук В. В.  </dc:title>
  <dc:creator>Ice</dc:creator>
  <cp:lastModifiedBy>Ice</cp:lastModifiedBy>
  <cp:revision>23</cp:revision>
  <dcterms:created xsi:type="dcterms:W3CDTF">2016-02-21T20:01:49Z</dcterms:created>
  <dcterms:modified xsi:type="dcterms:W3CDTF">2016-02-21T21:20:48Z</dcterms:modified>
</cp:coreProperties>
</file>