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4.xml.rels" ContentType="application/vnd.openxmlformats-package.relationships+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4.xml" ContentType="application/vnd.openxmlformats-officedocument.presentationml.notesSlide+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12.xml.rels" ContentType="application/vnd.openxmlformats-package.relationships+xml"/>
  <Override PartName="/ppt/slides/_rels/slide44.xml.rels" ContentType="application/vnd.openxmlformats-package.relationships+xml"/>
  <Override PartName="/ppt/slides/_rels/slide11.xml.rels" ContentType="application/vnd.openxmlformats-package.relationships+xml"/>
  <Override PartName="/ppt/slides/_rels/slide43.xml.rels" ContentType="application/vnd.openxmlformats-package.relationships+xml"/>
  <Override PartName="/ppt/slides/_rels/slide10.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7.xml.rels" ContentType="application/vnd.openxmlformats-package.relationships+xml"/>
  <Override PartName="/ppt/slides/_rels/slide39.xml.rels" ContentType="application/vnd.openxmlformats-package.relationships+xml"/>
  <Override PartName="/ppt/slides/_rels/slide34.xml.rels" ContentType="application/vnd.openxmlformats-package.relationships+xml"/>
  <Override PartName="/ppt/slides/_rels/slide65.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49.xml.rels" ContentType="application/vnd.openxmlformats-package.relationships+xml"/>
  <Override PartName="/ppt/slides/_rels/slide56.xml.rels" ContentType="application/vnd.openxmlformats-package.relationships+xml"/>
  <Override PartName="/ppt/slides/_rels/slide24.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23.xml.rels" ContentType="application/vnd.openxmlformats-package.relationships+xml"/>
  <Override PartName="/ppt/slides/_rels/slide47.xml.rels" ContentType="application/vnd.openxmlformats-package.relationships+xml"/>
  <Override PartName="/ppt/slides/_rels/slide37.xml.rels" ContentType="application/vnd.openxmlformats-package.relationships+xml"/>
  <Override PartName="/ppt/slides/_rels/slide5.xml.rels" ContentType="application/vnd.openxmlformats-package.relationships+xml"/>
  <Override PartName="/ppt/slides/_rels/slide54.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57.xml.rels" ContentType="application/vnd.openxmlformats-package.relationships+xml"/>
  <Override PartName="/ppt/slides/_rels/slide25.xml.rels" ContentType="application/vnd.openxmlformats-package.relationships+xml"/>
  <Override PartName="/ppt/slides/_rels/slide35.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2.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3.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1.jpeg" ContentType="image/jpeg"/>
  <Override PartName="/ppt/media/image10.jpeg" ContentType="image/jpeg"/>
  <Override PartName="/ppt/media/image12.png" ContentType="image/png"/>
  <Override PartName="/ppt/media/image9.jpeg" ContentType="image/jpe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13.jpeg" ContentType="image/jpeg"/>
  <Override PartName="/ppt/media/image2.png" ContentType="image/png"/>
  <Override PartName="/ppt/media/image1.png" ContentType="image/pn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756000" y="5078520"/>
            <a:ext cx="6047640" cy="4811040"/>
          </a:xfrm>
          <a:prstGeom prst="rect">
            <a:avLst/>
          </a:prstGeom>
        </p:spPr>
        <p:txBody>
          <a:bodyPr lIns="0" rIns="0" tIns="0" bIns="0"/>
          <a:p>
            <a:r>
              <a:rPr lang="uk-UA" sz="2000">
                <a:latin typeface="Arial"/>
              </a:rPr>
              <a:t>Для правки формата примечаний щёлкните мышью</a:t>
            </a:r>
            <a:endParaRPr/>
          </a:p>
        </p:txBody>
      </p:sp>
      <p:sp>
        <p:nvSpPr>
          <p:cNvPr id="223" name="PlaceHolder 2"/>
          <p:cNvSpPr>
            <a:spLocks noGrp="1"/>
          </p:cNvSpPr>
          <p:nvPr>
            <p:ph type="hdr"/>
          </p:nvPr>
        </p:nvSpPr>
        <p:spPr>
          <a:xfrm>
            <a:off x="0" y="0"/>
            <a:ext cx="3280680" cy="534240"/>
          </a:xfrm>
          <a:prstGeom prst="rect">
            <a:avLst/>
          </a:prstGeom>
        </p:spPr>
        <p:txBody>
          <a:bodyPr lIns="0" rIns="0" tIns="0" bIns="0"/>
          <a:p>
            <a:r>
              <a:rPr lang="uk-UA" sz="1400">
                <a:latin typeface="Times New Roman"/>
              </a:rPr>
              <a:t>&lt;заголовок&gt;</a:t>
            </a:r>
            <a:endParaRPr/>
          </a:p>
        </p:txBody>
      </p:sp>
      <p:sp>
        <p:nvSpPr>
          <p:cNvPr id="224" name="PlaceHolder 3"/>
          <p:cNvSpPr>
            <a:spLocks noGrp="1"/>
          </p:cNvSpPr>
          <p:nvPr>
            <p:ph type="dt"/>
          </p:nvPr>
        </p:nvSpPr>
        <p:spPr>
          <a:xfrm>
            <a:off x="4278960" y="0"/>
            <a:ext cx="3280680" cy="534240"/>
          </a:xfrm>
          <a:prstGeom prst="rect">
            <a:avLst/>
          </a:prstGeom>
        </p:spPr>
        <p:txBody>
          <a:bodyPr lIns="0" rIns="0" tIns="0" bIns="0"/>
          <a:p>
            <a:pPr algn="r"/>
            <a:r>
              <a:rPr lang="uk-UA" sz="1400">
                <a:latin typeface="Times New Roman"/>
              </a:rPr>
              <a:t>&lt;дата/время&gt;</a:t>
            </a:r>
            <a:endParaRPr/>
          </a:p>
        </p:txBody>
      </p:sp>
      <p:sp>
        <p:nvSpPr>
          <p:cNvPr id="225" name="PlaceHolder 4"/>
          <p:cNvSpPr>
            <a:spLocks noGrp="1"/>
          </p:cNvSpPr>
          <p:nvPr>
            <p:ph type="ftr"/>
          </p:nvPr>
        </p:nvSpPr>
        <p:spPr>
          <a:xfrm>
            <a:off x="0" y="10157400"/>
            <a:ext cx="3280680" cy="534240"/>
          </a:xfrm>
          <a:prstGeom prst="rect">
            <a:avLst/>
          </a:prstGeom>
        </p:spPr>
        <p:txBody>
          <a:bodyPr lIns="0" rIns="0" tIns="0" bIns="0" anchor="b"/>
          <a:p>
            <a:r>
              <a:rPr lang="uk-UA" sz="1400">
                <a:latin typeface="Times New Roman"/>
              </a:rPr>
              <a:t>&lt;нижний колонтитул&gt;</a:t>
            </a:r>
            <a:endParaRPr/>
          </a:p>
        </p:txBody>
      </p:sp>
      <p:sp>
        <p:nvSpPr>
          <p:cNvPr id="226" name="PlaceHolder 5"/>
          <p:cNvSpPr>
            <a:spLocks noGrp="1"/>
          </p:cNvSpPr>
          <p:nvPr>
            <p:ph type="sldNum"/>
          </p:nvPr>
        </p:nvSpPr>
        <p:spPr>
          <a:xfrm>
            <a:off x="4278960" y="10157400"/>
            <a:ext cx="3280680" cy="534240"/>
          </a:xfrm>
          <a:prstGeom prst="rect">
            <a:avLst/>
          </a:prstGeom>
        </p:spPr>
        <p:txBody>
          <a:bodyPr lIns="0" rIns="0" tIns="0" bIns="0" anchor="b"/>
          <a:p>
            <a:pPr algn="r"/>
            <a:fld id="{74F14F70-A5D5-46F8-9A17-BA54B3F07C20}" type="slidenum">
              <a:rPr lang="uk-UA" sz="1400">
                <a:latin typeface="Times New Roman"/>
              </a:rPr>
              <a:t>&lt;номер&gt;</a:t>
            </a:fld>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8" name="PlaceHolder 1"/>
          <p:cNvSpPr>
            <a:spLocks noGrp="1"/>
          </p:cNvSpPr>
          <p:nvPr>
            <p:ph type="body"/>
          </p:nvPr>
        </p:nvSpPr>
        <p:spPr>
          <a:xfrm>
            <a:off x="685800" y="4343400"/>
            <a:ext cx="5486040" cy="4114440"/>
          </a:xfrm>
          <a:prstGeom prst="rect">
            <a:avLst/>
          </a:prstGeom>
        </p:spPr>
        <p:txBody>
          <a:bodyPr/>
          <a:p>
            <a:r>
              <a:rPr lang="uk-UA" sz="2000" strike="noStrike">
                <a:latin typeface="Arial"/>
              </a:rPr>
              <a:t>New objects </a:t>
            </a:r>
            <a:endParaRPr/>
          </a:p>
          <a:p>
            <a:r>
              <a:rPr lang="uk-UA" sz="2000" strike="noStrike">
                <a:latin typeface="Arial"/>
              </a:rPr>
              <a:t>are created by using the new operator followed by a constructor</a:t>
            </a:r>
            <a:endParaRPr/>
          </a:p>
        </p:txBody>
      </p:sp>
      <p:sp>
        <p:nvSpPr>
          <p:cNvPr id="369" name="TextShape 2"/>
          <p:cNvSpPr txBox="1"/>
          <p:nvPr/>
        </p:nvSpPr>
        <p:spPr>
          <a:xfrm>
            <a:off x="3884760" y="8685360"/>
            <a:ext cx="2971440" cy="456840"/>
          </a:xfrm>
          <a:prstGeom prst="rect">
            <a:avLst/>
          </a:prstGeom>
          <a:noFill/>
          <a:ln>
            <a:noFill/>
          </a:ln>
        </p:spPr>
        <p:txBody>
          <a:bodyPr anchor="b"/>
          <a:p>
            <a:pPr algn="r">
              <a:lnSpc>
                <a:spcPct val="100000"/>
              </a:lnSpc>
            </a:pPr>
            <a:fld id="{808E7C0C-52D0-4AEB-8EA8-2CA760343A0A}" type="slidenum">
              <a:rPr lang="uk-UA" sz="1200" strike="noStrike">
                <a:solidFill>
                  <a:srgbClr val="000000"/>
                </a:solidFill>
                <a:latin typeface="+mn-lt"/>
                <a:ea typeface="+mn-ea"/>
              </a:rPr>
              <a:t>&lt;номер&gt;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0" name="PlaceHolder 1"/>
          <p:cNvSpPr>
            <a:spLocks noGrp="1"/>
          </p:cNvSpPr>
          <p:nvPr>
            <p:ph type="body"/>
          </p:nvPr>
        </p:nvSpPr>
        <p:spPr>
          <a:xfrm>
            <a:off x="685800" y="4343400"/>
            <a:ext cx="5486040" cy="4114440"/>
          </a:xfrm>
          <a:prstGeom prst="rect">
            <a:avLst/>
          </a:prstGeom>
        </p:spPr>
        <p:txBody>
          <a:bodyPr/>
          <a:p>
            <a:r>
              <a:rPr lang="uk-UA" sz="2000" strike="noStrike">
                <a:latin typeface="Arial"/>
              </a:rPr>
              <a:t>Object literal notation is a shorthand form of object </a:t>
            </a:r>
            <a:endParaRPr/>
          </a:p>
          <a:p>
            <a:r>
              <a:rPr lang="uk-UA" sz="2000" strike="noStrike">
                <a:latin typeface="Arial"/>
              </a:rPr>
              <a:t>deﬁ nition designed to simplify creating an object with numerous properties. For example, the </a:t>
            </a:r>
            <a:endParaRPr/>
          </a:p>
          <a:p>
            <a:r>
              <a:rPr lang="uk-UA" sz="2000" strike="noStrike">
                <a:latin typeface="Arial"/>
              </a:rPr>
              <a:t>following deﬁ nes the same person object from the previous example using object literal notation:</a:t>
            </a:r>
            <a:endParaRPr/>
          </a:p>
          <a:p>
            <a:endParaRPr/>
          </a:p>
        </p:txBody>
      </p:sp>
      <p:sp>
        <p:nvSpPr>
          <p:cNvPr id="371" name="TextShape 2"/>
          <p:cNvSpPr txBox="1"/>
          <p:nvPr/>
        </p:nvSpPr>
        <p:spPr>
          <a:xfrm>
            <a:off x="3884760" y="8685360"/>
            <a:ext cx="2971440" cy="456840"/>
          </a:xfrm>
          <a:prstGeom prst="rect">
            <a:avLst/>
          </a:prstGeom>
          <a:noFill/>
          <a:ln>
            <a:noFill/>
          </a:ln>
        </p:spPr>
        <p:txBody>
          <a:bodyPr anchor="b"/>
          <a:p>
            <a:pPr algn="r">
              <a:lnSpc>
                <a:spcPct val="100000"/>
              </a:lnSpc>
            </a:pPr>
            <a:fld id="{7E869CC6-0D2F-42A4-9C4D-CE1E7741997D}" type="slidenum">
              <a:rPr lang="uk-UA" sz="1200" strike="noStrike">
                <a:solidFill>
                  <a:srgbClr val="000000"/>
                </a:solidFill>
                <a:latin typeface="+mn-lt"/>
                <a:ea typeface="+mn-ea"/>
              </a:rPr>
              <a:t>&lt;номер&gt;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2" name="PlaceHolder 1"/>
          <p:cNvSpPr>
            <a:spLocks noGrp="1"/>
          </p:cNvSpPr>
          <p:nvPr>
            <p:ph type="body"/>
          </p:nvPr>
        </p:nvSpPr>
        <p:spPr>
          <a:xfrm>
            <a:off x="685800" y="4343400"/>
            <a:ext cx="5486040" cy="4114440"/>
          </a:xfrm>
          <a:prstGeom prst="rect">
            <a:avLst/>
          </a:prstGeom>
        </p:spPr>
        <p:txBody>
          <a:bodyPr/>
          <a:p>
            <a:r>
              <a:rPr lang="uk-UA" sz="2000" strike="noStrike">
                <a:latin typeface="Arial"/>
              </a:rPr>
              <a:t>In this example, the left curly brace ({) signiﬁ es the beginning of an object literal, because it occurs </a:t>
            </a:r>
            <a:endParaRPr/>
          </a:p>
          <a:p>
            <a:r>
              <a:rPr lang="uk-UA" sz="2000" strike="noStrike">
                <a:latin typeface="Arial"/>
              </a:rPr>
              <a:t>in an expression context. An expression context in ECMAScript is a context in which a value </a:t>
            </a:r>
            <a:endParaRPr/>
          </a:p>
          <a:p>
            <a:r>
              <a:rPr lang="uk-UA" sz="2000" strike="noStrike">
                <a:latin typeface="Arial"/>
              </a:rPr>
              <a:t>(expression) is expected. Assignment operators indicate that a value is expected next, so the left curly </a:t>
            </a:r>
            <a:endParaRPr/>
          </a:p>
          <a:p>
            <a:r>
              <a:rPr lang="uk-UA" sz="2000" strike="noStrike">
                <a:latin typeface="Arial"/>
              </a:rPr>
              <a:t>brace indicates the beginning of an expression. The same curly brace, when appearing in a statement </a:t>
            </a:r>
            <a:endParaRPr/>
          </a:p>
          <a:p>
            <a:r>
              <a:rPr lang="uk-UA" sz="2000" strike="noStrike">
                <a:latin typeface="Arial"/>
              </a:rPr>
              <a:t>context, such as follows an if statement condition, indicates the beginning of a block statement.</a:t>
            </a:r>
            <a:endParaRPr/>
          </a:p>
        </p:txBody>
      </p:sp>
      <p:sp>
        <p:nvSpPr>
          <p:cNvPr id="373" name="TextShape 2"/>
          <p:cNvSpPr txBox="1"/>
          <p:nvPr/>
        </p:nvSpPr>
        <p:spPr>
          <a:xfrm>
            <a:off x="3884760" y="8685360"/>
            <a:ext cx="2971440" cy="456840"/>
          </a:xfrm>
          <a:prstGeom prst="rect">
            <a:avLst/>
          </a:prstGeom>
          <a:noFill/>
          <a:ln>
            <a:noFill/>
          </a:ln>
        </p:spPr>
        <p:txBody>
          <a:bodyPr anchor="b"/>
          <a:p>
            <a:pPr algn="r">
              <a:lnSpc>
                <a:spcPct val="100000"/>
              </a:lnSpc>
            </a:pPr>
            <a:fld id="{F1976FCC-C748-4874-A4A3-A09A3807687F}" type="slidenum">
              <a:rPr lang="uk-UA" sz="1200" strike="noStrike">
                <a:solidFill>
                  <a:srgbClr val="000000"/>
                </a:solidFill>
                <a:latin typeface="+mn-lt"/>
                <a:ea typeface="+mn-ea"/>
              </a:rPr>
              <a:t>&lt;номер&gt;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4" name="PlaceHolder 1"/>
          <p:cNvSpPr>
            <a:spLocks noGrp="1"/>
          </p:cNvSpPr>
          <p:nvPr>
            <p:ph type="body"/>
          </p:nvPr>
        </p:nvSpPr>
        <p:spPr>
          <a:xfrm>
            <a:off x="685800" y="4343400"/>
            <a:ext cx="5486040" cy="4114440"/>
          </a:xfrm>
          <a:prstGeom prst="rect">
            <a:avLst/>
          </a:prstGeom>
        </p:spPr>
        <p:txBody>
          <a:bodyPr/>
          <a:p>
            <a:r>
              <a:rPr lang="uk-UA" sz="1200" strike="noStrike">
                <a:solidFill>
                  <a:srgbClr val="000000"/>
                </a:solidFill>
                <a:latin typeface="+mn-lt"/>
                <a:ea typeface="+mn-ea"/>
              </a:rPr>
              <a:t> </a:t>
            </a:r>
            <a:r>
              <a:rPr lang="uk-UA" sz="1200" strike="noStrike">
                <a:solidFill>
                  <a:srgbClr val="000000"/>
                </a:solidFill>
                <a:latin typeface="+mn-lt"/>
                <a:ea typeface="+mn-ea"/>
              </a:rPr>
              <a:t>вид </a:t>
            </a:r>
            <a:r>
              <a:rPr lang="uk-UA" sz="1200" strike="noStrike">
                <a:solidFill>
                  <a:srgbClr val="000000"/>
                </a:solidFill>
                <a:latin typeface="+mn-lt"/>
                <a:ea typeface="+mn-ea"/>
              </a:rPr>
              <a:t>динамической типизации</a:t>
            </a:r>
            <a:r>
              <a:rPr lang="uk-UA" sz="1200" strike="noStrike">
                <a:solidFill>
                  <a:srgbClr val="000000"/>
                </a:solidFill>
                <a:latin typeface="+mn-lt"/>
                <a:ea typeface="+mn-ea"/>
              </a:rPr>
              <a:t>, применяемой в некоторых </a:t>
            </a:r>
            <a:r>
              <a:rPr lang="uk-UA" sz="1200" strike="noStrike">
                <a:solidFill>
                  <a:srgbClr val="000000"/>
                </a:solidFill>
                <a:latin typeface="+mn-lt"/>
                <a:ea typeface="+mn-ea"/>
              </a:rPr>
              <a:t>языках программирования</a:t>
            </a:r>
            <a:r>
              <a:rPr lang="uk-UA" sz="1200" strike="noStrike">
                <a:solidFill>
                  <a:srgbClr val="000000"/>
                </a:solidFill>
                <a:latin typeface="+mn-lt"/>
                <a:ea typeface="+mn-ea"/>
              </a:rPr>
              <a:t> (</a:t>
            </a:r>
            <a:r>
              <a:rPr lang="uk-UA" sz="1200" strike="noStrike">
                <a:solidFill>
                  <a:srgbClr val="000000"/>
                </a:solidFill>
                <a:latin typeface="+mn-lt"/>
                <a:ea typeface="+mn-ea"/>
              </a:rPr>
              <a:t>Perl</a:t>
            </a:r>
            <a:r>
              <a:rPr lang="uk-UA" sz="1200" strike="noStrike">
                <a:solidFill>
                  <a:srgbClr val="000000"/>
                </a:solidFill>
                <a:latin typeface="+mn-lt"/>
                <a:ea typeface="+mn-ea"/>
              </a:rPr>
              <a:t>, </a:t>
            </a:r>
            <a:r>
              <a:rPr lang="uk-UA" sz="1200" strike="noStrike">
                <a:solidFill>
                  <a:srgbClr val="000000"/>
                </a:solidFill>
                <a:latin typeface="+mn-lt"/>
                <a:ea typeface="+mn-ea"/>
              </a:rPr>
              <a:t>Smalltalk</a:t>
            </a:r>
            <a:r>
              <a:rPr lang="uk-UA" sz="1200" strike="noStrike">
                <a:solidFill>
                  <a:srgbClr val="000000"/>
                </a:solidFill>
                <a:latin typeface="+mn-lt"/>
                <a:ea typeface="+mn-ea"/>
              </a:rPr>
              <a:t>, </a:t>
            </a:r>
            <a:r>
              <a:rPr lang="uk-UA" sz="1200" strike="noStrike">
                <a:solidFill>
                  <a:srgbClr val="000000"/>
                </a:solidFill>
                <a:latin typeface="+mn-lt"/>
                <a:ea typeface="+mn-ea"/>
              </a:rPr>
              <a:t>Objective</a:t>
            </a:r>
            <a:r>
              <a:rPr lang="uk-UA" sz="1200" strike="noStrike">
                <a:solidFill>
                  <a:srgbClr val="000000"/>
                </a:solidFill>
                <a:latin typeface="+mn-lt"/>
                <a:ea typeface="+mn-ea"/>
              </a:rPr>
              <a:t>-C</a:t>
            </a:r>
            <a:r>
              <a:rPr lang="uk-UA" sz="1200" strike="noStrike">
                <a:solidFill>
                  <a:srgbClr val="000000"/>
                </a:solidFill>
                <a:latin typeface="+mn-lt"/>
                <a:ea typeface="+mn-ea"/>
              </a:rPr>
              <a:t>, </a:t>
            </a:r>
            <a:r>
              <a:rPr lang="uk-UA" sz="1200" strike="noStrike">
                <a:solidFill>
                  <a:srgbClr val="000000"/>
                </a:solidFill>
                <a:latin typeface="+mn-lt"/>
                <a:ea typeface="+mn-ea"/>
              </a:rPr>
              <a:t>Python</a:t>
            </a:r>
            <a:r>
              <a:rPr lang="uk-UA" sz="1200" strike="noStrike">
                <a:solidFill>
                  <a:srgbClr val="000000"/>
                </a:solidFill>
                <a:latin typeface="+mn-lt"/>
                <a:ea typeface="+mn-ea"/>
              </a:rPr>
              <a:t>, </a:t>
            </a:r>
            <a:r>
              <a:rPr lang="uk-UA" sz="1200" strike="noStrike">
                <a:solidFill>
                  <a:srgbClr val="000000"/>
                </a:solidFill>
                <a:latin typeface="+mn-lt"/>
                <a:ea typeface="+mn-ea"/>
              </a:rPr>
              <a:t>Ruby</a:t>
            </a:r>
            <a:r>
              <a:rPr lang="uk-UA" sz="1200" strike="noStrike">
                <a:solidFill>
                  <a:srgbClr val="000000"/>
                </a:solidFill>
                <a:latin typeface="+mn-lt"/>
                <a:ea typeface="+mn-ea"/>
              </a:rPr>
              <a:t>, </a:t>
            </a:r>
            <a:r>
              <a:rPr lang="uk-UA" sz="1200" strike="noStrike">
                <a:solidFill>
                  <a:srgbClr val="000000"/>
                </a:solidFill>
                <a:latin typeface="+mn-lt"/>
                <a:ea typeface="+mn-ea"/>
              </a:rPr>
              <a:t>JavaScript</a:t>
            </a:r>
            <a:r>
              <a:rPr lang="uk-UA" sz="1200" strike="noStrike">
                <a:solidFill>
                  <a:srgbClr val="000000"/>
                </a:solidFill>
                <a:latin typeface="+mn-lt"/>
                <a:ea typeface="+mn-ea"/>
              </a:rPr>
              <a:t>, </a:t>
            </a:r>
            <a:r>
              <a:rPr lang="uk-UA" sz="1200" strike="noStrike">
                <a:solidFill>
                  <a:srgbClr val="000000"/>
                </a:solidFill>
                <a:latin typeface="+mn-lt"/>
                <a:ea typeface="+mn-ea"/>
              </a:rPr>
              <a:t>Groovy</a:t>
            </a:r>
            <a:r>
              <a:rPr lang="uk-UA" sz="1200" strike="noStrike">
                <a:solidFill>
                  <a:srgbClr val="000000"/>
                </a:solidFill>
                <a:latin typeface="+mn-lt"/>
                <a:ea typeface="+mn-ea"/>
              </a:rPr>
              <a:t>, </a:t>
            </a:r>
            <a:r>
              <a:rPr lang="uk-UA" sz="1200" strike="noStrike">
                <a:solidFill>
                  <a:srgbClr val="000000"/>
                </a:solidFill>
                <a:latin typeface="+mn-lt"/>
                <a:ea typeface="+mn-ea"/>
              </a:rPr>
              <a:t>ColdFusion</a:t>
            </a:r>
            <a:r>
              <a:rPr lang="uk-UA" sz="1200" strike="noStrike">
                <a:solidFill>
                  <a:srgbClr val="000000"/>
                </a:solidFill>
                <a:latin typeface="+mn-lt"/>
                <a:ea typeface="+mn-ea"/>
              </a:rPr>
              <a:t>, </a:t>
            </a:r>
            <a:r>
              <a:rPr lang="uk-UA" sz="1200" strike="noStrike">
                <a:solidFill>
                  <a:srgbClr val="000000"/>
                </a:solidFill>
                <a:latin typeface="+mn-lt"/>
                <a:ea typeface="+mn-ea"/>
              </a:rPr>
              <a:t>Boo</a:t>
            </a:r>
            <a:r>
              <a:rPr lang="uk-UA" sz="1200" strike="noStrike">
                <a:solidFill>
                  <a:srgbClr val="000000"/>
                </a:solidFill>
                <a:latin typeface="+mn-lt"/>
                <a:ea typeface="+mn-ea"/>
              </a:rPr>
              <a:t>), когда границы использования </a:t>
            </a:r>
            <a:r>
              <a:rPr lang="uk-UA" sz="1200" strike="noStrike">
                <a:solidFill>
                  <a:srgbClr val="000000"/>
                </a:solidFill>
                <a:latin typeface="+mn-lt"/>
                <a:ea typeface="+mn-ea"/>
              </a:rPr>
              <a:t>объекта</a:t>
            </a:r>
            <a:r>
              <a:rPr lang="uk-UA" sz="1200" strike="noStrike">
                <a:solidFill>
                  <a:srgbClr val="000000"/>
                </a:solidFill>
                <a:latin typeface="+mn-lt"/>
                <a:ea typeface="+mn-ea"/>
              </a:rPr>
              <a:t> определяются его </a:t>
            </a:r>
            <a:r>
              <a:rPr i="1" lang="uk-UA" sz="1200" strike="noStrike">
                <a:solidFill>
                  <a:srgbClr val="000000"/>
                </a:solidFill>
                <a:latin typeface="+mn-lt"/>
                <a:ea typeface="+mn-ea"/>
              </a:rPr>
              <a:t>текущим набором методов и свойств</a:t>
            </a:r>
            <a:r>
              <a:rPr lang="uk-UA" sz="1200" strike="noStrike">
                <a:solidFill>
                  <a:srgbClr val="000000"/>
                </a:solidFill>
                <a:latin typeface="+mn-lt"/>
                <a:ea typeface="+mn-ea"/>
              </a:rPr>
              <a:t>, в противоположность</a:t>
            </a:r>
            <a:r>
              <a:rPr lang="uk-UA" sz="1200" strike="noStrike">
                <a:solidFill>
                  <a:srgbClr val="000000"/>
                </a:solidFill>
                <a:latin typeface="+mn-lt"/>
                <a:ea typeface="+mn-ea"/>
              </a:rPr>
              <a:t>наследованию</a:t>
            </a:r>
            <a:r>
              <a:rPr lang="uk-UA" sz="1200" strike="noStrike">
                <a:solidFill>
                  <a:srgbClr val="000000"/>
                </a:solidFill>
                <a:latin typeface="+mn-lt"/>
                <a:ea typeface="+mn-ea"/>
              </a:rPr>
              <a:t> от определённого </a:t>
            </a:r>
            <a:r>
              <a:rPr lang="uk-UA" sz="1200" strike="noStrike">
                <a:solidFill>
                  <a:srgbClr val="000000"/>
                </a:solidFill>
                <a:latin typeface="+mn-lt"/>
                <a:ea typeface="+mn-ea"/>
              </a:rPr>
              <a:t>класса</a:t>
            </a:r>
            <a:r>
              <a:rPr lang="uk-UA" sz="1200" strike="noStrike">
                <a:solidFill>
                  <a:srgbClr val="000000"/>
                </a:solidFill>
                <a:latin typeface="+mn-lt"/>
                <a:ea typeface="+mn-ea"/>
              </a:rPr>
              <a:t>. То есть считается, что объект реализует </a:t>
            </a:r>
            <a:r>
              <a:rPr lang="uk-UA" sz="1200" strike="noStrike">
                <a:solidFill>
                  <a:srgbClr val="000000"/>
                </a:solidFill>
                <a:latin typeface="+mn-lt"/>
                <a:ea typeface="+mn-ea"/>
              </a:rPr>
              <a:t>интерфейс</a:t>
            </a:r>
            <a:r>
              <a:rPr lang="uk-UA" sz="1200" strike="noStrike">
                <a:solidFill>
                  <a:srgbClr val="000000"/>
                </a:solidFill>
                <a:latin typeface="+mn-lt"/>
                <a:ea typeface="+mn-ea"/>
              </a:rPr>
              <a:t>, если он содержит все </a:t>
            </a:r>
            <a:r>
              <a:rPr lang="uk-UA" sz="1200" strike="noStrike">
                <a:solidFill>
                  <a:srgbClr val="000000"/>
                </a:solidFill>
                <a:latin typeface="+mn-lt"/>
                <a:ea typeface="+mn-ea"/>
              </a:rPr>
              <a:t>методы</a:t>
            </a:r>
            <a:r>
              <a:rPr lang="uk-UA" sz="1200" strike="noStrike">
                <a:solidFill>
                  <a:srgbClr val="000000"/>
                </a:solidFill>
                <a:latin typeface="+mn-lt"/>
                <a:ea typeface="+mn-ea"/>
              </a:rPr>
              <a:t> этого интерфейса, независимо от связей в </a:t>
            </a:r>
            <a:r>
              <a:rPr lang="uk-UA" sz="1200" strike="noStrike">
                <a:solidFill>
                  <a:srgbClr val="000000"/>
                </a:solidFill>
                <a:latin typeface="+mn-lt"/>
                <a:ea typeface="+mn-ea"/>
              </a:rPr>
              <a:t>иерархии</a:t>
            </a:r>
            <a:r>
              <a:rPr lang="uk-UA" sz="1200" strike="noStrike">
                <a:solidFill>
                  <a:srgbClr val="000000"/>
                </a:solidFill>
                <a:latin typeface="+mn-lt"/>
                <a:ea typeface="+mn-ea"/>
              </a:rPr>
              <a:t> наследования и принадлежности к какому-либо конкретному классу.</a:t>
            </a:r>
            <a:endParaRPr/>
          </a:p>
        </p:txBody>
      </p:sp>
      <p:sp>
        <p:nvSpPr>
          <p:cNvPr id="375" name="TextShape 2"/>
          <p:cNvSpPr txBox="1"/>
          <p:nvPr/>
        </p:nvSpPr>
        <p:spPr>
          <a:xfrm>
            <a:off x="3884760" y="8685360"/>
            <a:ext cx="2971440" cy="456840"/>
          </a:xfrm>
          <a:prstGeom prst="rect">
            <a:avLst/>
          </a:prstGeom>
          <a:noFill/>
          <a:ln>
            <a:noFill/>
          </a:ln>
        </p:spPr>
        <p:txBody>
          <a:bodyPr anchor="b"/>
          <a:p>
            <a:pPr algn="r">
              <a:lnSpc>
                <a:spcPct val="100000"/>
              </a:lnSpc>
            </a:pPr>
            <a:fld id="{4D2B737B-2576-4F11-A6BE-92E6C6ECD98A}" type="slidenum">
              <a:rPr lang="uk-UA" sz="1200" strike="noStrike">
                <a:solidFill>
                  <a:srgbClr val="000000"/>
                </a:solidFill>
                <a:latin typeface="+mn-lt"/>
                <a:ea typeface="+mn-ea"/>
              </a:rPr>
              <a:t>&lt;номер&gt;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6" name="PlaceHolder 1"/>
          <p:cNvSpPr>
            <a:spLocks noGrp="1"/>
          </p:cNvSpPr>
          <p:nvPr>
            <p:ph type="body"/>
          </p:nvPr>
        </p:nvSpPr>
        <p:spPr>
          <a:xfrm>
            <a:off x="685800" y="4343400"/>
            <a:ext cx="5486040" cy="4114440"/>
          </a:xfrm>
          <a:prstGeom prst="rect">
            <a:avLst/>
          </a:prstGeom>
        </p:spPr>
        <p:txBody>
          <a:bodyPr/>
          <a:p>
            <a:r>
              <a:rPr lang="uk-UA" sz="1200" strike="noStrike">
                <a:solidFill>
                  <a:srgbClr val="000000"/>
                </a:solidFill>
                <a:latin typeface="+mn-lt"/>
                <a:ea typeface="+mn-ea"/>
              </a:rPr>
              <a:t>A </a:t>
            </a:r>
            <a:r>
              <a:rPr lang="uk-UA" sz="2000" strike="noStrike">
                <a:solidFill>
                  <a:srgbClr val="000000"/>
                </a:solidFill>
                <a:latin typeface="+mn-lt"/>
                <a:ea typeface="+mn-ea"/>
              </a:rPr>
              <a:t>for...in</a:t>
            </a:r>
            <a:r>
              <a:rPr lang="uk-UA" sz="1200" strike="noStrike">
                <a:solidFill>
                  <a:srgbClr val="000000"/>
                </a:solidFill>
                <a:latin typeface="+mn-lt"/>
                <a:ea typeface="+mn-ea"/>
              </a:rPr>
              <a:t> loop does not iterate over non–enumerable properties. Objects created from built–in constructors like Array and Object have inherited non–enumerable properties from </a:t>
            </a:r>
            <a:r>
              <a:rPr lang="uk-UA" sz="2000" strike="noStrike">
                <a:solidFill>
                  <a:srgbClr val="000000"/>
                </a:solidFill>
                <a:latin typeface="+mn-lt"/>
                <a:ea typeface="+mn-ea"/>
              </a:rPr>
              <a:t>Object.prototype</a:t>
            </a:r>
            <a:r>
              <a:rPr lang="uk-UA" sz="1200" strike="noStrike">
                <a:solidFill>
                  <a:srgbClr val="000000"/>
                </a:solidFill>
                <a:latin typeface="+mn-lt"/>
                <a:ea typeface="+mn-ea"/>
              </a:rPr>
              <a:t> and </a:t>
            </a:r>
            <a:r>
              <a:rPr lang="uk-UA" sz="2000" strike="noStrike">
                <a:solidFill>
                  <a:srgbClr val="000000"/>
                </a:solidFill>
                <a:latin typeface="+mn-lt"/>
                <a:ea typeface="+mn-ea"/>
              </a:rPr>
              <a:t>String.prototype</a:t>
            </a:r>
            <a:r>
              <a:rPr lang="uk-UA" sz="1200" strike="noStrike">
                <a:solidFill>
                  <a:srgbClr val="000000"/>
                </a:solidFill>
                <a:latin typeface="+mn-lt"/>
                <a:ea typeface="+mn-ea"/>
              </a:rPr>
              <a:t> that are not enumerable, such as </a:t>
            </a:r>
            <a:r>
              <a:rPr lang="uk-UA" sz="1200" strike="noStrike">
                <a:solidFill>
                  <a:srgbClr val="000000"/>
                </a:solidFill>
                <a:latin typeface="+mn-lt"/>
                <a:ea typeface="+mn-ea"/>
              </a:rPr>
              <a:t>String</a:t>
            </a:r>
            <a:r>
              <a:rPr lang="uk-UA" sz="1200" strike="noStrike">
                <a:solidFill>
                  <a:srgbClr val="000000"/>
                </a:solidFill>
                <a:latin typeface="+mn-lt"/>
                <a:ea typeface="+mn-ea"/>
              </a:rPr>
              <a:t>'s </a:t>
            </a:r>
            <a:r>
              <a:rPr lang="uk-UA" sz="1200" strike="noStrike">
                <a:solidFill>
                  <a:srgbClr val="000000"/>
                </a:solidFill>
                <a:latin typeface="+mn-lt"/>
                <a:ea typeface="+mn-ea"/>
              </a:rPr>
              <a:t>indexOf</a:t>
            </a:r>
            <a:r>
              <a:rPr lang="uk-UA" sz="1200" strike="noStrike">
                <a:solidFill>
                  <a:srgbClr val="000000"/>
                </a:solidFill>
                <a:latin typeface="+mn-lt"/>
                <a:ea typeface="+mn-ea"/>
              </a:rPr>
              <a:t> method or </a:t>
            </a:r>
            <a:r>
              <a:rPr lang="uk-UA" sz="1200" strike="noStrike">
                <a:solidFill>
                  <a:srgbClr val="000000"/>
                </a:solidFill>
                <a:latin typeface="+mn-lt"/>
                <a:ea typeface="+mn-ea"/>
              </a:rPr>
              <a:t>Object</a:t>
            </a:r>
            <a:r>
              <a:rPr lang="uk-UA" sz="1200" strike="noStrike">
                <a:solidFill>
                  <a:srgbClr val="000000"/>
                </a:solidFill>
                <a:latin typeface="+mn-lt"/>
                <a:ea typeface="+mn-ea"/>
              </a:rPr>
              <a:t>'s </a:t>
            </a:r>
            <a:r>
              <a:rPr lang="uk-UA" sz="1200" strike="noStrike">
                <a:solidFill>
                  <a:srgbClr val="000000"/>
                </a:solidFill>
                <a:latin typeface="+mn-lt"/>
                <a:ea typeface="+mn-ea"/>
              </a:rPr>
              <a:t>toString</a:t>
            </a:r>
            <a:r>
              <a:rPr lang="uk-UA" sz="1200" strike="noStrike">
                <a:solidFill>
                  <a:srgbClr val="000000"/>
                </a:solidFill>
                <a:latin typeface="+mn-lt"/>
                <a:ea typeface="+mn-ea"/>
              </a:rPr>
              <a:t> method. The loop will iterate over all enumerable properties of the object itself and those the object inherits from its constructor's prototype (properties closer to the object in the prototype chain override prototypes' properties).</a:t>
            </a:r>
            <a:endParaRPr/>
          </a:p>
        </p:txBody>
      </p:sp>
      <p:sp>
        <p:nvSpPr>
          <p:cNvPr id="377" name="TextShape 2"/>
          <p:cNvSpPr txBox="1"/>
          <p:nvPr/>
        </p:nvSpPr>
        <p:spPr>
          <a:xfrm>
            <a:off x="3884760" y="8685360"/>
            <a:ext cx="2971440" cy="456840"/>
          </a:xfrm>
          <a:prstGeom prst="rect">
            <a:avLst/>
          </a:prstGeom>
          <a:noFill/>
          <a:ln>
            <a:noFill/>
          </a:ln>
        </p:spPr>
        <p:txBody>
          <a:bodyPr anchor="b"/>
          <a:p>
            <a:pPr algn="r">
              <a:lnSpc>
                <a:spcPct val="100000"/>
              </a:lnSpc>
            </a:pPr>
            <a:fld id="{81BE7023-CF57-4678-AA24-EC6EEFAF2962}" type="slidenum">
              <a:rPr lang="uk-UA" sz="1200" strike="noStrike">
                <a:solidFill>
                  <a:srgbClr val="000000"/>
                </a:solidFill>
                <a:latin typeface="+mn-lt"/>
                <a:ea typeface="+mn-ea"/>
              </a:rPr>
              <a:t>&lt;номер&gt;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PlaceHolder 1"/>
          <p:cNvSpPr>
            <a:spLocks noGrp="1"/>
          </p:cNvSpPr>
          <p:nvPr>
            <p:ph type="body"/>
          </p:nvPr>
        </p:nvSpPr>
        <p:spPr>
          <a:xfrm>
            <a:off x="685800" y="4343400"/>
            <a:ext cx="5486040" cy="4114440"/>
          </a:xfrm>
          <a:prstGeom prst="rect">
            <a:avLst/>
          </a:prstGeom>
        </p:spPr>
        <p:txBody>
          <a:bodyPr/>
          <a:p>
            <a:r>
              <a:rPr lang="uk-UA" sz="2000" strike="noStrike">
                <a:latin typeface="Arial"/>
              </a:rPr>
              <a:t>There are ﬁ ve simple data types (also called primitive types) in ECMAScript: Undeﬁned, Null, </a:t>
            </a:r>
            <a:endParaRPr/>
          </a:p>
          <a:p>
            <a:r>
              <a:rPr lang="uk-UA" sz="2000" strike="noStrike">
                <a:latin typeface="Arial"/>
              </a:rPr>
              <a:t>Boolean, Number, and String. There is also one complex data type called Object, which is an </a:t>
            </a:r>
            <a:endParaRPr/>
          </a:p>
          <a:p>
            <a:r>
              <a:rPr lang="uk-UA" sz="2000" strike="noStrike">
                <a:latin typeface="Arial"/>
              </a:rPr>
              <a:t>unordered list of name-value pairs. Because there is no way to deﬁ ne your own data types in </a:t>
            </a:r>
            <a:endParaRPr/>
          </a:p>
          <a:p>
            <a:r>
              <a:rPr lang="uk-UA" sz="2000" strike="noStrike">
                <a:latin typeface="Arial"/>
              </a:rPr>
              <a:t>ECMAScript, all values can be represented as one of these six. Having only six data types may seem </a:t>
            </a:r>
            <a:endParaRPr/>
          </a:p>
          <a:p>
            <a:r>
              <a:rPr lang="uk-UA" sz="2000" strike="noStrike">
                <a:latin typeface="Arial"/>
              </a:rPr>
              <a:t>like too few to fully represent data; however, ECMAScript’s data types have dynamic aspects that </a:t>
            </a:r>
            <a:endParaRPr/>
          </a:p>
          <a:p>
            <a:r>
              <a:rPr lang="uk-UA" sz="2000" strike="noStrike">
                <a:latin typeface="Arial"/>
              </a:rPr>
              <a:t>make each single data type behave like several.</a:t>
            </a:r>
            <a:endParaRPr/>
          </a:p>
        </p:txBody>
      </p:sp>
      <p:sp>
        <p:nvSpPr>
          <p:cNvPr id="367" name="TextShape 2"/>
          <p:cNvSpPr txBox="1"/>
          <p:nvPr/>
        </p:nvSpPr>
        <p:spPr>
          <a:xfrm>
            <a:off x="3884760" y="8685360"/>
            <a:ext cx="2971440" cy="456840"/>
          </a:xfrm>
          <a:prstGeom prst="rect">
            <a:avLst/>
          </a:prstGeom>
          <a:noFill/>
          <a:ln>
            <a:noFill/>
          </a:ln>
        </p:spPr>
        <p:txBody>
          <a:bodyPr anchor="b"/>
          <a:p>
            <a:pPr algn="r">
              <a:lnSpc>
                <a:spcPct val="100000"/>
              </a:lnSpc>
            </a:pPr>
            <a:fld id="{86F53079-005E-4185-81B3-6CEBFE3E91F5}" type="slidenum">
              <a:rPr lang="uk-UA" sz="1200" strike="noStrike">
                <a:solidFill>
                  <a:srgbClr val="000000"/>
                </a:solidFill>
                <a:latin typeface="+mn-lt"/>
                <a:ea typeface="+mn-ea"/>
              </a:rPr>
              <a:t>&lt;номер&gt;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5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5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5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5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61" name="" descr=""/>
          <p:cNvPicPr/>
          <p:nvPr/>
        </p:nvPicPr>
        <p:blipFill>
          <a:blip r:embed="rId2"/>
          <a:stretch/>
        </p:blipFill>
        <p:spPr>
          <a:xfrm>
            <a:off x="2079000" y="1604520"/>
            <a:ext cx="4984920" cy="3977280"/>
          </a:xfrm>
          <a:prstGeom prst="rect">
            <a:avLst/>
          </a:prstGeom>
          <a:ln>
            <a:noFill/>
          </a:ln>
        </p:spPr>
      </p:pic>
      <p:pic>
        <p:nvPicPr>
          <p:cNvPr id="62"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82"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1143000"/>
            <a:ext cx="8229240" cy="10695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1143000"/>
            <a:ext cx="8229240" cy="4959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30"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0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1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3" name="" descr=""/>
          <p:cNvPicPr/>
          <p:nvPr/>
        </p:nvPicPr>
        <p:blipFill>
          <a:blip r:embed="rId2"/>
          <a:stretch/>
        </p:blipFill>
        <p:spPr>
          <a:xfrm>
            <a:off x="2079000" y="1604520"/>
            <a:ext cx="4984920" cy="3977280"/>
          </a:xfrm>
          <a:prstGeom prst="rect">
            <a:avLst/>
          </a:prstGeom>
          <a:ln>
            <a:noFill/>
          </a:ln>
        </p:spPr>
      </p:pic>
      <p:pic>
        <p:nvPicPr>
          <p:cNvPr id="114"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3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3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4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4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1143000"/>
            <a:ext cx="8229240" cy="10695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457200" y="1143000"/>
            <a:ext cx="8229240" cy="49590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5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5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5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5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6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6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6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6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68" name="" descr=""/>
          <p:cNvPicPr/>
          <p:nvPr/>
        </p:nvPicPr>
        <p:blipFill>
          <a:blip r:embed="rId2"/>
          <a:stretch/>
        </p:blipFill>
        <p:spPr>
          <a:xfrm>
            <a:off x="2079000" y="1604520"/>
            <a:ext cx="4984920" cy="3977280"/>
          </a:xfrm>
          <a:prstGeom prst="rect">
            <a:avLst/>
          </a:prstGeom>
          <a:ln>
            <a:noFill/>
          </a:ln>
        </p:spPr>
      </p:pic>
      <p:pic>
        <p:nvPicPr>
          <p:cNvPr id="169"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8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9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9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1143000"/>
            <a:ext cx="8229240" cy="106956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457200" y="1143000"/>
            <a:ext cx="8229240" cy="49590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19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9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0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20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20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21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1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21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1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21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1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20" name="" descr=""/>
          <p:cNvPicPr/>
          <p:nvPr/>
        </p:nvPicPr>
        <p:blipFill>
          <a:blip r:embed="rId2"/>
          <a:stretch/>
        </p:blipFill>
        <p:spPr>
          <a:xfrm>
            <a:off x="2079000" y="1604520"/>
            <a:ext cx="4984920" cy="3977280"/>
          </a:xfrm>
          <a:prstGeom prst="rect">
            <a:avLst/>
          </a:prstGeom>
          <a:ln>
            <a:noFill/>
          </a:ln>
        </p:spPr>
      </p:pic>
      <p:pic>
        <p:nvPicPr>
          <p:cNvPr id="221" name="" descr=""/>
          <p:cNvPicPr/>
          <p:nvPr/>
        </p:nvPicPr>
        <p:blipFill>
          <a:blip r:embed="rId3"/>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143000"/>
            <a:ext cx="8229240" cy="10695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7" name="PlaceHolder 1"/>
          <p:cNvSpPr>
            <a:spLocks noGrp="1"/>
          </p:cNvSpPr>
          <p:nvPr>
            <p:ph type="subTitle"/>
          </p:nvPr>
        </p:nvSpPr>
        <p:spPr>
          <a:xfrm>
            <a:off x="457200" y="1143000"/>
            <a:ext cx="8229240" cy="4959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3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4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1143000"/>
            <a:ext cx="8229240" cy="1069560"/>
          </a:xfrm>
          <a:prstGeom prst="rect">
            <a:avLst/>
          </a:prstGeom>
        </p:spPr>
        <p:txBody>
          <a:bodyPr lIns="0" rIns="0" tIns="0" bIns="0" anchor="ctr"/>
          <a:p>
            <a:endParaRPr/>
          </a:p>
        </p:txBody>
      </p:sp>
      <p:sp>
        <p:nvSpPr>
          <p:cNvPr id="4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366840"/>
            <a:ext cx="9143640" cy="838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 name="CustomShape 2"/>
          <p:cNvSpPr/>
          <p:nvPr/>
        </p:nvSpPr>
        <p:spPr>
          <a:xfrm>
            <a:off x="0" y="0"/>
            <a:ext cx="9143640" cy="31032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 name="CustomShape 3"/>
          <p:cNvSpPr/>
          <p:nvPr/>
        </p:nvSpPr>
        <p:spPr>
          <a:xfrm>
            <a:off x="0" y="308160"/>
            <a:ext cx="9143640" cy="910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flipV="1">
            <a:off x="5410080" y="360360"/>
            <a:ext cx="373356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flipV="1">
            <a:off x="5410080" y="439560"/>
            <a:ext cx="3733560" cy="1796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5407200" y="497520"/>
            <a:ext cx="3062880" cy="27000"/>
          </a:xfrm>
          <a:prstGeom prst="roundRect">
            <a:avLst>
              <a:gd name="adj" fmla="val 14400"/>
            </a:avLst>
          </a:prstGeom>
          <a:solidFill>
            <a:srgbClr val="ffffff"/>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7373520" y="588960"/>
            <a:ext cx="1599840" cy="36360"/>
          </a:xfrm>
          <a:prstGeom prst="roundRect">
            <a:avLst>
              <a:gd name="adj" fmla="val 14400"/>
            </a:avLst>
          </a:prstGeom>
          <a:solidFill>
            <a:srgbClr val="ffffff"/>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CustomShape 8"/>
          <p:cNvSpPr/>
          <p:nvPr/>
        </p:nvSpPr>
        <p:spPr>
          <a:xfrm>
            <a:off x="9084960" y="-2160"/>
            <a:ext cx="5724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9044640" y="-2160"/>
            <a:ext cx="2700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9025560" y="-2160"/>
            <a:ext cx="8640" cy="62136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8975520" y="-2160"/>
            <a:ext cx="27000" cy="62136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p:cNvSpPr/>
          <p:nvPr/>
        </p:nvSpPr>
        <p:spPr>
          <a:xfrm>
            <a:off x="8915760" y="360"/>
            <a:ext cx="54360" cy="58500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p:cNvSpPr/>
          <p:nvPr/>
        </p:nvSpPr>
        <p:spPr>
          <a:xfrm>
            <a:off x="8873640" y="360"/>
            <a:ext cx="8640" cy="58500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CustomShape 14"/>
          <p:cNvSpPr/>
          <p:nvPr/>
        </p:nvSpPr>
        <p:spPr>
          <a:xfrm flipV="1">
            <a:off x="5410080" y="3809880"/>
            <a:ext cx="373356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4" name="CustomShape 15"/>
          <p:cNvSpPr/>
          <p:nvPr/>
        </p:nvSpPr>
        <p:spPr>
          <a:xfrm flipV="1">
            <a:off x="5410080" y="3897000"/>
            <a:ext cx="3733560" cy="19152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5" name="CustomShape 16"/>
          <p:cNvSpPr/>
          <p:nvPr/>
        </p:nvSpPr>
        <p:spPr>
          <a:xfrm flipV="1">
            <a:off x="5410080" y="4115160"/>
            <a:ext cx="3733560" cy="8640"/>
          </a:xfrm>
          <a:prstGeom prst="rect">
            <a:avLst/>
          </a:prstGeom>
          <a:solidFill>
            <a:schemeClr val="accent2">
              <a:alpha val="65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6" name="CustomShape 17"/>
          <p:cNvSpPr/>
          <p:nvPr/>
        </p:nvSpPr>
        <p:spPr>
          <a:xfrm flipV="1">
            <a:off x="5410080" y="4164480"/>
            <a:ext cx="1965600" cy="18000"/>
          </a:xfrm>
          <a:prstGeom prst="rect">
            <a:avLst/>
          </a:prstGeom>
          <a:solidFill>
            <a:schemeClr val="accent2">
              <a:alpha val="6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flipV="1">
            <a:off x="5410080" y="4199400"/>
            <a:ext cx="1965600" cy="8640"/>
          </a:xfrm>
          <a:prstGeom prst="rect">
            <a:avLst/>
          </a:prstGeom>
          <a:solidFill>
            <a:schemeClr val="accent2">
              <a:alpha val="65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8" name="CustomShape 19"/>
          <p:cNvSpPr/>
          <p:nvPr/>
        </p:nvSpPr>
        <p:spPr>
          <a:xfrm>
            <a:off x="5410080" y="3962520"/>
            <a:ext cx="3062880" cy="27000"/>
          </a:xfrm>
          <a:prstGeom prst="roundRect">
            <a:avLst>
              <a:gd name="adj" fmla="val 14400"/>
            </a:avLst>
          </a:prstGeom>
          <a:solidFill>
            <a:srgbClr val="ffffff"/>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7376400" y="4061160"/>
            <a:ext cx="1599840" cy="36360"/>
          </a:xfrm>
          <a:prstGeom prst="roundRect">
            <a:avLst>
              <a:gd name="adj" fmla="val 14400"/>
            </a:avLst>
          </a:prstGeom>
          <a:solidFill>
            <a:srgbClr val="ffffff"/>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0" y="3649680"/>
            <a:ext cx="9143640" cy="24372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0" y="3675600"/>
            <a:ext cx="9143640" cy="14040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flipV="1">
            <a:off x="6414120" y="3642480"/>
            <a:ext cx="2729520" cy="24804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0" y="0"/>
            <a:ext cx="9143640" cy="370152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PlaceHolder 25"/>
          <p:cNvSpPr>
            <a:spLocks noGrp="1"/>
          </p:cNvSpPr>
          <p:nvPr>
            <p:ph type="title"/>
          </p:nvPr>
        </p:nvSpPr>
        <p:spPr>
          <a:xfrm>
            <a:off x="457200" y="2401920"/>
            <a:ext cx="8457840" cy="1469520"/>
          </a:xfrm>
          <a:prstGeom prst="rect">
            <a:avLst/>
          </a:prstGeom>
        </p:spPr>
        <p:txBody>
          <a:bodyPr lIns="90000" rIns="90000" tIns="45000" bIns="45000" anchor="b"/>
          <a:p>
            <a:pPr>
              <a:lnSpc>
                <a:spcPct val="100000"/>
              </a:lnSpc>
            </a:pPr>
            <a:r>
              <a:rPr lang="en-US" sz="4400" strike="noStrike">
                <a:solidFill>
                  <a:srgbClr val="ffffff"/>
                </a:solidFill>
                <a:latin typeface="Trebuchet MS"/>
              </a:rPr>
              <a:t>Для правки текста заголовка щёлкните мышьюОбразец заголовка</a:t>
            </a:r>
            <a:endParaRPr/>
          </a:p>
        </p:txBody>
      </p:sp>
      <p:sp>
        <p:nvSpPr>
          <p:cNvPr id="25" name="PlaceHolder 26"/>
          <p:cNvSpPr>
            <a:spLocks noGrp="1"/>
          </p:cNvSpPr>
          <p:nvPr>
            <p:ph type="dt"/>
          </p:nvPr>
        </p:nvSpPr>
        <p:spPr>
          <a:xfrm>
            <a:off x="6705720" y="4206240"/>
            <a:ext cx="959760" cy="456840"/>
          </a:xfrm>
          <a:prstGeom prst="rect">
            <a:avLst/>
          </a:prstGeom>
        </p:spPr>
        <p:txBody>
          <a:bodyPr lIns="90000" rIns="90000" tIns="45000" bIns="45000"/>
          <a:p>
            <a:pPr>
              <a:lnSpc>
                <a:spcPct val="100000"/>
              </a:lnSpc>
            </a:pPr>
            <a:r>
              <a:rPr lang="uk-UA" sz="800" strike="noStrike">
                <a:solidFill>
                  <a:srgbClr val="e40059"/>
                </a:solidFill>
                <a:latin typeface="Georgia"/>
              </a:rPr>
              <a:t>1/5/15</a:t>
            </a:r>
            <a:endParaRPr/>
          </a:p>
        </p:txBody>
      </p:sp>
      <p:sp>
        <p:nvSpPr>
          <p:cNvPr id="26" name="PlaceHolder 27"/>
          <p:cNvSpPr>
            <a:spLocks noGrp="1"/>
          </p:cNvSpPr>
          <p:nvPr>
            <p:ph type="ftr"/>
          </p:nvPr>
        </p:nvSpPr>
        <p:spPr>
          <a:xfrm>
            <a:off x="5410080" y="4205160"/>
            <a:ext cx="1294920" cy="456840"/>
          </a:xfrm>
          <a:prstGeom prst="rect">
            <a:avLst/>
          </a:prstGeom>
        </p:spPr>
        <p:txBody>
          <a:bodyPr lIns="90000" rIns="90000" tIns="45000" bIns="45000"/>
          <a:p>
            <a:endParaRPr/>
          </a:p>
        </p:txBody>
      </p:sp>
      <p:sp>
        <p:nvSpPr>
          <p:cNvPr id="27" name="PlaceHolder 28"/>
          <p:cNvSpPr>
            <a:spLocks noGrp="1"/>
          </p:cNvSpPr>
          <p:nvPr>
            <p:ph type="sldNum"/>
          </p:nvPr>
        </p:nvSpPr>
        <p:spPr>
          <a:xfrm>
            <a:off x="8319960" y="1080"/>
            <a:ext cx="747360" cy="365400"/>
          </a:xfrm>
          <a:prstGeom prst="rect">
            <a:avLst/>
          </a:prstGeom>
        </p:spPr>
        <p:txBody>
          <a:bodyPr lIns="90000" rIns="90000" tIns="45000" bIns="45000" anchor="b"/>
          <a:p>
            <a:pPr algn="r">
              <a:lnSpc>
                <a:spcPct val="100000"/>
              </a:lnSpc>
            </a:pPr>
            <a:fld id="{48AE93C9-A22C-4598-B900-708537C6FD58}" type="slidenum">
              <a:rPr lang="uk-UA" strike="noStrike">
                <a:solidFill>
                  <a:srgbClr val="ffffff"/>
                </a:solidFill>
                <a:latin typeface="Georgia"/>
              </a:rPr>
              <a:t>&lt;номер&gt;</a:t>
            </a:fld>
            <a:endParaRPr/>
          </a:p>
        </p:txBody>
      </p:sp>
      <p:sp>
        <p:nvSpPr>
          <p:cNvPr id="28" name="PlaceHolder 2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800">
                <a:latin typeface="Georgia"/>
              </a:rPr>
              <a:t>Для правки структуры щёлкните мышью</a:t>
            </a:r>
            <a:endParaRPr/>
          </a:p>
          <a:p>
            <a:pPr lvl="1">
              <a:buSzPct val="75000"/>
              <a:buFont typeface="StarSymbol"/>
              <a:buChar char=""/>
            </a:pPr>
            <a:r>
              <a:rPr lang="en-US" sz="2400">
                <a:latin typeface="Georgia"/>
              </a:rPr>
              <a:t>Второй уровень структуры</a:t>
            </a:r>
            <a:endParaRPr/>
          </a:p>
          <a:p>
            <a:pPr lvl="2">
              <a:buSzPct val="45000"/>
              <a:buFont typeface="StarSymbol"/>
              <a:buChar char=""/>
            </a:pPr>
            <a:r>
              <a:rPr lang="en-US" sz="2200">
                <a:latin typeface="Georgia"/>
              </a:rPr>
              <a:t>Третий уровень структуры</a:t>
            </a:r>
            <a:endParaRPr/>
          </a:p>
          <a:p>
            <a:pPr lvl="3">
              <a:buSzPct val="75000"/>
              <a:buFont typeface="StarSymbol"/>
              <a:buChar char=""/>
            </a:pPr>
            <a:r>
              <a:rPr lang="en-US" sz="2000">
                <a:latin typeface="Georgia"/>
              </a:rPr>
              <a:t>Четвёртый уровень структуры</a:t>
            </a:r>
            <a:endParaRPr/>
          </a:p>
          <a:p>
            <a:pPr lvl="4">
              <a:buSzPct val="45000"/>
              <a:buFont typeface="StarSymbol"/>
              <a:buChar char=""/>
            </a:pPr>
            <a:r>
              <a:rPr lang="en-US" sz="2000">
                <a:latin typeface="Georgia"/>
              </a:rPr>
              <a:t>Пятый уровень структуры</a:t>
            </a:r>
            <a:endParaRPr/>
          </a:p>
          <a:p>
            <a:pPr lvl="5">
              <a:buSzPct val="45000"/>
              <a:buFont typeface="StarSymbol"/>
              <a:buChar char=""/>
            </a:pPr>
            <a:r>
              <a:rPr lang="en-US" sz="2000">
                <a:latin typeface="Georgia"/>
              </a:rPr>
              <a:t>Шестой уровень структуры</a:t>
            </a:r>
            <a:endParaRPr/>
          </a:p>
          <a:p>
            <a:pPr lvl="6">
              <a:buSzPct val="45000"/>
              <a:buFont typeface="StarSymbol"/>
              <a:buChar char=""/>
            </a:pPr>
            <a:r>
              <a:rPr lang="en-US" sz="2000">
                <a:latin typeface="Georgia"/>
              </a:rPr>
              <a:t>Седьмой уровень структуры</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3" name="CustomShape 1"/>
          <p:cNvSpPr/>
          <p:nvPr/>
        </p:nvSpPr>
        <p:spPr>
          <a:xfrm>
            <a:off x="0" y="366840"/>
            <a:ext cx="9143640" cy="838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4" name="CustomShape 2"/>
          <p:cNvSpPr/>
          <p:nvPr/>
        </p:nvSpPr>
        <p:spPr>
          <a:xfrm>
            <a:off x="0" y="0"/>
            <a:ext cx="9143640" cy="31032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5" name="CustomShape 3"/>
          <p:cNvSpPr/>
          <p:nvPr/>
        </p:nvSpPr>
        <p:spPr>
          <a:xfrm>
            <a:off x="0" y="308160"/>
            <a:ext cx="9143640" cy="910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6" name="CustomShape 4"/>
          <p:cNvSpPr/>
          <p:nvPr/>
        </p:nvSpPr>
        <p:spPr>
          <a:xfrm flipV="1">
            <a:off x="5410080" y="360360"/>
            <a:ext cx="373356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CustomShape 5"/>
          <p:cNvSpPr/>
          <p:nvPr/>
        </p:nvSpPr>
        <p:spPr>
          <a:xfrm flipV="1">
            <a:off x="5410080" y="439560"/>
            <a:ext cx="3733560" cy="1796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8" name="CustomShape 6"/>
          <p:cNvSpPr/>
          <p:nvPr/>
        </p:nvSpPr>
        <p:spPr>
          <a:xfrm>
            <a:off x="5407200" y="497520"/>
            <a:ext cx="3062880" cy="27000"/>
          </a:xfrm>
          <a:prstGeom prst="roundRect">
            <a:avLst>
              <a:gd name="adj" fmla="val 14400"/>
            </a:avLst>
          </a:prstGeom>
          <a:solidFill>
            <a:srgbClr val="ffffff"/>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9" name="CustomShape 7"/>
          <p:cNvSpPr/>
          <p:nvPr/>
        </p:nvSpPr>
        <p:spPr>
          <a:xfrm>
            <a:off x="7373520" y="588960"/>
            <a:ext cx="1599840" cy="36360"/>
          </a:xfrm>
          <a:prstGeom prst="roundRect">
            <a:avLst>
              <a:gd name="adj" fmla="val 14400"/>
            </a:avLst>
          </a:prstGeom>
          <a:solidFill>
            <a:srgbClr val="ffffff"/>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0" name="CustomShape 8"/>
          <p:cNvSpPr/>
          <p:nvPr/>
        </p:nvSpPr>
        <p:spPr>
          <a:xfrm>
            <a:off x="9084960" y="-2160"/>
            <a:ext cx="5724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1" name="CustomShape 9"/>
          <p:cNvSpPr/>
          <p:nvPr/>
        </p:nvSpPr>
        <p:spPr>
          <a:xfrm>
            <a:off x="9044640" y="-2160"/>
            <a:ext cx="2700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2" name="CustomShape 10"/>
          <p:cNvSpPr/>
          <p:nvPr/>
        </p:nvSpPr>
        <p:spPr>
          <a:xfrm>
            <a:off x="9025560" y="-2160"/>
            <a:ext cx="8640" cy="62136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3" name="CustomShape 11"/>
          <p:cNvSpPr/>
          <p:nvPr/>
        </p:nvSpPr>
        <p:spPr>
          <a:xfrm>
            <a:off x="8975520" y="-2160"/>
            <a:ext cx="27000" cy="62136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4" name="CustomShape 12"/>
          <p:cNvSpPr/>
          <p:nvPr/>
        </p:nvSpPr>
        <p:spPr>
          <a:xfrm>
            <a:off x="8915760" y="360"/>
            <a:ext cx="54360" cy="58500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5" name="CustomShape 13"/>
          <p:cNvSpPr/>
          <p:nvPr/>
        </p:nvSpPr>
        <p:spPr>
          <a:xfrm>
            <a:off x="8873640" y="360"/>
            <a:ext cx="8640" cy="58500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6" name="PlaceHolder 14"/>
          <p:cNvSpPr>
            <a:spLocks noGrp="1"/>
          </p:cNvSpPr>
          <p:nvPr>
            <p:ph type="title"/>
          </p:nvPr>
        </p:nvSpPr>
        <p:spPr>
          <a:xfrm>
            <a:off x="457200" y="1143000"/>
            <a:ext cx="8229240" cy="1066320"/>
          </a:xfrm>
          <a:prstGeom prst="rect">
            <a:avLst/>
          </a:prstGeom>
        </p:spPr>
        <p:txBody>
          <a:bodyPr lIns="90000" rIns="90000" tIns="45000" bIns="45000" anchor="ctr"/>
          <a:p>
            <a:pPr>
              <a:lnSpc>
                <a:spcPct val="100000"/>
              </a:lnSpc>
            </a:pPr>
            <a:r>
              <a:rPr lang="en-US" sz="4000" strike="noStrike">
                <a:solidFill>
                  <a:srgbClr val="666666"/>
                </a:solidFill>
                <a:latin typeface="Trebuchet MS"/>
              </a:rPr>
              <a:t>Для правки текста заголовка щёлкните мышьюОбразец заголовка</a:t>
            </a:r>
            <a:endParaRPr/>
          </a:p>
        </p:txBody>
      </p:sp>
      <p:sp>
        <p:nvSpPr>
          <p:cNvPr id="77" name="PlaceHolder 15"/>
          <p:cNvSpPr>
            <a:spLocks noGrp="1"/>
          </p:cNvSpPr>
          <p:nvPr>
            <p:ph type="body"/>
          </p:nvPr>
        </p:nvSpPr>
        <p:spPr>
          <a:xfrm>
            <a:off x="457200" y="2249280"/>
            <a:ext cx="8229240" cy="4324680"/>
          </a:xfrm>
          <a:prstGeom prst="rect">
            <a:avLst/>
          </a:prstGeom>
        </p:spPr>
        <p:txBody>
          <a:bodyPr lIns="90000" rIns="90000" tIns="45000" bIns="45000"/>
          <a:p>
            <a:pPr>
              <a:buSzPct val="45000"/>
              <a:buFont typeface="StarSymbol"/>
              <a:buChar char=""/>
            </a:pPr>
            <a:r>
              <a:rPr lang="en-US" sz="2800" strike="noStrike">
                <a:solidFill>
                  <a:srgbClr val="000000"/>
                </a:solidFill>
                <a:latin typeface="Georgia"/>
              </a:rPr>
              <a:t>Для правки структуры щёлкните мышью</a:t>
            </a:r>
            <a:endParaRPr/>
          </a:p>
          <a:p>
            <a:pPr lvl="1">
              <a:buSzPct val="75000"/>
              <a:buFont typeface="StarSymbol"/>
              <a:buChar char=""/>
            </a:pPr>
            <a:r>
              <a:rPr lang="en-US" sz="2800" strike="noStrike">
                <a:solidFill>
                  <a:srgbClr val="000000"/>
                </a:solidFill>
                <a:latin typeface="Georgia"/>
              </a:rPr>
              <a:t>Второй уровень структуры</a:t>
            </a:r>
            <a:endParaRPr/>
          </a:p>
          <a:p>
            <a:pPr lvl="2">
              <a:buSzPct val="45000"/>
              <a:buFont typeface="StarSymbol"/>
              <a:buChar char=""/>
            </a:pPr>
            <a:r>
              <a:rPr lang="en-US" sz="2800" strike="noStrike">
                <a:solidFill>
                  <a:srgbClr val="000000"/>
                </a:solidFill>
                <a:latin typeface="Georgia"/>
              </a:rPr>
              <a:t>Третий уровень структуры</a:t>
            </a:r>
            <a:endParaRPr/>
          </a:p>
          <a:p>
            <a:pPr lvl="3">
              <a:buSzPct val="75000"/>
              <a:buFont typeface="StarSymbol"/>
              <a:buChar char=""/>
            </a:pPr>
            <a:r>
              <a:rPr lang="en-US" sz="2800" strike="noStrike">
                <a:solidFill>
                  <a:srgbClr val="000000"/>
                </a:solidFill>
                <a:latin typeface="Georgia"/>
              </a:rPr>
              <a:t>Четвёртый уровень структуры</a:t>
            </a:r>
            <a:endParaRPr/>
          </a:p>
          <a:p>
            <a:pPr lvl="4">
              <a:buSzPct val="45000"/>
              <a:buFont typeface="StarSymbol"/>
              <a:buChar char=""/>
            </a:pPr>
            <a:r>
              <a:rPr lang="en-US" sz="2800" strike="noStrike">
                <a:solidFill>
                  <a:srgbClr val="000000"/>
                </a:solidFill>
                <a:latin typeface="Georgia"/>
              </a:rPr>
              <a:t>Пятый уровень структуры</a:t>
            </a:r>
            <a:endParaRPr/>
          </a:p>
          <a:p>
            <a:pPr lvl="5">
              <a:buSzPct val="45000"/>
              <a:buFont typeface="StarSymbol"/>
              <a:buChar char=""/>
            </a:pPr>
            <a:r>
              <a:rPr lang="en-US" sz="2800" strike="noStrike">
                <a:solidFill>
                  <a:srgbClr val="000000"/>
                </a:solidFill>
                <a:latin typeface="Georgia"/>
              </a:rPr>
              <a:t>Шестой уровень структуры</a:t>
            </a:r>
            <a:endParaRPr/>
          </a:p>
          <a:p>
            <a:pPr>
              <a:lnSpc>
                <a:spcPct val="100000"/>
              </a:lnSpc>
              <a:buFont typeface="Georgia"/>
              <a:buChar char="•"/>
            </a:pPr>
            <a:r>
              <a:rPr lang="en-US" sz="2800" strike="noStrike">
                <a:solidFill>
                  <a:srgbClr val="000000"/>
                </a:solidFill>
                <a:latin typeface="Georgia"/>
              </a:rPr>
              <a:t>Седьмой уровень структурыОбразец текста</a:t>
            </a:r>
            <a:endParaRPr/>
          </a:p>
          <a:p>
            <a:pPr lvl="1">
              <a:lnSpc>
                <a:spcPct val="100000"/>
              </a:lnSpc>
              <a:buFont typeface="Georgia"/>
              <a:buChar char="▫"/>
            </a:pPr>
            <a:r>
              <a:rPr lang="en-US" sz="2600" strike="noStrike">
                <a:solidFill>
                  <a:srgbClr val="e40059"/>
                </a:solidFill>
                <a:latin typeface="Georgia"/>
              </a:rPr>
              <a:t>Второй уровень</a:t>
            </a:r>
            <a:endParaRPr/>
          </a:p>
          <a:p>
            <a:pPr lvl="2">
              <a:lnSpc>
                <a:spcPct val="100000"/>
              </a:lnSpc>
              <a:buFont typeface="Wingdings 2" charset="2"/>
              <a:buChar char=""/>
            </a:pPr>
            <a:r>
              <a:rPr lang="en-US" sz="2400" strike="noStrike">
                <a:solidFill>
                  <a:srgbClr val="ff388c"/>
                </a:solidFill>
                <a:latin typeface="Georgia"/>
              </a:rPr>
              <a:t>Третий уровень</a:t>
            </a:r>
            <a:endParaRPr/>
          </a:p>
          <a:p>
            <a:pPr lvl="3">
              <a:lnSpc>
                <a:spcPct val="100000"/>
              </a:lnSpc>
              <a:buFont typeface="Wingdings 2" charset="2"/>
              <a:buChar char=""/>
            </a:pPr>
            <a:r>
              <a:rPr lang="en-US" sz="2200" strike="noStrike">
                <a:solidFill>
                  <a:srgbClr val="ff388c"/>
                </a:solidFill>
                <a:latin typeface="Georgia"/>
              </a:rPr>
              <a:t>Четвертый уровень</a:t>
            </a:r>
            <a:endParaRPr/>
          </a:p>
          <a:p>
            <a:pPr lvl="4">
              <a:lnSpc>
                <a:spcPct val="100000"/>
              </a:lnSpc>
              <a:buFont typeface="Georgia"/>
              <a:buChar char="▫"/>
            </a:pPr>
            <a:r>
              <a:rPr lang="en-US" sz="2000" strike="noStrike">
                <a:solidFill>
                  <a:srgbClr val="9c007f"/>
                </a:solidFill>
                <a:latin typeface="Georgia"/>
              </a:rPr>
              <a:t>Пятый уровень</a:t>
            </a:r>
            <a:endParaRPr/>
          </a:p>
        </p:txBody>
      </p:sp>
      <p:sp>
        <p:nvSpPr>
          <p:cNvPr id="78" name="PlaceHolder 16"/>
          <p:cNvSpPr>
            <a:spLocks noGrp="1"/>
          </p:cNvSpPr>
          <p:nvPr>
            <p:ph type="dt"/>
          </p:nvPr>
        </p:nvSpPr>
        <p:spPr>
          <a:xfrm>
            <a:off x="6586560" y="612720"/>
            <a:ext cx="956880" cy="456840"/>
          </a:xfrm>
          <a:prstGeom prst="rect">
            <a:avLst/>
          </a:prstGeom>
        </p:spPr>
        <p:txBody>
          <a:bodyPr lIns="90000" rIns="90000" tIns="45000" bIns="45000"/>
          <a:p>
            <a:pPr>
              <a:lnSpc>
                <a:spcPct val="100000"/>
              </a:lnSpc>
            </a:pPr>
            <a:r>
              <a:rPr lang="uk-UA" sz="800" strike="noStrike">
                <a:solidFill>
                  <a:srgbClr val="e40059"/>
                </a:solidFill>
                <a:latin typeface="Georgia"/>
              </a:rPr>
              <a:t>1/5/15</a:t>
            </a:r>
            <a:endParaRPr/>
          </a:p>
        </p:txBody>
      </p:sp>
      <p:sp>
        <p:nvSpPr>
          <p:cNvPr id="79" name="PlaceHolder 17"/>
          <p:cNvSpPr>
            <a:spLocks noGrp="1"/>
          </p:cNvSpPr>
          <p:nvPr>
            <p:ph type="ftr"/>
          </p:nvPr>
        </p:nvSpPr>
        <p:spPr>
          <a:xfrm>
            <a:off x="5257800" y="612720"/>
            <a:ext cx="1325520" cy="456840"/>
          </a:xfrm>
          <a:prstGeom prst="rect">
            <a:avLst/>
          </a:prstGeom>
        </p:spPr>
        <p:txBody>
          <a:bodyPr lIns="90000" rIns="90000" tIns="45000" bIns="45000"/>
          <a:p>
            <a:endParaRPr/>
          </a:p>
        </p:txBody>
      </p:sp>
      <p:sp>
        <p:nvSpPr>
          <p:cNvPr id="80" name="PlaceHolder 18"/>
          <p:cNvSpPr>
            <a:spLocks noGrp="1"/>
          </p:cNvSpPr>
          <p:nvPr>
            <p:ph type="sldNum"/>
          </p:nvPr>
        </p:nvSpPr>
        <p:spPr>
          <a:xfrm>
            <a:off x="8174880" y="2160"/>
            <a:ext cx="761760" cy="365400"/>
          </a:xfrm>
          <a:prstGeom prst="rect">
            <a:avLst/>
          </a:prstGeom>
        </p:spPr>
        <p:txBody>
          <a:bodyPr lIns="90000" rIns="90000" tIns="45000" bIns="45000" anchor="b"/>
          <a:p>
            <a:pPr algn="r">
              <a:lnSpc>
                <a:spcPct val="100000"/>
              </a:lnSpc>
            </a:pPr>
            <a:fld id="{1C5EBE67-69EE-4FD8-928E-2625441085D0}" type="slidenum">
              <a:rPr lang="uk-UA" strike="noStrike">
                <a:solidFill>
                  <a:srgbClr val="ffffff"/>
                </a:solidFill>
                <a:latin typeface="Georgia"/>
              </a:rPr>
              <a:t>&lt;номер&gt;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0" y="366840"/>
            <a:ext cx="9143640" cy="838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6" name="CustomShape 2"/>
          <p:cNvSpPr/>
          <p:nvPr/>
        </p:nvSpPr>
        <p:spPr>
          <a:xfrm>
            <a:off x="0" y="0"/>
            <a:ext cx="9143640" cy="31032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7" name="CustomShape 3"/>
          <p:cNvSpPr/>
          <p:nvPr/>
        </p:nvSpPr>
        <p:spPr>
          <a:xfrm>
            <a:off x="0" y="308160"/>
            <a:ext cx="9143640" cy="910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8" name="CustomShape 4"/>
          <p:cNvSpPr/>
          <p:nvPr/>
        </p:nvSpPr>
        <p:spPr>
          <a:xfrm flipV="1">
            <a:off x="5410080" y="360360"/>
            <a:ext cx="373356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9" name="CustomShape 5"/>
          <p:cNvSpPr/>
          <p:nvPr/>
        </p:nvSpPr>
        <p:spPr>
          <a:xfrm flipV="1">
            <a:off x="5410080" y="439560"/>
            <a:ext cx="3733560" cy="1796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0" name="CustomShape 6"/>
          <p:cNvSpPr/>
          <p:nvPr/>
        </p:nvSpPr>
        <p:spPr>
          <a:xfrm>
            <a:off x="5407200" y="497520"/>
            <a:ext cx="3062880" cy="27000"/>
          </a:xfrm>
          <a:prstGeom prst="roundRect">
            <a:avLst>
              <a:gd name="adj" fmla="val 14400"/>
            </a:avLst>
          </a:prstGeom>
          <a:solidFill>
            <a:srgbClr val="ffffff"/>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1" name="CustomShape 7"/>
          <p:cNvSpPr/>
          <p:nvPr/>
        </p:nvSpPr>
        <p:spPr>
          <a:xfrm>
            <a:off x="7373520" y="588960"/>
            <a:ext cx="1599840" cy="36360"/>
          </a:xfrm>
          <a:prstGeom prst="roundRect">
            <a:avLst>
              <a:gd name="adj" fmla="val 14400"/>
            </a:avLst>
          </a:prstGeom>
          <a:solidFill>
            <a:srgbClr val="ffffff"/>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2" name="CustomShape 8"/>
          <p:cNvSpPr/>
          <p:nvPr/>
        </p:nvSpPr>
        <p:spPr>
          <a:xfrm>
            <a:off x="9084960" y="-2160"/>
            <a:ext cx="5724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3" name="CustomShape 9"/>
          <p:cNvSpPr/>
          <p:nvPr/>
        </p:nvSpPr>
        <p:spPr>
          <a:xfrm>
            <a:off x="9044640" y="-2160"/>
            <a:ext cx="2700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4" name="CustomShape 10"/>
          <p:cNvSpPr/>
          <p:nvPr/>
        </p:nvSpPr>
        <p:spPr>
          <a:xfrm>
            <a:off x="9025560" y="-2160"/>
            <a:ext cx="8640" cy="62136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5" name="CustomShape 11"/>
          <p:cNvSpPr/>
          <p:nvPr/>
        </p:nvSpPr>
        <p:spPr>
          <a:xfrm>
            <a:off x="8975520" y="-2160"/>
            <a:ext cx="27000" cy="62136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6" name="CustomShape 12"/>
          <p:cNvSpPr/>
          <p:nvPr/>
        </p:nvSpPr>
        <p:spPr>
          <a:xfrm>
            <a:off x="8915760" y="360"/>
            <a:ext cx="54360" cy="58500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7" name="CustomShape 13"/>
          <p:cNvSpPr/>
          <p:nvPr/>
        </p:nvSpPr>
        <p:spPr>
          <a:xfrm>
            <a:off x="8873640" y="360"/>
            <a:ext cx="8640" cy="58500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8" name="PlaceHolder 14"/>
          <p:cNvSpPr>
            <a:spLocks noGrp="1"/>
          </p:cNvSpPr>
          <p:nvPr>
            <p:ph type="title"/>
          </p:nvPr>
        </p:nvSpPr>
        <p:spPr>
          <a:xfrm>
            <a:off x="380880" y="1143000"/>
            <a:ext cx="8381520" cy="1069560"/>
          </a:xfrm>
          <a:prstGeom prst="rect">
            <a:avLst/>
          </a:prstGeom>
        </p:spPr>
        <p:txBody>
          <a:bodyPr lIns="90000" rIns="90000" tIns="45000" bIns="45000" anchor="ctr"/>
          <a:p>
            <a:pPr>
              <a:lnSpc>
                <a:spcPct val="100000"/>
              </a:lnSpc>
            </a:pPr>
            <a:r>
              <a:rPr lang="en-US" sz="4000" strike="noStrike">
                <a:solidFill>
                  <a:srgbClr val="666666"/>
                </a:solidFill>
                <a:latin typeface="Trebuchet MS"/>
              </a:rPr>
              <a:t>Для правки текста заголовка щёлкните мышьюОбразец заголовка</a:t>
            </a:r>
            <a:endParaRPr/>
          </a:p>
        </p:txBody>
      </p:sp>
      <p:sp>
        <p:nvSpPr>
          <p:cNvPr id="129" name="PlaceHolder 15"/>
          <p:cNvSpPr>
            <a:spLocks noGrp="1"/>
          </p:cNvSpPr>
          <p:nvPr>
            <p:ph type="body"/>
          </p:nvPr>
        </p:nvSpPr>
        <p:spPr>
          <a:xfrm>
            <a:off x="380880" y="2244960"/>
            <a:ext cx="4041360" cy="456840"/>
          </a:xfrm>
          <a:prstGeom prst="rect">
            <a:avLst/>
          </a:prstGeom>
        </p:spPr>
        <p:txBody>
          <a:bodyPr lIns="90000" rIns="90000" tIns="45000" bIns="45000" anchor="ctr"/>
          <a:p>
            <a:pPr>
              <a:buSzPct val="45000"/>
              <a:buFont typeface="StarSymbol"/>
              <a:buChar char=""/>
            </a:pPr>
            <a:r>
              <a:rPr b="1" lang="en-US" sz="1900" strike="noStrike">
                <a:solidFill>
                  <a:srgbClr val="454545"/>
                </a:solidFill>
                <a:latin typeface="Georgia"/>
              </a:rPr>
              <a:t>Для правки структуры щёлкните мышью</a:t>
            </a:r>
            <a:endParaRPr/>
          </a:p>
          <a:p>
            <a:pPr lvl="1">
              <a:buSzPct val="75000"/>
              <a:buFont typeface="StarSymbol"/>
              <a:buChar char=""/>
            </a:pPr>
            <a:r>
              <a:rPr b="1" lang="en-US" sz="1900" strike="noStrike">
                <a:solidFill>
                  <a:srgbClr val="454545"/>
                </a:solidFill>
                <a:latin typeface="Georgia"/>
              </a:rPr>
              <a:t>Второй уровень структуры</a:t>
            </a:r>
            <a:endParaRPr/>
          </a:p>
          <a:p>
            <a:pPr lvl="2">
              <a:buSzPct val="45000"/>
              <a:buFont typeface="StarSymbol"/>
              <a:buChar char=""/>
            </a:pPr>
            <a:r>
              <a:rPr b="1" lang="en-US" sz="1900" strike="noStrike">
                <a:solidFill>
                  <a:srgbClr val="454545"/>
                </a:solidFill>
                <a:latin typeface="Georgia"/>
              </a:rPr>
              <a:t>Третий уровень структуры</a:t>
            </a:r>
            <a:endParaRPr/>
          </a:p>
          <a:p>
            <a:pPr lvl="3">
              <a:buSzPct val="75000"/>
              <a:buFont typeface="StarSymbol"/>
              <a:buChar char=""/>
            </a:pPr>
            <a:r>
              <a:rPr b="1" lang="en-US" sz="1900" strike="noStrike">
                <a:solidFill>
                  <a:srgbClr val="454545"/>
                </a:solidFill>
                <a:latin typeface="Georgia"/>
              </a:rPr>
              <a:t>Четвёртый уровень структуры</a:t>
            </a:r>
            <a:endParaRPr/>
          </a:p>
          <a:p>
            <a:pPr lvl="4">
              <a:buSzPct val="45000"/>
              <a:buFont typeface="StarSymbol"/>
              <a:buChar char=""/>
            </a:pPr>
            <a:r>
              <a:rPr b="1" lang="en-US" sz="1900" strike="noStrike">
                <a:solidFill>
                  <a:srgbClr val="454545"/>
                </a:solidFill>
                <a:latin typeface="Georgia"/>
              </a:rPr>
              <a:t>Пятый уровень структуры</a:t>
            </a:r>
            <a:endParaRPr/>
          </a:p>
          <a:p>
            <a:pPr lvl="5">
              <a:buSzPct val="45000"/>
              <a:buFont typeface="StarSymbol"/>
              <a:buChar char=""/>
            </a:pPr>
            <a:r>
              <a:rPr b="1" lang="en-US" sz="1900" strike="noStrike">
                <a:solidFill>
                  <a:srgbClr val="454545"/>
                </a:solidFill>
                <a:latin typeface="Georgia"/>
              </a:rPr>
              <a:t>Шестой уровень структуры</a:t>
            </a:r>
            <a:endParaRPr/>
          </a:p>
          <a:p>
            <a:pPr>
              <a:lnSpc>
                <a:spcPct val="100000"/>
              </a:lnSpc>
            </a:pPr>
            <a:r>
              <a:rPr b="1" lang="en-US" sz="1900" strike="noStrike">
                <a:solidFill>
                  <a:srgbClr val="454545"/>
                </a:solidFill>
                <a:latin typeface="Georgia"/>
              </a:rPr>
              <a:t>Седьмой уровень структурыОбразец текста</a:t>
            </a:r>
            <a:endParaRPr/>
          </a:p>
        </p:txBody>
      </p:sp>
      <p:sp>
        <p:nvSpPr>
          <p:cNvPr id="130" name="PlaceHolder 16"/>
          <p:cNvSpPr>
            <a:spLocks noGrp="1"/>
          </p:cNvSpPr>
          <p:nvPr>
            <p:ph type="body"/>
          </p:nvPr>
        </p:nvSpPr>
        <p:spPr>
          <a:xfrm>
            <a:off x="4721400" y="2244960"/>
            <a:ext cx="4041360" cy="456840"/>
          </a:xfrm>
          <a:prstGeom prst="rect">
            <a:avLst/>
          </a:prstGeom>
        </p:spPr>
        <p:txBody>
          <a:bodyPr lIns="90000" rIns="90000" tIns="45000" bIns="45000" anchor="ctr"/>
          <a:p>
            <a:pPr>
              <a:buSzPct val="45000"/>
              <a:buFont typeface="StarSymbol"/>
              <a:buChar char=""/>
            </a:pPr>
            <a:r>
              <a:rPr b="1" lang="en-US" sz="1900" strike="noStrike">
                <a:solidFill>
                  <a:srgbClr val="454545"/>
                </a:solidFill>
                <a:latin typeface="Georgia"/>
              </a:rPr>
              <a:t>Для правки структуры щёлкните мышью</a:t>
            </a:r>
            <a:endParaRPr/>
          </a:p>
          <a:p>
            <a:pPr lvl="1">
              <a:buSzPct val="75000"/>
              <a:buFont typeface="StarSymbol"/>
              <a:buChar char=""/>
            </a:pPr>
            <a:r>
              <a:rPr b="1" lang="en-US" sz="1900" strike="noStrike">
                <a:solidFill>
                  <a:srgbClr val="454545"/>
                </a:solidFill>
                <a:latin typeface="Georgia"/>
              </a:rPr>
              <a:t>Второй уровень структуры</a:t>
            </a:r>
            <a:endParaRPr/>
          </a:p>
          <a:p>
            <a:pPr lvl="2">
              <a:buSzPct val="45000"/>
              <a:buFont typeface="StarSymbol"/>
              <a:buChar char=""/>
            </a:pPr>
            <a:r>
              <a:rPr b="1" lang="en-US" sz="1900" strike="noStrike">
                <a:solidFill>
                  <a:srgbClr val="454545"/>
                </a:solidFill>
                <a:latin typeface="Georgia"/>
              </a:rPr>
              <a:t>Третий уровень структуры</a:t>
            </a:r>
            <a:endParaRPr/>
          </a:p>
          <a:p>
            <a:pPr lvl="3">
              <a:buSzPct val="75000"/>
              <a:buFont typeface="StarSymbol"/>
              <a:buChar char=""/>
            </a:pPr>
            <a:r>
              <a:rPr b="1" lang="en-US" sz="1900" strike="noStrike">
                <a:solidFill>
                  <a:srgbClr val="454545"/>
                </a:solidFill>
                <a:latin typeface="Georgia"/>
              </a:rPr>
              <a:t>Четвёртый уровень структуры</a:t>
            </a:r>
            <a:endParaRPr/>
          </a:p>
          <a:p>
            <a:pPr lvl="4">
              <a:buSzPct val="45000"/>
              <a:buFont typeface="StarSymbol"/>
              <a:buChar char=""/>
            </a:pPr>
            <a:r>
              <a:rPr b="1" lang="en-US" sz="1900" strike="noStrike">
                <a:solidFill>
                  <a:srgbClr val="454545"/>
                </a:solidFill>
                <a:latin typeface="Georgia"/>
              </a:rPr>
              <a:t>Пятый уровень структуры</a:t>
            </a:r>
            <a:endParaRPr/>
          </a:p>
          <a:p>
            <a:pPr lvl="5">
              <a:buSzPct val="45000"/>
              <a:buFont typeface="StarSymbol"/>
              <a:buChar char=""/>
            </a:pPr>
            <a:r>
              <a:rPr b="1" lang="en-US" sz="1900" strike="noStrike">
                <a:solidFill>
                  <a:srgbClr val="454545"/>
                </a:solidFill>
                <a:latin typeface="Georgia"/>
              </a:rPr>
              <a:t>Шестой уровень структуры</a:t>
            </a:r>
            <a:endParaRPr/>
          </a:p>
          <a:p>
            <a:pPr>
              <a:lnSpc>
                <a:spcPct val="100000"/>
              </a:lnSpc>
            </a:pPr>
            <a:r>
              <a:rPr b="1" lang="en-US" sz="1900" strike="noStrike">
                <a:solidFill>
                  <a:srgbClr val="454545"/>
                </a:solidFill>
                <a:latin typeface="Georgia"/>
              </a:rPr>
              <a:t>Седьмой уровень структурыОбразец текста</a:t>
            </a:r>
            <a:endParaRPr/>
          </a:p>
        </p:txBody>
      </p:sp>
      <p:sp>
        <p:nvSpPr>
          <p:cNvPr id="131" name="PlaceHolder 17"/>
          <p:cNvSpPr>
            <a:spLocks noGrp="1"/>
          </p:cNvSpPr>
          <p:nvPr>
            <p:ph type="body"/>
          </p:nvPr>
        </p:nvSpPr>
        <p:spPr>
          <a:xfrm>
            <a:off x="380880" y="2708640"/>
            <a:ext cx="4041360" cy="3885840"/>
          </a:xfrm>
          <a:prstGeom prst="rect">
            <a:avLst/>
          </a:prstGeom>
        </p:spPr>
        <p:txBody>
          <a:bodyPr lIns="90000" rIns="90000" tIns="45000" bIns="45000"/>
          <a:p>
            <a:pPr>
              <a:buSzPct val="45000"/>
              <a:buFont typeface="StarSymbol"/>
              <a:buChar char=""/>
            </a:pPr>
            <a:r>
              <a:rPr lang="en-US" sz="2000" strike="noStrike">
                <a:solidFill>
                  <a:srgbClr val="000000"/>
                </a:solidFill>
                <a:latin typeface="Georgia"/>
              </a:rPr>
              <a:t>Для правки структуры щёлкните мышью</a:t>
            </a:r>
            <a:endParaRPr/>
          </a:p>
          <a:p>
            <a:pPr lvl="1">
              <a:buSzPct val="75000"/>
              <a:buFont typeface="StarSymbol"/>
              <a:buChar char=""/>
            </a:pPr>
            <a:r>
              <a:rPr lang="en-US" sz="2000" strike="noStrike">
                <a:solidFill>
                  <a:srgbClr val="000000"/>
                </a:solidFill>
                <a:latin typeface="Georgia"/>
              </a:rPr>
              <a:t>Второй уровень структуры</a:t>
            </a:r>
            <a:endParaRPr/>
          </a:p>
          <a:p>
            <a:pPr lvl="2">
              <a:buSzPct val="45000"/>
              <a:buFont typeface="StarSymbol"/>
              <a:buChar char=""/>
            </a:pPr>
            <a:r>
              <a:rPr lang="en-US" sz="2000" strike="noStrike">
                <a:solidFill>
                  <a:srgbClr val="000000"/>
                </a:solidFill>
                <a:latin typeface="Georgia"/>
              </a:rPr>
              <a:t>Третий уровень структуры</a:t>
            </a:r>
            <a:endParaRPr/>
          </a:p>
          <a:p>
            <a:pPr lvl="3">
              <a:buSzPct val="75000"/>
              <a:buFont typeface="StarSymbol"/>
              <a:buChar char=""/>
            </a:pPr>
            <a:r>
              <a:rPr lang="en-US" sz="2000" strike="noStrike">
                <a:solidFill>
                  <a:srgbClr val="000000"/>
                </a:solidFill>
                <a:latin typeface="Georgia"/>
              </a:rPr>
              <a:t>Четвёртый уровень структуры</a:t>
            </a:r>
            <a:endParaRPr/>
          </a:p>
          <a:p>
            <a:pPr lvl="4">
              <a:buSzPct val="45000"/>
              <a:buFont typeface="StarSymbol"/>
              <a:buChar char=""/>
            </a:pPr>
            <a:r>
              <a:rPr lang="en-US" sz="2000" strike="noStrike">
                <a:solidFill>
                  <a:srgbClr val="000000"/>
                </a:solidFill>
                <a:latin typeface="Georgia"/>
              </a:rPr>
              <a:t>Пятый уровень структуры</a:t>
            </a:r>
            <a:endParaRPr/>
          </a:p>
          <a:p>
            <a:pPr lvl="5">
              <a:buSzPct val="45000"/>
              <a:buFont typeface="StarSymbol"/>
              <a:buChar char=""/>
            </a:pPr>
            <a:r>
              <a:rPr lang="en-US" sz="2000" strike="noStrike">
                <a:solidFill>
                  <a:srgbClr val="000000"/>
                </a:solidFill>
                <a:latin typeface="Georgia"/>
              </a:rPr>
              <a:t>Шестой уровень структуры</a:t>
            </a:r>
            <a:endParaRPr/>
          </a:p>
          <a:p>
            <a:pPr>
              <a:lnSpc>
                <a:spcPct val="100000"/>
              </a:lnSpc>
              <a:buFont typeface="Georgia"/>
              <a:buChar char="•"/>
            </a:pPr>
            <a:r>
              <a:rPr lang="en-US" sz="2000" strike="noStrike">
                <a:solidFill>
                  <a:srgbClr val="000000"/>
                </a:solidFill>
                <a:latin typeface="Georgia"/>
              </a:rPr>
              <a:t>Седьмой уровень структурыОбразец текста</a:t>
            </a:r>
            <a:endParaRPr/>
          </a:p>
          <a:p>
            <a:pPr lvl="1">
              <a:lnSpc>
                <a:spcPct val="100000"/>
              </a:lnSpc>
              <a:buFont typeface="Georgia"/>
              <a:buChar char="▫"/>
            </a:pPr>
            <a:r>
              <a:rPr lang="en-US" sz="2000" strike="noStrike">
                <a:solidFill>
                  <a:srgbClr val="e40059"/>
                </a:solidFill>
                <a:latin typeface="Georgia"/>
              </a:rPr>
              <a:t>Второй уровень</a:t>
            </a:r>
            <a:endParaRPr/>
          </a:p>
          <a:p>
            <a:pPr lvl="2">
              <a:lnSpc>
                <a:spcPct val="100000"/>
              </a:lnSpc>
              <a:buFont typeface="Wingdings 2" charset="2"/>
              <a:buChar char=""/>
            </a:pPr>
            <a:r>
              <a:rPr lang="en-US" strike="noStrike">
                <a:solidFill>
                  <a:srgbClr val="ff388c"/>
                </a:solidFill>
                <a:latin typeface="Georgia"/>
              </a:rPr>
              <a:t>Третий уровень</a:t>
            </a:r>
            <a:endParaRPr/>
          </a:p>
          <a:p>
            <a:pPr lvl="3">
              <a:lnSpc>
                <a:spcPct val="100000"/>
              </a:lnSpc>
              <a:buFont typeface="Wingdings 2" charset="2"/>
              <a:buChar char=""/>
            </a:pPr>
            <a:r>
              <a:rPr lang="en-US" sz="1600" strike="noStrike">
                <a:solidFill>
                  <a:srgbClr val="ff388c"/>
                </a:solidFill>
                <a:latin typeface="Georgia"/>
              </a:rPr>
              <a:t>Четвертый уровень</a:t>
            </a:r>
            <a:endParaRPr/>
          </a:p>
          <a:p>
            <a:pPr lvl="4">
              <a:lnSpc>
                <a:spcPct val="100000"/>
              </a:lnSpc>
              <a:buFont typeface="Georgia"/>
              <a:buChar char="▫"/>
            </a:pPr>
            <a:r>
              <a:rPr lang="en-US" sz="1600" strike="noStrike">
                <a:solidFill>
                  <a:srgbClr val="9c007f"/>
                </a:solidFill>
                <a:latin typeface="Georgia"/>
              </a:rPr>
              <a:t>Пятый уровень</a:t>
            </a:r>
            <a:endParaRPr/>
          </a:p>
        </p:txBody>
      </p:sp>
      <p:sp>
        <p:nvSpPr>
          <p:cNvPr id="132" name="PlaceHolder 18"/>
          <p:cNvSpPr>
            <a:spLocks noGrp="1"/>
          </p:cNvSpPr>
          <p:nvPr>
            <p:ph type="body"/>
          </p:nvPr>
        </p:nvSpPr>
        <p:spPr>
          <a:xfrm>
            <a:off x="4718160" y="2708640"/>
            <a:ext cx="4041360" cy="3885840"/>
          </a:xfrm>
          <a:prstGeom prst="rect">
            <a:avLst/>
          </a:prstGeom>
        </p:spPr>
        <p:txBody>
          <a:bodyPr lIns="90000" rIns="90000" tIns="45000" bIns="45000"/>
          <a:p>
            <a:pPr>
              <a:buSzPct val="45000"/>
              <a:buFont typeface="StarSymbol"/>
              <a:buChar char=""/>
            </a:pPr>
            <a:r>
              <a:rPr lang="en-US" sz="2000" strike="noStrike">
                <a:solidFill>
                  <a:srgbClr val="000000"/>
                </a:solidFill>
                <a:latin typeface="Georgia"/>
              </a:rPr>
              <a:t>Для правки структуры щёлкните мышью</a:t>
            </a:r>
            <a:endParaRPr/>
          </a:p>
          <a:p>
            <a:pPr lvl="1">
              <a:buSzPct val="75000"/>
              <a:buFont typeface="StarSymbol"/>
              <a:buChar char=""/>
            </a:pPr>
            <a:r>
              <a:rPr lang="en-US" sz="2000" strike="noStrike">
                <a:solidFill>
                  <a:srgbClr val="000000"/>
                </a:solidFill>
                <a:latin typeface="Georgia"/>
              </a:rPr>
              <a:t>Второй уровень структуры</a:t>
            </a:r>
            <a:endParaRPr/>
          </a:p>
          <a:p>
            <a:pPr lvl="2">
              <a:buSzPct val="45000"/>
              <a:buFont typeface="StarSymbol"/>
              <a:buChar char=""/>
            </a:pPr>
            <a:r>
              <a:rPr lang="en-US" sz="2000" strike="noStrike">
                <a:solidFill>
                  <a:srgbClr val="000000"/>
                </a:solidFill>
                <a:latin typeface="Georgia"/>
              </a:rPr>
              <a:t>Третий уровень структуры</a:t>
            </a:r>
            <a:endParaRPr/>
          </a:p>
          <a:p>
            <a:pPr lvl="3">
              <a:buSzPct val="75000"/>
              <a:buFont typeface="StarSymbol"/>
              <a:buChar char=""/>
            </a:pPr>
            <a:r>
              <a:rPr lang="en-US" sz="2000" strike="noStrike">
                <a:solidFill>
                  <a:srgbClr val="000000"/>
                </a:solidFill>
                <a:latin typeface="Georgia"/>
              </a:rPr>
              <a:t>Четвёртый уровень структуры</a:t>
            </a:r>
            <a:endParaRPr/>
          </a:p>
          <a:p>
            <a:pPr lvl="4">
              <a:buSzPct val="45000"/>
              <a:buFont typeface="StarSymbol"/>
              <a:buChar char=""/>
            </a:pPr>
            <a:r>
              <a:rPr lang="en-US" sz="2000" strike="noStrike">
                <a:solidFill>
                  <a:srgbClr val="000000"/>
                </a:solidFill>
                <a:latin typeface="Georgia"/>
              </a:rPr>
              <a:t>Пятый уровень структуры</a:t>
            </a:r>
            <a:endParaRPr/>
          </a:p>
          <a:p>
            <a:pPr lvl="5">
              <a:buSzPct val="45000"/>
              <a:buFont typeface="StarSymbol"/>
              <a:buChar char=""/>
            </a:pPr>
            <a:r>
              <a:rPr lang="en-US" sz="2000" strike="noStrike">
                <a:solidFill>
                  <a:srgbClr val="000000"/>
                </a:solidFill>
                <a:latin typeface="Georgia"/>
              </a:rPr>
              <a:t>Шестой уровень структуры</a:t>
            </a:r>
            <a:endParaRPr/>
          </a:p>
          <a:p>
            <a:pPr>
              <a:lnSpc>
                <a:spcPct val="100000"/>
              </a:lnSpc>
              <a:buFont typeface="Georgia"/>
              <a:buChar char="•"/>
            </a:pPr>
            <a:r>
              <a:rPr lang="en-US" sz="2000" strike="noStrike">
                <a:solidFill>
                  <a:srgbClr val="000000"/>
                </a:solidFill>
                <a:latin typeface="Georgia"/>
              </a:rPr>
              <a:t>Седьмой уровень структурыОбразец текста</a:t>
            </a:r>
            <a:endParaRPr/>
          </a:p>
          <a:p>
            <a:pPr lvl="1">
              <a:lnSpc>
                <a:spcPct val="100000"/>
              </a:lnSpc>
              <a:buFont typeface="Georgia"/>
              <a:buChar char="▫"/>
            </a:pPr>
            <a:r>
              <a:rPr lang="en-US" sz="2000" strike="noStrike">
                <a:solidFill>
                  <a:srgbClr val="e40059"/>
                </a:solidFill>
                <a:latin typeface="Georgia"/>
              </a:rPr>
              <a:t>Второй уровень</a:t>
            </a:r>
            <a:endParaRPr/>
          </a:p>
          <a:p>
            <a:pPr lvl="2">
              <a:lnSpc>
                <a:spcPct val="100000"/>
              </a:lnSpc>
              <a:buFont typeface="Wingdings 2" charset="2"/>
              <a:buChar char=""/>
            </a:pPr>
            <a:r>
              <a:rPr lang="en-US" strike="noStrike">
                <a:solidFill>
                  <a:srgbClr val="ff388c"/>
                </a:solidFill>
                <a:latin typeface="Georgia"/>
              </a:rPr>
              <a:t>Третий уровень</a:t>
            </a:r>
            <a:endParaRPr/>
          </a:p>
          <a:p>
            <a:pPr lvl="3">
              <a:lnSpc>
                <a:spcPct val="100000"/>
              </a:lnSpc>
              <a:buFont typeface="Wingdings 2" charset="2"/>
              <a:buChar char=""/>
            </a:pPr>
            <a:r>
              <a:rPr lang="en-US" sz="1600" strike="noStrike">
                <a:solidFill>
                  <a:srgbClr val="ff388c"/>
                </a:solidFill>
                <a:latin typeface="Georgia"/>
              </a:rPr>
              <a:t>Четвертый уровень</a:t>
            </a:r>
            <a:endParaRPr/>
          </a:p>
          <a:p>
            <a:pPr lvl="4">
              <a:lnSpc>
                <a:spcPct val="100000"/>
              </a:lnSpc>
              <a:buFont typeface="Georgia"/>
              <a:buChar char="▫"/>
            </a:pPr>
            <a:r>
              <a:rPr lang="en-US" sz="1600" strike="noStrike">
                <a:solidFill>
                  <a:srgbClr val="9c007f"/>
                </a:solidFill>
                <a:latin typeface="Georgia"/>
              </a:rPr>
              <a:t>Пятый уровень</a:t>
            </a:r>
            <a:endParaRPr/>
          </a:p>
        </p:txBody>
      </p:sp>
      <p:sp>
        <p:nvSpPr>
          <p:cNvPr id="133" name="PlaceHolder 19"/>
          <p:cNvSpPr>
            <a:spLocks noGrp="1"/>
          </p:cNvSpPr>
          <p:nvPr>
            <p:ph type="dt"/>
          </p:nvPr>
        </p:nvSpPr>
        <p:spPr>
          <a:xfrm>
            <a:off x="6586560" y="612720"/>
            <a:ext cx="956880" cy="456840"/>
          </a:xfrm>
          <a:prstGeom prst="rect">
            <a:avLst/>
          </a:prstGeom>
        </p:spPr>
        <p:txBody>
          <a:bodyPr lIns="90000" rIns="90000" tIns="45000" bIns="45000"/>
          <a:p>
            <a:pPr>
              <a:lnSpc>
                <a:spcPct val="100000"/>
              </a:lnSpc>
            </a:pPr>
            <a:r>
              <a:rPr lang="uk-UA" sz="800" strike="noStrike">
                <a:solidFill>
                  <a:srgbClr val="e40059"/>
                </a:solidFill>
                <a:latin typeface="Georgia"/>
              </a:rPr>
              <a:t>1/5/15</a:t>
            </a:r>
            <a:endParaRPr/>
          </a:p>
        </p:txBody>
      </p:sp>
      <p:sp>
        <p:nvSpPr>
          <p:cNvPr id="134" name="PlaceHolder 20"/>
          <p:cNvSpPr>
            <a:spLocks noGrp="1"/>
          </p:cNvSpPr>
          <p:nvPr>
            <p:ph type="sldNum"/>
          </p:nvPr>
        </p:nvSpPr>
        <p:spPr>
          <a:xfrm>
            <a:off x="8174880" y="2160"/>
            <a:ext cx="761760" cy="365400"/>
          </a:xfrm>
          <a:prstGeom prst="rect">
            <a:avLst/>
          </a:prstGeom>
        </p:spPr>
        <p:txBody>
          <a:bodyPr lIns="90000" rIns="90000" tIns="45000" bIns="45000" anchor="b"/>
          <a:p>
            <a:pPr algn="r">
              <a:lnSpc>
                <a:spcPct val="100000"/>
              </a:lnSpc>
            </a:pPr>
            <a:fld id="{D7796D87-D5FB-4588-A138-DAB2FC61F0FF}" type="slidenum">
              <a:rPr lang="uk-UA" strike="noStrike">
                <a:solidFill>
                  <a:srgbClr val="ffffff"/>
                </a:solidFill>
                <a:latin typeface="Georgia"/>
              </a:rPr>
              <a:t>&lt;номер&gt;</a:t>
            </a:fld>
            <a:endParaRPr/>
          </a:p>
        </p:txBody>
      </p:sp>
      <p:sp>
        <p:nvSpPr>
          <p:cNvPr id="135" name="PlaceHolder 21"/>
          <p:cNvSpPr>
            <a:spLocks noGrp="1"/>
          </p:cNvSpPr>
          <p:nvPr>
            <p:ph type="ftr"/>
          </p:nvPr>
        </p:nvSpPr>
        <p:spPr>
          <a:xfrm>
            <a:off x="5257800" y="612720"/>
            <a:ext cx="1325520" cy="456840"/>
          </a:xfrm>
          <a:prstGeom prst="rect">
            <a:avLst/>
          </a:prstGeom>
        </p:spPr>
        <p:txBody>
          <a:bodyPr lIns="90000" rIns="90000" tIns="45000" bIns="45000"/>
          <a:p>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0" name="CustomShape 1"/>
          <p:cNvSpPr/>
          <p:nvPr/>
        </p:nvSpPr>
        <p:spPr>
          <a:xfrm>
            <a:off x="0" y="366840"/>
            <a:ext cx="9143640" cy="838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1" name="CustomShape 2"/>
          <p:cNvSpPr/>
          <p:nvPr/>
        </p:nvSpPr>
        <p:spPr>
          <a:xfrm>
            <a:off x="0" y="0"/>
            <a:ext cx="9143640" cy="31032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2" name="CustomShape 3"/>
          <p:cNvSpPr/>
          <p:nvPr/>
        </p:nvSpPr>
        <p:spPr>
          <a:xfrm>
            <a:off x="0" y="308160"/>
            <a:ext cx="9143640" cy="910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3" name="CustomShape 4"/>
          <p:cNvSpPr/>
          <p:nvPr/>
        </p:nvSpPr>
        <p:spPr>
          <a:xfrm flipV="1">
            <a:off x="5410080" y="360360"/>
            <a:ext cx="373356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4" name="CustomShape 5"/>
          <p:cNvSpPr/>
          <p:nvPr/>
        </p:nvSpPr>
        <p:spPr>
          <a:xfrm flipV="1">
            <a:off x="5410080" y="439560"/>
            <a:ext cx="3733560" cy="1796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5" name="CustomShape 6"/>
          <p:cNvSpPr/>
          <p:nvPr/>
        </p:nvSpPr>
        <p:spPr>
          <a:xfrm>
            <a:off x="5407200" y="497520"/>
            <a:ext cx="3062880" cy="27000"/>
          </a:xfrm>
          <a:prstGeom prst="roundRect">
            <a:avLst>
              <a:gd name="adj" fmla="val 14400"/>
            </a:avLst>
          </a:prstGeom>
          <a:solidFill>
            <a:srgbClr val="ffffff"/>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6" name="CustomShape 7"/>
          <p:cNvSpPr/>
          <p:nvPr/>
        </p:nvSpPr>
        <p:spPr>
          <a:xfrm>
            <a:off x="7373520" y="588960"/>
            <a:ext cx="1599840" cy="36360"/>
          </a:xfrm>
          <a:prstGeom prst="roundRect">
            <a:avLst>
              <a:gd name="adj" fmla="val 14400"/>
            </a:avLst>
          </a:prstGeom>
          <a:solidFill>
            <a:srgbClr val="ffffff"/>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7" name="CustomShape 8"/>
          <p:cNvSpPr/>
          <p:nvPr/>
        </p:nvSpPr>
        <p:spPr>
          <a:xfrm>
            <a:off x="9084960" y="-2160"/>
            <a:ext cx="5724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8" name="CustomShape 9"/>
          <p:cNvSpPr/>
          <p:nvPr/>
        </p:nvSpPr>
        <p:spPr>
          <a:xfrm>
            <a:off x="9044640" y="-2160"/>
            <a:ext cx="27000" cy="62136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9" name="CustomShape 10"/>
          <p:cNvSpPr/>
          <p:nvPr/>
        </p:nvSpPr>
        <p:spPr>
          <a:xfrm>
            <a:off x="9025560" y="-2160"/>
            <a:ext cx="8640" cy="62136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80" name="CustomShape 11"/>
          <p:cNvSpPr/>
          <p:nvPr/>
        </p:nvSpPr>
        <p:spPr>
          <a:xfrm>
            <a:off x="8975520" y="-2160"/>
            <a:ext cx="27000" cy="62136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81" name="CustomShape 12"/>
          <p:cNvSpPr/>
          <p:nvPr/>
        </p:nvSpPr>
        <p:spPr>
          <a:xfrm>
            <a:off x="8915760" y="360"/>
            <a:ext cx="54360" cy="58500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82" name="CustomShape 13"/>
          <p:cNvSpPr/>
          <p:nvPr/>
        </p:nvSpPr>
        <p:spPr>
          <a:xfrm>
            <a:off x="8873640" y="360"/>
            <a:ext cx="8640" cy="58500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83" name="PlaceHolder 14"/>
          <p:cNvSpPr>
            <a:spLocks noGrp="1"/>
          </p:cNvSpPr>
          <p:nvPr>
            <p:ph type="title"/>
          </p:nvPr>
        </p:nvSpPr>
        <p:spPr>
          <a:xfrm>
            <a:off x="457200" y="1143000"/>
            <a:ext cx="8229240" cy="1069560"/>
          </a:xfrm>
          <a:prstGeom prst="rect">
            <a:avLst/>
          </a:prstGeom>
        </p:spPr>
        <p:txBody>
          <a:bodyPr lIns="90000" rIns="90000" tIns="45000" bIns="45000" anchor="ctr"/>
          <a:p>
            <a:pPr>
              <a:lnSpc>
                <a:spcPct val="100000"/>
              </a:lnSpc>
            </a:pPr>
            <a:r>
              <a:rPr lang="en-US" sz="4000" strike="noStrike">
                <a:solidFill>
                  <a:srgbClr val="666666"/>
                </a:solidFill>
                <a:latin typeface="Trebuchet MS"/>
              </a:rPr>
              <a:t>Для правки текста заголовка щёлкните мышьюОбразец заголовка</a:t>
            </a:r>
            <a:endParaRPr/>
          </a:p>
        </p:txBody>
      </p:sp>
      <p:sp>
        <p:nvSpPr>
          <p:cNvPr id="184" name="PlaceHolder 15"/>
          <p:cNvSpPr>
            <a:spLocks noGrp="1"/>
          </p:cNvSpPr>
          <p:nvPr>
            <p:ph type="dt"/>
          </p:nvPr>
        </p:nvSpPr>
        <p:spPr>
          <a:xfrm>
            <a:off x="6583680" y="612720"/>
            <a:ext cx="956880" cy="456840"/>
          </a:xfrm>
          <a:prstGeom prst="rect">
            <a:avLst/>
          </a:prstGeom>
        </p:spPr>
        <p:txBody>
          <a:bodyPr lIns="90000" rIns="90000" tIns="45000" bIns="45000"/>
          <a:p>
            <a:pPr>
              <a:lnSpc>
                <a:spcPct val="100000"/>
              </a:lnSpc>
            </a:pPr>
            <a:r>
              <a:rPr lang="uk-UA" sz="800" strike="noStrike">
                <a:solidFill>
                  <a:srgbClr val="e40059"/>
                </a:solidFill>
                <a:latin typeface="Georgia"/>
              </a:rPr>
              <a:t>1/5/15</a:t>
            </a:r>
            <a:endParaRPr/>
          </a:p>
        </p:txBody>
      </p:sp>
      <p:sp>
        <p:nvSpPr>
          <p:cNvPr id="185" name="PlaceHolder 16"/>
          <p:cNvSpPr>
            <a:spLocks noGrp="1"/>
          </p:cNvSpPr>
          <p:nvPr>
            <p:ph type="ftr"/>
          </p:nvPr>
        </p:nvSpPr>
        <p:spPr>
          <a:xfrm>
            <a:off x="5257800" y="612720"/>
            <a:ext cx="1325520" cy="456840"/>
          </a:xfrm>
          <a:prstGeom prst="rect">
            <a:avLst/>
          </a:prstGeom>
        </p:spPr>
        <p:txBody>
          <a:bodyPr lIns="90000" rIns="90000" tIns="45000" bIns="45000"/>
          <a:p>
            <a:endParaRPr/>
          </a:p>
        </p:txBody>
      </p:sp>
      <p:sp>
        <p:nvSpPr>
          <p:cNvPr id="186" name="PlaceHolder 17"/>
          <p:cNvSpPr>
            <a:spLocks noGrp="1"/>
          </p:cNvSpPr>
          <p:nvPr>
            <p:ph type="sldNum"/>
          </p:nvPr>
        </p:nvSpPr>
        <p:spPr>
          <a:xfrm>
            <a:off x="8174880" y="2160"/>
            <a:ext cx="761760" cy="365400"/>
          </a:xfrm>
          <a:prstGeom prst="rect">
            <a:avLst/>
          </a:prstGeom>
        </p:spPr>
        <p:txBody>
          <a:bodyPr lIns="90000" rIns="90000" tIns="45000" bIns="45000" anchor="b"/>
          <a:p>
            <a:pPr algn="r">
              <a:lnSpc>
                <a:spcPct val="100000"/>
              </a:lnSpc>
            </a:pPr>
            <a:fld id="{FA2A9402-D638-4B60-8690-28A4448B74F4}" type="slidenum">
              <a:rPr lang="uk-UA" strike="noStrike">
                <a:solidFill>
                  <a:srgbClr val="ffffff"/>
                </a:solidFill>
                <a:latin typeface="Georgia"/>
              </a:rPr>
              <a:t>&lt;номер&gt;</a:t>
            </a:fld>
            <a:endParaRPr/>
          </a:p>
        </p:txBody>
      </p:sp>
      <p:sp>
        <p:nvSpPr>
          <p:cNvPr id="187" name="PlaceHolder 1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800">
                <a:latin typeface="Georgia"/>
              </a:rPr>
              <a:t>Для правки структуры щёлкните мышью</a:t>
            </a:r>
            <a:endParaRPr/>
          </a:p>
          <a:p>
            <a:pPr lvl="1">
              <a:buSzPct val="75000"/>
              <a:buFont typeface="StarSymbol"/>
              <a:buChar char=""/>
            </a:pPr>
            <a:r>
              <a:rPr lang="en-US" sz="2400">
                <a:latin typeface="Georgia"/>
              </a:rPr>
              <a:t>Второй уровень структуры</a:t>
            </a:r>
            <a:endParaRPr/>
          </a:p>
          <a:p>
            <a:pPr lvl="2">
              <a:buSzPct val="45000"/>
              <a:buFont typeface="StarSymbol"/>
              <a:buChar char=""/>
            </a:pPr>
            <a:r>
              <a:rPr lang="en-US" sz="2200">
                <a:latin typeface="Georgia"/>
              </a:rPr>
              <a:t>Третий уровень структуры</a:t>
            </a:r>
            <a:endParaRPr/>
          </a:p>
          <a:p>
            <a:pPr lvl="3">
              <a:buSzPct val="75000"/>
              <a:buFont typeface="StarSymbol"/>
              <a:buChar char=""/>
            </a:pPr>
            <a:r>
              <a:rPr lang="en-US" sz="2000">
                <a:latin typeface="Georgia"/>
              </a:rPr>
              <a:t>Четвёртый уровень структуры</a:t>
            </a:r>
            <a:endParaRPr/>
          </a:p>
          <a:p>
            <a:pPr lvl="4">
              <a:buSzPct val="45000"/>
              <a:buFont typeface="StarSymbol"/>
              <a:buChar char=""/>
            </a:pPr>
            <a:r>
              <a:rPr lang="en-US" sz="2000">
                <a:latin typeface="Georgia"/>
              </a:rPr>
              <a:t>Пятый уровень структуры</a:t>
            </a:r>
            <a:endParaRPr/>
          </a:p>
          <a:p>
            <a:pPr lvl="5">
              <a:buSzPct val="45000"/>
              <a:buFont typeface="StarSymbol"/>
              <a:buChar char=""/>
            </a:pPr>
            <a:r>
              <a:rPr lang="en-US" sz="2000">
                <a:latin typeface="Georgia"/>
              </a:rPr>
              <a:t>Шестой уровень структуры</a:t>
            </a:r>
            <a:endParaRPr/>
          </a:p>
          <a:p>
            <a:pPr lvl="6">
              <a:buSzPct val="45000"/>
              <a:buFont typeface="StarSymbol"/>
              <a:buChar char=""/>
            </a:pPr>
            <a:r>
              <a:rPr lang="en-US" sz="2000">
                <a:latin typeface="Georgia"/>
              </a:rPr>
              <a:t>Седьмой уровень структуры</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457200" y="2401920"/>
            <a:ext cx="8457840" cy="1469520"/>
          </a:xfrm>
          <a:prstGeom prst="rect">
            <a:avLst/>
          </a:prstGeom>
          <a:noFill/>
          <a:ln>
            <a:noFill/>
          </a:ln>
        </p:spPr>
        <p:txBody>
          <a:bodyPr lIns="90000" rIns="90000" tIns="45000" bIns="45000" anchor="b"/>
          <a:p>
            <a:pPr>
              <a:lnSpc>
                <a:spcPct val="100000"/>
              </a:lnSpc>
            </a:pPr>
            <a:r>
              <a:rPr lang="en-US" sz="4400" strike="noStrike">
                <a:solidFill>
                  <a:srgbClr val="ffffff"/>
                </a:solidFill>
                <a:latin typeface="Trebuchet MS"/>
              </a:rPr>
              <a:t>Об'єкти, масиви, формат JSON в JavaScript</a:t>
            </a:r>
            <a:endParaRPr/>
          </a:p>
        </p:txBody>
      </p:sp>
      <p:sp>
        <p:nvSpPr>
          <p:cNvPr id="228" name="TextShape 2"/>
          <p:cNvSpPr txBox="1"/>
          <p:nvPr/>
        </p:nvSpPr>
        <p:spPr>
          <a:xfrm>
            <a:off x="457200" y="3899880"/>
            <a:ext cx="4952520" cy="1752120"/>
          </a:xfrm>
          <a:prstGeom prst="rect">
            <a:avLst/>
          </a:prstGeom>
          <a:noFill/>
          <a:ln>
            <a:noFill/>
          </a:ln>
        </p:spPr>
        <p:txBody>
          <a:bodyPr lIns="90000" rIns="90000" tIns="45000" bIns="45000"/>
          <a:p>
            <a:pPr>
              <a:lnSpc>
                <a:spcPct val="100000"/>
              </a:lnSpc>
            </a:pPr>
            <a:r>
              <a:rPr lang="uk-UA" sz="2400" strike="noStrike">
                <a:solidFill>
                  <a:srgbClr val="666666"/>
                </a:solidFill>
                <a:latin typeface="Georgia"/>
              </a:rPr>
              <a:t>Анна Шавурська</a:t>
            </a:r>
            <a:endParaRPr/>
          </a:p>
          <a:p>
            <a:pPr>
              <a:lnSpc>
                <a:spcPct val="100000"/>
              </a:lnSpc>
            </a:pPr>
            <a:r>
              <a:rPr lang="uk-UA" sz="2400" strike="noStrike">
                <a:solidFill>
                  <a:srgbClr val="666666"/>
                </a:solidFill>
                <a:latin typeface="Georgia"/>
              </a:rPr>
              <a:t>QAP INT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380880" y="2133720"/>
            <a:ext cx="7924320" cy="41907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uk-UA" sz="6000" strike="noStrike">
                <a:solidFill>
                  <a:srgbClr val="000000"/>
                </a:solidFill>
                <a:latin typeface="Georgia"/>
              </a:rPr>
              <a:t>Object</a:t>
            </a:r>
            <a:endParaRPr/>
          </a:p>
        </p:txBody>
      </p:sp>
      <p:sp>
        <p:nvSpPr>
          <p:cNvPr id="249" name="TextShape 2"/>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Native reference types</a:t>
            </a:r>
            <a:endParaRPr/>
          </a:p>
        </p:txBody>
      </p:sp>
      <p:sp>
        <p:nvSpPr>
          <p:cNvPr id="250" name="TextShape 3"/>
          <p:cNvSpPr txBox="1"/>
          <p:nvPr/>
        </p:nvSpPr>
        <p:spPr>
          <a:xfrm>
            <a:off x="457200" y="2249280"/>
            <a:ext cx="5638320" cy="323676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Object,</a:t>
            </a:r>
            <a:endParaRPr/>
          </a:p>
          <a:p>
            <a:pPr>
              <a:lnSpc>
                <a:spcPct val="100000"/>
              </a:lnSpc>
              <a:buFont typeface="Georgia"/>
              <a:buChar char="•"/>
            </a:pPr>
            <a:r>
              <a:rPr lang="en-US" sz="2800" strike="noStrike">
                <a:solidFill>
                  <a:srgbClr val="000000"/>
                </a:solidFill>
                <a:latin typeface="Georgia"/>
              </a:rPr>
              <a:t>Array,</a:t>
            </a:r>
            <a:endParaRPr/>
          </a:p>
          <a:p>
            <a:pPr>
              <a:lnSpc>
                <a:spcPct val="100000"/>
              </a:lnSpc>
              <a:buFont typeface="Georgia"/>
              <a:buChar char="•"/>
            </a:pPr>
            <a:r>
              <a:rPr lang="en-US" sz="2800" strike="noStrike">
                <a:solidFill>
                  <a:srgbClr val="000000"/>
                </a:solidFill>
                <a:latin typeface="Georgia"/>
              </a:rPr>
              <a:t>Date, </a:t>
            </a:r>
            <a:endParaRPr/>
          </a:p>
          <a:p>
            <a:pPr>
              <a:lnSpc>
                <a:spcPct val="100000"/>
              </a:lnSpc>
              <a:buFont typeface="Georgia"/>
              <a:buChar char="•"/>
            </a:pPr>
            <a:r>
              <a:rPr lang="en-US" sz="2800" strike="noStrike">
                <a:solidFill>
                  <a:srgbClr val="000000"/>
                </a:solidFill>
                <a:latin typeface="Georgia"/>
              </a:rPr>
              <a:t>RegExp,</a:t>
            </a:r>
            <a:endParaRPr/>
          </a:p>
          <a:p>
            <a:pPr>
              <a:lnSpc>
                <a:spcPct val="100000"/>
              </a:lnSpc>
              <a:buFont typeface="Georgia"/>
              <a:buChar char="•"/>
            </a:pPr>
            <a:r>
              <a:rPr lang="en-US" sz="2800" strike="noStrike">
                <a:solidFill>
                  <a:srgbClr val="000000"/>
                </a:solidFill>
                <a:latin typeface="Georgia"/>
              </a:rPr>
              <a:t>…</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OBJECT TYPE</a:t>
            </a:r>
            <a:endParaRPr/>
          </a:p>
        </p:txBody>
      </p:sp>
      <p:sp>
        <p:nvSpPr>
          <p:cNvPr id="252"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Тип, що найчастіше використовується.</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OBJECT TYPE</a:t>
            </a:r>
            <a:endParaRPr/>
          </a:p>
        </p:txBody>
      </p:sp>
      <p:sp>
        <p:nvSpPr>
          <p:cNvPr id="254"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Екземпляри цього типу не мають багато функціональності, але вони ідеально підходять для збереження і передання даних.</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Створення нового об'єкту при допомозі конструктора </a:t>
            </a:r>
            <a:endParaRPr/>
          </a:p>
        </p:txBody>
      </p:sp>
      <p:sp>
        <p:nvSpPr>
          <p:cNvPr id="256" name="TextShape 2"/>
          <p:cNvSpPr txBox="1"/>
          <p:nvPr/>
        </p:nvSpPr>
        <p:spPr>
          <a:xfrm>
            <a:off x="457200" y="2249280"/>
            <a:ext cx="8534160" cy="4324680"/>
          </a:xfrm>
          <a:prstGeom prst="rect">
            <a:avLst/>
          </a:prstGeom>
          <a:noFill/>
          <a:ln>
            <a:noFill/>
          </a:ln>
        </p:spPr>
        <p:txBody>
          <a:bodyPr lIns="90000" rIns="90000" tIns="45000" bIns="45000"/>
          <a:p>
            <a:pPr>
              <a:lnSpc>
                <a:spcPct val="100000"/>
              </a:lnSpc>
            </a:pPr>
            <a:endParaRPr/>
          </a:p>
          <a:p>
            <a:pPr>
              <a:lnSpc>
                <a:spcPct val="100000"/>
              </a:lnSpc>
            </a:pPr>
            <a:r>
              <a:rPr lang="en-US" sz="2800" strike="noStrike">
                <a:solidFill>
                  <a:srgbClr val="000000"/>
                </a:solidFill>
                <a:latin typeface="Georgia"/>
              </a:rPr>
              <a:t>var  variableName = </a:t>
            </a:r>
            <a:r>
              <a:rPr lang="en-US" sz="2800" strike="noStrike">
                <a:solidFill>
                  <a:srgbClr val="ab0043"/>
                </a:solidFill>
                <a:latin typeface="Georgia"/>
              </a:rPr>
              <a:t>new</a:t>
            </a:r>
            <a:r>
              <a:rPr lang="en-US" sz="2800" strike="noStrike">
                <a:solidFill>
                  <a:srgbClr val="000000"/>
                </a:solidFill>
                <a:latin typeface="Georgia"/>
              </a:rPr>
              <a:t> ConstructorName([args]);</a:t>
            </a:r>
            <a:endParaRPr/>
          </a:p>
          <a:p>
            <a:pPr>
              <a:lnSpc>
                <a:spcPct val="100000"/>
              </a:lnSpc>
            </a:pPr>
            <a:endParaRPr/>
          </a:p>
          <a:p>
            <a:pPr>
              <a:lnSpc>
                <a:spcPct val="100000"/>
              </a:lnSpc>
            </a:pPr>
            <a:r>
              <a:rPr lang="en-US" sz="2800" strike="noStrike">
                <a:solidFill>
                  <a:srgbClr val="000000"/>
                </a:solidFill>
                <a:latin typeface="Georgia"/>
              </a:rPr>
              <a:t>Приклад:</a:t>
            </a:r>
            <a:endParaRPr/>
          </a:p>
          <a:p>
            <a:pPr>
              <a:lnSpc>
                <a:spcPct val="100000"/>
              </a:lnSpc>
            </a:pPr>
            <a:r>
              <a:rPr lang="en-US" sz="2800" strike="noStrike">
                <a:solidFill>
                  <a:srgbClr val="000000"/>
                </a:solidFill>
                <a:latin typeface="Georgia"/>
              </a:rPr>
              <a:t>var person = new Object();</a:t>
            </a:r>
            <a:endParaRPr/>
          </a:p>
          <a:p>
            <a:pPr>
              <a:lnSpc>
                <a:spcPct val="100000"/>
              </a:lnSpc>
            </a:pPr>
            <a:r>
              <a:rPr lang="en-US" sz="2800" strike="noStrike">
                <a:solidFill>
                  <a:srgbClr val="000000"/>
                </a:solidFill>
                <a:latin typeface="Georgia"/>
              </a:rPr>
              <a:t>person.name = “Anton”;</a:t>
            </a:r>
            <a:endParaRPr/>
          </a:p>
          <a:p>
            <a:pPr>
              <a:lnSpc>
                <a:spcPct val="100000"/>
              </a:lnSpc>
            </a:pPr>
            <a:r>
              <a:rPr lang="en-US" sz="2800" strike="noStrike">
                <a:solidFill>
                  <a:srgbClr val="000000"/>
                </a:solidFill>
                <a:latin typeface="Georgia"/>
              </a:rPr>
              <a:t>person.age = 30;</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constructor</a:t>
            </a:r>
            <a:endParaRPr/>
          </a:p>
        </p:txBody>
      </p:sp>
      <p:sp>
        <p:nvSpPr>
          <p:cNvPr id="258"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Це просто функція, ціллю якої є створити новий об'єкт. </a:t>
            </a:r>
            <a:endParaRPr/>
          </a:p>
          <a:p>
            <a:pPr>
              <a:lnSpc>
                <a:spcPct val="100000"/>
              </a:lnSpc>
              <a:buFont typeface="Georgia"/>
              <a:buChar char="•"/>
            </a:pPr>
            <a:r>
              <a:rPr lang="en-US" sz="2800" strike="noStrike">
                <a:solidFill>
                  <a:srgbClr val="000000"/>
                </a:solidFill>
                <a:latin typeface="Georgia"/>
              </a:rPr>
              <a:t>Це ім'я типу об'єкта, який створюємо.</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Створення нового об'єкту при допомозі object literal notation</a:t>
            </a:r>
            <a:endParaRPr/>
          </a:p>
        </p:txBody>
      </p:sp>
      <p:sp>
        <p:nvSpPr>
          <p:cNvPr id="260"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var person =</a:t>
            </a:r>
            <a:r>
              <a:rPr lang="en-US" sz="2800" strike="noStrike">
                <a:solidFill>
                  <a:srgbClr val="e40059"/>
                </a:solidFill>
                <a:latin typeface="Georgia"/>
              </a:rPr>
              <a:t> {</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name</a:t>
            </a:r>
            <a:r>
              <a:rPr lang="en-US" sz="2800" strike="noStrike">
                <a:solidFill>
                  <a:srgbClr val="ab0043"/>
                </a:solidFill>
                <a:latin typeface="Georgia"/>
              </a:rPr>
              <a:t> : </a:t>
            </a:r>
            <a:r>
              <a:rPr lang="en-US" sz="2800" strike="noStrike">
                <a:solidFill>
                  <a:srgbClr val="000000"/>
                </a:solidFill>
                <a:latin typeface="Georgia"/>
              </a:rPr>
              <a:t>“Anton”</a:t>
            </a:r>
            <a:r>
              <a:rPr lang="en-US" sz="2800" strike="noStrike">
                <a:solidFill>
                  <a:srgbClr val="ab0043"/>
                </a:solidFill>
                <a:latin typeface="Georgia"/>
              </a:rPr>
              <a:t>,</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age </a:t>
            </a:r>
            <a:r>
              <a:rPr lang="en-US" sz="2800" strike="noStrike">
                <a:solidFill>
                  <a:srgbClr val="ab0043"/>
                </a:solidFill>
                <a:latin typeface="Georgia"/>
              </a:rPr>
              <a:t>:</a:t>
            </a:r>
            <a:r>
              <a:rPr lang="en-US" sz="2800" strike="noStrike">
                <a:solidFill>
                  <a:srgbClr val="000000"/>
                </a:solidFill>
                <a:latin typeface="Georgia"/>
              </a:rPr>
              <a:t> 30,</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sayHello</a:t>
            </a:r>
            <a:r>
              <a:rPr lang="en-US" sz="2800" strike="noStrike">
                <a:solidFill>
                  <a:srgbClr val="ab0043"/>
                </a:solidFill>
                <a:latin typeface="Georgia"/>
              </a:rPr>
              <a:t>: </a:t>
            </a:r>
            <a:r>
              <a:rPr lang="en-US" sz="2800" strike="noStrike">
                <a:solidFill>
                  <a:srgbClr val="000000"/>
                </a:solidFill>
                <a:latin typeface="Georgia"/>
              </a:rPr>
              <a:t>function(){</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alert(“Hello world!”);</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a:t>
            </a:r>
            <a:endParaRPr/>
          </a:p>
          <a:p>
            <a:pPr>
              <a:lnSpc>
                <a:spcPct val="100000"/>
              </a:lnSpc>
            </a:pPr>
            <a:r>
              <a:rPr lang="en-US" sz="2800" strike="noStrike">
                <a:solidFill>
                  <a:srgbClr val="e40059"/>
                </a:solidFill>
                <a:latin typeface="Georgia"/>
              </a:rPr>
              <a:t>}</a:t>
            </a:r>
            <a:r>
              <a:rPr lang="en-US" sz="2800" strike="noStrike">
                <a:solidFill>
                  <a:srgbClr val="000000"/>
                </a:solidFill>
                <a:latin typeface="Georgia"/>
              </a:rPr>
              <a:t>;</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 expression context }</a:t>
            </a:r>
            <a:endParaRPr/>
          </a:p>
        </p:txBody>
      </p:sp>
      <p:sp>
        <p:nvSpPr>
          <p:cNvPr id="262"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4800" strike="noStrike">
                <a:solidFill>
                  <a:srgbClr val="e40059"/>
                </a:solidFill>
                <a:latin typeface="Georgia"/>
              </a:rPr>
              <a:t>{</a:t>
            </a:r>
            <a:r>
              <a:rPr lang="en-US" sz="4800" strike="noStrike">
                <a:solidFill>
                  <a:srgbClr val="000000"/>
                </a:solidFill>
                <a:latin typeface="Georgia"/>
              </a:rPr>
              <a:t> </a:t>
            </a:r>
            <a:endParaRPr/>
          </a:p>
          <a:p>
            <a:pPr>
              <a:lnSpc>
                <a:spcPct val="100000"/>
              </a:lnSpc>
            </a:pPr>
            <a:r>
              <a:rPr lang="en-US" sz="4800" strike="noStrike">
                <a:solidFill>
                  <a:srgbClr val="000000"/>
                </a:solidFill>
                <a:latin typeface="Georgia"/>
              </a:rPr>
              <a:t>	</a:t>
            </a:r>
            <a:r>
              <a:rPr lang="en-US" sz="4800" strike="noStrike">
                <a:solidFill>
                  <a:srgbClr val="000000"/>
                </a:solidFill>
                <a:latin typeface="Georgia"/>
              </a:rPr>
              <a:t>	</a:t>
            </a:r>
            <a:r>
              <a:rPr lang="en-US" sz="4800" strike="noStrike">
                <a:solidFill>
                  <a:srgbClr val="000000"/>
                </a:solidFill>
                <a:latin typeface="Georgia"/>
              </a:rPr>
              <a:t>key1</a:t>
            </a:r>
            <a:r>
              <a:rPr lang="en-US" sz="4800" strike="noStrike">
                <a:solidFill>
                  <a:srgbClr val="e40059"/>
                </a:solidFill>
                <a:latin typeface="Georgia"/>
              </a:rPr>
              <a:t>:</a:t>
            </a:r>
            <a:r>
              <a:rPr lang="en-US" sz="4800" strike="noStrike">
                <a:solidFill>
                  <a:srgbClr val="000000"/>
                </a:solidFill>
                <a:latin typeface="Georgia"/>
              </a:rPr>
              <a:t> value1</a:t>
            </a:r>
            <a:r>
              <a:rPr lang="en-US" sz="4800" strike="noStrike">
                <a:solidFill>
                  <a:srgbClr val="e40059"/>
                </a:solidFill>
                <a:latin typeface="Georgia"/>
              </a:rPr>
              <a:t>,</a:t>
            </a:r>
            <a:endParaRPr/>
          </a:p>
          <a:p>
            <a:pPr>
              <a:lnSpc>
                <a:spcPct val="100000"/>
              </a:lnSpc>
            </a:pPr>
            <a:r>
              <a:rPr lang="en-US" sz="4800" strike="noStrike">
                <a:solidFill>
                  <a:srgbClr val="e40059"/>
                </a:solidFill>
                <a:latin typeface="Georgia"/>
              </a:rPr>
              <a:t>	</a:t>
            </a:r>
            <a:r>
              <a:rPr lang="en-US" sz="4800" strike="noStrike">
                <a:solidFill>
                  <a:srgbClr val="e40059"/>
                </a:solidFill>
                <a:latin typeface="Georgia"/>
              </a:rPr>
              <a:t>	</a:t>
            </a:r>
            <a:r>
              <a:rPr lang="en-US" sz="4800" strike="noStrike">
                <a:solidFill>
                  <a:srgbClr val="000000"/>
                </a:solidFill>
                <a:latin typeface="Georgia"/>
              </a:rPr>
              <a:t>key2</a:t>
            </a:r>
            <a:r>
              <a:rPr lang="en-US" sz="4800" strike="noStrike">
                <a:solidFill>
                  <a:srgbClr val="e40059"/>
                </a:solidFill>
                <a:latin typeface="Georgia"/>
              </a:rPr>
              <a:t>: </a:t>
            </a:r>
            <a:r>
              <a:rPr lang="en-US" sz="4800" strike="noStrike">
                <a:solidFill>
                  <a:srgbClr val="000000"/>
                </a:solidFill>
                <a:latin typeface="Georgia"/>
              </a:rPr>
              <a:t>value2</a:t>
            </a:r>
            <a:endParaRPr/>
          </a:p>
          <a:p>
            <a:pPr>
              <a:lnSpc>
                <a:spcPct val="100000"/>
              </a:lnSpc>
            </a:pPr>
            <a:r>
              <a:rPr lang="en-US" sz="4800" strike="noStrike">
                <a:solidFill>
                  <a:srgbClr val="e40059"/>
                </a:solidFill>
                <a:latin typeface="Georgia"/>
              </a:rPr>
              <a:t>}</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Доступ до полів об'єкта</a:t>
            </a:r>
            <a:endParaRPr/>
          </a:p>
        </p:txBody>
      </p:sp>
      <p:sp>
        <p:nvSpPr>
          <p:cNvPr id="264"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	</a:t>
            </a:r>
            <a:r>
              <a:rPr lang="en-US" sz="2800" strike="noStrike">
                <a:solidFill>
                  <a:srgbClr val="000000"/>
                </a:solidFill>
                <a:latin typeface="Georgia"/>
              </a:rPr>
              <a:t>1) dot notation</a:t>
            </a:r>
            <a:endParaRPr/>
          </a:p>
          <a:p>
            <a:r>
              <a:rPr lang="en-US" sz="2600" strike="noStrike">
                <a:solidFill>
                  <a:srgbClr val="000000"/>
                </a:solidFill>
                <a:latin typeface="Georgia"/>
              </a:rPr>
              <a:t>person</a:t>
            </a:r>
            <a:r>
              <a:rPr b="1" lang="en-US" sz="4800" strike="noStrike">
                <a:solidFill>
                  <a:srgbClr val="ab0043"/>
                </a:solidFill>
                <a:latin typeface="Georgia"/>
              </a:rPr>
              <a:t>.</a:t>
            </a:r>
            <a:r>
              <a:rPr lang="en-US" sz="2600" strike="noStrike">
                <a:solidFill>
                  <a:srgbClr val="000000"/>
                </a:solidFill>
                <a:latin typeface="Georgia"/>
              </a:rPr>
              <a:t>name = ‘Anton’;</a:t>
            </a:r>
            <a:endParaRPr/>
          </a:p>
          <a:p>
            <a:endParaRPr/>
          </a:p>
          <a:p>
            <a:r>
              <a:rPr lang="en-US" sz="2600" strike="noStrike">
                <a:solidFill>
                  <a:srgbClr val="000000"/>
                </a:solidFill>
                <a:latin typeface="Georgia"/>
              </a:rPr>
              <a:t>2) bracket notation</a:t>
            </a:r>
            <a:endParaRPr/>
          </a:p>
          <a:p>
            <a:r>
              <a:rPr lang="en-US" sz="2600" strike="noStrike">
                <a:solidFill>
                  <a:srgbClr val="000000"/>
                </a:solidFill>
                <a:latin typeface="Georgia"/>
              </a:rPr>
              <a:t>person</a:t>
            </a:r>
            <a:r>
              <a:rPr b="1" lang="en-US" sz="3200" strike="noStrike">
                <a:solidFill>
                  <a:srgbClr val="ab0043"/>
                </a:solidFill>
                <a:latin typeface="Georgia"/>
              </a:rPr>
              <a:t>[</a:t>
            </a:r>
            <a:r>
              <a:rPr lang="en-US" sz="2600" strike="noStrike">
                <a:solidFill>
                  <a:srgbClr val="000000"/>
                </a:solidFill>
                <a:latin typeface="Georgia"/>
              </a:rPr>
              <a:t>‘name’</a:t>
            </a:r>
            <a:r>
              <a:rPr b="1" lang="en-US" sz="3200" strike="noStrike">
                <a:solidFill>
                  <a:srgbClr val="ab0043"/>
                </a:solidFill>
                <a:latin typeface="Georgia"/>
              </a:rPr>
              <a:t>]</a:t>
            </a:r>
            <a:r>
              <a:rPr lang="en-US" sz="2600" strike="noStrike">
                <a:solidFill>
                  <a:srgbClr val="000000"/>
                </a:solidFill>
                <a:latin typeface="Georgia"/>
              </a:rPr>
              <a:t> = ‘Anton’;</a:t>
            </a:r>
            <a:endParaRPr/>
          </a:p>
          <a:p>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TextShape 1"/>
          <p:cNvSpPr txBox="1"/>
          <p:nvPr/>
        </p:nvSpPr>
        <p:spPr>
          <a:xfrm>
            <a:off x="457200" y="53352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Качина типізація - </a:t>
            </a:r>
            <a:r>
              <a:rPr i="1" lang="en-US" sz="4000" strike="noStrike">
                <a:solidFill>
                  <a:srgbClr val="666666"/>
                </a:solidFill>
                <a:latin typeface="Trebuchet MS"/>
              </a:rPr>
              <a:t>Duck typing</a:t>
            </a:r>
            <a:endParaRPr/>
          </a:p>
        </p:txBody>
      </p:sp>
      <p:pic>
        <p:nvPicPr>
          <p:cNvPr id="266" name="Объект 3" descr=""/>
          <p:cNvPicPr/>
          <p:nvPr/>
        </p:nvPicPr>
        <p:blipFill>
          <a:blip r:embed="rId1"/>
          <a:stretch/>
        </p:blipFill>
        <p:spPr>
          <a:xfrm>
            <a:off x="762120" y="1447920"/>
            <a:ext cx="6970320" cy="50097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TextShape 1"/>
          <p:cNvSpPr txBox="1"/>
          <p:nvPr/>
        </p:nvSpPr>
        <p:spPr>
          <a:xfrm>
            <a:off x="457200" y="1143000"/>
            <a:ext cx="8229240" cy="1066320"/>
          </a:xfrm>
          <a:prstGeom prst="rect">
            <a:avLst/>
          </a:prstGeom>
          <a:noFill/>
          <a:ln>
            <a:noFill/>
          </a:ln>
        </p:spPr>
        <p:txBody>
          <a:bodyPr lIns="90000" rIns="90000" tIns="45000" bIns="45000" anchor="ctr"/>
          <a:p>
            <a:endParaRPr/>
          </a:p>
        </p:txBody>
      </p:sp>
      <p:sp>
        <p:nvSpPr>
          <p:cNvPr id="268"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i="1" lang="en-US" sz="2800" strike="noStrike">
                <a:solidFill>
                  <a:srgbClr val="000000"/>
                </a:solidFill>
                <a:latin typeface="Georgia"/>
              </a:rPr>
              <a:t>«If it looks like a duck, swims like a duck and quacks like a duck, then it probably is a duck».</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JavaScript - типізація</a:t>
            </a:r>
            <a:endParaRPr/>
          </a:p>
        </p:txBody>
      </p:sp>
      <p:sp>
        <p:nvSpPr>
          <p:cNvPr id="230"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Слабко чи сильно типізований?</a:t>
            </a:r>
            <a:endParaRPr/>
          </a:p>
          <a:p>
            <a:pPr>
              <a:lnSpc>
                <a:spcPct val="100000"/>
              </a:lnSpc>
              <a:buFont typeface="Georgia"/>
              <a:buChar char="•"/>
            </a:pPr>
            <a:r>
              <a:rPr lang="en-US" sz="2800" strike="noStrike">
                <a:solidFill>
                  <a:srgbClr val="000000"/>
                </a:solidFill>
                <a:latin typeface="Georgia"/>
              </a:rPr>
              <a:t>Зі статичним чи динамічним виділенням пам’яті?</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for … in loop</a:t>
            </a:r>
            <a:endParaRPr/>
          </a:p>
        </p:txBody>
      </p:sp>
      <p:sp>
        <p:nvSpPr>
          <p:cNvPr id="270"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ab0043"/>
                </a:solidFill>
                <a:latin typeface="Georgia"/>
              </a:rPr>
              <a:t>for</a:t>
            </a:r>
            <a:r>
              <a:rPr lang="en-US" sz="2800" strike="noStrike">
                <a:solidFill>
                  <a:srgbClr val="000000"/>
                </a:solidFill>
                <a:latin typeface="Georgia"/>
              </a:rPr>
              <a:t> (</a:t>
            </a:r>
            <a:r>
              <a:rPr i="1" lang="en-US" sz="2800" strike="noStrike">
                <a:solidFill>
                  <a:srgbClr val="000000"/>
                </a:solidFill>
                <a:latin typeface="Georgia"/>
              </a:rPr>
              <a:t>key</a:t>
            </a:r>
            <a:r>
              <a:rPr lang="en-US" sz="2800" strike="noStrike">
                <a:solidFill>
                  <a:srgbClr val="000000"/>
                </a:solidFill>
                <a:latin typeface="Georgia"/>
              </a:rPr>
              <a:t> </a:t>
            </a:r>
            <a:r>
              <a:rPr lang="en-US" sz="2800" strike="noStrike">
                <a:solidFill>
                  <a:srgbClr val="ab0043"/>
                </a:solidFill>
                <a:latin typeface="Georgia"/>
              </a:rPr>
              <a:t>in</a:t>
            </a:r>
            <a:r>
              <a:rPr lang="en-US" sz="2800" strike="noStrike">
                <a:solidFill>
                  <a:srgbClr val="000000"/>
                </a:solidFill>
                <a:latin typeface="Georgia"/>
              </a:rPr>
              <a:t> </a:t>
            </a:r>
            <a:r>
              <a:rPr i="1" lang="en-US" sz="2800" strike="noStrike">
                <a:solidFill>
                  <a:srgbClr val="000000"/>
                </a:solidFill>
                <a:latin typeface="Georgia"/>
              </a:rPr>
              <a:t>object</a:t>
            </a:r>
            <a:r>
              <a:rPr lang="en-US" sz="2800" strike="noStrike">
                <a:solidFill>
                  <a:srgbClr val="000000"/>
                </a:solidFill>
                <a:latin typeface="Georgia"/>
              </a:rPr>
              <a:t>) { </a:t>
            </a:r>
            <a:endParaRPr/>
          </a:p>
          <a:p>
            <a:pPr>
              <a:lnSpc>
                <a:spcPct val="100000"/>
              </a:lnSpc>
            </a:pPr>
            <a:r>
              <a:rPr i="1" lang="en-US" sz="2800" strike="noStrike">
                <a:solidFill>
                  <a:srgbClr val="000000"/>
                </a:solidFill>
                <a:latin typeface="Georgia"/>
              </a:rPr>
              <a:t>	</a:t>
            </a:r>
            <a:r>
              <a:rPr i="1" lang="en-US" sz="2800" strike="noStrike">
                <a:solidFill>
                  <a:srgbClr val="000000"/>
                </a:solidFill>
                <a:latin typeface="Georgia"/>
              </a:rPr>
              <a:t>object[key] = value;</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a:t>
            </a:r>
            <a:endParaRPr/>
          </a:p>
          <a:p>
            <a:pPr>
              <a:lnSpc>
                <a:spcPct val="100000"/>
              </a:lnSpc>
            </a:pPr>
            <a:endParaRPr/>
          </a:p>
          <a:p>
            <a:pPr>
              <a:lnSpc>
                <a:spcPct val="100000"/>
              </a:lnSpc>
            </a:pPr>
            <a:r>
              <a:rPr lang="en-US" sz="2800" strike="noStrike">
                <a:solidFill>
                  <a:srgbClr val="000000"/>
                </a:solidFill>
                <a:latin typeface="Georgia"/>
              </a:rPr>
              <a:t>Цикл по всім </a:t>
            </a:r>
            <a:r>
              <a:rPr lang="en-US" sz="2800" strike="noStrike">
                <a:solidFill>
                  <a:srgbClr val="ab0043"/>
                </a:solidFill>
                <a:latin typeface="Georgia"/>
              </a:rPr>
              <a:t>злічуваним</a:t>
            </a:r>
            <a:r>
              <a:rPr lang="en-US" sz="2800" strike="noStrike">
                <a:solidFill>
                  <a:srgbClr val="000000"/>
                </a:solidFill>
                <a:latin typeface="Georgia"/>
              </a:rPr>
              <a:t> властивостям об'єкта, включаючи унаслідувані від батьківських обєктів.</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Object.keys(obj)</a:t>
            </a:r>
            <a:endParaRPr/>
          </a:p>
        </p:txBody>
      </p:sp>
      <p:sp>
        <p:nvSpPr>
          <p:cNvPr id="272"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Повертає масив всіх злічуваних властивостей об'єкта у вигляді строк. </a:t>
            </a:r>
            <a:r>
              <a:rPr lang="en-US" sz="2800" strike="noStrike">
                <a:solidFill>
                  <a:srgbClr val="ab0043"/>
                </a:solidFill>
                <a:latin typeface="Georgia"/>
              </a:rPr>
              <a:t>Не включає </a:t>
            </a:r>
            <a:r>
              <a:rPr lang="en-US" sz="2800" strike="noStrike">
                <a:solidFill>
                  <a:srgbClr val="000000"/>
                </a:solidFill>
                <a:latin typeface="Georgia"/>
              </a:rPr>
              <a:t>властивості батьківських об'єктів.</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Властивості Object</a:t>
            </a:r>
            <a:endParaRPr/>
          </a:p>
        </p:txBody>
      </p:sp>
      <p:sp>
        <p:nvSpPr>
          <p:cNvPr id="274"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toLocaleString()</a:t>
            </a:r>
            <a:endParaRPr/>
          </a:p>
          <a:p>
            <a:pPr>
              <a:lnSpc>
                <a:spcPct val="100000"/>
              </a:lnSpc>
              <a:buFont typeface="Georgia"/>
              <a:buChar char="•"/>
            </a:pPr>
            <a:r>
              <a:rPr lang="en-US" sz="2800" strike="noStrike">
                <a:solidFill>
                  <a:srgbClr val="000000"/>
                </a:solidFill>
                <a:latin typeface="Georgia"/>
              </a:rPr>
              <a:t>toString()</a:t>
            </a:r>
            <a:endParaRPr/>
          </a:p>
          <a:p>
            <a:pPr>
              <a:lnSpc>
                <a:spcPct val="100000"/>
              </a:lnSpc>
              <a:buFont typeface="Georgia"/>
              <a:buChar char="•"/>
            </a:pPr>
            <a:r>
              <a:rPr lang="en-US" sz="2800" strike="noStrike">
                <a:solidFill>
                  <a:srgbClr val="000000"/>
                </a:solidFill>
                <a:latin typeface="Georgia"/>
              </a:rPr>
              <a:t>valueOf()</a:t>
            </a:r>
            <a:endParaRPr/>
          </a:p>
          <a:p>
            <a:pPr>
              <a:lnSpc>
                <a:spcPct val="100000"/>
              </a:lnSpc>
              <a:buFont typeface="Georgia"/>
              <a:buChar char="•"/>
            </a:pPr>
            <a:r>
              <a:rPr lang="en-US" sz="2800" strike="noStrike">
                <a:solidFill>
                  <a:srgbClr val="000000"/>
                </a:solidFill>
                <a:latin typeface="Georgia"/>
              </a:rPr>
              <a:t>constructor </a:t>
            </a:r>
            <a:endParaRPr/>
          </a:p>
          <a:p>
            <a:pPr>
              <a:lnSpc>
                <a:spcPct val="100000"/>
              </a:lnSpc>
              <a:buFont typeface="Georgia"/>
              <a:buChar char="•"/>
            </a:pPr>
            <a:r>
              <a:rPr lang="en-US" sz="2800" strike="noStrike">
                <a:solidFill>
                  <a:srgbClr val="000000"/>
                </a:solidFill>
                <a:latin typeface="Georgia"/>
              </a:rPr>
              <a:t>hasOwnProperty(propertyName) </a:t>
            </a:r>
            <a:endParaRPr/>
          </a:p>
          <a:p>
            <a:pPr>
              <a:lnSpc>
                <a:spcPct val="100000"/>
              </a:lnSpc>
              <a:buFont typeface="Georgia"/>
              <a:buChar char="•"/>
            </a:pPr>
            <a:r>
              <a:rPr lang="en-US" sz="2800" strike="noStrike">
                <a:solidFill>
                  <a:srgbClr val="000000"/>
                </a:solidFill>
                <a:latin typeface="Georgia"/>
              </a:rPr>
              <a:t>isPrototypeOf(object) </a:t>
            </a:r>
            <a:endParaRPr/>
          </a:p>
          <a:p>
            <a:pPr>
              <a:lnSpc>
                <a:spcPct val="100000"/>
              </a:lnSpc>
              <a:buFont typeface="Georgia"/>
              <a:buChar char="•"/>
            </a:pPr>
            <a:r>
              <a:rPr lang="en-US" sz="2800" strike="noStrike">
                <a:solidFill>
                  <a:srgbClr val="000000"/>
                </a:solidFill>
                <a:latin typeface="Georgia"/>
              </a:rPr>
              <a:t>propertyIsEnumerable(propertyName) </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Завдання</a:t>
            </a:r>
            <a:endParaRPr/>
          </a:p>
        </p:txBody>
      </p:sp>
      <p:sp>
        <p:nvSpPr>
          <p:cNvPr id="276"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Створити функцію, яка приймає об'єкт та пару: ключ і значення, та додає нове поле в переданий об'єкт (за відповідним ключем), якому буде присвоєне передане значення. Якщо в об'єкті вже було передане поле, то його не потрібно перезаписувати новим значенням.</a:t>
            </a:r>
            <a:endParaRPr/>
          </a:p>
          <a:p>
            <a:pPr>
              <a:lnSpc>
                <a:spcPct val="100000"/>
              </a:lnSpc>
              <a:buFont typeface="Georgia"/>
              <a:buChar char="•"/>
            </a:pPr>
            <a:r>
              <a:rPr lang="en-US" sz="2800" strike="noStrike">
                <a:solidFill>
                  <a:srgbClr val="000000"/>
                </a:solidFill>
                <a:latin typeface="Georgia"/>
              </a:rPr>
              <a:t>Двома різними методами перебрати і вивести всі поля об'єкта.</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TextShape 1"/>
          <p:cNvSpPr txBox="1"/>
          <p:nvPr/>
        </p:nvSpPr>
        <p:spPr>
          <a:xfrm>
            <a:off x="0" y="457200"/>
            <a:ext cx="8229240" cy="1066320"/>
          </a:xfrm>
          <a:prstGeom prst="rect">
            <a:avLst/>
          </a:prstGeom>
          <a:noFill/>
          <a:ln>
            <a:noFill/>
          </a:ln>
        </p:spPr>
        <p:txBody>
          <a:bodyPr lIns="90000" rIns="90000" tIns="45000" bIns="45000" anchor="ctr"/>
          <a:p>
            <a:pPr>
              <a:lnSpc>
                <a:spcPct val="100000"/>
              </a:lnSpc>
            </a:pPr>
            <a:r>
              <a:rPr lang="en-US" sz="4800" strike="noStrike">
                <a:solidFill>
                  <a:srgbClr val="ab0043"/>
                </a:solidFill>
                <a:latin typeface="Georgia"/>
              </a:rPr>
              <a:t>МАСИВИ</a:t>
            </a:r>
            <a:r>
              <a:rPr lang="en-US" sz="4800" strike="noStrike">
                <a:solidFill>
                  <a:srgbClr val="ab0043"/>
                </a:solidFill>
                <a:latin typeface="Georgia"/>
              </a:rPr>
              <a:t>
</a:t>
            </a:r>
            <a:endParaRPr/>
          </a:p>
        </p:txBody>
      </p:sp>
      <p:pic>
        <p:nvPicPr>
          <p:cNvPr id="278" name="Объект 3" descr=""/>
          <p:cNvPicPr/>
          <p:nvPr/>
        </p:nvPicPr>
        <p:blipFill>
          <a:blip r:embed="rId1"/>
          <a:stretch/>
        </p:blipFill>
        <p:spPr>
          <a:xfrm>
            <a:off x="-45000" y="1676520"/>
            <a:ext cx="9188640" cy="358344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4e003f"/>
                </a:solidFill>
                <a:latin typeface="Trebuchet MS"/>
              </a:rPr>
              <a:t>Масив</a:t>
            </a:r>
            <a:endParaRPr/>
          </a:p>
        </p:txBody>
      </p:sp>
      <p:sp>
        <p:nvSpPr>
          <p:cNvPr id="280"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Що це таке?</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Масив в С</a:t>
            </a:r>
            <a:endParaRPr/>
          </a:p>
        </p:txBody>
      </p:sp>
      <p:sp>
        <p:nvSpPr>
          <p:cNvPr id="282"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	</a:t>
            </a:r>
            <a:r>
              <a:rPr lang="en-US" sz="2800" strike="noStrike">
                <a:solidFill>
                  <a:srgbClr val="000000"/>
                </a:solidFill>
                <a:latin typeface="Georgia"/>
              </a:rPr>
              <a:t>- це структура даних, представлена в вигляді комірок </a:t>
            </a:r>
            <a:r>
              <a:rPr lang="en-US" sz="4800" strike="noStrike">
                <a:solidFill>
                  <a:srgbClr val="ab0043"/>
                </a:solidFill>
                <a:latin typeface="Georgia"/>
              </a:rPr>
              <a:t>одного</a:t>
            </a:r>
            <a:r>
              <a:rPr lang="en-US" sz="2800" strike="noStrike">
                <a:solidFill>
                  <a:srgbClr val="000000"/>
                </a:solidFill>
                <a:latin typeface="Georgia"/>
              </a:rPr>
              <a:t> типу, об'єднаних під одним іменем.</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Масив в JavaScript</a:t>
            </a:r>
            <a:endParaRPr/>
          </a:p>
        </p:txBody>
      </p:sp>
      <p:sp>
        <p:nvSpPr>
          <p:cNvPr id="284"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це структура даних, представлена в вигляді комірок </a:t>
            </a:r>
            <a:r>
              <a:rPr lang="en-US" sz="4800" strike="noStrike">
                <a:solidFill>
                  <a:srgbClr val="ab0043"/>
                </a:solidFill>
                <a:latin typeface="Georgia"/>
              </a:rPr>
              <a:t>будь-якого</a:t>
            </a:r>
            <a:r>
              <a:rPr lang="en-US" sz="4800" strike="noStrike">
                <a:solidFill>
                  <a:srgbClr val="ff0000"/>
                </a:solidFill>
                <a:latin typeface="Georgia"/>
              </a:rPr>
              <a:t> </a:t>
            </a:r>
            <a:r>
              <a:rPr lang="en-US" sz="2800" strike="noStrike">
                <a:solidFill>
                  <a:srgbClr val="000000"/>
                </a:solidFill>
                <a:latin typeface="Georgia"/>
              </a:rPr>
              <a:t>типу, об'єднаних під одним іменем.</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Приклади створення масиву</a:t>
            </a:r>
            <a:endParaRPr/>
          </a:p>
        </p:txBody>
      </p:sp>
      <p:sp>
        <p:nvSpPr>
          <p:cNvPr id="286"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var colors = </a:t>
            </a:r>
            <a:r>
              <a:rPr b="1" lang="en-US" sz="2800" strike="noStrike">
                <a:solidFill>
                  <a:srgbClr val="ab0043"/>
                </a:solidFill>
                <a:latin typeface="Georgia"/>
              </a:rPr>
              <a:t>[</a:t>
            </a:r>
            <a:r>
              <a:rPr lang="en-US" sz="2800" strike="noStrike">
                <a:solidFill>
                  <a:srgbClr val="000000"/>
                </a:solidFill>
                <a:latin typeface="Georgia"/>
              </a:rPr>
              <a:t>“red”, “blue”, “green”</a:t>
            </a:r>
            <a:r>
              <a:rPr b="1" lang="en-US" sz="2800" strike="noStrike">
                <a:solidFill>
                  <a:srgbClr val="ab0043"/>
                </a:solidFill>
                <a:latin typeface="Georgia"/>
              </a:rPr>
              <a:t>]</a:t>
            </a:r>
            <a:r>
              <a:rPr lang="en-US" sz="2800" strike="noStrike">
                <a:solidFill>
                  <a:srgbClr val="000000"/>
                </a:solidFill>
                <a:latin typeface="Georgia"/>
              </a:rPr>
              <a:t>;</a:t>
            </a:r>
            <a:endParaRPr/>
          </a:p>
          <a:p>
            <a:pPr>
              <a:lnSpc>
                <a:spcPct val="100000"/>
              </a:lnSpc>
              <a:buFont typeface="Georgia"/>
              <a:buChar char="•"/>
            </a:pPr>
            <a:r>
              <a:rPr lang="en-US" sz="2800" strike="noStrike">
                <a:solidFill>
                  <a:srgbClr val="000000"/>
                </a:solidFill>
                <a:latin typeface="Georgia"/>
              </a:rPr>
              <a:t>var promitives = [5, “Anton”, false];</a:t>
            </a:r>
            <a:endParaRPr/>
          </a:p>
          <a:p>
            <a:pPr>
              <a:lnSpc>
                <a:spcPct val="100000"/>
              </a:lnSpc>
              <a:buFont typeface="Georgia"/>
              <a:buChar char="•"/>
            </a:pPr>
            <a:r>
              <a:rPr lang="en-US" sz="2800" strike="noStrike">
                <a:solidFill>
                  <a:srgbClr val="000000"/>
                </a:solidFill>
                <a:latin typeface="Georgia"/>
              </a:rPr>
              <a:t>var anything = [135, </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{name: “Anton”, age: 30},</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function(){ alert(“Hello world”)}</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Синтаксис створення масиву</a:t>
            </a:r>
            <a:endParaRPr/>
          </a:p>
        </p:txBody>
      </p:sp>
      <p:sp>
        <p:nvSpPr>
          <p:cNvPr id="288"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	</a:t>
            </a:r>
            <a:r>
              <a:rPr lang="en-US" sz="2800" strike="noStrike">
                <a:solidFill>
                  <a:srgbClr val="000000"/>
                </a:solidFill>
                <a:latin typeface="Georgia"/>
              </a:rPr>
              <a:t>1) Array конструктор:</a:t>
            </a:r>
            <a:endParaRPr/>
          </a:p>
          <a:p>
            <a:r>
              <a:rPr lang="en-US" sz="2600" strike="noStrike">
                <a:solidFill>
                  <a:srgbClr val="000000"/>
                </a:solidFill>
                <a:latin typeface="Georgia"/>
              </a:rPr>
              <a:t>var arrayName = new </a:t>
            </a:r>
            <a:r>
              <a:rPr b="1" lang="en-US" sz="2600" strike="noStrike">
                <a:solidFill>
                  <a:srgbClr val="ab0043"/>
                </a:solidFill>
                <a:latin typeface="Georgia"/>
              </a:rPr>
              <a:t>Array();</a:t>
            </a:r>
            <a:endParaRPr/>
          </a:p>
          <a:p>
            <a:r>
              <a:rPr lang="en-US" sz="2600" strike="noStrike">
                <a:solidFill>
                  <a:srgbClr val="000000"/>
                </a:solidFill>
                <a:latin typeface="Georgia"/>
              </a:rPr>
              <a:t>var arrayName = new Array(numberOfItems);</a:t>
            </a:r>
            <a:endParaRPr/>
          </a:p>
          <a:p>
            <a:r>
              <a:rPr lang="en-US" sz="2600" strike="noStrike">
                <a:solidFill>
                  <a:srgbClr val="000000"/>
                </a:solidFill>
                <a:latin typeface="Georgia"/>
              </a:rPr>
              <a:t>var arrayName = new Array(item1, item2, item3);</a:t>
            </a:r>
            <a:endParaRPr/>
          </a:p>
          <a:p>
            <a:endParaRPr/>
          </a:p>
          <a:p>
            <a:r>
              <a:rPr lang="en-US" sz="2600" strike="noStrike">
                <a:solidFill>
                  <a:srgbClr val="000000"/>
                </a:solidFill>
                <a:latin typeface="Georgia"/>
              </a:rPr>
              <a:t>2) array literal notation </a:t>
            </a:r>
            <a:endParaRPr/>
          </a:p>
          <a:p>
            <a:r>
              <a:rPr lang="en-US" sz="2600" strike="noStrike">
                <a:solidFill>
                  <a:srgbClr val="000000"/>
                </a:solidFill>
                <a:latin typeface="Georgia"/>
              </a:rPr>
              <a:t>var arrayName = </a:t>
            </a:r>
            <a:r>
              <a:rPr b="1" lang="en-US" sz="2600" strike="noStrike">
                <a:solidFill>
                  <a:srgbClr val="ab0043"/>
                </a:solidFill>
                <a:latin typeface="Georgia"/>
              </a:rPr>
              <a:t>[]</a:t>
            </a:r>
            <a:r>
              <a:rPr lang="en-US" sz="2600" strike="noStrike">
                <a:solidFill>
                  <a:srgbClr val="000000"/>
                </a:solidFill>
                <a:latin typeface="Georgia"/>
              </a:rPr>
              <a:t>;</a:t>
            </a:r>
            <a:endParaRPr/>
          </a:p>
          <a:p>
            <a:r>
              <a:rPr lang="en-US" sz="2600" strike="noStrike">
                <a:solidFill>
                  <a:srgbClr val="000000"/>
                </a:solidFill>
                <a:latin typeface="Georgia"/>
              </a:rPr>
              <a:t>var arrayName = [item1, item2, item3];</a:t>
            </a:r>
            <a:endParaRPr/>
          </a:p>
          <a:p>
            <a:endParaRPr/>
          </a:p>
          <a:p>
            <a:pPr>
              <a:lnSpc>
                <a:spcPct val="100000"/>
              </a:lnSpc>
            </a:pPr>
            <a:endParaRPr/>
          </a:p>
          <a:p>
            <a:pPr>
              <a:lnSpc>
                <a:spcPct val="100000"/>
              </a:lnSpc>
            </a:pP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TextShape 1"/>
          <p:cNvSpPr txBox="1"/>
          <p:nvPr/>
        </p:nvSpPr>
        <p:spPr>
          <a:xfrm>
            <a:off x="457200" y="1143000"/>
            <a:ext cx="8229240" cy="1066320"/>
          </a:xfrm>
          <a:prstGeom prst="rect">
            <a:avLst/>
          </a:prstGeom>
          <a:noFill/>
          <a:ln>
            <a:noFill/>
          </a:ln>
        </p:spPr>
        <p:txBody>
          <a:bodyPr lIns="90000" rIns="90000" tIns="45000" bIns="45000" anchor="ctr"/>
          <a:p>
            <a:endParaRPr/>
          </a:p>
        </p:txBody>
      </p:sp>
      <p:sp>
        <p:nvSpPr>
          <p:cNvPr id="232"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На які дві групи поділяються типи в JavaScript?</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Доступ до комірок масиву</a:t>
            </a:r>
            <a:endParaRPr/>
          </a:p>
        </p:txBody>
      </p:sp>
      <p:sp>
        <p:nvSpPr>
          <p:cNvPr id="290" name="TextShape 2"/>
          <p:cNvSpPr txBox="1"/>
          <p:nvPr/>
        </p:nvSpPr>
        <p:spPr>
          <a:xfrm>
            <a:off x="457200" y="2249280"/>
            <a:ext cx="8229240" cy="4324680"/>
          </a:xfrm>
          <a:prstGeom prst="rect">
            <a:avLst/>
          </a:prstGeom>
          <a:noFill/>
          <a:ln>
            <a:noFill/>
          </a:ln>
        </p:spPr>
        <p:txBody>
          <a:bodyPr lIns="90000" rIns="90000" tIns="45000" bIns="45000"/>
          <a:p>
            <a:r>
              <a:rPr lang="en-US" sz="2600" strike="noStrike">
                <a:solidFill>
                  <a:srgbClr val="000000"/>
                </a:solidFill>
                <a:latin typeface="Georgia"/>
              </a:rPr>
              <a:t>arrayName[index] = item;</a:t>
            </a:r>
            <a:endParaRPr/>
          </a:p>
          <a:p>
            <a:endParaRPr/>
          </a:p>
          <a:p>
            <a:r>
              <a:rPr lang="en-US" sz="2600" strike="noStrike">
                <a:solidFill>
                  <a:srgbClr val="000000"/>
                </a:solidFill>
                <a:latin typeface="Georgia"/>
              </a:rPr>
              <a:t>Приклад:</a:t>
            </a:r>
            <a:endParaRPr/>
          </a:p>
          <a:p>
            <a:r>
              <a:rPr lang="en-US" sz="2600" strike="noStrike">
                <a:solidFill>
                  <a:srgbClr val="000000"/>
                </a:solidFill>
                <a:latin typeface="Georgia"/>
              </a:rPr>
              <a:t>colors[2] = “black”;</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Розмір масиву</a:t>
            </a:r>
            <a:endParaRPr/>
          </a:p>
        </p:txBody>
      </p:sp>
      <p:sp>
        <p:nvSpPr>
          <p:cNvPr id="292"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	</a:t>
            </a:r>
            <a:r>
              <a:rPr lang="en-US" sz="2800" strike="noStrike">
                <a:solidFill>
                  <a:srgbClr val="000000"/>
                </a:solidFill>
                <a:latin typeface="Georgia"/>
              </a:rPr>
              <a:t>arrayName.</a:t>
            </a:r>
            <a:r>
              <a:rPr lang="en-US" sz="2800" strike="noStrike">
                <a:solidFill>
                  <a:srgbClr val="ab0043"/>
                </a:solidFill>
                <a:latin typeface="Georgia"/>
              </a:rPr>
              <a:t>length</a:t>
            </a:r>
            <a:r>
              <a:rPr lang="en-US" sz="2800" strike="noStrike">
                <a:solidFill>
                  <a:srgbClr val="000000"/>
                </a:solidFill>
                <a:latin typeface="Georgia"/>
              </a:rPr>
              <a:t>; // get number of items</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arrayName.length = numberOfItems </a:t>
            </a:r>
            <a:r>
              <a:rPr lang="en-US" sz="2800" strike="noStrike">
                <a:solidFill>
                  <a:srgbClr val="ff0000"/>
                </a:solidFill>
                <a:latin typeface="Georgia"/>
              </a:rPr>
              <a:t>// set</a:t>
            </a:r>
            <a:endParaRPr/>
          </a:p>
          <a:p>
            <a:pPr>
              <a:lnSpc>
                <a:spcPct val="100000"/>
              </a:lnSpc>
            </a:pPr>
            <a:endParaRPr/>
          </a:p>
          <a:p>
            <a:pPr>
              <a:lnSpc>
                <a:spcPct val="100000"/>
              </a:lnSpc>
            </a:pPr>
            <a:r>
              <a:rPr lang="en-US" sz="2800" strike="noStrike">
                <a:solidFill>
                  <a:srgbClr val="ff0000"/>
                </a:solidFill>
                <a:latin typeface="Georgia"/>
              </a:rPr>
              <a:t>	</a:t>
            </a:r>
            <a:r>
              <a:rPr lang="en-US" sz="2800" strike="noStrike">
                <a:solidFill>
                  <a:srgbClr val="000000"/>
                </a:solidFill>
                <a:latin typeface="Georgia"/>
              </a:rPr>
              <a:t>Приклад:</a:t>
            </a:r>
            <a:endParaRPr/>
          </a:p>
          <a:p>
            <a:pPr>
              <a:lnSpc>
                <a:spcPct val="100000"/>
              </a:lnSpc>
            </a:pPr>
            <a:r>
              <a:rPr lang="en-US" sz="2800" strike="noStrike">
                <a:solidFill>
                  <a:srgbClr val="000000"/>
                </a:solidFill>
                <a:latin typeface="Georgia"/>
              </a:rPr>
              <a:t>var colors = [“red”, “blue”, “green”]; </a:t>
            </a:r>
            <a:endParaRPr/>
          </a:p>
          <a:p>
            <a:pPr>
              <a:lnSpc>
                <a:spcPct val="100000"/>
              </a:lnSpc>
            </a:pPr>
            <a:r>
              <a:rPr lang="en-US" sz="2800" strike="noStrike">
                <a:solidFill>
                  <a:srgbClr val="000000"/>
                </a:solidFill>
                <a:latin typeface="Georgia"/>
              </a:rPr>
              <a:t>colors.length = 2;</a:t>
            </a:r>
            <a:endParaRPr/>
          </a:p>
          <a:p>
            <a:pPr>
              <a:lnSpc>
                <a:spcPct val="100000"/>
              </a:lnSpc>
            </a:pPr>
            <a:r>
              <a:rPr lang="en-US" sz="2800" strike="noStrike">
                <a:solidFill>
                  <a:srgbClr val="000000"/>
                </a:solidFill>
                <a:latin typeface="Georgia"/>
              </a:rPr>
              <a:t>alert(colors[2]); </a:t>
            </a:r>
            <a:r>
              <a:rPr lang="en-US" sz="2800" strike="noStrike">
                <a:solidFill>
                  <a:srgbClr val="000000"/>
                </a:solidFill>
                <a:latin typeface="Georgia"/>
              </a:rPr>
              <a:t>	</a:t>
            </a:r>
            <a:r>
              <a:rPr lang="en-US" sz="2800" strike="noStrike">
                <a:solidFill>
                  <a:srgbClr val="000000"/>
                </a:solidFill>
                <a:latin typeface="Georgia"/>
              </a:rPr>
              <a:t>//undeﬁned</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Максимальна кількість комірок</a:t>
            </a:r>
            <a:endParaRPr/>
          </a:p>
        </p:txBody>
      </p:sp>
      <p:sp>
        <p:nvSpPr>
          <p:cNvPr id="294" name="TextShape 2"/>
          <p:cNvSpPr txBox="1"/>
          <p:nvPr/>
        </p:nvSpPr>
        <p:spPr>
          <a:xfrm>
            <a:off x="457200" y="2249280"/>
            <a:ext cx="8229240" cy="4324680"/>
          </a:xfrm>
          <a:prstGeom prst="rect">
            <a:avLst/>
          </a:prstGeom>
          <a:noFill/>
          <a:ln>
            <a:noFill/>
          </a:ln>
        </p:spPr>
        <p:txBody>
          <a:bodyPr lIns="90000" rIns="90000" tIns="45000" bIns="45000" anchor="ctr"/>
          <a:p>
            <a:pPr algn="ctr">
              <a:lnSpc>
                <a:spcPct val="100000"/>
              </a:lnSpc>
            </a:pPr>
            <a:r>
              <a:rPr lang="en-US" sz="8000" strike="noStrike">
                <a:solidFill>
                  <a:srgbClr val="000000"/>
                </a:solidFill>
                <a:latin typeface="Georgia"/>
              </a:rPr>
              <a:t>4 294 967 295</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Визначення приналежності до типу масиву</a:t>
            </a:r>
            <a:endParaRPr/>
          </a:p>
        </p:txBody>
      </p:sp>
      <p:sp>
        <p:nvSpPr>
          <p:cNvPr id="296" name="TextShape 2"/>
          <p:cNvSpPr txBox="1"/>
          <p:nvPr/>
        </p:nvSpPr>
        <p:spPr>
          <a:xfrm>
            <a:off x="457200" y="2249280"/>
            <a:ext cx="8229240" cy="4324680"/>
          </a:xfrm>
          <a:prstGeom prst="rect">
            <a:avLst/>
          </a:prstGeom>
          <a:noFill/>
          <a:ln>
            <a:noFill/>
          </a:ln>
        </p:spPr>
        <p:txBody>
          <a:bodyPr lIns="90000" rIns="90000" tIns="45000" bIns="45000"/>
          <a:p>
            <a:r>
              <a:rPr lang="en-US" sz="2600" strike="noStrike">
                <a:solidFill>
                  <a:srgbClr val="000000"/>
                </a:solidFill>
                <a:latin typeface="Georgia"/>
              </a:rPr>
              <a:t>if (value </a:t>
            </a:r>
            <a:r>
              <a:rPr lang="en-US" sz="2600" strike="noStrike">
                <a:solidFill>
                  <a:srgbClr val="ab0043"/>
                </a:solidFill>
                <a:latin typeface="Georgia"/>
              </a:rPr>
              <a:t>instanceof</a:t>
            </a:r>
            <a:r>
              <a:rPr lang="en-US" sz="2600" strike="noStrike">
                <a:solidFill>
                  <a:srgbClr val="000000"/>
                </a:solidFill>
                <a:latin typeface="Georgia"/>
              </a:rPr>
              <a:t> Array){</a:t>
            </a:r>
            <a:endParaRPr/>
          </a:p>
          <a:p>
            <a:r>
              <a:rPr lang="en-US" sz="2600" strike="noStrike">
                <a:solidFill>
                  <a:srgbClr val="000000"/>
                </a:solidFill>
                <a:latin typeface="Georgia"/>
              </a:rPr>
              <a:t> </a:t>
            </a:r>
            <a:r>
              <a:rPr lang="en-US" sz="2600" strike="noStrike">
                <a:solidFill>
                  <a:srgbClr val="000000"/>
                </a:solidFill>
                <a:latin typeface="Georgia"/>
              </a:rPr>
              <a:t>	</a:t>
            </a:r>
            <a:r>
              <a:rPr lang="en-US" sz="2600" strike="noStrike">
                <a:solidFill>
                  <a:srgbClr val="000000"/>
                </a:solidFill>
                <a:latin typeface="Georgia"/>
              </a:rPr>
              <a:t>//do something on the array</a:t>
            </a:r>
            <a:endParaRPr/>
          </a:p>
          <a:p>
            <a:r>
              <a:rPr lang="en-US" sz="2600" strike="noStrike">
                <a:solidFill>
                  <a:srgbClr val="000000"/>
                </a:solidFill>
                <a:latin typeface="Georgia"/>
              </a:rPr>
              <a:t>}</a:t>
            </a:r>
            <a:endParaRPr/>
          </a:p>
          <a:p>
            <a:endParaRPr/>
          </a:p>
          <a:p>
            <a:r>
              <a:rPr lang="en-US" sz="2600" strike="noStrike">
                <a:solidFill>
                  <a:srgbClr val="000000"/>
                </a:solidFill>
                <a:latin typeface="Georgia"/>
              </a:rPr>
              <a:t>if (Array.</a:t>
            </a:r>
            <a:r>
              <a:rPr lang="en-US" sz="2600" strike="noStrike">
                <a:solidFill>
                  <a:srgbClr val="ab0043"/>
                </a:solidFill>
                <a:latin typeface="Georgia"/>
              </a:rPr>
              <a:t>isArray</a:t>
            </a:r>
            <a:r>
              <a:rPr lang="en-US" sz="2600" strike="noStrike">
                <a:solidFill>
                  <a:srgbClr val="000000"/>
                </a:solidFill>
                <a:latin typeface="Georgia"/>
              </a:rPr>
              <a:t>(value)){</a:t>
            </a:r>
            <a:endParaRPr/>
          </a:p>
          <a:p>
            <a:r>
              <a:rPr lang="en-US" sz="2600" strike="noStrike">
                <a:solidFill>
                  <a:srgbClr val="000000"/>
                </a:solidFill>
                <a:latin typeface="Georgia"/>
              </a:rPr>
              <a:t>	</a:t>
            </a:r>
            <a:r>
              <a:rPr lang="en-US" sz="2600" strike="noStrike">
                <a:solidFill>
                  <a:srgbClr val="000000"/>
                </a:solidFill>
                <a:latin typeface="Georgia"/>
              </a:rPr>
              <a:t> </a:t>
            </a:r>
            <a:r>
              <a:rPr lang="en-US" sz="2600" strike="noStrike">
                <a:solidFill>
                  <a:srgbClr val="000000"/>
                </a:solidFill>
                <a:latin typeface="Georgia"/>
              </a:rPr>
              <a:t>//do something on the array</a:t>
            </a:r>
            <a:endParaRPr/>
          </a:p>
          <a:p>
            <a:r>
              <a:rPr lang="en-US" sz="2600" strike="noStrike">
                <a:solidFill>
                  <a:srgbClr val="000000"/>
                </a:solidFill>
                <a:latin typeface="Georgia"/>
              </a:rPr>
              <a:t>}</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Методи конвертації</a:t>
            </a:r>
            <a:endParaRPr/>
          </a:p>
        </p:txBody>
      </p:sp>
      <p:sp>
        <p:nvSpPr>
          <p:cNvPr id="298"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toLocaleString();</a:t>
            </a:r>
            <a:endParaRPr/>
          </a:p>
          <a:p>
            <a:pPr>
              <a:lnSpc>
                <a:spcPct val="100000"/>
              </a:lnSpc>
              <a:buFont typeface="Georgia"/>
              <a:buChar char="•"/>
            </a:pPr>
            <a:r>
              <a:rPr lang="en-US" sz="2800" strike="noStrike">
                <a:solidFill>
                  <a:srgbClr val="000000"/>
                </a:solidFill>
                <a:latin typeface="Georgia"/>
              </a:rPr>
              <a:t>toString();</a:t>
            </a:r>
            <a:endParaRPr/>
          </a:p>
          <a:p>
            <a:pPr>
              <a:lnSpc>
                <a:spcPct val="100000"/>
              </a:lnSpc>
              <a:buFont typeface="Georgia"/>
              <a:buChar char="•"/>
            </a:pPr>
            <a:r>
              <a:rPr lang="en-US" sz="2800" strike="noStrike">
                <a:solidFill>
                  <a:srgbClr val="000000"/>
                </a:solidFill>
                <a:latin typeface="Georgia"/>
              </a:rPr>
              <a:t>valueOf();</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Методи стеку та черги</a:t>
            </a:r>
            <a:endParaRPr/>
          </a:p>
        </p:txBody>
      </p:sp>
      <p:sp>
        <p:nvSpPr>
          <p:cNvPr id="300"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var a = [2, 3, 5], item;</a:t>
            </a:r>
            <a:endParaRPr/>
          </a:p>
          <a:p>
            <a:pPr>
              <a:lnSpc>
                <a:spcPct val="100000"/>
              </a:lnSpc>
            </a:pPr>
            <a:r>
              <a:rPr lang="en-US" sz="2800" strike="noStrike">
                <a:solidFill>
                  <a:srgbClr val="000000"/>
                </a:solidFill>
                <a:latin typeface="Georgia"/>
              </a:rPr>
              <a:t>a.push(1);      </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[2, 3, 5, 1]</a:t>
            </a:r>
            <a:endParaRPr/>
          </a:p>
          <a:p>
            <a:pPr>
              <a:lnSpc>
                <a:spcPct val="100000"/>
              </a:lnSpc>
            </a:pPr>
            <a:r>
              <a:rPr lang="en-US" sz="2800" strike="noStrike">
                <a:solidFill>
                  <a:srgbClr val="000000"/>
                </a:solidFill>
                <a:latin typeface="Georgia"/>
              </a:rPr>
              <a:t>item = a.</a:t>
            </a:r>
            <a:r>
              <a:rPr lang="en-US" sz="2800" strike="noStrike">
                <a:solidFill>
                  <a:srgbClr val="ab0043"/>
                </a:solidFill>
                <a:latin typeface="Georgia"/>
              </a:rPr>
              <a:t>pop</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[2, 3, 5]</a:t>
            </a:r>
            <a:endParaRPr/>
          </a:p>
          <a:p>
            <a:pPr>
              <a:lnSpc>
                <a:spcPct val="100000"/>
              </a:lnSpc>
            </a:pPr>
            <a:r>
              <a:rPr lang="en-US" sz="2800" strike="noStrike">
                <a:solidFill>
                  <a:srgbClr val="000000"/>
                </a:solidFill>
                <a:latin typeface="Georgia"/>
              </a:rPr>
              <a:t>item = a.</a:t>
            </a:r>
            <a:r>
              <a:rPr lang="en-US" sz="2800" strike="noStrike">
                <a:solidFill>
                  <a:srgbClr val="ab0043"/>
                </a:solidFill>
                <a:latin typeface="Georgia"/>
              </a:rPr>
              <a:t>shift</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[3, 5]</a:t>
            </a:r>
            <a:endParaRPr/>
          </a:p>
          <a:p>
            <a:pPr>
              <a:lnSpc>
                <a:spcPct val="100000"/>
              </a:lnSpc>
            </a:pPr>
            <a:r>
              <a:rPr lang="en-US" sz="2800" strike="noStrike">
                <a:solidFill>
                  <a:srgbClr val="000000"/>
                </a:solidFill>
                <a:latin typeface="Georgia"/>
              </a:rPr>
              <a:t>a.</a:t>
            </a:r>
            <a:r>
              <a:rPr lang="en-US" sz="2800" strike="noStrike">
                <a:solidFill>
                  <a:srgbClr val="ab0043"/>
                </a:solidFill>
                <a:latin typeface="Georgia"/>
              </a:rPr>
              <a:t>unshift</a:t>
            </a:r>
            <a:r>
              <a:rPr lang="en-US" sz="2800" strike="noStrike">
                <a:solidFill>
                  <a:srgbClr val="000000"/>
                </a:solidFill>
                <a:latin typeface="Georgia"/>
              </a:rPr>
              <a:t>(6, 10); </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[6, 10, 3, 5]</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Методи перестановки</a:t>
            </a:r>
            <a:endParaRPr/>
          </a:p>
        </p:txBody>
      </p:sp>
      <p:sp>
        <p:nvSpPr>
          <p:cNvPr id="302"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values.</a:t>
            </a:r>
            <a:r>
              <a:rPr lang="en-US" sz="2800" strike="noStrike">
                <a:solidFill>
                  <a:srgbClr val="ab0043"/>
                </a:solidFill>
                <a:latin typeface="Georgia"/>
              </a:rPr>
              <a:t>sort</a:t>
            </a:r>
            <a:r>
              <a:rPr lang="en-US" sz="2800" strike="noStrike">
                <a:solidFill>
                  <a:srgbClr val="000000"/>
                </a:solidFill>
                <a:latin typeface="Georgia"/>
              </a:rPr>
              <a:t>(compare);</a:t>
            </a:r>
            <a:endParaRPr/>
          </a:p>
          <a:p>
            <a:pPr>
              <a:lnSpc>
                <a:spcPct val="100000"/>
              </a:lnSpc>
            </a:pPr>
            <a:r>
              <a:rPr lang="en-US" sz="2800" strike="noStrike">
                <a:solidFill>
                  <a:srgbClr val="000000"/>
                </a:solidFill>
                <a:latin typeface="Georgia"/>
              </a:rPr>
              <a:t>values.</a:t>
            </a:r>
            <a:r>
              <a:rPr lang="en-US" sz="2800" strike="noStrike">
                <a:solidFill>
                  <a:srgbClr val="ab0043"/>
                </a:solidFill>
                <a:latin typeface="Georgia"/>
              </a:rPr>
              <a:t>reverse</a:t>
            </a:r>
            <a:r>
              <a:rPr lang="en-US" sz="2800" strike="noStrike">
                <a:solidFill>
                  <a:srgbClr val="000000"/>
                </a:solidFill>
                <a:latin typeface="Georgia"/>
              </a:rPr>
              <a:t>()</a:t>
            </a:r>
            <a:endParaRPr/>
          </a:p>
          <a:p>
            <a:pPr>
              <a:lnSpc>
                <a:spcPct val="100000"/>
              </a:lnSpc>
            </a:pPr>
            <a:endParaRPr/>
          </a:p>
          <a:p>
            <a:pPr>
              <a:lnSpc>
                <a:spcPct val="100000"/>
              </a:lnSpc>
            </a:pPr>
            <a:r>
              <a:rPr lang="en-US" sz="2800" strike="noStrike">
                <a:solidFill>
                  <a:srgbClr val="000000"/>
                </a:solidFill>
                <a:latin typeface="Georgia"/>
              </a:rPr>
              <a:t>function compare(value1, value2) {</a:t>
            </a:r>
            <a:endParaRPr/>
          </a:p>
          <a:p>
            <a:r>
              <a:rPr lang="en-US" sz="2600" strike="noStrike">
                <a:solidFill>
                  <a:srgbClr val="000000"/>
                </a:solidFill>
                <a:latin typeface="Georgia"/>
              </a:rPr>
              <a:t> </a:t>
            </a:r>
            <a:r>
              <a:rPr lang="en-US" sz="2600" strike="noStrike">
                <a:solidFill>
                  <a:srgbClr val="000000"/>
                </a:solidFill>
                <a:latin typeface="Georgia"/>
              </a:rPr>
              <a:t>if (value1 &lt; value2) {</a:t>
            </a:r>
            <a:endParaRPr/>
          </a:p>
          <a:p>
            <a:r>
              <a:rPr lang="en-US" sz="2600" strike="noStrike">
                <a:solidFill>
                  <a:srgbClr val="000000"/>
                </a:solidFill>
                <a:latin typeface="Georgia"/>
              </a:rPr>
              <a:t> </a:t>
            </a:r>
            <a:r>
              <a:rPr lang="en-US" sz="2600" strike="noStrike">
                <a:solidFill>
                  <a:srgbClr val="000000"/>
                </a:solidFill>
                <a:latin typeface="Georgia"/>
              </a:rPr>
              <a:t>	</a:t>
            </a:r>
            <a:r>
              <a:rPr lang="en-US" sz="2600" strike="noStrike">
                <a:solidFill>
                  <a:srgbClr val="000000"/>
                </a:solidFill>
                <a:latin typeface="Georgia"/>
              </a:rPr>
              <a:t>return -1;</a:t>
            </a:r>
            <a:endParaRPr/>
          </a:p>
          <a:p>
            <a:r>
              <a:rPr lang="en-US" sz="2600" strike="noStrike">
                <a:solidFill>
                  <a:srgbClr val="000000"/>
                </a:solidFill>
                <a:latin typeface="Georgia"/>
              </a:rPr>
              <a:t> </a:t>
            </a:r>
            <a:r>
              <a:rPr lang="en-US" sz="2600" strike="noStrike">
                <a:solidFill>
                  <a:srgbClr val="000000"/>
                </a:solidFill>
                <a:latin typeface="Georgia"/>
              </a:rPr>
              <a:t>} else if (value1 &gt; value2) {</a:t>
            </a:r>
            <a:endParaRPr/>
          </a:p>
          <a:p>
            <a:r>
              <a:rPr lang="en-US" sz="2600" strike="noStrike">
                <a:solidFill>
                  <a:srgbClr val="000000"/>
                </a:solidFill>
                <a:latin typeface="Georgia"/>
              </a:rPr>
              <a:t>	</a:t>
            </a:r>
            <a:r>
              <a:rPr lang="en-US" sz="2600" strike="noStrike">
                <a:solidFill>
                  <a:srgbClr val="000000"/>
                </a:solidFill>
                <a:latin typeface="Georgia"/>
              </a:rPr>
              <a:t> </a:t>
            </a:r>
            <a:r>
              <a:rPr lang="en-US" sz="2600" strike="noStrike">
                <a:solidFill>
                  <a:srgbClr val="000000"/>
                </a:solidFill>
                <a:latin typeface="Georgia"/>
              </a:rPr>
              <a:t>return 1;</a:t>
            </a:r>
            <a:endParaRPr/>
          </a:p>
          <a:p>
            <a:r>
              <a:rPr lang="en-US" sz="2600" strike="noStrike">
                <a:solidFill>
                  <a:srgbClr val="000000"/>
                </a:solidFill>
                <a:latin typeface="Georgia"/>
              </a:rPr>
              <a:t> </a:t>
            </a:r>
            <a:r>
              <a:rPr lang="en-US" sz="2600" strike="noStrike">
                <a:solidFill>
                  <a:srgbClr val="000000"/>
                </a:solidFill>
                <a:latin typeface="Georgia"/>
              </a:rPr>
              <a:t>} else {</a:t>
            </a:r>
            <a:endParaRPr/>
          </a:p>
          <a:p>
            <a:r>
              <a:rPr lang="en-US" sz="2600" strike="noStrike">
                <a:solidFill>
                  <a:srgbClr val="000000"/>
                </a:solidFill>
                <a:latin typeface="Georgia"/>
              </a:rPr>
              <a:t> </a:t>
            </a:r>
            <a:r>
              <a:rPr lang="en-US" sz="2600" strike="noStrike">
                <a:solidFill>
                  <a:srgbClr val="000000"/>
                </a:solidFill>
                <a:latin typeface="Georgia"/>
              </a:rPr>
              <a:t>	</a:t>
            </a:r>
            <a:r>
              <a:rPr lang="en-US" sz="2600" strike="noStrike">
                <a:solidFill>
                  <a:srgbClr val="000000"/>
                </a:solidFill>
                <a:latin typeface="Georgia"/>
              </a:rPr>
              <a:t>return 0;</a:t>
            </a:r>
            <a:endParaRPr/>
          </a:p>
          <a:p>
            <a:r>
              <a:rPr lang="en-US" sz="2600" strike="noStrike">
                <a:solidFill>
                  <a:srgbClr val="000000"/>
                </a:solidFill>
                <a:latin typeface="Georgia"/>
              </a:rPr>
              <a:t> </a:t>
            </a:r>
            <a:r>
              <a:rPr lang="en-US" sz="2600" strike="noStrike">
                <a:solidFill>
                  <a:srgbClr val="000000"/>
                </a:solidFill>
                <a:latin typeface="Georgia"/>
              </a:rPr>
              <a:t>}</a:t>
            </a:r>
            <a:endParaRPr/>
          </a:p>
          <a:p>
            <a:pPr>
              <a:lnSpc>
                <a:spcPct val="100000"/>
              </a:lnSpc>
            </a:pPr>
            <a:r>
              <a:rPr lang="en-US" sz="2800" strike="noStrike">
                <a:solidFill>
                  <a:srgbClr val="000000"/>
                </a:solidFill>
                <a:latin typeface="Georgia"/>
              </a:rPr>
              <a:t>}</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Методи маніпуляції</a:t>
            </a:r>
            <a:endParaRPr/>
          </a:p>
        </p:txBody>
      </p:sp>
      <p:sp>
        <p:nvSpPr>
          <p:cNvPr id="304"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var colors = [“red”, “green”, “blue”];</a:t>
            </a:r>
            <a:endParaRPr/>
          </a:p>
          <a:p>
            <a:pPr>
              <a:lnSpc>
                <a:spcPct val="100000"/>
              </a:lnSpc>
            </a:pPr>
            <a:r>
              <a:rPr lang="en-US" sz="2800" strike="noStrike">
                <a:solidFill>
                  <a:srgbClr val="000000"/>
                </a:solidFill>
                <a:latin typeface="Georgia"/>
              </a:rPr>
              <a:t>var colors2 = colors.</a:t>
            </a:r>
            <a:r>
              <a:rPr lang="en-US" sz="2800" strike="noStrike">
                <a:solidFill>
                  <a:srgbClr val="ab0043"/>
                </a:solidFill>
                <a:latin typeface="Georgia"/>
              </a:rPr>
              <a:t>concat</a:t>
            </a:r>
            <a:r>
              <a:rPr lang="en-US" sz="2800" strike="noStrike">
                <a:solidFill>
                  <a:srgbClr val="000000"/>
                </a:solidFill>
                <a:latin typeface="Georgia"/>
              </a:rPr>
              <a:t>(“yellow”, [“black”, “brown”]);</a:t>
            </a:r>
            <a:endParaRPr/>
          </a:p>
          <a:p>
            <a:pPr>
              <a:lnSpc>
                <a:spcPct val="100000"/>
              </a:lnSpc>
            </a:pPr>
            <a:endParaRPr/>
          </a:p>
          <a:p>
            <a:pPr>
              <a:lnSpc>
                <a:spcPct val="100000"/>
              </a:lnSpc>
            </a:pPr>
            <a:r>
              <a:rPr lang="en-US" sz="2800" strike="noStrike">
                <a:solidFill>
                  <a:srgbClr val="000000"/>
                </a:solidFill>
                <a:latin typeface="Georgia"/>
              </a:rPr>
              <a:t>alert(colors); //red,green,blue </a:t>
            </a:r>
            <a:endParaRPr/>
          </a:p>
          <a:p>
            <a:pPr>
              <a:lnSpc>
                <a:spcPct val="100000"/>
              </a:lnSpc>
            </a:pPr>
            <a:r>
              <a:rPr lang="en-US" sz="2800" strike="noStrike">
                <a:solidFill>
                  <a:srgbClr val="000000"/>
                </a:solidFill>
                <a:latin typeface="Georgia"/>
              </a:rPr>
              <a:t>alert(colors2);</a:t>
            </a:r>
            <a:endParaRPr/>
          </a:p>
          <a:p>
            <a:r>
              <a:rPr lang="en-US" sz="2600" strike="noStrike">
                <a:solidFill>
                  <a:srgbClr val="000000"/>
                </a:solidFill>
                <a:latin typeface="Georgia"/>
              </a:rPr>
              <a:t>//red,green,blue,yellow,black,brown</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Методи маніпуляції</a:t>
            </a:r>
            <a:endParaRPr/>
          </a:p>
        </p:txBody>
      </p:sp>
      <p:sp>
        <p:nvSpPr>
          <p:cNvPr id="306"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var colors = [“red”, “green”, “blue”, “yellow”, “purple”];</a:t>
            </a:r>
            <a:endParaRPr/>
          </a:p>
          <a:p>
            <a:pPr>
              <a:lnSpc>
                <a:spcPct val="100000"/>
              </a:lnSpc>
            </a:pPr>
            <a:r>
              <a:rPr lang="en-US" sz="2800" strike="noStrike">
                <a:solidFill>
                  <a:srgbClr val="000000"/>
                </a:solidFill>
                <a:latin typeface="Georgia"/>
              </a:rPr>
              <a:t>var colors2 = colors.</a:t>
            </a:r>
            <a:r>
              <a:rPr lang="en-US" sz="2800" strike="noStrike">
                <a:solidFill>
                  <a:srgbClr val="ab0043"/>
                </a:solidFill>
                <a:latin typeface="Georgia"/>
              </a:rPr>
              <a:t>slice</a:t>
            </a:r>
            <a:r>
              <a:rPr lang="en-US" sz="2800" strike="noStrike">
                <a:solidFill>
                  <a:srgbClr val="000000"/>
                </a:solidFill>
                <a:latin typeface="Georgia"/>
              </a:rPr>
              <a:t>(1);</a:t>
            </a:r>
            <a:endParaRPr/>
          </a:p>
          <a:p>
            <a:pPr>
              <a:lnSpc>
                <a:spcPct val="100000"/>
              </a:lnSpc>
            </a:pPr>
            <a:r>
              <a:rPr lang="en-US" sz="2800" strike="noStrike">
                <a:solidFill>
                  <a:srgbClr val="000000"/>
                </a:solidFill>
                <a:latin typeface="Georgia"/>
              </a:rPr>
              <a:t>var colors3 = colors.slice(1, 4);</a:t>
            </a:r>
            <a:endParaRPr/>
          </a:p>
          <a:p>
            <a:pPr>
              <a:lnSpc>
                <a:spcPct val="100000"/>
              </a:lnSpc>
            </a:pPr>
            <a:r>
              <a:rPr lang="en-US" sz="2800" strike="noStrike">
                <a:solidFill>
                  <a:srgbClr val="000000"/>
                </a:solidFill>
                <a:latin typeface="Georgia"/>
              </a:rPr>
              <a:t>var colors4 = colors.slice(-2, -1);</a:t>
            </a:r>
            <a:endParaRPr/>
          </a:p>
          <a:p>
            <a:pPr>
              <a:lnSpc>
                <a:spcPct val="100000"/>
              </a:lnSpc>
            </a:pPr>
            <a:r>
              <a:rPr lang="en-US" sz="2800" strike="noStrike">
                <a:solidFill>
                  <a:srgbClr val="000000"/>
                </a:solidFill>
                <a:latin typeface="Georgia"/>
              </a:rPr>
              <a:t> </a:t>
            </a:r>
            <a:endParaRPr/>
          </a:p>
          <a:p>
            <a:pPr>
              <a:lnSpc>
                <a:spcPct val="100000"/>
              </a:lnSpc>
            </a:pPr>
            <a:r>
              <a:rPr lang="en-US" sz="2800" strike="noStrike">
                <a:solidFill>
                  <a:srgbClr val="000000"/>
                </a:solidFill>
                <a:latin typeface="Georgia"/>
              </a:rPr>
              <a:t>alert(colors2); //green,blue,yellow,purple</a:t>
            </a:r>
            <a:endParaRPr/>
          </a:p>
          <a:p>
            <a:pPr>
              <a:lnSpc>
                <a:spcPct val="100000"/>
              </a:lnSpc>
            </a:pPr>
            <a:r>
              <a:rPr lang="en-US" sz="2800" strike="noStrike">
                <a:solidFill>
                  <a:srgbClr val="000000"/>
                </a:solidFill>
                <a:latin typeface="Georgia"/>
              </a:rPr>
              <a:t>alert(colors3); //green,blue,yellow</a:t>
            </a:r>
            <a:endParaRPr/>
          </a:p>
          <a:p>
            <a:pPr>
              <a:lnSpc>
                <a:spcPct val="100000"/>
              </a:lnSpc>
            </a:pPr>
            <a:r>
              <a:rPr lang="en-US" sz="2800" strike="noStrike">
                <a:solidFill>
                  <a:srgbClr val="000000"/>
                </a:solidFill>
                <a:latin typeface="Georgia"/>
              </a:rPr>
              <a:t>alert(colors4); //yellow</a:t>
            </a:r>
            <a:endParaRPr/>
          </a:p>
          <a:p>
            <a:pPr>
              <a:lnSpc>
                <a:spcPct val="100000"/>
              </a:lnSpc>
            </a:pP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TextShape 1"/>
          <p:cNvSpPr txBox="1"/>
          <p:nvPr/>
        </p:nvSpPr>
        <p:spPr>
          <a:xfrm>
            <a:off x="0" y="4572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Методи маніпуляції</a:t>
            </a:r>
            <a:endParaRPr/>
          </a:p>
        </p:txBody>
      </p:sp>
      <p:sp>
        <p:nvSpPr>
          <p:cNvPr id="308" name="TextShape 2"/>
          <p:cNvSpPr txBox="1"/>
          <p:nvPr/>
        </p:nvSpPr>
        <p:spPr>
          <a:xfrm>
            <a:off x="228600" y="1807560"/>
            <a:ext cx="8457840" cy="50500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var colors = [“red”, “green”, “blue”];</a:t>
            </a:r>
            <a:endParaRPr/>
          </a:p>
          <a:p>
            <a:pPr>
              <a:lnSpc>
                <a:spcPct val="100000"/>
              </a:lnSpc>
            </a:pPr>
            <a:r>
              <a:rPr lang="en-US" sz="2800" strike="noStrike">
                <a:solidFill>
                  <a:srgbClr val="000000"/>
                </a:solidFill>
                <a:latin typeface="Georgia"/>
              </a:rPr>
              <a:t>var removed = colors.</a:t>
            </a:r>
            <a:r>
              <a:rPr lang="en-US" sz="2800" strike="noStrike">
                <a:solidFill>
                  <a:srgbClr val="ab0043"/>
                </a:solidFill>
                <a:latin typeface="Georgia"/>
              </a:rPr>
              <a:t>splice</a:t>
            </a:r>
            <a:r>
              <a:rPr lang="en-US" sz="2800" strike="noStrike">
                <a:solidFill>
                  <a:srgbClr val="000000"/>
                </a:solidFill>
                <a:latin typeface="Georgia"/>
              </a:rPr>
              <a:t>(0,1); //remove the first item</a:t>
            </a:r>
            <a:endParaRPr/>
          </a:p>
          <a:p>
            <a:pPr>
              <a:lnSpc>
                <a:spcPct val="100000"/>
              </a:lnSpc>
            </a:pPr>
            <a:r>
              <a:rPr lang="en-US" sz="2800" strike="noStrike">
                <a:solidFill>
                  <a:srgbClr val="000000"/>
                </a:solidFill>
                <a:latin typeface="Georgia"/>
              </a:rPr>
              <a:t>alert(colors); //green,blue</a:t>
            </a:r>
            <a:endParaRPr/>
          </a:p>
          <a:p>
            <a:pPr>
              <a:lnSpc>
                <a:spcPct val="100000"/>
              </a:lnSpc>
            </a:pPr>
            <a:r>
              <a:rPr lang="en-US" sz="2800" strike="noStrike">
                <a:solidFill>
                  <a:srgbClr val="000000"/>
                </a:solidFill>
                <a:latin typeface="Georgia"/>
              </a:rPr>
              <a:t>alert(removed); //red - one item array</a:t>
            </a:r>
            <a:endParaRPr/>
          </a:p>
          <a:p>
            <a:pPr>
              <a:lnSpc>
                <a:spcPct val="100000"/>
              </a:lnSpc>
            </a:pPr>
            <a:r>
              <a:rPr lang="en-US" sz="2800" strike="noStrike">
                <a:solidFill>
                  <a:srgbClr val="000000"/>
                </a:solidFill>
                <a:latin typeface="Georgia"/>
              </a:rPr>
              <a:t> </a:t>
            </a:r>
            <a:endParaRPr/>
          </a:p>
          <a:p>
            <a:pPr>
              <a:lnSpc>
                <a:spcPct val="100000"/>
              </a:lnSpc>
            </a:pPr>
            <a:r>
              <a:rPr lang="en-US" sz="2800" strike="noStrike">
                <a:solidFill>
                  <a:srgbClr val="000000"/>
                </a:solidFill>
                <a:latin typeface="Georgia"/>
              </a:rPr>
              <a:t>removed = colors.</a:t>
            </a:r>
            <a:r>
              <a:rPr lang="en-US" sz="2800" strike="noStrike">
                <a:solidFill>
                  <a:srgbClr val="ab0043"/>
                </a:solidFill>
                <a:latin typeface="Georgia"/>
              </a:rPr>
              <a:t>splice</a:t>
            </a:r>
            <a:r>
              <a:rPr lang="en-US" sz="2800" strike="noStrike">
                <a:solidFill>
                  <a:srgbClr val="000000"/>
                </a:solidFill>
                <a:latin typeface="Georgia"/>
              </a:rPr>
              <a:t>(1, 0, “yellow”, “orange”); //insert two items at position 1</a:t>
            </a:r>
            <a:endParaRPr/>
          </a:p>
          <a:p>
            <a:pPr>
              <a:lnSpc>
                <a:spcPct val="100000"/>
              </a:lnSpc>
            </a:pPr>
            <a:r>
              <a:rPr lang="en-US" sz="2800" strike="noStrike">
                <a:solidFill>
                  <a:srgbClr val="000000"/>
                </a:solidFill>
                <a:latin typeface="Georgia"/>
              </a:rPr>
              <a:t>alert(colors); //green,yellow,orange,blue</a:t>
            </a:r>
            <a:endParaRPr/>
          </a:p>
          <a:p>
            <a:pPr>
              <a:lnSpc>
                <a:spcPct val="100000"/>
              </a:lnSpc>
            </a:pPr>
            <a:r>
              <a:rPr lang="en-US" sz="2800" strike="noStrike">
                <a:solidFill>
                  <a:srgbClr val="000000"/>
                </a:solidFill>
                <a:latin typeface="Georgia"/>
              </a:rPr>
              <a:t>alert(removed); //empty array</a:t>
            </a:r>
            <a:endParaRPr/>
          </a:p>
          <a:p>
            <a:pPr>
              <a:lnSpc>
                <a:spcPct val="100000"/>
              </a:lnSpc>
            </a:pPr>
            <a:r>
              <a:rPr lang="en-US" sz="2800" strike="noStrike">
                <a:solidFill>
                  <a:srgbClr val="000000"/>
                </a:solidFill>
                <a:latin typeface="Georgia"/>
              </a:rPr>
              <a:t> </a:t>
            </a:r>
            <a:endParaRPr/>
          </a:p>
          <a:p>
            <a:pPr>
              <a:lnSpc>
                <a:spcPct val="100000"/>
              </a:lnSpc>
            </a:pPr>
            <a:r>
              <a:rPr lang="en-US" sz="2800" strike="noStrike">
                <a:solidFill>
                  <a:srgbClr val="000000"/>
                </a:solidFill>
                <a:latin typeface="Georgia"/>
              </a:rPr>
              <a:t>removed = colors.</a:t>
            </a:r>
            <a:r>
              <a:rPr lang="en-US" sz="2800" strike="noStrike">
                <a:solidFill>
                  <a:srgbClr val="ab0043"/>
                </a:solidFill>
                <a:latin typeface="Georgia"/>
              </a:rPr>
              <a:t>splice</a:t>
            </a:r>
            <a:r>
              <a:rPr lang="en-US" sz="2800" strike="noStrike">
                <a:solidFill>
                  <a:srgbClr val="000000"/>
                </a:solidFill>
                <a:latin typeface="Georgia"/>
              </a:rPr>
              <a:t>(1, 1, “red”, “purple”); //insert two values, remove one</a:t>
            </a:r>
            <a:endParaRPr/>
          </a:p>
          <a:p>
            <a:pPr>
              <a:lnSpc>
                <a:spcPct val="100000"/>
              </a:lnSpc>
            </a:pPr>
            <a:r>
              <a:rPr lang="en-US" sz="2800" strike="noStrike">
                <a:solidFill>
                  <a:srgbClr val="000000"/>
                </a:solidFill>
                <a:latin typeface="Georgia"/>
              </a:rPr>
              <a:t>alert(colors); //green,red,purple,orange,blue</a:t>
            </a:r>
            <a:endParaRPr/>
          </a:p>
          <a:p>
            <a:pPr>
              <a:lnSpc>
                <a:spcPct val="100000"/>
              </a:lnSpc>
            </a:pPr>
            <a:r>
              <a:rPr lang="en-US" sz="2800" strike="noStrike">
                <a:solidFill>
                  <a:srgbClr val="000000"/>
                </a:solidFill>
                <a:latin typeface="Georgia"/>
              </a:rPr>
              <a:t>alert(removed); //yellow - one item array</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TextShape 1"/>
          <p:cNvSpPr txBox="1"/>
          <p:nvPr/>
        </p:nvSpPr>
        <p:spPr>
          <a:xfrm>
            <a:off x="380880" y="1143000"/>
            <a:ext cx="8381520" cy="106956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Типи в JavaScript</a:t>
            </a:r>
            <a:endParaRPr/>
          </a:p>
        </p:txBody>
      </p:sp>
      <p:sp>
        <p:nvSpPr>
          <p:cNvPr id="234" name="TextShape 2"/>
          <p:cNvSpPr txBox="1"/>
          <p:nvPr/>
        </p:nvSpPr>
        <p:spPr>
          <a:xfrm>
            <a:off x="380880" y="2244960"/>
            <a:ext cx="4038120" cy="802800"/>
          </a:xfrm>
          <a:prstGeom prst="rect">
            <a:avLst/>
          </a:prstGeom>
          <a:solidFill>
            <a:srgbClr val="e40059">
              <a:alpha val="25000"/>
            </a:srgbClr>
          </a:solidFill>
          <a:ln w="12600">
            <a:solidFill>
              <a:srgbClr val="e40059"/>
            </a:solidFill>
            <a:round/>
          </a:ln>
        </p:spPr>
        <p:txBody>
          <a:bodyPr lIns="90000" rIns="90000" tIns="45000" bIns="45000" anchor="ctr"/>
          <a:p>
            <a:pPr>
              <a:lnSpc>
                <a:spcPct val="100000"/>
              </a:lnSpc>
            </a:pPr>
            <a:r>
              <a:rPr b="1" lang="en-US" sz="2000" strike="noStrike">
                <a:solidFill>
                  <a:srgbClr val="454545"/>
                </a:solidFill>
                <a:latin typeface="Georgia"/>
              </a:rPr>
              <a:t>Simple (primitive) types</a:t>
            </a:r>
            <a:endParaRPr/>
          </a:p>
        </p:txBody>
      </p:sp>
      <p:sp>
        <p:nvSpPr>
          <p:cNvPr id="235" name="TextShape 3"/>
          <p:cNvSpPr txBox="1"/>
          <p:nvPr/>
        </p:nvSpPr>
        <p:spPr>
          <a:xfrm>
            <a:off x="4721400" y="2244960"/>
            <a:ext cx="4269960" cy="802800"/>
          </a:xfrm>
          <a:prstGeom prst="rect">
            <a:avLst/>
          </a:prstGeom>
          <a:solidFill>
            <a:srgbClr val="e40059">
              <a:alpha val="25000"/>
            </a:srgbClr>
          </a:solidFill>
          <a:ln w="12600">
            <a:solidFill>
              <a:srgbClr val="e40059"/>
            </a:solidFill>
            <a:round/>
          </a:ln>
        </p:spPr>
        <p:txBody>
          <a:bodyPr lIns="90000" rIns="90000" tIns="45000" bIns="45000" anchor="ctr"/>
          <a:p>
            <a:pPr>
              <a:lnSpc>
                <a:spcPct val="100000"/>
              </a:lnSpc>
            </a:pPr>
            <a:r>
              <a:rPr b="1" lang="en-US" sz="2000" strike="noStrike">
                <a:solidFill>
                  <a:srgbClr val="454545"/>
                </a:solidFill>
                <a:latin typeface="Georgia"/>
              </a:rPr>
              <a:t>Сomplex (reference) data type</a:t>
            </a:r>
            <a:endParaRPr/>
          </a:p>
        </p:txBody>
      </p:sp>
      <p:sp>
        <p:nvSpPr>
          <p:cNvPr id="236" name="TextShape 4"/>
          <p:cNvSpPr txBox="1"/>
          <p:nvPr/>
        </p:nvSpPr>
        <p:spPr>
          <a:xfrm>
            <a:off x="380880" y="3200400"/>
            <a:ext cx="4041360" cy="3885840"/>
          </a:xfrm>
          <a:prstGeom prst="rect">
            <a:avLst/>
          </a:prstGeom>
          <a:noFill/>
          <a:ln>
            <a:noFill/>
          </a:ln>
        </p:spPr>
        <p:txBody>
          <a:bodyPr lIns="90000" rIns="90000" tIns="45000" bIns="45000"/>
          <a:p>
            <a:pPr>
              <a:lnSpc>
                <a:spcPct val="100000"/>
              </a:lnSpc>
              <a:buFont typeface="Georgia"/>
              <a:buChar char="•"/>
            </a:pPr>
            <a:r>
              <a:rPr lang="en-US" sz="2000" strike="noStrike">
                <a:solidFill>
                  <a:srgbClr val="000000"/>
                </a:solidFill>
                <a:latin typeface="Georgia"/>
              </a:rPr>
              <a:t>Undeﬁned, </a:t>
            </a:r>
            <a:endParaRPr/>
          </a:p>
          <a:p>
            <a:pPr>
              <a:lnSpc>
                <a:spcPct val="100000"/>
              </a:lnSpc>
              <a:buFont typeface="Georgia"/>
              <a:buChar char="•"/>
            </a:pPr>
            <a:r>
              <a:rPr lang="en-US" sz="2000" strike="noStrike">
                <a:solidFill>
                  <a:srgbClr val="000000"/>
                </a:solidFill>
                <a:latin typeface="Georgia"/>
              </a:rPr>
              <a:t>Null, </a:t>
            </a:r>
            <a:endParaRPr/>
          </a:p>
          <a:p>
            <a:pPr>
              <a:lnSpc>
                <a:spcPct val="100000"/>
              </a:lnSpc>
              <a:buFont typeface="Georgia"/>
              <a:buChar char="•"/>
            </a:pPr>
            <a:r>
              <a:rPr lang="en-US" sz="2000" strike="noStrike">
                <a:solidFill>
                  <a:srgbClr val="000000"/>
                </a:solidFill>
                <a:latin typeface="Georgia"/>
              </a:rPr>
              <a:t>Boolean, </a:t>
            </a:r>
            <a:endParaRPr/>
          </a:p>
          <a:p>
            <a:pPr>
              <a:lnSpc>
                <a:spcPct val="100000"/>
              </a:lnSpc>
              <a:buFont typeface="Georgia"/>
              <a:buChar char="•"/>
            </a:pPr>
            <a:r>
              <a:rPr lang="en-US" sz="2000" strike="noStrike">
                <a:solidFill>
                  <a:srgbClr val="000000"/>
                </a:solidFill>
                <a:latin typeface="Georgia"/>
              </a:rPr>
              <a:t>Number, </a:t>
            </a:r>
            <a:endParaRPr/>
          </a:p>
          <a:p>
            <a:pPr>
              <a:lnSpc>
                <a:spcPct val="100000"/>
              </a:lnSpc>
              <a:buFont typeface="Georgia"/>
              <a:buChar char="•"/>
            </a:pPr>
            <a:r>
              <a:rPr lang="en-US" sz="2000" strike="noStrike">
                <a:solidFill>
                  <a:srgbClr val="000000"/>
                </a:solidFill>
                <a:latin typeface="Georgia"/>
              </a:rPr>
              <a:t>String</a:t>
            </a:r>
            <a:endParaRPr/>
          </a:p>
        </p:txBody>
      </p:sp>
      <p:sp>
        <p:nvSpPr>
          <p:cNvPr id="237" name="TextShape 5"/>
          <p:cNvSpPr txBox="1"/>
          <p:nvPr/>
        </p:nvSpPr>
        <p:spPr>
          <a:xfrm>
            <a:off x="4800600" y="3200400"/>
            <a:ext cx="4041360" cy="1980720"/>
          </a:xfrm>
          <a:prstGeom prst="rect">
            <a:avLst/>
          </a:prstGeom>
          <a:noFill/>
          <a:ln>
            <a:noFill/>
          </a:ln>
        </p:spPr>
        <p:txBody>
          <a:bodyPr lIns="90000" rIns="90000" tIns="45000" bIns="45000" anchor="ctr"/>
          <a:p>
            <a:pPr algn="ctr">
              <a:lnSpc>
                <a:spcPct val="100000"/>
              </a:lnSpc>
              <a:buFont typeface="Georgia"/>
              <a:buChar char="•"/>
            </a:pPr>
            <a:r>
              <a:rPr lang="en-US" sz="4400" strike="noStrike">
                <a:solidFill>
                  <a:srgbClr val="000000"/>
                </a:solidFill>
                <a:latin typeface="Georgia"/>
              </a:rPr>
              <a:t>Object</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Визначення позиції елемента</a:t>
            </a:r>
            <a:endParaRPr/>
          </a:p>
        </p:txBody>
      </p:sp>
      <p:sp>
        <p:nvSpPr>
          <p:cNvPr id="310"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var numbers = [1,2,3,4,5,4,3,2,1];</a:t>
            </a:r>
            <a:endParaRPr/>
          </a:p>
          <a:p>
            <a:pPr>
              <a:lnSpc>
                <a:spcPct val="100000"/>
              </a:lnSpc>
            </a:pPr>
            <a:r>
              <a:rPr lang="en-US" sz="2800" strike="noStrike">
                <a:solidFill>
                  <a:srgbClr val="000000"/>
                </a:solidFill>
                <a:latin typeface="Georgia"/>
              </a:rPr>
              <a:t> </a:t>
            </a:r>
            <a:endParaRPr/>
          </a:p>
          <a:p>
            <a:pPr>
              <a:lnSpc>
                <a:spcPct val="100000"/>
              </a:lnSpc>
            </a:pPr>
            <a:r>
              <a:rPr lang="en-US" sz="2800" strike="noStrike">
                <a:solidFill>
                  <a:srgbClr val="000000"/>
                </a:solidFill>
                <a:latin typeface="Georgia"/>
              </a:rPr>
              <a:t>alert(numbers.</a:t>
            </a:r>
            <a:r>
              <a:rPr lang="en-US" sz="2800" strike="noStrike">
                <a:solidFill>
                  <a:srgbClr val="ab0043"/>
                </a:solidFill>
                <a:latin typeface="Georgia"/>
              </a:rPr>
              <a:t>indexOf</a:t>
            </a:r>
            <a:r>
              <a:rPr lang="en-US" sz="2800" strike="noStrike">
                <a:solidFill>
                  <a:srgbClr val="000000"/>
                </a:solidFill>
                <a:latin typeface="Georgia"/>
              </a:rPr>
              <a:t>(4)); //3</a:t>
            </a:r>
            <a:endParaRPr/>
          </a:p>
          <a:p>
            <a:pPr>
              <a:lnSpc>
                <a:spcPct val="100000"/>
              </a:lnSpc>
            </a:pPr>
            <a:r>
              <a:rPr lang="en-US" sz="2800" strike="noStrike">
                <a:solidFill>
                  <a:srgbClr val="000000"/>
                </a:solidFill>
                <a:latin typeface="Georgia"/>
              </a:rPr>
              <a:t>alert(numbers.</a:t>
            </a:r>
            <a:r>
              <a:rPr lang="en-US" sz="2800" strike="noStrike">
                <a:solidFill>
                  <a:srgbClr val="ab0043"/>
                </a:solidFill>
                <a:latin typeface="Georgia"/>
              </a:rPr>
              <a:t>lastIndexOf</a:t>
            </a:r>
            <a:r>
              <a:rPr lang="en-US" sz="2800" strike="noStrike">
                <a:solidFill>
                  <a:srgbClr val="000000"/>
                </a:solidFill>
                <a:latin typeface="Georgia"/>
              </a:rPr>
              <a:t>(4)); //5</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Методи перебору елементів</a:t>
            </a:r>
            <a:endParaRPr/>
          </a:p>
        </p:txBody>
      </p:sp>
      <p:sp>
        <p:nvSpPr>
          <p:cNvPr id="312"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every()</a:t>
            </a:r>
            <a:endParaRPr/>
          </a:p>
          <a:p>
            <a:pPr>
              <a:lnSpc>
                <a:spcPct val="100000"/>
              </a:lnSpc>
              <a:buFont typeface="Georgia"/>
              <a:buChar char="•"/>
            </a:pPr>
            <a:r>
              <a:rPr lang="en-US" sz="2800" strike="noStrike">
                <a:solidFill>
                  <a:srgbClr val="000000"/>
                </a:solidFill>
                <a:latin typeface="Georgia"/>
              </a:rPr>
              <a:t>filter()</a:t>
            </a:r>
            <a:endParaRPr/>
          </a:p>
          <a:p>
            <a:pPr>
              <a:lnSpc>
                <a:spcPct val="100000"/>
              </a:lnSpc>
              <a:buFont typeface="Georgia"/>
              <a:buChar char="•"/>
            </a:pPr>
            <a:r>
              <a:rPr lang="en-US" sz="2800" strike="noStrike">
                <a:solidFill>
                  <a:srgbClr val="000000"/>
                </a:solidFill>
                <a:latin typeface="Georgia"/>
              </a:rPr>
              <a:t>forEach()</a:t>
            </a:r>
            <a:endParaRPr/>
          </a:p>
          <a:p>
            <a:pPr>
              <a:lnSpc>
                <a:spcPct val="100000"/>
              </a:lnSpc>
              <a:buFont typeface="Georgia"/>
              <a:buChar char="•"/>
            </a:pPr>
            <a:r>
              <a:rPr lang="en-US" sz="2800" strike="noStrike">
                <a:solidFill>
                  <a:srgbClr val="000000"/>
                </a:solidFill>
                <a:latin typeface="Georgia"/>
              </a:rPr>
              <a:t>map()</a:t>
            </a:r>
            <a:r>
              <a:rPr lang="en-US" sz="2800" strike="noStrike">
                <a:solidFill>
                  <a:srgbClr val="000000"/>
                </a:solidFill>
                <a:latin typeface="Georgia"/>
              </a:rPr>
              <a:t>	</a:t>
            </a:r>
            <a:endParaRPr/>
          </a:p>
          <a:p>
            <a:pPr>
              <a:lnSpc>
                <a:spcPct val="100000"/>
              </a:lnSpc>
              <a:buFont typeface="Georgia"/>
              <a:buChar char="•"/>
            </a:pPr>
            <a:r>
              <a:rPr lang="en-US" sz="2800" strike="noStrike">
                <a:solidFill>
                  <a:srgbClr val="000000"/>
                </a:solidFill>
                <a:latin typeface="Georgia"/>
              </a:rPr>
              <a:t>some()</a:t>
            </a: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Reduction methods</a:t>
            </a:r>
            <a:endParaRPr/>
          </a:p>
        </p:txBody>
      </p:sp>
      <p:sp>
        <p:nvSpPr>
          <p:cNvPr id="314"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var values = [1,2,3,4,5];</a:t>
            </a:r>
            <a:endParaRPr/>
          </a:p>
          <a:p>
            <a:pPr>
              <a:lnSpc>
                <a:spcPct val="100000"/>
              </a:lnSpc>
            </a:pPr>
            <a:r>
              <a:rPr lang="en-US" sz="2800" strike="noStrike">
                <a:solidFill>
                  <a:srgbClr val="000000"/>
                </a:solidFill>
                <a:latin typeface="Georgia"/>
              </a:rPr>
              <a:t>var sum = values.</a:t>
            </a:r>
            <a:r>
              <a:rPr lang="en-US" sz="2800" strike="noStrike">
                <a:solidFill>
                  <a:srgbClr val="ab0043"/>
                </a:solidFill>
                <a:latin typeface="Georgia"/>
              </a:rPr>
              <a:t>reduce</a:t>
            </a:r>
            <a:r>
              <a:rPr lang="en-US" sz="2800" strike="noStrike">
                <a:solidFill>
                  <a:srgbClr val="000000"/>
                </a:solidFill>
                <a:latin typeface="Georgia"/>
              </a:rPr>
              <a:t>(function(prev, cur, index, array){</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return prev + cur;</a:t>
            </a:r>
            <a:endParaRPr/>
          </a:p>
          <a:p>
            <a:pPr>
              <a:lnSpc>
                <a:spcPct val="100000"/>
              </a:lnSpc>
            </a:pPr>
            <a:r>
              <a:rPr lang="en-US" sz="2800" strike="noStrike">
                <a:solidFill>
                  <a:srgbClr val="000000"/>
                </a:solidFill>
                <a:latin typeface="Georgia"/>
              </a:rPr>
              <a:t>});</a:t>
            </a:r>
            <a:endParaRPr/>
          </a:p>
          <a:p>
            <a:pPr>
              <a:lnSpc>
                <a:spcPct val="100000"/>
              </a:lnSpc>
            </a:pPr>
            <a:r>
              <a:rPr lang="en-US" sz="2800" strike="noStrike">
                <a:solidFill>
                  <a:srgbClr val="000000"/>
                </a:solidFill>
                <a:latin typeface="Georgia"/>
              </a:rPr>
              <a:t>alert(sum); //15</a:t>
            </a:r>
            <a:endParaRPr/>
          </a:p>
          <a:p>
            <a:pPr>
              <a:lnSpc>
                <a:spcPct val="100000"/>
              </a:lnSpc>
            </a:pPr>
            <a:endParaRPr/>
          </a:p>
          <a:p>
            <a:pPr>
              <a:lnSpc>
                <a:spcPct val="100000"/>
              </a:lnSpc>
            </a:pPr>
            <a:r>
              <a:rPr lang="en-US" sz="2800" strike="noStrike">
                <a:solidFill>
                  <a:srgbClr val="000000"/>
                </a:solidFill>
                <a:latin typeface="Georgia"/>
              </a:rPr>
              <a:t>var values = [1,2,3,4,5];</a:t>
            </a:r>
            <a:endParaRPr/>
          </a:p>
          <a:p>
            <a:pPr>
              <a:lnSpc>
                <a:spcPct val="100000"/>
              </a:lnSpc>
            </a:pPr>
            <a:r>
              <a:rPr lang="en-US" sz="2800" strike="noStrike">
                <a:solidFill>
                  <a:srgbClr val="000000"/>
                </a:solidFill>
                <a:latin typeface="Georgia"/>
              </a:rPr>
              <a:t>var sum = values.</a:t>
            </a:r>
            <a:r>
              <a:rPr lang="en-US" sz="2800" strike="noStrike">
                <a:solidFill>
                  <a:srgbClr val="ab0043"/>
                </a:solidFill>
                <a:latin typeface="Georgia"/>
              </a:rPr>
              <a:t>reduceRight</a:t>
            </a:r>
            <a:r>
              <a:rPr lang="en-US" sz="2800" strike="noStrike">
                <a:solidFill>
                  <a:srgbClr val="000000"/>
                </a:solidFill>
                <a:latin typeface="Georgia"/>
              </a:rPr>
              <a:t>(function(prev, cur, index, array){</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return prev + cur;</a:t>
            </a:r>
            <a:endParaRPr/>
          </a:p>
          <a:p>
            <a:pPr>
              <a:lnSpc>
                <a:spcPct val="100000"/>
              </a:lnSpc>
            </a:pPr>
            <a:r>
              <a:rPr lang="en-US" sz="2800" strike="noStrike">
                <a:solidFill>
                  <a:srgbClr val="000000"/>
                </a:solidFill>
                <a:latin typeface="Georgia"/>
              </a:rPr>
              <a:t>});</a:t>
            </a:r>
            <a:endParaRPr/>
          </a:p>
          <a:p>
            <a:pPr>
              <a:lnSpc>
                <a:spcPct val="100000"/>
              </a:lnSpc>
            </a:pPr>
            <a:r>
              <a:rPr lang="en-US" sz="2800" strike="noStrike">
                <a:solidFill>
                  <a:srgbClr val="000000"/>
                </a:solidFill>
                <a:latin typeface="Georgia"/>
              </a:rPr>
              <a:t>alert(sum); //15</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TextShape 1"/>
          <p:cNvSpPr txBox="1"/>
          <p:nvPr/>
        </p:nvSpPr>
        <p:spPr>
          <a:xfrm>
            <a:off x="228600" y="6858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Завдання</a:t>
            </a:r>
            <a:endParaRPr/>
          </a:p>
        </p:txBody>
      </p:sp>
      <p:sp>
        <p:nvSpPr>
          <p:cNvPr id="316" name="TextShape 2"/>
          <p:cNvSpPr txBox="1"/>
          <p:nvPr/>
        </p:nvSpPr>
        <p:spPr>
          <a:xfrm>
            <a:off x="457200" y="1600200"/>
            <a:ext cx="8229240" cy="4974120"/>
          </a:xfrm>
          <a:prstGeom prst="rect">
            <a:avLst/>
          </a:prstGeom>
          <a:noFill/>
          <a:ln>
            <a:noFill/>
          </a:ln>
        </p:spPr>
        <p:txBody>
          <a:bodyPr lIns="90000" rIns="90000" tIns="45000" bIns="45000"/>
          <a:p>
            <a:pPr>
              <a:lnSpc>
                <a:spcPct val="100000"/>
              </a:lnSpc>
              <a:buFont typeface="Trebuchet MS"/>
              <a:buAutoNum type="arabicPeriod"/>
            </a:pPr>
            <a:r>
              <a:rPr lang="en-US" sz="2800" strike="noStrike">
                <a:solidFill>
                  <a:srgbClr val="000000"/>
                </a:solidFill>
                <a:latin typeface="Georgia"/>
              </a:rPr>
              <a:t>Створити третій масив з унікальних елементів, що зустрічаються хоча б в одному з двох інших масивів.</a:t>
            </a:r>
            <a:endParaRPr/>
          </a:p>
          <a:p>
            <a:pPr>
              <a:lnSpc>
                <a:spcPct val="100000"/>
              </a:lnSpc>
              <a:buFont typeface="Trebuchet MS"/>
              <a:buAutoNum type="arabicPeriod"/>
            </a:pPr>
            <a:r>
              <a:rPr lang="en-US" sz="2800" strike="noStrike">
                <a:solidFill>
                  <a:srgbClr val="000000"/>
                </a:solidFill>
                <a:latin typeface="Georgia"/>
              </a:rPr>
              <a:t>Вивести парні числа з додатніх елементів масиву.</a:t>
            </a:r>
            <a:endParaRPr/>
          </a:p>
          <a:p>
            <a:pPr>
              <a:lnSpc>
                <a:spcPct val="100000"/>
              </a:lnSpc>
              <a:buFont typeface="Trebuchet MS"/>
              <a:buAutoNum type="arabicPeriod"/>
            </a:pPr>
            <a:r>
              <a:rPr lang="en-US" sz="2800" strike="noStrike">
                <a:solidFill>
                  <a:srgbClr val="000000"/>
                </a:solidFill>
                <a:latin typeface="Georgia"/>
              </a:rPr>
              <a:t>Вивести будь-яке повідомлення, якщо всі елементи масиву – масиви.</a:t>
            </a:r>
            <a:endParaRPr/>
          </a:p>
          <a:p>
            <a:pPr>
              <a:lnSpc>
                <a:spcPct val="100000"/>
              </a:lnSpc>
              <a:buFont typeface="Trebuchet MS"/>
              <a:buAutoNum type="arabicPeriod"/>
            </a:pPr>
            <a:r>
              <a:rPr lang="en-US" sz="2800" strike="noStrike">
                <a:solidFill>
                  <a:srgbClr val="000000"/>
                </a:solidFill>
                <a:latin typeface="Georgia"/>
              </a:rPr>
              <a:t>Вивести будь-яке повідомлення, якщо хоча б один елемент масиву дорівнює нулю.</a:t>
            </a:r>
            <a:endParaRPr/>
          </a:p>
          <a:p>
            <a:pPr>
              <a:lnSpc>
                <a:spcPct val="100000"/>
              </a:lnSpc>
              <a:buFont typeface="Trebuchet MS"/>
              <a:buAutoNum type="arabicPeriod"/>
            </a:pPr>
            <a:r>
              <a:rPr lang="en-US" sz="2800" strike="noStrike">
                <a:solidFill>
                  <a:srgbClr val="000000"/>
                </a:solidFill>
                <a:latin typeface="Georgia"/>
              </a:rPr>
              <a:t>Вивести індекс елемента масиву, значення якого = 5.</a:t>
            </a:r>
            <a:endParaRPr/>
          </a:p>
          <a:p>
            <a:pPr>
              <a:lnSpc>
                <a:spcPct val="100000"/>
              </a:lnSpc>
              <a:buFont typeface="Trebuchet MS"/>
              <a:buAutoNum type="arabicPeriod"/>
            </a:pPr>
            <a:r>
              <a:rPr lang="en-US" sz="2800" strike="noStrike">
                <a:solidFill>
                  <a:srgbClr val="000000"/>
                </a:solidFill>
                <a:latin typeface="Georgia"/>
              </a:rPr>
              <a:t>Обрахувати добуток всіх елементів масиву.</a:t>
            </a:r>
            <a:endParaRPr/>
          </a:p>
          <a:p>
            <a:pPr>
              <a:lnSpc>
                <a:spcPct val="100000"/>
              </a:lnSpc>
              <a:buFont typeface="Trebuchet MS"/>
              <a:buAutoNum type="arabicPeriod"/>
            </a:pPr>
            <a:r>
              <a:rPr lang="en-US" sz="2800" strike="noStrike">
                <a:solidFill>
                  <a:srgbClr val="000000"/>
                </a:solidFill>
                <a:latin typeface="Georgia"/>
              </a:rPr>
              <a:t>Відсортувати елементи масиву:</a:t>
            </a:r>
            <a:endParaRPr/>
          </a:p>
          <a:p>
            <a:pPr lvl="1">
              <a:lnSpc>
                <a:spcPct val="100000"/>
              </a:lnSpc>
              <a:buFont typeface="Trebuchet MS"/>
              <a:buAutoNum type="alphaLcParenR"/>
            </a:pPr>
            <a:r>
              <a:rPr lang="en-US" sz="2600" strike="noStrike">
                <a:solidFill>
                  <a:srgbClr val="000000"/>
                </a:solidFill>
                <a:latin typeface="Georgia"/>
              </a:rPr>
              <a:t>в алфавітному порядку,</a:t>
            </a:r>
            <a:endParaRPr/>
          </a:p>
          <a:p>
            <a:pPr lvl="1">
              <a:lnSpc>
                <a:spcPct val="100000"/>
              </a:lnSpc>
              <a:buFont typeface="Trebuchet MS"/>
              <a:buAutoNum type="alphaLcParenR"/>
            </a:pPr>
            <a:r>
              <a:rPr lang="en-US" sz="2600" strike="noStrike">
                <a:solidFill>
                  <a:srgbClr val="000000"/>
                </a:solidFill>
                <a:latin typeface="Georgia"/>
              </a:rPr>
              <a:t>чисельний масив, не беручи до уваги знак.</a:t>
            </a:r>
            <a:endParaRPr/>
          </a:p>
          <a:p>
            <a:endParaRPr/>
          </a:p>
          <a:p>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TextShape 1"/>
          <p:cNvSpPr txBox="1"/>
          <p:nvPr/>
        </p:nvSpPr>
        <p:spPr>
          <a:xfrm>
            <a:off x="457200" y="1143000"/>
            <a:ext cx="8229240" cy="1066320"/>
          </a:xfrm>
          <a:prstGeom prst="rect">
            <a:avLst/>
          </a:prstGeom>
          <a:noFill/>
          <a:ln>
            <a:noFill/>
          </a:ln>
        </p:spPr>
        <p:txBody>
          <a:bodyPr lIns="90000" rIns="90000" tIns="45000" bIns="45000" anchor="ctr"/>
          <a:p>
            <a:endParaRPr/>
          </a:p>
        </p:txBody>
      </p:sp>
      <p:pic>
        <p:nvPicPr>
          <p:cNvPr id="318" name="Объект 3" descr=""/>
          <p:cNvPicPr/>
          <p:nvPr/>
        </p:nvPicPr>
        <p:blipFill>
          <a:blip r:embed="rId1"/>
          <a:stretch/>
        </p:blipFill>
        <p:spPr>
          <a:xfrm>
            <a:off x="429840" y="1447920"/>
            <a:ext cx="8444160" cy="403812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 - JavaScript Object Notation</a:t>
            </a:r>
            <a:endParaRPr/>
          </a:p>
        </p:txBody>
      </p:sp>
      <p:sp>
        <p:nvSpPr>
          <p:cNvPr id="320"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endParaRPr/>
          </a:p>
          <a:p>
            <a:pPr>
              <a:lnSpc>
                <a:spcPct val="100000"/>
              </a:lnSpc>
              <a:buFont typeface="Georgia"/>
              <a:buChar char="•"/>
            </a:pPr>
            <a:r>
              <a:rPr lang="en-US" sz="2800" strike="noStrike">
                <a:solidFill>
                  <a:srgbClr val="000000"/>
                </a:solidFill>
                <a:latin typeface="Georgia"/>
              </a:rPr>
              <a:t>Легковісний, текстовий, незалежний від мови формат обміну даними.</a:t>
            </a:r>
            <a:endParaRPr/>
          </a:p>
          <a:p>
            <a:pPr>
              <a:lnSpc>
                <a:spcPct val="100000"/>
              </a:lnSpc>
            </a:pP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Douglas Crockford, 2006.</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 – формат даних</a:t>
            </a:r>
            <a:endParaRPr/>
          </a:p>
        </p:txBody>
      </p:sp>
      <p:sp>
        <p:nvSpPr>
          <p:cNvPr id="322"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JSON – це не мова програмування.</a:t>
            </a:r>
            <a:endParaRPr/>
          </a:p>
          <a:p>
            <a:pPr>
              <a:lnSpc>
                <a:spcPct val="100000"/>
              </a:lnSpc>
              <a:buFont typeface="Georgia"/>
              <a:buChar char="•"/>
            </a:pPr>
            <a:r>
              <a:rPr lang="en-US" sz="2800" strike="noStrike">
                <a:solidFill>
                  <a:srgbClr val="000000"/>
                </a:solidFill>
                <a:latin typeface="Georgia"/>
              </a:rPr>
              <a:t>JSON – це не частина JavaScript.</a:t>
            </a:r>
            <a:endParaRPr/>
          </a:p>
          <a:p>
            <a:pPr>
              <a:lnSpc>
                <a:spcPct val="100000"/>
              </a:lnSpc>
              <a:buFont typeface="Georgia"/>
              <a:buChar char="•"/>
            </a:pPr>
            <a:r>
              <a:rPr lang="en-US" sz="2800" strike="noStrike">
                <a:solidFill>
                  <a:srgbClr val="000000"/>
                </a:solidFill>
                <a:latin typeface="Georgia"/>
              </a:rPr>
              <a:t>Парсери JSON існують також в багатьох інших мовах програмування.</a:t>
            </a:r>
            <a:endParaRPr/>
          </a:p>
          <a:p>
            <a:pPr>
              <a:lnSpc>
                <a:spcPct val="100000"/>
              </a:lnSpc>
            </a:pP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3" name="TextShape 1"/>
          <p:cNvSpPr txBox="1"/>
          <p:nvPr/>
        </p:nvSpPr>
        <p:spPr>
          <a:xfrm>
            <a:off x="457200" y="1143000"/>
            <a:ext cx="8229240" cy="1066320"/>
          </a:xfrm>
          <a:prstGeom prst="rect">
            <a:avLst/>
          </a:prstGeom>
          <a:noFill/>
          <a:ln>
            <a:noFill/>
          </a:ln>
        </p:spPr>
        <p:txBody>
          <a:bodyPr lIns="90000" rIns="90000" tIns="45000" bIns="45000" anchor="ctr"/>
          <a:p>
            <a:endParaRPr/>
          </a:p>
        </p:txBody>
      </p:sp>
      <p:sp>
        <p:nvSpPr>
          <p:cNvPr id="324"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	</a:t>
            </a:r>
            <a:r>
              <a:rPr lang="en-US" sz="2800" strike="noStrike">
                <a:solidFill>
                  <a:srgbClr val="000000"/>
                </a:solidFill>
                <a:latin typeface="Georgia"/>
              </a:rPr>
              <a:t>	</a:t>
            </a:r>
            <a:r>
              <a:rPr lang="en-US" sz="2800" strike="noStrike">
                <a:solidFill>
                  <a:srgbClr val="000000"/>
                </a:solidFill>
                <a:latin typeface="Georgia"/>
              </a:rPr>
              <a:t>JSON is all about representing</a:t>
            </a:r>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Типи даних, що можуть бути представлені в форматі JSON</a:t>
            </a:r>
            <a:endParaRPr/>
          </a:p>
        </p:txBody>
      </p:sp>
      <p:sp>
        <p:nvSpPr>
          <p:cNvPr id="326" name="TextShape 2"/>
          <p:cNvSpPr txBox="1"/>
          <p:nvPr/>
        </p:nvSpPr>
        <p:spPr>
          <a:xfrm>
            <a:off x="457200" y="2249280"/>
            <a:ext cx="8229240" cy="4324680"/>
          </a:xfrm>
          <a:prstGeom prst="rect">
            <a:avLst/>
          </a:prstGeom>
          <a:noFill/>
          <a:ln>
            <a:noFill/>
          </a:ln>
        </p:spPr>
        <p:txBody>
          <a:bodyPr lIns="90000" rIns="90000" tIns="45000" bIns="45000"/>
          <a:p>
            <a:pPr lvl="1">
              <a:lnSpc>
                <a:spcPct val="100000"/>
              </a:lnSpc>
              <a:buFont typeface="Trebuchet MS"/>
              <a:buAutoNum type="arabicPeriod"/>
            </a:pPr>
            <a:r>
              <a:rPr lang="en-US" sz="2600" strike="noStrike">
                <a:solidFill>
                  <a:srgbClr val="e40059"/>
                </a:solidFill>
                <a:latin typeface="Georgia"/>
              </a:rPr>
              <a:t>Simple Values: Strings, Numbers, Booleans, null</a:t>
            </a:r>
            <a:endParaRPr/>
          </a:p>
          <a:p>
            <a:pPr lvl="1">
              <a:lnSpc>
                <a:spcPct val="100000"/>
              </a:lnSpc>
              <a:buFont typeface="Trebuchet MS"/>
              <a:buAutoNum type="arabicPeriod"/>
            </a:pPr>
            <a:r>
              <a:rPr lang="en-US" sz="2600" strike="noStrike">
                <a:solidFill>
                  <a:srgbClr val="e40059"/>
                </a:solidFill>
                <a:latin typeface="Georgia"/>
              </a:rPr>
              <a:t>Objects</a:t>
            </a:r>
            <a:endParaRPr/>
          </a:p>
          <a:p>
            <a:pPr lvl="1">
              <a:lnSpc>
                <a:spcPct val="100000"/>
              </a:lnSpc>
              <a:buFont typeface="Trebuchet MS"/>
              <a:buAutoNum type="arabicPeriod"/>
            </a:pPr>
            <a:r>
              <a:rPr lang="en-US" sz="2600" strike="noStrike">
                <a:solidFill>
                  <a:srgbClr val="e40059"/>
                </a:solidFill>
                <a:latin typeface="Georgia"/>
              </a:rPr>
              <a:t>Arrays</a:t>
            </a:r>
            <a:endParaRPr/>
          </a:p>
          <a:p>
            <a:endParaRPr/>
          </a:p>
          <a:p>
            <a:r>
              <a:rPr lang="en-US" sz="2600" strike="noStrike">
                <a:solidFill>
                  <a:srgbClr val="e40059"/>
                </a:solidFill>
                <a:latin typeface="Georgia"/>
              </a:rPr>
              <a:t>Для опису цих типів даних використовується літерал, а не конструктор.</a:t>
            </a:r>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7"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 не підтримує</a:t>
            </a:r>
            <a:endParaRPr/>
          </a:p>
        </p:txBody>
      </p:sp>
      <p:sp>
        <p:nvSpPr>
          <p:cNvPr id="328"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Undefined</a:t>
            </a:r>
            <a:endParaRPr/>
          </a:p>
          <a:p>
            <a:pPr>
              <a:lnSpc>
                <a:spcPct val="100000"/>
              </a:lnSpc>
              <a:buFont typeface="Georgia"/>
              <a:buChar char="•"/>
            </a:pPr>
            <a:r>
              <a:rPr lang="en-US" sz="2800" strike="noStrike">
                <a:solidFill>
                  <a:srgbClr val="000000"/>
                </a:solidFill>
                <a:latin typeface="Georgia"/>
              </a:rPr>
              <a:t>Змінні</a:t>
            </a:r>
            <a:endParaRPr/>
          </a:p>
          <a:p>
            <a:pPr>
              <a:lnSpc>
                <a:spcPct val="100000"/>
              </a:lnSpc>
              <a:buFont typeface="Georgia"/>
              <a:buChar char="•"/>
            </a:pPr>
            <a:r>
              <a:rPr lang="en-US" sz="2800" strike="noStrike">
                <a:solidFill>
                  <a:srgbClr val="000000"/>
                </a:solidFill>
                <a:latin typeface="Georgia"/>
              </a:rPr>
              <a:t>Функції</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Всього 6 типів</a:t>
            </a:r>
            <a:endParaRPr/>
          </a:p>
        </p:txBody>
      </p:sp>
      <p:sp>
        <p:nvSpPr>
          <p:cNvPr id="239"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Ви не маєте можливості створювати свої типи даних.</a:t>
            </a:r>
            <a:endParaRPr/>
          </a:p>
          <a:p>
            <a:pPr>
              <a:lnSpc>
                <a:spcPct val="100000"/>
              </a:lnSpc>
            </a:pPr>
            <a:endParaRPr/>
          </a:p>
          <a:p>
            <a:pPr>
              <a:lnSpc>
                <a:spcPct val="100000"/>
              </a:lnSpc>
            </a:pPr>
            <a:endParaRPr/>
          </a:p>
          <a:p>
            <a:pPr>
              <a:lnSpc>
                <a:spcPct val="100000"/>
              </a:lnSpc>
              <a:buFont typeface="Georgia"/>
              <a:buChar char="•"/>
            </a:pPr>
            <a:r>
              <a:rPr lang="en-US" sz="2800" strike="noStrike">
                <a:solidFill>
                  <a:srgbClr val="000000"/>
                </a:solidFill>
                <a:latin typeface="Georgia"/>
              </a:rPr>
              <a:t>Можливо, цього замало?</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Різниця з синтаксисом JavaScript</a:t>
            </a:r>
            <a:endParaRPr/>
          </a:p>
        </p:txBody>
      </p:sp>
      <p:sp>
        <p:nvSpPr>
          <p:cNvPr id="330"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Number</a:t>
            </a:r>
            <a:endParaRPr/>
          </a:p>
          <a:p>
            <a:pPr>
              <a:lnSpc>
                <a:spcPct val="100000"/>
              </a:lnSpc>
              <a:buFont typeface="Georgia"/>
              <a:buChar char="•"/>
            </a:pPr>
            <a:r>
              <a:rPr lang="en-US" sz="2800" strike="noStrike">
                <a:solidFill>
                  <a:srgbClr val="000000"/>
                </a:solidFill>
                <a:latin typeface="Georgia"/>
              </a:rPr>
              <a:t>Bolean                            не відрізняється</a:t>
            </a:r>
            <a:endParaRPr/>
          </a:p>
          <a:p>
            <a:pPr>
              <a:lnSpc>
                <a:spcPct val="100000"/>
              </a:lnSpc>
              <a:buFont typeface="Georgia"/>
              <a:buChar char="•"/>
            </a:pPr>
            <a:r>
              <a:rPr lang="en-US" sz="2800" strike="noStrike">
                <a:solidFill>
                  <a:srgbClr val="000000"/>
                </a:solidFill>
                <a:latin typeface="Georgia"/>
              </a:rPr>
              <a:t>Null </a:t>
            </a:r>
            <a:endParaRPr/>
          </a:p>
          <a:p>
            <a:pPr>
              <a:lnSpc>
                <a:spcPct val="100000"/>
              </a:lnSpc>
              <a:buFont typeface="Georgia"/>
              <a:buChar char="•"/>
            </a:pPr>
            <a:r>
              <a:rPr lang="en-US" sz="2800" strike="noStrike">
                <a:solidFill>
                  <a:srgbClr val="000000"/>
                </a:solidFill>
                <a:latin typeface="Georgia"/>
              </a:rPr>
              <a:t>Strings – лише </a:t>
            </a:r>
            <a:r>
              <a:rPr lang="en-US" sz="2800" strike="noStrike">
                <a:solidFill>
                  <a:srgbClr val="9b0042"/>
                </a:solidFill>
                <a:latin typeface="Georgia"/>
              </a:rPr>
              <a:t>“ ”</a:t>
            </a:r>
            <a:r>
              <a:rPr lang="en-US" sz="2800" strike="noStrike">
                <a:solidFill>
                  <a:srgbClr val="000000"/>
                </a:solidFill>
                <a:latin typeface="Georgia"/>
              </a:rPr>
              <a:t>, а не </a:t>
            </a:r>
            <a:r>
              <a:rPr lang="en-US" sz="2800" strike="noStrike">
                <a:solidFill>
                  <a:srgbClr val="00449e"/>
                </a:solidFill>
                <a:latin typeface="Georgia"/>
              </a:rPr>
              <a:t>‘ ’</a:t>
            </a:r>
            <a:endParaRPr/>
          </a:p>
          <a:p>
            <a:pPr>
              <a:lnSpc>
                <a:spcPct val="100000"/>
              </a:lnSpc>
            </a:pPr>
            <a:endParaRPr/>
          </a:p>
        </p:txBody>
      </p:sp>
      <p:sp>
        <p:nvSpPr>
          <p:cNvPr id="331" name="CustomShape 3"/>
          <p:cNvSpPr/>
          <p:nvPr/>
        </p:nvSpPr>
        <p:spPr>
          <a:xfrm>
            <a:off x="2895480" y="2438280"/>
            <a:ext cx="609120" cy="1294920"/>
          </a:xfrm>
          <a:prstGeom prst="rightBrace">
            <a:avLst>
              <a:gd name="adj1" fmla="val 8333"/>
              <a:gd name="adj2" fmla="val 50000"/>
            </a:avLst>
          </a:prstGeom>
          <a:noFill/>
          <a:ln>
            <a:round/>
          </a:ln>
        </p:spPr>
        <p:style>
          <a:lnRef idx="1">
            <a:schemeClr val="accent1"/>
          </a:lnRef>
          <a:fillRef idx="0">
            <a:schemeClr val="accent1"/>
          </a:fillRef>
          <a:effectRef idx="0">
            <a:schemeClr val="accent1"/>
          </a:effectRef>
          <a:fontRef idx="minor"/>
        </p:style>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Різниця з синтаксисом JavaScript</a:t>
            </a:r>
            <a:endParaRPr/>
          </a:p>
        </p:txBody>
      </p:sp>
      <p:sp>
        <p:nvSpPr>
          <p:cNvPr id="333"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Objects:</a:t>
            </a:r>
            <a:endParaRPr/>
          </a:p>
          <a:p>
            <a:pPr lvl="1">
              <a:lnSpc>
                <a:spcPct val="100000"/>
              </a:lnSpc>
              <a:buFont typeface="Georgia"/>
              <a:buChar char="▫"/>
            </a:pPr>
            <a:r>
              <a:rPr lang="en-US" sz="2600" strike="noStrike">
                <a:solidFill>
                  <a:srgbClr val="e40059"/>
                </a:solidFill>
                <a:latin typeface="Georgia"/>
              </a:rPr>
              <a:t>Назви властивостей в лапках:</a:t>
            </a:r>
            <a:endParaRPr/>
          </a:p>
          <a:p>
            <a:r>
              <a:rPr lang="en-US" sz="2600" strike="noStrike">
                <a:solidFill>
                  <a:srgbClr val="e40059"/>
                </a:solidFill>
                <a:latin typeface="Georgia"/>
              </a:rPr>
              <a:t>{</a:t>
            </a:r>
            <a:endParaRPr/>
          </a:p>
          <a:p>
            <a:r>
              <a:rPr lang="en-US" sz="2600" strike="noStrike">
                <a:solidFill>
                  <a:srgbClr val="e40059"/>
                </a:solidFill>
                <a:latin typeface="Georgia"/>
              </a:rPr>
              <a:t> “</a:t>
            </a:r>
            <a:r>
              <a:rPr lang="en-US" sz="2600" strike="noStrike">
                <a:solidFill>
                  <a:srgbClr val="e40059"/>
                </a:solidFill>
                <a:latin typeface="Georgia"/>
              </a:rPr>
              <a:t>name”: “Nicholas”,</a:t>
            </a:r>
            <a:endParaRPr/>
          </a:p>
          <a:p>
            <a:r>
              <a:rPr lang="en-US" sz="2600" strike="noStrike">
                <a:solidFill>
                  <a:srgbClr val="e40059"/>
                </a:solidFill>
                <a:latin typeface="Georgia"/>
              </a:rPr>
              <a:t> “</a:t>
            </a:r>
            <a:r>
              <a:rPr lang="en-US" sz="2600" strike="noStrike">
                <a:solidFill>
                  <a:srgbClr val="e40059"/>
                </a:solidFill>
                <a:latin typeface="Georgia"/>
              </a:rPr>
              <a:t>age”: 29</a:t>
            </a:r>
            <a:endParaRPr/>
          </a:p>
          <a:p>
            <a:r>
              <a:rPr lang="en-US" sz="2600" strike="noStrike">
                <a:solidFill>
                  <a:srgbClr val="e40059"/>
                </a:solidFill>
                <a:latin typeface="Georgia"/>
              </a:rPr>
              <a:t>}</a:t>
            </a:r>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TextShape 1"/>
          <p:cNvSpPr txBox="1"/>
          <p:nvPr/>
        </p:nvSpPr>
        <p:spPr>
          <a:xfrm>
            <a:off x="457200" y="4572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Приклад</a:t>
            </a:r>
            <a:endParaRPr/>
          </a:p>
        </p:txBody>
      </p:sp>
      <p:sp>
        <p:nvSpPr>
          <p:cNvPr id="335" name="TextShape 2"/>
          <p:cNvSpPr txBox="1"/>
          <p:nvPr/>
        </p:nvSpPr>
        <p:spPr>
          <a:xfrm>
            <a:off x="457200" y="2201040"/>
            <a:ext cx="8381520" cy="4016520"/>
          </a:xfrm>
          <a:prstGeom prst="rect">
            <a:avLst/>
          </a:prstGeom>
          <a:solidFill>
            <a:srgbClr val="ffffff"/>
          </a:solidFill>
          <a:ln>
            <a:noFill/>
          </a:ln>
        </p:spPr>
        <p:txBody>
          <a:bodyPr anchor="ctr"/>
          <a:p>
            <a:pPr>
              <a:lnSpc>
                <a:spcPct val="100000"/>
              </a:lnSpc>
            </a:pPr>
            <a:r>
              <a:rPr lang="en-US" sz="1200" strike="noStrike">
                <a:solidFill>
                  <a:srgbClr val="000000"/>
                </a:solidFill>
                <a:latin typeface="Courier New"/>
              </a:rPr>
              <a:t>{</a:t>
            </a:r>
            <a:r>
              <a:rPr lang="en-US" sz="1200" strike="noStrike">
                <a:solidFill>
                  <a:srgbClr val="000000"/>
                </a:solidFill>
                <a:latin typeface="Courier New"/>
              </a:rPr>
              <a:t>
</a:t>
            </a:r>
            <a:r>
              <a:rPr lang="en-US" sz="1200" strike="noStrike">
                <a:solidFill>
                  <a:srgbClr val="000000"/>
                </a:solidFill>
                <a:latin typeface="Courier New"/>
              </a:rPr>
              <a:t>    </a:t>
            </a:r>
            <a:r>
              <a:rPr b="1" lang="en-US" sz="1200" strike="noStrike">
                <a:solidFill>
                  <a:srgbClr val="660e7a"/>
                </a:solidFill>
                <a:latin typeface="Courier New"/>
              </a:rPr>
              <a:t>"books"</a:t>
            </a:r>
            <a:r>
              <a:rPr lang="en-US" sz="1200" strike="noStrike">
                <a:solidFill>
                  <a:srgbClr val="000000"/>
                </a:solidFill>
                <a:latin typeface="Courier New"/>
              </a:rPr>
              <a:t>: [</a:t>
            </a:r>
            <a:r>
              <a:rPr lang="en-US" sz="1200" strike="noStrike">
                <a:solidFill>
                  <a:srgbClr val="000000"/>
                </a:solidFill>
                <a:latin typeface="Courier New"/>
              </a:rPr>
              <a:t>
</a:t>
            </a:r>
            <a:r>
              <a:rPr lang="en-US" sz="1200" strike="noStrike">
                <a:solidFill>
                  <a:srgbClr val="000000"/>
                </a:solidFill>
                <a:latin typeface="Courier New"/>
              </a:rPr>
              <a:t>        {</a:t>
            </a:r>
            <a:r>
              <a:rPr lang="en-US" sz="1200" strike="noStrike">
                <a:solidFill>
                  <a:srgbClr val="000000"/>
                </a:solidFill>
                <a:latin typeface="Courier New"/>
              </a:rPr>
              <a:t>
</a:t>
            </a:r>
            <a:r>
              <a:rPr lang="en-US" sz="1200" strike="noStrike">
                <a:solidFill>
                  <a:srgbClr val="000000"/>
                </a:solidFill>
                <a:latin typeface="Courier New"/>
              </a:rPr>
              <a:t>            </a:t>
            </a:r>
            <a:r>
              <a:rPr b="1" lang="en-US" sz="1200" strike="noStrike">
                <a:solidFill>
                  <a:srgbClr val="660e7a"/>
                </a:solidFill>
                <a:latin typeface="Courier New"/>
              </a:rPr>
              <a:t>"title"</a:t>
            </a:r>
            <a:r>
              <a:rPr lang="en-US" sz="1200" strike="noStrike">
                <a:solidFill>
                  <a:srgbClr val="000000"/>
                </a:solidFill>
                <a:latin typeface="Courier New"/>
              </a:rPr>
              <a:t>: </a:t>
            </a:r>
            <a:r>
              <a:rPr b="1" lang="en-US" sz="1200" strike="noStrike">
                <a:solidFill>
                  <a:srgbClr val="008000"/>
                </a:solidFill>
                <a:latin typeface="Courier New"/>
              </a:rPr>
              <a:t>"Professional JavaScript"</a:t>
            </a:r>
            <a:r>
              <a:rPr lang="en-US" sz="1200" strike="noStrike">
                <a:solidFill>
                  <a:srgbClr val="000000"/>
                </a:solidFill>
                <a:latin typeface="Courier New"/>
              </a:rPr>
              <a:t>,</a:t>
            </a:r>
            <a:r>
              <a:rPr lang="en-US" sz="1200" strike="noStrike">
                <a:solidFill>
                  <a:srgbClr val="000000"/>
                </a:solidFill>
                <a:latin typeface="Courier New"/>
              </a:rPr>
              <a:t>
</a:t>
            </a:r>
            <a:r>
              <a:rPr lang="en-US" sz="1200" strike="noStrike">
                <a:solidFill>
                  <a:srgbClr val="000000"/>
                </a:solidFill>
                <a:latin typeface="Courier New"/>
              </a:rPr>
              <a:t>            </a:t>
            </a:r>
            <a:r>
              <a:rPr b="1" lang="en-US" sz="1200" strike="noStrike">
                <a:solidFill>
                  <a:srgbClr val="660e7a"/>
                </a:solidFill>
                <a:latin typeface="Courier New"/>
              </a:rPr>
              <a:t>"authors"</a:t>
            </a:r>
            <a:r>
              <a:rPr lang="en-US" sz="1200" strike="noStrike">
                <a:solidFill>
                  <a:srgbClr val="000000"/>
                </a:solidFill>
                <a:latin typeface="Courier New"/>
              </a:rPr>
              <a:t>: [</a:t>
            </a:r>
            <a:r>
              <a:rPr lang="en-US" sz="1200" strike="noStrike">
                <a:solidFill>
                  <a:srgbClr val="000000"/>
                </a:solidFill>
                <a:latin typeface="Courier New"/>
              </a:rPr>
              <a:t>
</a:t>
            </a:r>
            <a:r>
              <a:rPr lang="en-US" sz="1200" strike="noStrike">
                <a:solidFill>
                  <a:srgbClr val="000000"/>
                </a:solidFill>
                <a:latin typeface="Courier New"/>
              </a:rPr>
              <a:t>                </a:t>
            </a:r>
            <a:r>
              <a:rPr b="1" lang="en-US" sz="1200" strike="noStrike">
                <a:solidFill>
                  <a:srgbClr val="008000"/>
                </a:solidFill>
                <a:latin typeface="Courier New"/>
              </a:rPr>
              <a:t>"Nicholas C. Zakas"</a:t>
            </a:r>
            <a:r>
              <a:rPr b="1" lang="en-US" sz="1200" strike="noStrike">
                <a:solidFill>
                  <a:srgbClr val="008000"/>
                </a:solidFill>
                <a:latin typeface="Courier New"/>
              </a:rPr>
              <a:t>
</a:t>
            </a:r>
            <a:r>
              <a:rPr b="1" lang="en-US" sz="1200" strike="noStrike">
                <a:solidFill>
                  <a:srgbClr val="008000"/>
                </a:solidFill>
                <a:latin typeface="Courier New"/>
              </a:rPr>
              <a:t>            </a:t>
            </a:r>
            <a:r>
              <a:rPr lang="en-US" sz="1200" strike="noStrike">
                <a:solidFill>
                  <a:srgbClr val="000000"/>
                </a:solidFill>
                <a:latin typeface="Courier New"/>
              </a:rPr>
              <a:t>],</a:t>
            </a:r>
            <a:r>
              <a:rPr lang="en-US" sz="1200" strike="noStrike">
                <a:solidFill>
                  <a:srgbClr val="000000"/>
                </a:solidFill>
                <a:latin typeface="Courier New"/>
              </a:rPr>
              <a:t>
</a:t>
            </a:r>
            <a:r>
              <a:rPr lang="en-US" sz="1200" strike="noStrike">
                <a:solidFill>
                  <a:srgbClr val="000000"/>
                </a:solidFill>
                <a:latin typeface="Courier New"/>
              </a:rPr>
              <a:t>            </a:t>
            </a:r>
            <a:r>
              <a:rPr b="1" lang="en-US" sz="1200" strike="noStrike">
                <a:solidFill>
                  <a:srgbClr val="660e7a"/>
                </a:solidFill>
                <a:latin typeface="Courier New"/>
              </a:rPr>
              <a:t>"edition"</a:t>
            </a:r>
            <a:r>
              <a:rPr lang="en-US" sz="1200" strike="noStrike">
                <a:solidFill>
                  <a:srgbClr val="000000"/>
                </a:solidFill>
                <a:latin typeface="Courier New"/>
              </a:rPr>
              <a:t>: </a:t>
            </a:r>
            <a:r>
              <a:rPr lang="en-US" sz="1200" strike="noStrike">
                <a:solidFill>
                  <a:srgbClr val="0000ff"/>
                </a:solidFill>
                <a:latin typeface="Courier New"/>
              </a:rPr>
              <a:t>3</a:t>
            </a:r>
            <a:r>
              <a:rPr lang="en-US" sz="1200" strike="noStrike">
                <a:solidFill>
                  <a:srgbClr val="000000"/>
                </a:solidFill>
                <a:latin typeface="Courier New"/>
              </a:rPr>
              <a:t>,</a:t>
            </a:r>
            <a:r>
              <a:rPr lang="en-US" sz="1200" strike="noStrike">
                <a:solidFill>
                  <a:srgbClr val="000000"/>
                </a:solidFill>
                <a:latin typeface="Courier New"/>
              </a:rPr>
              <a:t>
</a:t>
            </a:r>
            <a:r>
              <a:rPr lang="en-US" sz="1200" strike="noStrike">
                <a:solidFill>
                  <a:srgbClr val="000000"/>
                </a:solidFill>
                <a:latin typeface="Courier New"/>
              </a:rPr>
              <a:t>            </a:t>
            </a:r>
            <a:r>
              <a:rPr b="1" lang="en-US" sz="1200" strike="noStrike">
                <a:solidFill>
                  <a:srgbClr val="660e7a"/>
                </a:solidFill>
                <a:latin typeface="Courier New"/>
              </a:rPr>
              <a:t>"year"</a:t>
            </a:r>
            <a:r>
              <a:rPr lang="en-US" sz="1200" strike="noStrike">
                <a:solidFill>
                  <a:srgbClr val="000000"/>
                </a:solidFill>
                <a:latin typeface="Courier New"/>
              </a:rPr>
              <a:t>: </a:t>
            </a:r>
            <a:r>
              <a:rPr lang="en-US" sz="1200" strike="noStrike">
                <a:solidFill>
                  <a:srgbClr val="0000ff"/>
                </a:solidFill>
                <a:latin typeface="Courier New"/>
              </a:rPr>
              <a:t>2011</a:t>
            </a:r>
            <a:r>
              <a:rPr lang="en-US" sz="1200" strike="noStrike">
                <a:solidFill>
                  <a:srgbClr val="0000ff"/>
                </a:solidFill>
                <a:latin typeface="Courier New"/>
              </a:rPr>
              <a:t>
</a:t>
            </a:r>
            <a:r>
              <a:rPr lang="en-US" sz="1200" strike="noStrike">
                <a:solidFill>
                  <a:srgbClr val="0000ff"/>
                </a:solidFill>
                <a:latin typeface="Courier New"/>
              </a:rPr>
              <a:t>        </a:t>
            </a:r>
            <a:r>
              <a:rPr lang="en-US" sz="1200" strike="noStrike">
                <a:solidFill>
                  <a:srgbClr val="000000"/>
                </a:solidFill>
                <a:latin typeface="Courier New"/>
              </a:rPr>
              <a:t>},</a:t>
            </a:r>
            <a:r>
              <a:rPr lang="en-US" sz="1200" strike="noStrike">
                <a:solidFill>
                  <a:srgbClr val="000000"/>
                </a:solidFill>
                <a:latin typeface="Courier New"/>
              </a:rPr>
              <a:t>
</a:t>
            </a:r>
            <a:r>
              <a:rPr lang="en-US" sz="1200" strike="noStrike">
                <a:solidFill>
                  <a:srgbClr val="000000"/>
                </a:solidFill>
                <a:latin typeface="Courier New"/>
              </a:rPr>
              <a:t>        {</a:t>
            </a:r>
            <a:r>
              <a:rPr lang="en-US" sz="1200" strike="noStrike">
                <a:solidFill>
                  <a:srgbClr val="000000"/>
                </a:solidFill>
                <a:latin typeface="Courier New"/>
              </a:rPr>
              <a:t>
</a:t>
            </a:r>
            <a:r>
              <a:rPr lang="en-US" sz="1200" strike="noStrike">
                <a:solidFill>
                  <a:srgbClr val="000000"/>
                </a:solidFill>
                <a:latin typeface="Courier New"/>
              </a:rPr>
              <a:t>            </a:t>
            </a:r>
            <a:r>
              <a:rPr b="1" lang="en-US" sz="1200" strike="noStrike">
                <a:solidFill>
                  <a:srgbClr val="660e7a"/>
                </a:solidFill>
                <a:latin typeface="Courier New"/>
              </a:rPr>
              <a:t>"title"</a:t>
            </a:r>
            <a:r>
              <a:rPr lang="en-US" sz="1200" strike="noStrike">
                <a:solidFill>
                  <a:srgbClr val="000000"/>
                </a:solidFill>
                <a:latin typeface="Courier New"/>
              </a:rPr>
              <a:t>: </a:t>
            </a:r>
            <a:r>
              <a:rPr b="1" lang="en-US" sz="1200" strike="noStrike">
                <a:solidFill>
                  <a:srgbClr val="008000"/>
                </a:solidFill>
                <a:latin typeface="Courier New"/>
              </a:rPr>
              <a:t>"Professional JavaScript"</a:t>
            </a:r>
            <a:r>
              <a:rPr lang="en-US" sz="1200" strike="noStrike">
                <a:solidFill>
                  <a:srgbClr val="000000"/>
                </a:solidFill>
                <a:latin typeface="Courier New"/>
              </a:rPr>
              <a:t>,</a:t>
            </a:r>
            <a:r>
              <a:rPr lang="en-US" sz="1200" strike="noStrike">
                <a:solidFill>
                  <a:srgbClr val="000000"/>
                </a:solidFill>
                <a:latin typeface="Courier New"/>
              </a:rPr>
              <a:t>
</a:t>
            </a:r>
            <a:r>
              <a:rPr lang="en-US" sz="1200" strike="noStrike">
                <a:solidFill>
                  <a:srgbClr val="000000"/>
                </a:solidFill>
                <a:latin typeface="Courier New"/>
              </a:rPr>
              <a:t>            </a:t>
            </a:r>
            <a:r>
              <a:rPr b="1" lang="en-US" sz="1200" strike="noStrike">
                <a:solidFill>
                  <a:srgbClr val="660e7a"/>
                </a:solidFill>
                <a:latin typeface="Courier New"/>
              </a:rPr>
              <a:t>"authors"</a:t>
            </a:r>
            <a:r>
              <a:rPr lang="en-US" sz="1200" strike="noStrike">
                <a:solidFill>
                  <a:srgbClr val="000000"/>
                </a:solidFill>
                <a:latin typeface="Courier New"/>
              </a:rPr>
              <a:t>: [</a:t>
            </a:r>
            <a:r>
              <a:rPr lang="en-US" sz="1200" strike="noStrike">
                <a:solidFill>
                  <a:srgbClr val="000000"/>
                </a:solidFill>
                <a:latin typeface="Courier New"/>
              </a:rPr>
              <a:t>
</a:t>
            </a:r>
            <a:r>
              <a:rPr lang="en-US" sz="1200" strike="noStrike">
                <a:solidFill>
                  <a:srgbClr val="000000"/>
                </a:solidFill>
                <a:latin typeface="Courier New"/>
              </a:rPr>
              <a:t>                </a:t>
            </a:r>
            <a:r>
              <a:rPr b="1" lang="en-US" sz="1200" strike="noStrike">
                <a:solidFill>
                  <a:srgbClr val="008000"/>
                </a:solidFill>
                <a:latin typeface="Courier New"/>
              </a:rPr>
              <a:t>"Nicholas C. Zakas"</a:t>
            </a:r>
            <a:r>
              <a:rPr b="1" lang="en-US" sz="1200" strike="noStrike">
                <a:solidFill>
                  <a:srgbClr val="008000"/>
                </a:solidFill>
                <a:latin typeface="Courier New"/>
              </a:rPr>
              <a:t>
</a:t>
            </a:r>
            <a:r>
              <a:rPr b="1" lang="en-US" sz="1200" strike="noStrike">
                <a:solidFill>
                  <a:srgbClr val="008000"/>
                </a:solidFill>
                <a:latin typeface="Courier New"/>
              </a:rPr>
              <a:t>            </a:t>
            </a:r>
            <a:r>
              <a:rPr lang="en-US" sz="1200" strike="noStrike">
                <a:solidFill>
                  <a:srgbClr val="000000"/>
                </a:solidFill>
                <a:latin typeface="Courier New"/>
              </a:rPr>
              <a:t>],</a:t>
            </a:r>
            <a:r>
              <a:rPr lang="en-US" sz="1200" strike="noStrike">
                <a:solidFill>
                  <a:srgbClr val="000000"/>
                </a:solidFill>
                <a:latin typeface="Courier New"/>
              </a:rPr>
              <a:t>
</a:t>
            </a:r>
            <a:r>
              <a:rPr lang="en-US" sz="1200" strike="noStrike">
                <a:solidFill>
                  <a:srgbClr val="000000"/>
                </a:solidFill>
                <a:latin typeface="Courier New"/>
              </a:rPr>
              <a:t>            </a:t>
            </a:r>
            <a:r>
              <a:rPr b="1" lang="en-US" sz="1200" strike="noStrike">
                <a:solidFill>
                  <a:srgbClr val="660e7a"/>
                </a:solidFill>
                <a:latin typeface="Courier New"/>
              </a:rPr>
              <a:t>"edition"</a:t>
            </a:r>
            <a:r>
              <a:rPr lang="en-US" sz="1200" strike="noStrike">
                <a:solidFill>
                  <a:srgbClr val="000000"/>
                </a:solidFill>
                <a:latin typeface="Courier New"/>
              </a:rPr>
              <a:t>: </a:t>
            </a:r>
            <a:r>
              <a:rPr lang="en-US" sz="1200" strike="noStrike">
                <a:solidFill>
                  <a:srgbClr val="0000ff"/>
                </a:solidFill>
                <a:latin typeface="Courier New"/>
              </a:rPr>
              <a:t>2</a:t>
            </a:r>
            <a:r>
              <a:rPr lang="en-US" sz="1200" strike="noStrike">
                <a:solidFill>
                  <a:srgbClr val="000000"/>
                </a:solidFill>
                <a:latin typeface="Courier New"/>
              </a:rPr>
              <a:t>,</a:t>
            </a:r>
            <a:r>
              <a:rPr lang="en-US" sz="1200" strike="noStrike">
                <a:solidFill>
                  <a:srgbClr val="000000"/>
                </a:solidFill>
                <a:latin typeface="Courier New"/>
              </a:rPr>
              <a:t>
</a:t>
            </a:r>
            <a:r>
              <a:rPr lang="en-US" sz="1200" strike="noStrike">
                <a:solidFill>
                  <a:srgbClr val="000000"/>
                </a:solidFill>
                <a:latin typeface="Courier New"/>
              </a:rPr>
              <a:t>            </a:t>
            </a:r>
            <a:r>
              <a:rPr b="1" lang="en-US" sz="1200" strike="noStrike">
                <a:solidFill>
                  <a:srgbClr val="660e7a"/>
                </a:solidFill>
                <a:latin typeface="Courier New"/>
              </a:rPr>
              <a:t>"year"</a:t>
            </a:r>
            <a:r>
              <a:rPr lang="en-US" sz="1200" strike="noStrike">
                <a:solidFill>
                  <a:srgbClr val="000000"/>
                </a:solidFill>
                <a:latin typeface="Courier New"/>
              </a:rPr>
              <a:t>: </a:t>
            </a:r>
            <a:r>
              <a:rPr lang="en-US" sz="1200" strike="noStrike">
                <a:solidFill>
                  <a:srgbClr val="0000ff"/>
                </a:solidFill>
                <a:latin typeface="Courier New"/>
              </a:rPr>
              <a:t>2009</a:t>
            </a:r>
            <a:r>
              <a:rPr lang="en-US" sz="1200" strike="noStrike">
                <a:solidFill>
                  <a:srgbClr val="0000ff"/>
                </a:solidFill>
                <a:latin typeface="Courier New"/>
              </a:rPr>
              <a:t>
</a:t>
            </a:r>
            <a:r>
              <a:rPr lang="en-US" sz="1200" strike="noStrike">
                <a:solidFill>
                  <a:srgbClr val="0000ff"/>
                </a:solidFill>
                <a:latin typeface="Courier New"/>
              </a:rPr>
              <a:t>        </a:t>
            </a:r>
            <a:r>
              <a:rPr lang="en-US" sz="1200" strike="noStrike">
                <a:solidFill>
                  <a:srgbClr val="000000"/>
                </a:solidFill>
                <a:latin typeface="Courier New"/>
              </a:rPr>
              <a:t>}</a:t>
            </a:r>
            <a:r>
              <a:rPr lang="en-US" sz="1200" strike="noStrike">
                <a:solidFill>
                  <a:srgbClr val="000000"/>
                </a:solidFill>
                <a:latin typeface="Courier New"/>
              </a:rPr>
              <a:t>
</a:t>
            </a:r>
            <a:r>
              <a:rPr lang="en-US" sz="1200" strike="noStrike">
                <a:solidFill>
                  <a:srgbClr val="000000"/>
                </a:solidFill>
                <a:latin typeface="Courier New"/>
              </a:rPr>
              <a:t>    ]</a:t>
            </a:r>
            <a:r>
              <a:rPr lang="en-US" sz="1200" strike="noStrike">
                <a:solidFill>
                  <a:srgbClr val="000000"/>
                </a:solidFill>
                <a:latin typeface="Courier New"/>
              </a:rPr>
              <a:t>
</a:t>
            </a:r>
            <a:r>
              <a:rPr lang="en-US" sz="1200" strike="noStrike">
                <a:solidFill>
                  <a:srgbClr val="000000"/>
                </a:solidFill>
                <a:latin typeface="Courier New"/>
              </a:rPr>
              <a:t>}</a:t>
            </a:r>
            <a:r>
              <a:rPr lang="en-US" strike="noStrike">
                <a:solidFill>
                  <a:srgbClr val="000000"/>
                </a:solidFill>
                <a:latin typeface="Arial"/>
              </a:rPr>
              <a:t>
</a:t>
            </a:r>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6" name="TextShape 1"/>
          <p:cNvSpPr txBox="1"/>
          <p:nvPr/>
        </p:nvSpPr>
        <p:spPr>
          <a:xfrm>
            <a:off x="380880" y="1143000"/>
            <a:ext cx="8381520" cy="106956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Парсинг JSON в порівнянні з XML</a:t>
            </a:r>
            <a:endParaRPr/>
          </a:p>
        </p:txBody>
      </p:sp>
      <p:sp>
        <p:nvSpPr>
          <p:cNvPr id="337" name="TextShape 2"/>
          <p:cNvSpPr txBox="1"/>
          <p:nvPr/>
        </p:nvSpPr>
        <p:spPr>
          <a:xfrm>
            <a:off x="380880" y="2244960"/>
            <a:ext cx="4041360" cy="456840"/>
          </a:xfrm>
          <a:prstGeom prst="rect">
            <a:avLst/>
          </a:prstGeom>
          <a:solidFill>
            <a:srgbClr val="e40059">
              <a:alpha val="25000"/>
            </a:srgbClr>
          </a:solidFill>
          <a:ln w="12600">
            <a:solidFill>
              <a:srgbClr val="e40059"/>
            </a:solidFill>
            <a:round/>
          </a:ln>
        </p:spPr>
        <p:txBody>
          <a:bodyPr lIns="90000" rIns="90000" tIns="45000" bIns="45000" anchor="ctr"/>
          <a:p>
            <a:pPr>
              <a:lnSpc>
                <a:spcPct val="100000"/>
              </a:lnSpc>
            </a:pPr>
            <a:r>
              <a:rPr b="1" lang="en-US" sz="1900" strike="noStrike">
                <a:solidFill>
                  <a:srgbClr val="454545"/>
                </a:solidFill>
                <a:latin typeface="Georgia"/>
              </a:rPr>
              <a:t>JSON</a:t>
            </a:r>
            <a:endParaRPr/>
          </a:p>
        </p:txBody>
      </p:sp>
      <p:sp>
        <p:nvSpPr>
          <p:cNvPr id="338" name="TextShape 3"/>
          <p:cNvSpPr txBox="1"/>
          <p:nvPr/>
        </p:nvSpPr>
        <p:spPr>
          <a:xfrm>
            <a:off x="380880" y="2708640"/>
            <a:ext cx="4041360" cy="3885840"/>
          </a:xfrm>
          <a:prstGeom prst="rect">
            <a:avLst/>
          </a:prstGeom>
          <a:noFill/>
          <a:ln>
            <a:noFill/>
          </a:ln>
        </p:spPr>
        <p:txBody>
          <a:bodyPr lIns="90000" rIns="90000" tIns="45000" bIns="45000"/>
          <a:p>
            <a:pPr>
              <a:lnSpc>
                <a:spcPct val="100000"/>
              </a:lnSpc>
              <a:buFont typeface="Georgia"/>
              <a:buChar char="•"/>
            </a:pPr>
            <a:r>
              <a:rPr lang="en-US" sz="2000" strike="noStrike">
                <a:solidFill>
                  <a:srgbClr val="000000"/>
                </a:solidFill>
                <a:latin typeface="Georgia"/>
              </a:rPr>
              <a:t>Парситься в JavaScript об'єкт. </a:t>
            </a:r>
            <a:endParaRPr/>
          </a:p>
          <a:p>
            <a:pPr>
              <a:lnSpc>
                <a:spcPct val="100000"/>
              </a:lnSpc>
              <a:buFont typeface="Georgia"/>
              <a:buChar char="•"/>
            </a:pPr>
            <a:r>
              <a:rPr lang="en-US" sz="2000" strike="noStrike">
                <a:solidFill>
                  <a:srgbClr val="000000"/>
                </a:solidFill>
                <a:latin typeface="Georgia"/>
              </a:rPr>
              <a:t>books[2].title </a:t>
            </a:r>
            <a:endParaRPr/>
          </a:p>
        </p:txBody>
      </p:sp>
      <p:sp>
        <p:nvSpPr>
          <p:cNvPr id="339" name="TextShape 4"/>
          <p:cNvSpPr txBox="1"/>
          <p:nvPr/>
        </p:nvSpPr>
        <p:spPr>
          <a:xfrm>
            <a:off x="4721400" y="2244960"/>
            <a:ext cx="4041360" cy="456840"/>
          </a:xfrm>
          <a:prstGeom prst="rect">
            <a:avLst/>
          </a:prstGeom>
          <a:solidFill>
            <a:srgbClr val="e40059">
              <a:alpha val="25000"/>
            </a:srgbClr>
          </a:solidFill>
          <a:ln w="12600">
            <a:solidFill>
              <a:srgbClr val="e40059"/>
            </a:solidFill>
            <a:round/>
          </a:ln>
        </p:spPr>
        <p:txBody>
          <a:bodyPr lIns="90000" rIns="90000" tIns="45000" bIns="45000" anchor="ctr"/>
          <a:p>
            <a:pPr>
              <a:lnSpc>
                <a:spcPct val="100000"/>
              </a:lnSpc>
            </a:pPr>
            <a:r>
              <a:rPr b="1" lang="en-US" sz="1900" strike="noStrike">
                <a:solidFill>
                  <a:srgbClr val="454545"/>
                </a:solidFill>
                <a:latin typeface="Georgia"/>
              </a:rPr>
              <a:t>XML</a:t>
            </a:r>
            <a:endParaRPr/>
          </a:p>
        </p:txBody>
      </p:sp>
      <p:sp>
        <p:nvSpPr>
          <p:cNvPr id="340" name="TextShape 5"/>
          <p:cNvSpPr txBox="1"/>
          <p:nvPr/>
        </p:nvSpPr>
        <p:spPr>
          <a:xfrm>
            <a:off x="4718160" y="2708640"/>
            <a:ext cx="4041360" cy="3885840"/>
          </a:xfrm>
          <a:prstGeom prst="rect">
            <a:avLst/>
          </a:prstGeom>
          <a:noFill/>
          <a:ln>
            <a:noFill/>
          </a:ln>
        </p:spPr>
        <p:txBody>
          <a:bodyPr lIns="90000" rIns="90000" tIns="45000" bIns="45000"/>
          <a:p>
            <a:pPr>
              <a:lnSpc>
                <a:spcPct val="100000"/>
              </a:lnSpc>
              <a:buFont typeface="Georgia"/>
              <a:buChar char="•"/>
            </a:pPr>
            <a:r>
              <a:rPr lang="en-US" sz="2000" strike="noStrike">
                <a:solidFill>
                  <a:srgbClr val="000000"/>
                </a:solidFill>
                <a:latin typeface="Georgia"/>
              </a:rPr>
              <a:t>Парситься в DOM.</a:t>
            </a:r>
            <a:endParaRPr/>
          </a:p>
          <a:p>
            <a:pPr>
              <a:lnSpc>
                <a:spcPct val="100000"/>
              </a:lnSpc>
            </a:pPr>
            <a:endParaRPr/>
          </a:p>
          <a:p>
            <a:pPr>
              <a:lnSpc>
                <a:spcPct val="100000"/>
              </a:lnSpc>
              <a:buFont typeface="Georgia"/>
              <a:buChar char="•"/>
            </a:pPr>
            <a:r>
              <a:rPr lang="en-US" sz="2000" strike="noStrike">
                <a:solidFill>
                  <a:srgbClr val="000000"/>
                </a:solidFill>
                <a:latin typeface="Georgia"/>
              </a:rPr>
              <a:t>doc.getElementsByTagName(“book”)[2].getAttribute(“title”)</a:t>
            </a:r>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 – натівний глобальний об'єкт </a:t>
            </a:r>
            <a:endParaRPr/>
          </a:p>
        </p:txBody>
      </p:sp>
      <p:sp>
        <p:nvSpPr>
          <p:cNvPr id="342"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Об'єкт для роботи з даними у форматі JSON.</a:t>
            </a:r>
            <a:endParaRPr/>
          </a:p>
          <a:p>
            <a:pPr>
              <a:lnSpc>
                <a:spcPct val="100000"/>
              </a:lnSpc>
              <a:buFont typeface="Georgia"/>
              <a:buChar char="•"/>
            </a:pPr>
            <a:r>
              <a:rPr lang="en-US" sz="2800" strike="noStrike">
                <a:solidFill>
                  <a:srgbClr val="000000"/>
                </a:solidFill>
                <a:latin typeface="Georgia"/>
              </a:rPr>
              <a:t>Методи:</a:t>
            </a:r>
            <a:endParaRPr/>
          </a:p>
          <a:p>
            <a:pPr lvl="1">
              <a:lnSpc>
                <a:spcPct val="100000"/>
              </a:lnSpc>
              <a:buFont typeface="Georgia"/>
              <a:buChar char="▫"/>
            </a:pPr>
            <a:r>
              <a:rPr lang="en-US" sz="2600" strike="noStrike">
                <a:solidFill>
                  <a:srgbClr val="e40059"/>
                </a:solidFill>
                <a:latin typeface="Georgia"/>
              </a:rPr>
              <a:t>JSON. stringify(),</a:t>
            </a:r>
            <a:endParaRPr/>
          </a:p>
          <a:p>
            <a:pPr lvl="1">
              <a:lnSpc>
                <a:spcPct val="100000"/>
              </a:lnSpc>
              <a:buFont typeface="Georgia"/>
              <a:buChar char="▫"/>
            </a:pPr>
            <a:r>
              <a:rPr lang="en-US" sz="2600" strike="noStrike">
                <a:solidFill>
                  <a:srgbClr val="e40059"/>
                </a:solidFill>
                <a:latin typeface="Georgia"/>
              </a:rPr>
              <a:t>JSON. parse().</a:t>
            </a:r>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TextShape 1"/>
          <p:cNvSpPr txBox="1"/>
          <p:nvPr/>
        </p:nvSpPr>
        <p:spPr>
          <a:xfrm>
            <a:off x="457200" y="60948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 stringify(data, filter, separator)</a:t>
            </a:r>
            <a:endParaRPr/>
          </a:p>
        </p:txBody>
      </p:sp>
      <p:sp>
        <p:nvSpPr>
          <p:cNvPr id="344" name="TextShape 2"/>
          <p:cNvSpPr txBox="1"/>
          <p:nvPr/>
        </p:nvSpPr>
        <p:spPr>
          <a:xfrm>
            <a:off x="457200" y="1580760"/>
            <a:ext cx="8229240" cy="569520"/>
          </a:xfrm>
          <a:prstGeom prst="rect">
            <a:avLst/>
          </a:prstGeom>
          <a:noFill/>
          <a:ln>
            <a:noFill/>
          </a:ln>
        </p:spPr>
        <p:txBody>
          <a:bodyPr lIns="90000" rIns="90000" tIns="45000" bIns="45000"/>
          <a:p>
            <a:pPr>
              <a:lnSpc>
                <a:spcPct val="100000"/>
              </a:lnSpc>
              <a:buFont typeface="Georgia"/>
              <a:buAutoNum type="arabicPeriod"/>
            </a:pPr>
            <a:r>
              <a:rPr lang="en-US" sz="2800" strike="noStrike">
                <a:solidFill>
                  <a:srgbClr val="000000"/>
                </a:solidFill>
                <a:latin typeface="Georgia"/>
              </a:rPr>
              <a:t>Без параметрів</a:t>
            </a:r>
            <a:endParaRPr/>
          </a:p>
          <a:p>
            <a:pPr>
              <a:lnSpc>
                <a:spcPct val="100000"/>
              </a:lnSpc>
            </a:pPr>
            <a:endParaRPr/>
          </a:p>
        </p:txBody>
      </p:sp>
      <p:sp>
        <p:nvSpPr>
          <p:cNvPr id="345" name="CustomShape 3"/>
          <p:cNvSpPr/>
          <p:nvPr/>
        </p:nvSpPr>
        <p:spPr>
          <a:xfrm>
            <a:off x="457200" y="2151000"/>
            <a:ext cx="8229240" cy="4423320"/>
          </a:xfrm>
          <a:prstGeom prst="rect">
            <a:avLst/>
          </a:prstGeom>
          <a:noFill/>
          <a:ln>
            <a:noFill/>
          </a:ln>
        </p:spPr>
        <p:style>
          <a:lnRef idx="0"/>
          <a:fillRef idx="0"/>
          <a:effectRef idx="0"/>
          <a:fontRef idx="minor"/>
        </p:style>
        <p:txBody>
          <a:bodyPr lIns="90000" rIns="90000" tIns="45000" bIns="45000"/>
          <a:p>
            <a:pPr>
              <a:lnSpc>
                <a:spcPct val="100000"/>
              </a:lnSpc>
              <a:buFont typeface="Georgia"/>
              <a:buChar char="•"/>
            </a:pPr>
            <a:r>
              <a:rPr lang="uk-UA" strike="noStrike">
                <a:solidFill>
                  <a:srgbClr val="000000"/>
                </a:solidFill>
                <a:latin typeface="Times New Roman"/>
                <a:ea typeface="Times New Roman"/>
              </a:rPr>
              <a:t> </a:t>
            </a:r>
            <a:endParaRPr/>
          </a:p>
          <a:p>
            <a:pPr>
              <a:lnSpc>
                <a:spcPct val="100000"/>
              </a:lnSpc>
              <a:buFont typeface="Georgia"/>
              <a:buChar char="•"/>
            </a:pPr>
            <a:r>
              <a:rPr b="1" lang="uk-UA" sz="2800" strike="noStrike">
                <a:solidFill>
                  <a:srgbClr val="000080"/>
                </a:solidFill>
                <a:latin typeface="Courier New"/>
                <a:ea typeface="Times New Roman"/>
              </a:rPr>
              <a:t>var </a:t>
            </a:r>
            <a:r>
              <a:rPr b="1" i="1" lang="uk-UA" sz="2800" strike="noStrike">
                <a:solidFill>
                  <a:srgbClr val="660e7a"/>
                </a:solidFill>
                <a:latin typeface="Courier New"/>
                <a:ea typeface="Times New Roman"/>
              </a:rPr>
              <a:t>book </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b="1" lang="uk-UA" sz="2800" strike="noStrike">
                <a:solidFill>
                  <a:srgbClr val="660e7a"/>
                </a:solidFill>
                <a:latin typeface="Courier New"/>
                <a:ea typeface="Times New Roman"/>
              </a:rPr>
              <a:t>title</a:t>
            </a:r>
            <a:r>
              <a:rPr lang="uk-UA" sz="2800" strike="noStrike">
                <a:solidFill>
                  <a:srgbClr val="000000"/>
                </a:solidFill>
                <a:latin typeface="Courier New"/>
                <a:ea typeface="Times New Roman"/>
              </a:rPr>
              <a:t>: </a:t>
            </a:r>
            <a:r>
              <a:rPr b="1" lang="uk-UA" sz="2800" strike="noStrike">
                <a:solidFill>
                  <a:srgbClr val="008000"/>
                </a:solidFill>
                <a:latin typeface="Courier New"/>
                <a:ea typeface="Times New Roman"/>
              </a:rPr>
              <a:t>"Professional JavaScript"</a:t>
            </a:r>
            <a:r>
              <a:rPr lang="uk-UA" sz="2800" strike="noStrike">
                <a:solidFill>
                  <a:srgbClr val="000000"/>
                </a:solidFill>
                <a:latin typeface="Courier New"/>
                <a:ea typeface="Times New Roman"/>
              </a:rPr>
              <a:t>,</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b="1" lang="uk-UA" sz="2800" strike="noStrike">
                <a:solidFill>
                  <a:srgbClr val="660e7a"/>
                </a:solidFill>
                <a:latin typeface="Courier New"/>
                <a:ea typeface="Times New Roman"/>
              </a:rPr>
              <a:t>authors</a:t>
            </a:r>
            <a:r>
              <a:rPr lang="uk-UA" sz="2800" strike="noStrike">
                <a:solidFill>
                  <a:srgbClr val="000000"/>
                </a:solidFill>
                <a:latin typeface="Courier New"/>
                <a:ea typeface="Times New Roman"/>
              </a:rPr>
              <a:t>: [ </a:t>
            </a:r>
            <a:r>
              <a:rPr b="1" lang="uk-UA" sz="2800" strike="noStrike">
                <a:solidFill>
                  <a:srgbClr val="008000"/>
                </a:solidFill>
                <a:latin typeface="Courier New"/>
                <a:ea typeface="Times New Roman"/>
              </a:rPr>
              <a:t>"Nicholas C. Zakas" </a:t>
            </a:r>
            <a:r>
              <a:rPr lang="uk-UA" sz="2800" strike="noStrike">
                <a:solidFill>
                  <a:srgbClr val="000000"/>
                </a:solidFill>
                <a:latin typeface="Courier New"/>
                <a:ea typeface="Times New Roman"/>
              </a:rPr>
              <a:t>],</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b="1" lang="uk-UA" sz="2800" strike="noStrike">
                <a:solidFill>
                  <a:srgbClr val="660e7a"/>
                </a:solidFill>
                <a:latin typeface="Courier New"/>
                <a:ea typeface="Times New Roman"/>
              </a:rPr>
              <a:t>edition</a:t>
            </a:r>
            <a:r>
              <a:rPr lang="uk-UA" sz="2800" strike="noStrike">
                <a:solidFill>
                  <a:srgbClr val="000000"/>
                </a:solidFill>
                <a:latin typeface="Courier New"/>
                <a:ea typeface="Times New Roman"/>
              </a:rPr>
              <a:t>: </a:t>
            </a:r>
            <a:r>
              <a:rPr lang="uk-UA" sz="2800" strike="noStrike">
                <a:solidFill>
                  <a:srgbClr val="0000ff"/>
                </a:solidFill>
                <a:latin typeface="Courier New"/>
                <a:ea typeface="Times New Roman"/>
              </a:rPr>
              <a:t>3</a:t>
            </a:r>
            <a:r>
              <a:rPr lang="uk-UA" sz="2800" strike="noStrike">
                <a:solidFill>
                  <a:srgbClr val="000000"/>
                </a:solidFill>
                <a:latin typeface="Courier New"/>
                <a:ea typeface="Times New Roman"/>
              </a:rPr>
              <a:t>,</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b="1" lang="uk-UA" sz="2800" strike="noStrike">
                <a:solidFill>
                  <a:srgbClr val="660e7a"/>
                </a:solidFill>
                <a:latin typeface="Courier New"/>
                <a:ea typeface="Times New Roman"/>
              </a:rPr>
              <a:t>year</a:t>
            </a:r>
            <a:r>
              <a:rPr lang="uk-UA" sz="2800" strike="noStrike">
                <a:solidFill>
                  <a:srgbClr val="000000"/>
                </a:solidFill>
                <a:latin typeface="Courier New"/>
                <a:ea typeface="Times New Roman"/>
              </a:rPr>
              <a:t>: </a:t>
            </a:r>
            <a:r>
              <a:rPr lang="uk-UA" sz="2800" strike="noStrike">
                <a:solidFill>
                  <a:srgbClr val="0000ff"/>
                </a:solidFill>
                <a:latin typeface="Courier New"/>
                <a:ea typeface="Times New Roman"/>
              </a:rPr>
              <a:t>2011</a:t>
            </a:r>
            <a:r>
              <a:rPr lang="uk-UA" sz="2800" strike="noStrike">
                <a:solidFill>
                  <a:srgbClr val="0000ff"/>
                </a:solidFill>
                <a:latin typeface="Courier New"/>
                <a:ea typeface="Times New Roman"/>
              </a:rPr>
              <a:t>
</a:t>
            </a:r>
            <a:r>
              <a:rPr lang="uk-UA" sz="2800" strike="noStrike">
                <a:solidFill>
                  <a:srgbClr val="000000"/>
                </a:solidFill>
                <a:latin typeface="Courier New"/>
                <a:ea typeface="Times New Roman"/>
              </a:rPr>
              <a:t>};</a:t>
            </a:r>
            <a:r>
              <a:rPr lang="uk-UA" sz="2800" strike="noStrike">
                <a:solidFill>
                  <a:srgbClr val="000000"/>
                </a:solidFill>
                <a:latin typeface="Courier New"/>
                <a:ea typeface="Times New Roman"/>
              </a:rPr>
              <a:t>
</a:t>
            </a:r>
            <a:r>
              <a:rPr b="1" lang="uk-UA" sz="2800" strike="noStrike">
                <a:solidFill>
                  <a:srgbClr val="000080"/>
                </a:solidFill>
                <a:latin typeface="Courier New"/>
                <a:ea typeface="Times New Roman"/>
              </a:rPr>
              <a:t>var </a:t>
            </a:r>
            <a:r>
              <a:rPr b="1" i="1" lang="uk-UA" sz="2800" strike="noStrike">
                <a:solidFill>
                  <a:srgbClr val="660e7a"/>
                </a:solidFill>
                <a:latin typeface="Courier New"/>
                <a:ea typeface="Times New Roman"/>
              </a:rPr>
              <a:t>jsonText </a:t>
            </a:r>
            <a:r>
              <a:rPr lang="uk-UA" sz="2800" strike="noStrike">
                <a:solidFill>
                  <a:srgbClr val="000000"/>
                </a:solidFill>
                <a:latin typeface="Courier New"/>
                <a:ea typeface="Times New Roman"/>
              </a:rPr>
              <a:t>= </a:t>
            </a:r>
            <a:r>
              <a:rPr b="1" i="1" lang="uk-UA" sz="2800" strike="noStrike">
                <a:solidFill>
                  <a:srgbClr val="660e7a"/>
                </a:solidFill>
                <a:latin typeface="Courier New"/>
                <a:ea typeface="Times New Roman"/>
              </a:rPr>
              <a:t>JSON</a:t>
            </a:r>
            <a:r>
              <a:rPr lang="uk-UA" sz="2800" strike="noStrike">
                <a:solidFill>
                  <a:srgbClr val="000000"/>
                </a:solidFill>
                <a:latin typeface="Courier New"/>
                <a:ea typeface="Times New Roman"/>
              </a:rPr>
              <a:t>.</a:t>
            </a:r>
            <a:r>
              <a:rPr i="1" lang="uk-UA" sz="2800" strike="noStrike">
                <a:solidFill>
                  <a:srgbClr val="000000"/>
                </a:solidFill>
                <a:latin typeface="Courier New"/>
                <a:ea typeface="Times New Roman"/>
              </a:rPr>
              <a:t>stringify</a:t>
            </a:r>
            <a:r>
              <a:rPr lang="uk-UA" sz="2800" strike="noStrike">
                <a:solidFill>
                  <a:srgbClr val="000000"/>
                </a:solidFill>
                <a:latin typeface="Courier New"/>
                <a:ea typeface="Times New Roman"/>
              </a:rPr>
              <a:t>(</a:t>
            </a:r>
            <a:r>
              <a:rPr b="1" i="1" lang="uk-UA" sz="2800" strike="noStrike">
                <a:solidFill>
                  <a:srgbClr val="660e7a"/>
                </a:solidFill>
                <a:latin typeface="Courier New"/>
                <a:ea typeface="Times New Roman"/>
              </a:rPr>
              <a:t>book</a:t>
            </a:r>
            <a:r>
              <a:rPr lang="uk-UA" sz="2800" strike="noStrike">
                <a:solidFill>
                  <a:srgbClr val="000000"/>
                </a:solidFill>
                <a:latin typeface="Courier New"/>
                <a:ea typeface="Times New Roman"/>
              </a:rPr>
              <a:t>);</a:t>
            </a:r>
            <a:r>
              <a:rPr lang="uk-UA" sz="2800" strike="noStrike">
                <a:solidFill>
                  <a:srgbClr val="000000"/>
                </a:solidFill>
                <a:latin typeface="Courier New"/>
                <a:ea typeface="Times New Roman"/>
              </a:rPr>
              <a:t>
</a:t>
            </a:r>
            <a:r>
              <a:rPr b="1" i="1" lang="uk-UA" sz="2800" strike="noStrike">
                <a:solidFill>
                  <a:srgbClr val="660e7a"/>
                </a:solidFill>
                <a:latin typeface="Courier New"/>
                <a:ea typeface="Times New Roman"/>
              </a:rPr>
              <a:t>jsonText </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b="1" lang="uk-UA" sz="2800" strike="noStrike">
                <a:solidFill>
                  <a:srgbClr val="660e7a"/>
                </a:solidFill>
                <a:latin typeface="Courier New"/>
                <a:ea typeface="Times New Roman"/>
              </a:rPr>
              <a:t>"title"</a:t>
            </a:r>
            <a:r>
              <a:rPr lang="uk-UA" sz="2800" strike="noStrike">
                <a:solidFill>
                  <a:srgbClr val="000000"/>
                </a:solidFill>
                <a:latin typeface="Courier New"/>
                <a:ea typeface="Times New Roman"/>
              </a:rPr>
              <a:t>: </a:t>
            </a:r>
            <a:r>
              <a:rPr b="1" lang="uk-UA" sz="2800" strike="noStrike">
                <a:solidFill>
                  <a:srgbClr val="008000"/>
                </a:solidFill>
                <a:latin typeface="Courier New"/>
                <a:ea typeface="Times New Roman"/>
              </a:rPr>
              <a:t>"Professional JavaScript"</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b="1" lang="uk-UA" sz="2800" strike="noStrike">
                <a:solidFill>
                  <a:srgbClr val="660e7a"/>
                </a:solidFill>
                <a:latin typeface="Courier New"/>
                <a:ea typeface="Times New Roman"/>
              </a:rPr>
              <a:t>"authors"</a:t>
            </a:r>
            <a:r>
              <a:rPr lang="uk-UA" sz="2800" strike="noStrike">
                <a:solidFill>
                  <a:srgbClr val="000000"/>
                </a:solidFill>
                <a:latin typeface="Courier New"/>
                <a:ea typeface="Times New Roman"/>
              </a:rPr>
              <a:t>: [</a:t>
            </a:r>
            <a:r>
              <a:rPr b="1" lang="uk-UA" sz="2800" strike="noStrike">
                <a:solidFill>
                  <a:srgbClr val="008000"/>
                </a:solidFill>
                <a:latin typeface="Courier New"/>
                <a:ea typeface="Times New Roman"/>
              </a:rPr>
              <a:t>"Nicholas C. Zakas"</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b="1" lang="uk-UA" sz="2800" strike="noStrike">
                <a:solidFill>
                  <a:srgbClr val="660e7a"/>
                </a:solidFill>
                <a:latin typeface="Courier New"/>
                <a:ea typeface="Times New Roman"/>
              </a:rPr>
              <a:t>"edition"</a:t>
            </a:r>
            <a:r>
              <a:rPr lang="uk-UA" sz="2800" strike="noStrike">
                <a:solidFill>
                  <a:srgbClr val="000000"/>
                </a:solidFill>
                <a:latin typeface="Courier New"/>
                <a:ea typeface="Times New Roman"/>
              </a:rPr>
              <a:t>: </a:t>
            </a:r>
            <a:r>
              <a:rPr lang="uk-UA" sz="2800" strike="noStrike">
                <a:solidFill>
                  <a:srgbClr val="0000ff"/>
                </a:solidFill>
                <a:latin typeface="Courier New"/>
                <a:ea typeface="Times New Roman"/>
              </a:rPr>
              <a:t>3</a:t>
            </a:r>
            <a:r>
              <a:rPr lang="uk-UA" sz="2800" strike="noStrike">
                <a:solidFill>
                  <a:srgbClr val="000000"/>
                </a:solidFill>
                <a:latin typeface="Courier New"/>
                <a:ea typeface="Times New Roman"/>
              </a:rPr>
              <a:t>,</a:t>
            </a:r>
            <a:r>
              <a:rPr lang="uk-UA" sz="2800" strike="noStrike">
                <a:solidFill>
                  <a:srgbClr val="000000"/>
                </a:solidFill>
                <a:latin typeface="Courier New"/>
                <a:ea typeface="Times New Roman"/>
              </a:rPr>
              <a:t>
</a:t>
            </a:r>
            <a:r>
              <a:rPr lang="uk-UA" sz="2800" strike="noStrike">
                <a:solidFill>
                  <a:srgbClr val="000000"/>
                </a:solidFill>
                <a:latin typeface="Courier New"/>
                <a:ea typeface="Times New Roman"/>
              </a:rPr>
              <a:t>    </a:t>
            </a:r>
            <a:r>
              <a:rPr b="1" lang="uk-UA" sz="2800" strike="noStrike">
                <a:solidFill>
                  <a:srgbClr val="660e7a"/>
                </a:solidFill>
                <a:latin typeface="Courier New"/>
                <a:ea typeface="Times New Roman"/>
              </a:rPr>
              <a:t>"year"</a:t>
            </a:r>
            <a:r>
              <a:rPr lang="uk-UA" sz="2800" strike="noStrike">
                <a:solidFill>
                  <a:srgbClr val="000000"/>
                </a:solidFill>
                <a:latin typeface="Courier New"/>
                <a:ea typeface="Times New Roman"/>
              </a:rPr>
              <a:t>: </a:t>
            </a:r>
            <a:r>
              <a:rPr lang="uk-UA" sz="2800" strike="noStrike">
                <a:solidFill>
                  <a:srgbClr val="0000ff"/>
                </a:solidFill>
                <a:latin typeface="Courier New"/>
                <a:ea typeface="Times New Roman"/>
              </a:rPr>
              <a:t>2011</a:t>
            </a:r>
            <a:r>
              <a:rPr lang="uk-UA" sz="2800" strike="noStrike">
                <a:solidFill>
                  <a:srgbClr val="0000ff"/>
                </a:solidFill>
                <a:latin typeface="Courier New"/>
                <a:ea typeface="Times New Roman"/>
              </a:rPr>
              <a:t>
</a:t>
            </a:r>
            <a:r>
              <a:rPr lang="uk-UA" sz="2800" strike="noStrike">
                <a:solidFill>
                  <a:srgbClr val="000000"/>
                </a:solidFill>
                <a:latin typeface="Courier New"/>
                <a:ea typeface="Times New Roman"/>
              </a:rPr>
              <a:t>};</a:t>
            </a:r>
            <a:endParaRPr/>
          </a:p>
          <a:p>
            <a:pPr>
              <a:lnSpc>
                <a:spcPct val="100000"/>
              </a:lnSpc>
            </a:pPr>
            <a:endParaRPr/>
          </a:p>
          <a:p>
            <a:pPr>
              <a:lnSpc>
                <a:spcPct val="100000"/>
              </a:lnSpc>
            </a:pPr>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6"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 stringify(data, filter, separator)</a:t>
            </a:r>
            <a:endParaRPr/>
          </a:p>
        </p:txBody>
      </p:sp>
      <p:sp>
        <p:nvSpPr>
          <p:cNvPr id="347"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2. 1 Filter: array | function</a:t>
            </a:r>
            <a:endParaRPr/>
          </a:p>
          <a:p>
            <a:pPr>
              <a:lnSpc>
                <a:spcPct val="100000"/>
              </a:lnSpc>
            </a:pPr>
            <a:endParaRPr/>
          </a:p>
          <a:p>
            <a:pPr>
              <a:lnSpc>
                <a:spcPct val="100000"/>
              </a:lnSpc>
            </a:pPr>
            <a:r>
              <a:rPr b="1" lang="en-US" sz="2400" strike="noStrike">
                <a:solidFill>
                  <a:srgbClr val="000080"/>
                </a:solidFill>
                <a:latin typeface="Courier New"/>
              </a:rPr>
              <a:t>var </a:t>
            </a:r>
            <a:r>
              <a:rPr b="1" i="1" lang="en-US" sz="2400" strike="noStrike">
                <a:solidFill>
                  <a:srgbClr val="660e7a"/>
                </a:solidFill>
                <a:latin typeface="Courier New"/>
              </a:rPr>
              <a:t>jsonText </a:t>
            </a:r>
            <a:r>
              <a:rPr lang="en-US" sz="2400" strike="noStrike">
                <a:solidFill>
                  <a:srgbClr val="000000"/>
                </a:solidFill>
                <a:latin typeface="Courier New"/>
              </a:rPr>
              <a:t>= </a:t>
            </a:r>
            <a:r>
              <a:rPr b="1" i="1" lang="en-US" sz="2400" strike="noStrike">
                <a:solidFill>
                  <a:srgbClr val="660e7a"/>
                </a:solidFill>
                <a:latin typeface="Courier New"/>
              </a:rPr>
              <a:t>JSON</a:t>
            </a:r>
            <a:r>
              <a:rPr lang="en-US" sz="2400" strike="noStrike">
                <a:solidFill>
                  <a:srgbClr val="000000"/>
                </a:solidFill>
                <a:latin typeface="Courier New"/>
              </a:rPr>
              <a:t>.</a:t>
            </a:r>
            <a:r>
              <a:rPr i="1" lang="en-US" sz="2400" strike="noStrike">
                <a:solidFill>
                  <a:srgbClr val="000000"/>
                </a:solidFill>
                <a:latin typeface="Courier New"/>
              </a:rPr>
              <a:t>stringify</a:t>
            </a:r>
            <a:r>
              <a:rPr lang="en-US" sz="2400" strike="noStrike">
                <a:solidFill>
                  <a:srgbClr val="000000"/>
                </a:solidFill>
                <a:latin typeface="Courier New"/>
              </a:rPr>
              <a:t>(book, [</a:t>
            </a:r>
            <a:r>
              <a:rPr b="1" lang="en-US" sz="2400" strike="noStrike">
                <a:solidFill>
                  <a:srgbClr val="008000"/>
                </a:solidFill>
                <a:latin typeface="Courier New"/>
              </a:rPr>
              <a:t>"title"</a:t>
            </a:r>
            <a:r>
              <a:rPr lang="en-US" sz="2400" strike="noStrike">
                <a:solidFill>
                  <a:srgbClr val="000000"/>
                </a:solidFill>
                <a:latin typeface="Courier New"/>
              </a:rPr>
              <a:t>, </a:t>
            </a:r>
            <a:r>
              <a:rPr b="1" lang="en-US" sz="2400" strike="noStrike">
                <a:solidFill>
                  <a:srgbClr val="008000"/>
                </a:solidFill>
                <a:latin typeface="Courier New"/>
              </a:rPr>
              <a:t>"edition"</a:t>
            </a:r>
            <a:r>
              <a:rPr lang="en-US" sz="2400" strike="noStrike">
                <a:solidFill>
                  <a:srgbClr val="000000"/>
                </a:solidFill>
                <a:latin typeface="Courier New"/>
              </a:rPr>
              <a:t>]);</a:t>
            </a:r>
            <a:r>
              <a:rPr lang="en-US" sz="2400" strike="noStrike">
                <a:solidFill>
                  <a:srgbClr val="000000"/>
                </a:solidFill>
                <a:latin typeface="Courier New"/>
              </a:rPr>
              <a:t>
</a:t>
            </a:r>
            <a:r>
              <a:rPr b="1" lang="en-US" sz="2400" strike="noStrike">
                <a:solidFill>
                  <a:srgbClr val="660e7a"/>
                </a:solidFill>
                <a:latin typeface="Courier New"/>
              </a:rPr>
              <a:t>console</a:t>
            </a:r>
            <a:r>
              <a:rPr lang="en-US" sz="2400" strike="noStrike">
                <a:solidFill>
                  <a:srgbClr val="000000"/>
                </a:solidFill>
                <a:latin typeface="Courier New"/>
              </a:rPr>
              <a:t>.</a:t>
            </a:r>
            <a:r>
              <a:rPr lang="en-US" sz="2400" strike="noStrike">
                <a:solidFill>
                  <a:srgbClr val="7a7a43"/>
                </a:solidFill>
                <a:latin typeface="Courier New"/>
              </a:rPr>
              <a:t>log</a:t>
            </a:r>
            <a:r>
              <a:rPr lang="en-US" sz="2400" strike="noStrike">
                <a:solidFill>
                  <a:srgbClr val="000000"/>
                </a:solidFill>
                <a:latin typeface="Courier New"/>
              </a:rPr>
              <a:t>({</a:t>
            </a:r>
            <a:r>
              <a:rPr lang="en-US" sz="2400" strike="noStrike">
                <a:solidFill>
                  <a:srgbClr val="000000"/>
                </a:solidFill>
                <a:latin typeface="Courier New"/>
              </a:rPr>
              <a:t>
</a:t>
            </a:r>
            <a:r>
              <a:rPr lang="en-US" sz="2400" strike="noStrike">
                <a:solidFill>
                  <a:srgbClr val="000000"/>
                </a:solidFill>
                <a:latin typeface="Courier New"/>
              </a:rPr>
              <a:t>    </a:t>
            </a:r>
            <a:r>
              <a:rPr b="1" lang="en-US" sz="2400" strike="noStrike">
                <a:solidFill>
                  <a:srgbClr val="660e7a"/>
                </a:solidFill>
                <a:latin typeface="Courier New"/>
              </a:rPr>
              <a:t>"title"</a:t>
            </a:r>
            <a:r>
              <a:rPr lang="en-US" sz="2400" strike="noStrike">
                <a:solidFill>
                  <a:srgbClr val="000000"/>
                </a:solidFill>
                <a:latin typeface="Courier New"/>
              </a:rPr>
              <a:t>: </a:t>
            </a:r>
            <a:r>
              <a:rPr b="1" lang="en-US" sz="2400" strike="noStrike">
                <a:solidFill>
                  <a:srgbClr val="008000"/>
                </a:solidFill>
                <a:latin typeface="Courier New"/>
              </a:rPr>
              <a:t>"Professional JavaScript"</a:t>
            </a:r>
            <a:r>
              <a:rPr lang="en-US" sz="2400" strike="noStrike">
                <a:solidFill>
                  <a:srgbClr val="000000"/>
                </a:solidFill>
                <a:latin typeface="Courier New"/>
              </a:rPr>
              <a:t>, </a:t>
            </a:r>
            <a:r>
              <a:rPr lang="en-US" sz="2400" strike="noStrike">
                <a:solidFill>
                  <a:srgbClr val="000000"/>
                </a:solidFill>
                <a:latin typeface="Courier New"/>
              </a:rPr>
              <a:t>
</a:t>
            </a:r>
            <a:r>
              <a:rPr lang="en-US" sz="2400" strike="noStrike">
                <a:solidFill>
                  <a:srgbClr val="000000"/>
                </a:solidFill>
                <a:latin typeface="Courier New"/>
              </a:rPr>
              <a:t>    </a:t>
            </a:r>
            <a:r>
              <a:rPr b="1" lang="en-US" sz="2400" strike="noStrike">
                <a:solidFill>
                  <a:srgbClr val="660e7a"/>
                </a:solidFill>
                <a:latin typeface="Courier New"/>
              </a:rPr>
              <a:t>"edition"</a:t>
            </a:r>
            <a:r>
              <a:rPr lang="en-US" sz="2400" strike="noStrike">
                <a:solidFill>
                  <a:srgbClr val="000000"/>
                </a:solidFill>
                <a:latin typeface="Courier New"/>
              </a:rPr>
              <a:t>: </a:t>
            </a:r>
            <a:r>
              <a:rPr lang="en-US" sz="2400" strike="noStrike">
                <a:solidFill>
                  <a:srgbClr val="0000ff"/>
                </a:solidFill>
                <a:latin typeface="Courier New"/>
              </a:rPr>
              <a:t>3</a:t>
            </a:r>
            <a:r>
              <a:rPr lang="en-US" sz="2400" strike="noStrike">
                <a:solidFill>
                  <a:srgbClr val="0000ff"/>
                </a:solidFill>
                <a:latin typeface="Courier New"/>
              </a:rPr>
              <a:t>
</a:t>
            </a:r>
            <a:r>
              <a:rPr lang="en-US" sz="2400" strike="noStrike">
                <a:solidFill>
                  <a:srgbClr val="000000"/>
                </a:solidFill>
                <a:latin typeface="Courier New"/>
              </a:rPr>
              <a:t>});</a:t>
            </a:r>
            <a:endParaRPr/>
          </a:p>
          <a:p>
            <a:pPr>
              <a:lnSpc>
                <a:spcPct val="100000"/>
              </a:lnSpc>
            </a:pPr>
            <a:endParaRPr/>
          </a:p>
        </p:txBody>
      </p:sp>
      <p:sp>
        <p:nvSpPr>
          <p:cNvPr id="348" name="CustomShape 3"/>
          <p:cNvSpPr/>
          <p:nvPr/>
        </p:nvSpPr>
        <p:spPr>
          <a:xfrm>
            <a:off x="2448360" y="-113760"/>
            <a:ext cx="4246920" cy="684360"/>
          </a:xfrm>
          <a:prstGeom prst="rect">
            <a:avLst/>
          </a:prstGeom>
          <a:solidFill>
            <a:srgbClr val="ffffff"/>
          </a:solidFill>
          <a:ln>
            <a:noFill/>
          </a:ln>
        </p:spPr>
        <p:style>
          <a:lnRef idx="0"/>
          <a:fillRef idx="0"/>
          <a:effectRef idx="0"/>
          <a:fontRef idx="minor"/>
        </p:style>
        <p:txBody>
          <a:bodyPr wrap="none" bIns="0" anchor="ctr"/>
          <a:p>
            <a:pPr>
              <a:lnSpc>
                <a:spcPct val="100000"/>
              </a:lnSpc>
            </a:pPr>
            <a:r>
              <a:rPr b="1" lang="uk-UA" sz="1200" strike="noStrike">
                <a:solidFill>
                  <a:srgbClr val="000080"/>
                </a:solidFill>
                <a:latin typeface="Arial Unicode MS"/>
                <a:ea typeface="Times New Roman"/>
              </a:rPr>
              <a:t>var </a:t>
            </a:r>
            <a:r>
              <a:rPr b="1" i="1" lang="uk-UA" sz="1200" strike="noStrike">
                <a:solidFill>
                  <a:srgbClr val="660e7a"/>
                </a:solidFill>
                <a:latin typeface="Arial Unicode MS"/>
                <a:ea typeface="Times New Roman"/>
              </a:rPr>
              <a:t>jsonText </a:t>
            </a:r>
            <a:r>
              <a:rPr lang="uk-UA" sz="1200" strike="noStrike">
                <a:solidFill>
                  <a:srgbClr val="000000"/>
                </a:solidFill>
                <a:latin typeface="Arial Unicode MS"/>
                <a:ea typeface="Times New Roman"/>
              </a:rPr>
              <a:t>= </a:t>
            </a:r>
            <a:r>
              <a:rPr b="1" i="1" lang="uk-UA" sz="1200" strike="noStrike">
                <a:solidFill>
                  <a:srgbClr val="660e7a"/>
                </a:solidFill>
                <a:latin typeface="Arial Unicode MS"/>
                <a:ea typeface="Times New Roman"/>
              </a:rPr>
              <a:t>JSON</a:t>
            </a:r>
            <a:r>
              <a:rPr lang="uk-UA" sz="1200" strike="noStrike">
                <a:solidFill>
                  <a:srgbClr val="000000"/>
                </a:solidFill>
                <a:latin typeface="Arial Unicode MS"/>
                <a:ea typeface="Times New Roman"/>
              </a:rPr>
              <a:t>.</a:t>
            </a:r>
            <a:r>
              <a:rPr i="1" lang="uk-UA" sz="1200" strike="noStrike">
                <a:solidFill>
                  <a:srgbClr val="000000"/>
                </a:solidFill>
                <a:latin typeface="Arial Unicode MS"/>
                <a:ea typeface="Times New Roman"/>
              </a:rPr>
              <a:t>stringify</a:t>
            </a:r>
            <a:r>
              <a:rPr lang="uk-UA" sz="1200" strike="noStrike">
                <a:solidFill>
                  <a:srgbClr val="000000"/>
                </a:solidFill>
                <a:latin typeface="Arial Unicode MS"/>
                <a:ea typeface="Times New Roman"/>
              </a:rPr>
              <a:t>(book, [</a:t>
            </a:r>
            <a:r>
              <a:rPr b="1" lang="uk-UA" sz="1200" strike="noStrike">
                <a:solidFill>
                  <a:srgbClr val="008000"/>
                </a:solidFill>
                <a:latin typeface="Arial Unicode MS"/>
                <a:ea typeface="Times New Roman"/>
              </a:rPr>
              <a:t>"title"</a:t>
            </a:r>
            <a:r>
              <a:rPr lang="uk-UA" sz="1200" strike="noStrike">
                <a:solidFill>
                  <a:srgbClr val="000000"/>
                </a:solidFill>
                <a:latin typeface="Arial Unicode MS"/>
                <a:ea typeface="Times New Roman"/>
              </a:rPr>
              <a:t>, </a:t>
            </a:r>
            <a:r>
              <a:rPr b="1" lang="uk-UA" sz="1200" strike="noStrike">
                <a:solidFill>
                  <a:srgbClr val="008000"/>
                </a:solidFill>
                <a:latin typeface="Arial Unicode MS"/>
                <a:ea typeface="Times New Roman"/>
              </a:rPr>
              <a:t>"edition"</a:t>
            </a:r>
            <a:r>
              <a:rPr lang="uk-UA" sz="1200" strike="noStrike">
                <a:solidFill>
                  <a:srgbClr val="000000"/>
                </a:solidFill>
                <a:latin typeface="Arial Unicode MS"/>
                <a:ea typeface="Times New Roman"/>
              </a:rPr>
              <a:t>]);</a:t>
            </a:r>
            <a:r>
              <a:rPr lang="uk-UA" sz="1200" strike="noStrike">
                <a:solidFill>
                  <a:srgbClr val="000000"/>
                </a:solidFill>
                <a:latin typeface="Arial Unicode MS"/>
                <a:ea typeface="Times New Roman"/>
              </a:rPr>
              <a:t>
</a:t>
            </a:r>
            <a:r>
              <a:rPr b="1" lang="uk-UA" sz="1200" strike="noStrike">
                <a:solidFill>
                  <a:srgbClr val="660e7a"/>
                </a:solidFill>
                <a:latin typeface="Arial Unicode MS"/>
                <a:ea typeface="Times New Roman"/>
              </a:rPr>
              <a:t>console</a:t>
            </a:r>
            <a:r>
              <a:rPr lang="uk-UA" sz="1200" strike="noStrike">
                <a:solidFill>
                  <a:srgbClr val="000000"/>
                </a:solidFill>
                <a:latin typeface="Arial Unicode MS"/>
                <a:ea typeface="Times New Roman"/>
              </a:rPr>
              <a:t>.</a:t>
            </a:r>
            <a:r>
              <a:rPr lang="uk-UA" sz="1200" strike="noStrike">
                <a:solidFill>
                  <a:srgbClr val="7a7a43"/>
                </a:solidFill>
                <a:latin typeface="Arial Unicode MS"/>
                <a:ea typeface="Times New Roman"/>
              </a:rPr>
              <a:t>log</a:t>
            </a:r>
            <a:r>
              <a:rPr lang="uk-UA" sz="1200" strike="noStrike">
                <a:solidFill>
                  <a:srgbClr val="000000"/>
                </a:solidFill>
                <a:latin typeface="Arial Unicode MS"/>
                <a:ea typeface="Times New Roman"/>
              </a:rPr>
              <a:t>({</a:t>
            </a:r>
            <a:r>
              <a:rPr b="1" lang="uk-UA" sz="1200" strike="noStrike">
                <a:solidFill>
                  <a:srgbClr val="660e7a"/>
                </a:solidFill>
                <a:latin typeface="Arial Unicode MS"/>
                <a:ea typeface="Times New Roman"/>
              </a:rPr>
              <a:t>"title"</a:t>
            </a:r>
            <a:r>
              <a:rPr lang="uk-UA" sz="1200" strike="noStrike">
                <a:solidFill>
                  <a:srgbClr val="000000"/>
                </a:solidFill>
                <a:latin typeface="Arial Unicode MS"/>
                <a:ea typeface="Times New Roman"/>
              </a:rPr>
              <a:t>: </a:t>
            </a:r>
            <a:r>
              <a:rPr b="1" lang="uk-UA" sz="1200" strike="noStrike">
                <a:solidFill>
                  <a:srgbClr val="008000"/>
                </a:solidFill>
                <a:latin typeface="Arial Unicode MS"/>
                <a:ea typeface="Times New Roman"/>
              </a:rPr>
              <a:t>"Professional JavaScript"</a:t>
            </a:r>
            <a:r>
              <a:rPr lang="uk-UA" sz="1200" strike="noStrike">
                <a:solidFill>
                  <a:srgbClr val="000000"/>
                </a:solidFill>
                <a:latin typeface="Arial Unicode MS"/>
                <a:ea typeface="Times New Roman"/>
              </a:rPr>
              <a:t>, </a:t>
            </a:r>
            <a:r>
              <a:rPr b="1" lang="uk-UA" sz="1200" strike="noStrike">
                <a:solidFill>
                  <a:srgbClr val="660e7a"/>
                </a:solidFill>
                <a:latin typeface="Arial Unicode MS"/>
                <a:ea typeface="Times New Roman"/>
              </a:rPr>
              <a:t>"edition"</a:t>
            </a:r>
            <a:r>
              <a:rPr lang="uk-UA" sz="1200" strike="noStrike">
                <a:solidFill>
                  <a:srgbClr val="000000"/>
                </a:solidFill>
                <a:latin typeface="Arial Unicode MS"/>
                <a:ea typeface="Times New Roman"/>
              </a:rPr>
              <a:t>: </a:t>
            </a:r>
            <a:r>
              <a:rPr lang="uk-UA" sz="1200" strike="noStrike">
                <a:solidFill>
                  <a:srgbClr val="0000ff"/>
                </a:solidFill>
                <a:latin typeface="Arial Unicode MS"/>
                <a:ea typeface="Times New Roman"/>
              </a:rPr>
              <a:t>3</a:t>
            </a:r>
            <a:r>
              <a:rPr lang="uk-UA" sz="1200" strike="noStrike">
                <a:solidFill>
                  <a:srgbClr val="000000"/>
                </a:solidFill>
                <a:latin typeface="Arial Unicode MS"/>
                <a:ea typeface="Times New Roman"/>
              </a:rPr>
              <a:t>});</a:t>
            </a:r>
            <a:r>
              <a:rPr lang="uk-UA" sz="800" strike="noStrike">
                <a:solidFill>
                  <a:srgbClr val="000000"/>
                </a:solidFill>
                <a:latin typeface="Georgia"/>
                <a:ea typeface="Times New Roman"/>
              </a:rPr>
              <a:t> </a:t>
            </a:r>
            <a:endParaRPr/>
          </a:p>
          <a:p>
            <a:pPr>
              <a:lnSpc>
                <a:spcPct val="100000"/>
              </a:lnSpc>
            </a:pPr>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9"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 stringify(data, filter, separator)</a:t>
            </a:r>
            <a:endParaRPr/>
          </a:p>
        </p:txBody>
      </p:sp>
      <p:sp>
        <p:nvSpPr>
          <p:cNvPr id="350"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2.2 Filter: array | function</a:t>
            </a:r>
            <a:endParaRPr/>
          </a:p>
          <a:p>
            <a:pPr>
              <a:lnSpc>
                <a:spcPct val="100000"/>
              </a:lnSpc>
            </a:pPr>
            <a:endParaRPr/>
          </a:p>
          <a:p>
            <a:pPr>
              <a:lnSpc>
                <a:spcPct val="100000"/>
              </a:lnSpc>
            </a:pPr>
            <a:r>
              <a:rPr b="1" lang="en-US" sz="2800" strike="noStrike">
                <a:solidFill>
                  <a:srgbClr val="000080"/>
                </a:solidFill>
                <a:latin typeface="Courier New"/>
              </a:rPr>
              <a:t>var </a:t>
            </a:r>
            <a:r>
              <a:rPr b="1" i="1" lang="en-US" sz="2800" strike="noStrike">
                <a:solidFill>
                  <a:srgbClr val="660e7a"/>
                </a:solidFill>
                <a:latin typeface="Courier New"/>
              </a:rPr>
              <a:t>jsonText </a:t>
            </a:r>
            <a:r>
              <a:rPr lang="en-US" sz="2800" strike="noStrike">
                <a:solidFill>
                  <a:srgbClr val="000000"/>
                </a:solidFill>
                <a:latin typeface="Courier New"/>
              </a:rPr>
              <a:t>= </a:t>
            </a:r>
            <a:r>
              <a:rPr b="1" i="1" lang="en-US" sz="2800" strike="noStrike">
                <a:solidFill>
                  <a:srgbClr val="660e7a"/>
                </a:solidFill>
                <a:latin typeface="Courier New"/>
              </a:rPr>
              <a:t>JSON</a:t>
            </a:r>
            <a:r>
              <a:rPr lang="en-US" sz="2800" strike="noStrike">
                <a:solidFill>
                  <a:srgbClr val="000000"/>
                </a:solidFill>
                <a:latin typeface="Courier New"/>
              </a:rPr>
              <a:t>.</a:t>
            </a:r>
            <a:r>
              <a:rPr i="1" lang="en-US" sz="2800" strike="noStrike">
                <a:solidFill>
                  <a:srgbClr val="000000"/>
                </a:solidFill>
                <a:latin typeface="Courier New"/>
              </a:rPr>
              <a:t>stringify</a:t>
            </a:r>
            <a:r>
              <a:rPr lang="en-US" sz="2800" strike="noStrike">
                <a:solidFill>
                  <a:srgbClr val="000000"/>
                </a:solidFill>
                <a:latin typeface="Courier New"/>
              </a:rPr>
              <a:t>(book, </a:t>
            </a:r>
            <a:r>
              <a:rPr b="1" lang="en-US" sz="2800" strike="noStrike">
                <a:solidFill>
                  <a:srgbClr val="000080"/>
                </a:solidFill>
                <a:latin typeface="Courier New"/>
              </a:rPr>
              <a:t>function</a:t>
            </a:r>
            <a:r>
              <a:rPr lang="en-US" sz="2800" strike="noStrike">
                <a:solidFill>
                  <a:srgbClr val="000000"/>
                </a:solidFill>
                <a:latin typeface="Courier New"/>
              </a:rPr>
              <a:t>(key, value){</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switch</a:t>
            </a:r>
            <a:r>
              <a:rPr lang="en-US" sz="2800" strike="noStrike">
                <a:solidFill>
                  <a:srgbClr val="000000"/>
                </a:solidFill>
                <a:latin typeface="Courier New"/>
              </a:rPr>
              <a:t>(key){</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case </a:t>
            </a:r>
            <a:r>
              <a:rPr b="1" lang="en-US" sz="2800" strike="noStrike">
                <a:solidFill>
                  <a:srgbClr val="008000"/>
                </a:solidFill>
                <a:latin typeface="Courier New"/>
              </a:rPr>
              <a:t>"authors"</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return </a:t>
            </a:r>
            <a:r>
              <a:rPr lang="en-US" sz="2800" strike="noStrike">
                <a:solidFill>
                  <a:srgbClr val="000000"/>
                </a:solidFill>
                <a:latin typeface="Courier New"/>
              </a:rPr>
              <a:t>value.</a:t>
            </a:r>
            <a:r>
              <a:rPr lang="en-US" sz="2800" strike="noStrike">
                <a:solidFill>
                  <a:srgbClr val="7a7a43"/>
                </a:solidFill>
                <a:latin typeface="Courier New"/>
              </a:rPr>
              <a:t>join</a:t>
            </a:r>
            <a:r>
              <a:rPr lang="en-US" sz="2800" strike="noStrike">
                <a:solidFill>
                  <a:srgbClr val="000000"/>
                </a:solidFill>
                <a:latin typeface="Courier New"/>
              </a:rPr>
              <a:t>(</a:t>
            </a:r>
            <a:r>
              <a:rPr b="1" lang="en-US" sz="2800" strike="noStrike">
                <a:solidFill>
                  <a:srgbClr val="008000"/>
                </a:solidFill>
                <a:latin typeface="Courier New"/>
              </a:rPr>
              <a:t>","</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case </a:t>
            </a:r>
            <a:r>
              <a:rPr b="1" lang="en-US" sz="2800" strike="noStrike">
                <a:solidFill>
                  <a:srgbClr val="008000"/>
                </a:solidFill>
                <a:latin typeface="Courier New"/>
              </a:rPr>
              <a:t>"year"</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return </a:t>
            </a:r>
            <a:r>
              <a:rPr lang="en-US" sz="2800" strike="noStrike">
                <a:solidFill>
                  <a:srgbClr val="0000ff"/>
                </a:solidFill>
                <a:latin typeface="Courier New"/>
              </a:rPr>
              <a:t>5000</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case </a:t>
            </a:r>
            <a:r>
              <a:rPr b="1" lang="en-US" sz="2800" strike="noStrike">
                <a:solidFill>
                  <a:srgbClr val="008000"/>
                </a:solidFill>
                <a:latin typeface="Courier New"/>
              </a:rPr>
              <a:t>"edition"</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return </a:t>
            </a:r>
            <a:r>
              <a:rPr lang="en-US" sz="2800" strike="noStrike">
                <a:solidFill>
                  <a:srgbClr val="000000"/>
                </a:solidFill>
                <a:latin typeface="Courier New"/>
              </a:rPr>
              <a:t>undeﬁned;</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default</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return </a:t>
            </a:r>
            <a:r>
              <a:rPr lang="en-US" sz="2800" strike="noStrike">
                <a:solidFill>
                  <a:srgbClr val="000000"/>
                </a:solidFill>
                <a:latin typeface="Courier New"/>
              </a:rPr>
              <a:t>value;</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a:t>
            </a:r>
            <a:r>
              <a:rPr lang="en-US" sz="2800" strike="noStrike">
                <a:solidFill>
                  <a:srgbClr val="000000"/>
                </a:solidFill>
                <a:latin typeface="Courier New"/>
              </a:rPr>
              <a:t>
</a:t>
            </a:r>
            <a:r>
              <a:rPr b="1" lang="en-US" sz="2800" strike="noStrike">
                <a:solidFill>
                  <a:srgbClr val="660e7a"/>
                </a:solidFill>
                <a:latin typeface="Courier New"/>
              </a:rPr>
              <a:t>console</a:t>
            </a:r>
            <a:r>
              <a:rPr lang="en-US" sz="2800" strike="noStrike">
                <a:solidFill>
                  <a:srgbClr val="000000"/>
                </a:solidFill>
                <a:latin typeface="Courier New"/>
              </a:rPr>
              <a:t>.</a:t>
            </a:r>
            <a:r>
              <a:rPr lang="en-US" sz="2800" strike="noStrike">
                <a:solidFill>
                  <a:srgbClr val="7a7a43"/>
                </a:solidFill>
                <a:latin typeface="Courier New"/>
              </a:rPr>
              <a:t>log</a:t>
            </a:r>
            <a:r>
              <a:rPr lang="en-US" sz="2800" strike="noStrike">
                <a:solidFill>
                  <a:srgbClr val="000000"/>
                </a:solidFill>
                <a:latin typeface="Courier New"/>
              </a:rPr>
              <a:t>({</a:t>
            </a:r>
            <a:r>
              <a:rPr b="1" lang="en-US" sz="2800" strike="noStrike">
                <a:solidFill>
                  <a:srgbClr val="660e7a"/>
                </a:solidFill>
                <a:latin typeface="Courier New"/>
              </a:rPr>
              <a:t>"title"</a:t>
            </a:r>
            <a:r>
              <a:rPr lang="en-US" sz="2800" strike="noStrike">
                <a:solidFill>
                  <a:srgbClr val="000000"/>
                </a:solidFill>
                <a:latin typeface="Courier New"/>
              </a:rPr>
              <a:t>:</a:t>
            </a:r>
            <a:r>
              <a:rPr b="1" lang="en-US" sz="2800" strike="noStrike">
                <a:solidFill>
                  <a:srgbClr val="008000"/>
                </a:solidFill>
                <a:latin typeface="Courier New"/>
              </a:rPr>
              <a:t>"Professional JavaScript"</a:t>
            </a:r>
            <a:r>
              <a:rPr lang="en-US" sz="2800" strike="noStrike">
                <a:solidFill>
                  <a:srgbClr val="000000"/>
                </a:solidFill>
                <a:latin typeface="Courier New"/>
              </a:rPr>
              <a:t>,</a:t>
            </a:r>
            <a:endParaRPr/>
          </a:p>
          <a:p>
            <a:pPr>
              <a:lnSpc>
                <a:spcPct val="100000"/>
              </a:lnSpc>
            </a:pPr>
            <a:r>
              <a:rPr b="1" lang="en-US" sz="2800" strike="noStrike">
                <a:solidFill>
                  <a:srgbClr val="000000"/>
                </a:solidFill>
                <a:latin typeface="Courier New"/>
              </a:rPr>
              <a:t>	</a:t>
            </a:r>
            <a:r>
              <a:rPr b="1" lang="en-US" sz="2800" strike="noStrike">
                <a:solidFill>
                  <a:srgbClr val="660e7a"/>
                </a:solidFill>
                <a:latin typeface="Courier New"/>
              </a:rPr>
              <a:t>"authors"</a:t>
            </a:r>
            <a:r>
              <a:rPr lang="en-US" sz="2800" strike="noStrike">
                <a:solidFill>
                  <a:srgbClr val="000000"/>
                </a:solidFill>
                <a:latin typeface="Courier New"/>
              </a:rPr>
              <a:t>:</a:t>
            </a:r>
            <a:r>
              <a:rPr b="1" lang="en-US" sz="2800" strike="noStrike">
                <a:solidFill>
                  <a:srgbClr val="008000"/>
                </a:solidFill>
                <a:latin typeface="Courier New"/>
              </a:rPr>
              <a:t>"Nicholas C. Zakas"</a:t>
            </a:r>
            <a:r>
              <a:rPr lang="en-US" sz="2800" strike="noStrike">
                <a:solidFill>
                  <a:srgbClr val="000000"/>
                </a:solidFill>
                <a:latin typeface="Courier New"/>
              </a:rPr>
              <a:t>,</a:t>
            </a:r>
            <a:r>
              <a:rPr b="1" lang="en-US" sz="2800" strike="noStrike">
                <a:solidFill>
                  <a:srgbClr val="660e7a"/>
                </a:solidFill>
                <a:latin typeface="Courier New"/>
              </a:rPr>
              <a:t>"year"</a:t>
            </a:r>
            <a:r>
              <a:rPr lang="en-US" sz="2800" strike="noStrike">
                <a:solidFill>
                  <a:srgbClr val="000000"/>
                </a:solidFill>
                <a:latin typeface="Courier New"/>
              </a:rPr>
              <a:t>:</a:t>
            </a:r>
            <a:r>
              <a:rPr lang="en-US" sz="2800" strike="noStrike">
                <a:solidFill>
                  <a:srgbClr val="0000ff"/>
                </a:solidFill>
                <a:latin typeface="Courier New"/>
              </a:rPr>
              <a:t>5000</a:t>
            </a:r>
            <a:r>
              <a:rPr lang="en-US" sz="2800" strike="noStrike">
                <a:solidFill>
                  <a:srgbClr val="000000"/>
                </a:solidFill>
                <a:latin typeface="Courier New"/>
              </a:rPr>
              <a:t>})</a:t>
            </a:r>
            <a:r>
              <a:rPr lang="en-US" sz="2800" strike="noStrike">
                <a:solidFill>
                  <a:srgbClr val="000000"/>
                </a:solidFill>
                <a:latin typeface="Courier New"/>
              </a:rPr>
              <a:t>
</a:t>
            </a:r>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 stringify(data, filter, separator)</a:t>
            </a:r>
            <a:endParaRPr/>
          </a:p>
        </p:txBody>
      </p:sp>
      <p:sp>
        <p:nvSpPr>
          <p:cNvPr id="352"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3. Separator: number | string</a:t>
            </a:r>
            <a:endParaRPr/>
          </a:p>
          <a:p>
            <a:pPr>
              <a:lnSpc>
                <a:spcPct val="100000"/>
              </a:lnSpc>
            </a:pPr>
            <a:r>
              <a:rPr b="1" lang="en-US" sz="2800" strike="noStrike">
                <a:solidFill>
                  <a:srgbClr val="000080"/>
                </a:solidFill>
                <a:latin typeface="Courier New"/>
              </a:rPr>
              <a:t>var </a:t>
            </a:r>
            <a:r>
              <a:rPr b="1" i="1" lang="en-US" sz="2800" strike="noStrike">
                <a:solidFill>
                  <a:srgbClr val="660e7a"/>
                </a:solidFill>
                <a:latin typeface="Courier New"/>
              </a:rPr>
              <a:t>jsonText </a:t>
            </a:r>
            <a:r>
              <a:rPr lang="en-US" sz="2800" strike="noStrike">
                <a:solidFill>
                  <a:srgbClr val="000000"/>
                </a:solidFill>
                <a:latin typeface="Courier New"/>
              </a:rPr>
              <a:t>= </a:t>
            </a:r>
            <a:r>
              <a:rPr b="1" i="1" lang="en-US" sz="2800" strike="noStrike">
                <a:solidFill>
                  <a:srgbClr val="660e7a"/>
                </a:solidFill>
                <a:latin typeface="Courier New"/>
              </a:rPr>
              <a:t>JSON</a:t>
            </a:r>
            <a:r>
              <a:rPr lang="en-US" sz="2800" strike="noStrike">
                <a:solidFill>
                  <a:srgbClr val="000000"/>
                </a:solidFill>
                <a:latin typeface="Courier New"/>
              </a:rPr>
              <a:t>.</a:t>
            </a:r>
            <a:r>
              <a:rPr i="1" lang="en-US" sz="2800" strike="noStrike">
                <a:solidFill>
                  <a:srgbClr val="000000"/>
                </a:solidFill>
                <a:latin typeface="Courier New"/>
              </a:rPr>
              <a:t>stringify</a:t>
            </a:r>
            <a:r>
              <a:rPr lang="en-US" sz="2800" strike="noStrike">
                <a:solidFill>
                  <a:srgbClr val="000000"/>
                </a:solidFill>
                <a:latin typeface="Courier New"/>
              </a:rPr>
              <a:t>(book, </a:t>
            </a:r>
            <a:r>
              <a:rPr b="1" lang="en-US" sz="2800" strike="noStrike">
                <a:solidFill>
                  <a:srgbClr val="000080"/>
                </a:solidFill>
                <a:latin typeface="Courier New"/>
              </a:rPr>
              <a:t>null</a:t>
            </a:r>
            <a:r>
              <a:rPr lang="en-US" sz="2800" strike="noStrike">
                <a:solidFill>
                  <a:srgbClr val="000000"/>
                </a:solidFill>
                <a:latin typeface="Courier New"/>
              </a:rPr>
              <a:t>, </a:t>
            </a:r>
            <a:r>
              <a:rPr lang="en-US" sz="2800" strike="noStrike">
                <a:solidFill>
                  <a:srgbClr val="0000ff"/>
                </a:solidFill>
                <a:latin typeface="Courier New"/>
              </a:rPr>
              <a:t>4</a:t>
            </a:r>
            <a:r>
              <a:rPr lang="en-US" sz="2800" strike="noStrike">
                <a:solidFill>
                  <a:srgbClr val="000000"/>
                </a:solidFill>
                <a:latin typeface="Courier New"/>
              </a:rPr>
              <a:t>);</a:t>
            </a:r>
            <a:endParaRPr/>
          </a:p>
          <a:p>
            <a:pPr>
              <a:lnSpc>
                <a:spcPct val="100000"/>
              </a:lnSpc>
            </a:pP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"title"</a:t>
            </a:r>
            <a:r>
              <a:rPr lang="en-US" sz="2800" strike="noStrike">
                <a:solidFill>
                  <a:srgbClr val="000000"/>
                </a:solidFill>
                <a:latin typeface="Courier New"/>
              </a:rPr>
              <a:t>: </a:t>
            </a:r>
            <a:r>
              <a:rPr b="1" lang="en-US" sz="2800" strike="noStrike">
                <a:solidFill>
                  <a:srgbClr val="008000"/>
                </a:solidFill>
                <a:latin typeface="Courier New"/>
              </a:rPr>
              <a:t>"Professional JavaScript"</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"authors"</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8000"/>
                </a:solidFill>
                <a:latin typeface="Courier New"/>
              </a:rPr>
              <a:t>"Nicholas C. Zakas"</a:t>
            </a:r>
            <a:r>
              <a:rPr b="1" lang="en-US" sz="2800" strike="noStrike">
                <a:solidFill>
                  <a:srgbClr val="008000"/>
                </a:solidFill>
                <a:latin typeface="Courier New"/>
              </a:rPr>
              <a:t>
</a:t>
            </a:r>
            <a:r>
              <a:rPr b="1" lang="en-US" sz="2800" strike="noStrike">
                <a:solidFill>
                  <a:srgbClr val="008000"/>
                </a:solidFill>
                <a:latin typeface="Courier New"/>
              </a:rPr>
              <a:t>    </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"edition"</a:t>
            </a:r>
            <a:r>
              <a:rPr lang="en-US" sz="2800" strike="noStrike">
                <a:solidFill>
                  <a:srgbClr val="000000"/>
                </a:solidFill>
                <a:latin typeface="Courier New"/>
              </a:rPr>
              <a:t>: </a:t>
            </a:r>
            <a:r>
              <a:rPr lang="en-US" sz="2800" strike="noStrike">
                <a:solidFill>
                  <a:srgbClr val="0000ff"/>
                </a:solidFill>
                <a:latin typeface="Courier New"/>
              </a:rPr>
              <a:t>3</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"year"</a:t>
            </a:r>
            <a:r>
              <a:rPr lang="en-US" sz="2800" strike="noStrike">
                <a:solidFill>
                  <a:srgbClr val="000000"/>
                </a:solidFill>
                <a:latin typeface="Courier New"/>
              </a:rPr>
              <a:t>: </a:t>
            </a:r>
            <a:r>
              <a:rPr lang="en-US" sz="2800" strike="noStrike">
                <a:solidFill>
                  <a:srgbClr val="0000ff"/>
                </a:solidFill>
                <a:latin typeface="Courier New"/>
              </a:rPr>
              <a:t>2011</a:t>
            </a:r>
            <a:r>
              <a:rPr lang="en-US" sz="2800" strike="noStrike">
                <a:solidFill>
                  <a:srgbClr val="0000ff"/>
                </a:solidFill>
                <a:latin typeface="Courier New"/>
              </a:rPr>
              <a:t>
</a:t>
            </a:r>
            <a:r>
              <a:rPr lang="en-US" sz="2800" strike="noStrike">
                <a:solidFill>
                  <a:srgbClr val="000000"/>
                </a:solidFill>
                <a:latin typeface="Courier New"/>
              </a:rPr>
              <a:t>}</a:t>
            </a:r>
            <a:endParaRPr/>
          </a:p>
          <a:p>
            <a:pPr>
              <a:lnSpc>
                <a:spcPct val="100000"/>
              </a:lnSpc>
            </a:pPr>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 stringify(data, filter, separator)</a:t>
            </a:r>
            <a:endParaRPr/>
          </a:p>
        </p:txBody>
      </p:sp>
      <p:sp>
        <p:nvSpPr>
          <p:cNvPr id="354"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lang="en-US" sz="2800" strike="noStrike">
                <a:solidFill>
                  <a:srgbClr val="000000"/>
                </a:solidFill>
                <a:latin typeface="Georgia"/>
              </a:rPr>
              <a:t>3. Separator: number | string</a:t>
            </a:r>
            <a:endParaRPr/>
          </a:p>
          <a:p>
            <a:pPr>
              <a:lnSpc>
                <a:spcPct val="100000"/>
              </a:lnSpc>
              <a:buFont typeface="Georgia"/>
              <a:buChar char="•"/>
            </a:pPr>
            <a:r>
              <a:rPr b="1" lang="en-US" sz="2800" strike="noStrike">
                <a:solidFill>
                  <a:srgbClr val="000080"/>
                </a:solidFill>
                <a:latin typeface="Courier New"/>
              </a:rPr>
              <a:t>var </a:t>
            </a:r>
            <a:r>
              <a:rPr b="1" i="1" lang="en-US" sz="2800" strike="noStrike">
                <a:solidFill>
                  <a:srgbClr val="660e7a"/>
                </a:solidFill>
                <a:latin typeface="Courier New"/>
              </a:rPr>
              <a:t>jsonText </a:t>
            </a:r>
            <a:r>
              <a:rPr lang="en-US" sz="2800" strike="noStrike">
                <a:solidFill>
                  <a:srgbClr val="000000"/>
                </a:solidFill>
                <a:latin typeface="Courier New"/>
              </a:rPr>
              <a:t>= </a:t>
            </a:r>
            <a:r>
              <a:rPr b="1" i="1" lang="en-US" sz="2800" strike="noStrike">
                <a:solidFill>
                  <a:srgbClr val="660e7a"/>
                </a:solidFill>
                <a:latin typeface="Courier New"/>
              </a:rPr>
              <a:t>JSON</a:t>
            </a:r>
            <a:r>
              <a:rPr lang="en-US" sz="2800" strike="noStrike">
                <a:solidFill>
                  <a:srgbClr val="000000"/>
                </a:solidFill>
                <a:latin typeface="Courier New"/>
              </a:rPr>
              <a:t>.</a:t>
            </a:r>
            <a:r>
              <a:rPr i="1" lang="en-US" sz="2800" strike="noStrike">
                <a:solidFill>
                  <a:srgbClr val="000000"/>
                </a:solidFill>
                <a:latin typeface="Courier New"/>
              </a:rPr>
              <a:t>stringify</a:t>
            </a:r>
            <a:r>
              <a:rPr lang="en-US" sz="2800" strike="noStrike">
                <a:solidFill>
                  <a:srgbClr val="000000"/>
                </a:solidFill>
                <a:latin typeface="Courier New"/>
              </a:rPr>
              <a:t>(book, </a:t>
            </a:r>
            <a:r>
              <a:rPr b="1" lang="en-US" sz="2800" strike="noStrike">
                <a:solidFill>
                  <a:srgbClr val="000080"/>
                </a:solidFill>
                <a:latin typeface="Courier New"/>
              </a:rPr>
              <a:t>null</a:t>
            </a:r>
            <a:r>
              <a:rPr lang="en-US" sz="2800" strike="noStrike">
                <a:solidFill>
                  <a:srgbClr val="000000"/>
                </a:solidFill>
                <a:latin typeface="Courier New"/>
              </a:rPr>
              <a:t>, </a:t>
            </a:r>
            <a:r>
              <a:rPr b="1" lang="en-US" sz="2800" strike="noStrike">
                <a:solidFill>
                  <a:srgbClr val="008000"/>
                </a:solidFill>
                <a:latin typeface="Courier New"/>
              </a:rPr>
              <a:t>" — -"</a:t>
            </a:r>
            <a:r>
              <a:rPr lang="en-US" sz="2800" strike="noStrike">
                <a:solidFill>
                  <a:srgbClr val="000000"/>
                </a:solidFill>
                <a:latin typeface="Courier New"/>
              </a:rPr>
              <a:t>);</a:t>
            </a:r>
            <a:r>
              <a:rPr lang="en-US" sz="2800" strike="noStrike">
                <a:solidFill>
                  <a:srgbClr val="000000"/>
                </a:solidFill>
                <a:latin typeface="Courier New"/>
              </a:rPr>
              <a:t>
</a:t>
            </a:r>
            <a:endParaRPr/>
          </a:p>
          <a:p>
            <a:pPr>
              <a:lnSpc>
                <a:spcPct val="100000"/>
              </a:lnSpc>
            </a:pP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a:t>
            </a:r>
            <a:r>
              <a:rPr b="1" lang="en-US" sz="2800" strike="noStrike">
                <a:solidFill>
                  <a:srgbClr val="008000"/>
                </a:solidFill>
                <a:latin typeface="Courier New"/>
              </a:rPr>
              <a:t>"title"</a:t>
            </a:r>
            <a:r>
              <a:rPr lang="en-US" sz="2800" strike="noStrike">
                <a:solidFill>
                  <a:srgbClr val="000000"/>
                </a:solidFill>
                <a:latin typeface="Courier New"/>
              </a:rPr>
              <a:t>: </a:t>
            </a:r>
            <a:r>
              <a:rPr b="1" lang="en-US" sz="2800" strike="noStrike">
                <a:solidFill>
                  <a:srgbClr val="008000"/>
                </a:solidFill>
                <a:latin typeface="Courier New"/>
              </a:rPr>
              <a:t>"Professional JavaScript"</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a:t>
            </a:r>
            <a:r>
              <a:rPr b="1" lang="en-US" sz="2800" strike="noStrike">
                <a:solidFill>
                  <a:srgbClr val="008000"/>
                </a:solidFill>
                <a:latin typeface="Courier New"/>
              </a:rPr>
              <a:t>"authors"</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8000"/>
                </a:solidFill>
                <a:latin typeface="Courier New"/>
              </a:rPr>
              <a:t>"Nicholas C. Zakas"</a:t>
            </a:r>
            <a:r>
              <a:rPr b="1" lang="en-US" sz="2800" strike="noStrike">
                <a:solidFill>
                  <a:srgbClr val="008000"/>
                </a:solidFill>
                <a:latin typeface="Courier New"/>
              </a:rPr>
              <a:t>
</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a:t>
            </a:r>
            <a:r>
              <a:rPr b="1" lang="en-US" sz="2800" strike="noStrike">
                <a:solidFill>
                  <a:srgbClr val="008000"/>
                </a:solidFill>
                <a:latin typeface="Courier New"/>
              </a:rPr>
              <a:t>"edition"</a:t>
            </a:r>
            <a:r>
              <a:rPr lang="en-US" sz="2800" strike="noStrike">
                <a:solidFill>
                  <a:srgbClr val="000000"/>
                </a:solidFill>
                <a:latin typeface="Courier New"/>
              </a:rPr>
              <a:t>: </a:t>
            </a:r>
            <a:r>
              <a:rPr lang="en-US" sz="2800" strike="noStrike">
                <a:solidFill>
                  <a:srgbClr val="0000ff"/>
                </a:solidFill>
                <a:latin typeface="Courier New"/>
              </a:rPr>
              <a:t>3</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8000"/>
                </a:solidFill>
                <a:latin typeface="Courier New"/>
              </a:rPr>
              <a:t>"year"</a:t>
            </a:r>
            <a:r>
              <a:rPr lang="en-US" sz="2800" strike="noStrike">
                <a:solidFill>
                  <a:srgbClr val="000000"/>
                </a:solidFill>
                <a:latin typeface="Courier New"/>
              </a:rPr>
              <a:t>: </a:t>
            </a:r>
            <a:r>
              <a:rPr lang="en-US" sz="2800" strike="noStrike">
                <a:solidFill>
                  <a:srgbClr val="0000ff"/>
                </a:solidFill>
                <a:latin typeface="Courier New"/>
              </a:rPr>
              <a:t>2011</a:t>
            </a:r>
            <a:r>
              <a:rPr lang="en-US" sz="2800" strike="noStrike">
                <a:solidFill>
                  <a:srgbClr val="0000ff"/>
                </a:solidFill>
                <a:latin typeface="Courier New"/>
              </a:rPr>
              <a:t>
</a:t>
            </a:r>
            <a:r>
              <a:rPr lang="en-US" sz="2800" strike="noStrike">
                <a:solidFill>
                  <a:srgbClr val="000000"/>
                </a:solidFill>
                <a:latin typeface="Courier New"/>
              </a:rPr>
              <a:t>}</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457200" y="1752480"/>
            <a:ext cx="8229240" cy="2819160"/>
          </a:xfrm>
          <a:prstGeom prst="rect">
            <a:avLst/>
          </a:prstGeom>
          <a:noFill/>
          <a:ln>
            <a:noFill/>
          </a:ln>
        </p:spPr>
        <p:txBody>
          <a:bodyPr lIns="90000" rIns="90000" tIns="45000" bIns="45000" anchor="ctr"/>
          <a:p>
            <a:pPr>
              <a:lnSpc>
                <a:spcPct val="100000"/>
              </a:lnSpc>
            </a:pPr>
            <a:r>
              <a:rPr lang="en-US" sz="8000" strike="noStrike">
                <a:solidFill>
                  <a:srgbClr val="ab0043"/>
                </a:solidFill>
                <a:latin typeface="Trebuchet MS"/>
              </a:rPr>
              <a:t>Об'єкти</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5"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toJSON() </a:t>
            </a:r>
            <a:endParaRPr/>
          </a:p>
        </p:txBody>
      </p:sp>
      <p:sp>
        <p:nvSpPr>
          <p:cNvPr id="356"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Метод для налаштування сериалізації об'єкта. </a:t>
            </a:r>
            <a:endParaRPr/>
          </a:p>
          <a:p>
            <a:pPr>
              <a:lnSpc>
                <a:spcPct val="100000"/>
              </a:lnSpc>
            </a:pPr>
            <a:endParaRPr/>
          </a:p>
          <a:p>
            <a:pPr>
              <a:lnSpc>
                <a:spcPct val="100000"/>
              </a:lnSpc>
            </a:pPr>
            <a:r>
              <a:rPr b="1" lang="en-US" sz="2800" strike="noStrike">
                <a:solidFill>
                  <a:srgbClr val="000080"/>
                </a:solidFill>
                <a:latin typeface="Courier New"/>
              </a:rPr>
              <a:t>var </a:t>
            </a:r>
            <a:r>
              <a:rPr b="1" i="1" lang="en-US" sz="2800" strike="noStrike">
                <a:solidFill>
                  <a:srgbClr val="660e7a"/>
                </a:solidFill>
                <a:latin typeface="Courier New"/>
              </a:rPr>
              <a:t>book </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"title"</a:t>
            </a:r>
            <a:r>
              <a:rPr lang="en-US" sz="2800" strike="noStrike">
                <a:solidFill>
                  <a:srgbClr val="000000"/>
                </a:solidFill>
                <a:latin typeface="Courier New"/>
              </a:rPr>
              <a:t>: </a:t>
            </a:r>
            <a:r>
              <a:rPr b="1" lang="en-US" sz="2800" strike="noStrike">
                <a:solidFill>
                  <a:srgbClr val="008000"/>
                </a:solidFill>
                <a:latin typeface="Courier New"/>
              </a:rPr>
              <a:t>"Professional JavaScript"</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"authors"</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8000"/>
                </a:solidFill>
                <a:latin typeface="Courier New"/>
              </a:rPr>
              <a:t>"Nicholas C. Zakas"</a:t>
            </a:r>
            <a:r>
              <a:rPr b="1" lang="en-US" sz="2800" strike="noStrike">
                <a:solidFill>
                  <a:srgbClr val="008000"/>
                </a:solidFill>
                <a:latin typeface="Courier New"/>
              </a:rPr>
              <a:t>
</a:t>
            </a:r>
            <a:r>
              <a:rPr b="1" lang="en-US" sz="2800" strike="noStrike">
                <a:solidFill>
                  <a:srgbClr val="008000"/>
                </a:solidFill>
                <a:latin typeface="Courier New"/>
              </a:rPr>
              <a:t>    </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edition</a:t>
            </a:r>
            <a:r>
              <a:rPr lang="en-US" sz="2800" strike="noStrike">
                <a:solidFill>
                  <a:srgbClr val="000000"/>
                </a:solidFill>
                <a:latin typeface="Courier New"/>
              </a:rPr>
              <a:t>: </a:t>
            </a:r>
            <a:r>
              <a:rPr lang="en-US" sz="2800" strike="noStrike">
                <a:solidFill>
                  <a:srgbClr val="0000ff"/>
                </a:solidFill>
                <a:latin typeface="Courier New"/>
              </a:rPr>
              <a:t>3</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year</a:t>
            </a:r>
            <a:r>
              <a:rPr lang="en-US" sz="2800" strike="noStrike">
                <a:solidFill>
                  <a:srgbClr val="000000"/>
                </a:solidFill>
                <a:latin typeface="Courier New"/>
              </a:rPr>
              <a:t>: </a:t>
            </a:r>
            <a:r>
              <a:rPr lang="en-US" sz="2800" strike="noStrike">
                <a:solidFill>
                  <a:srgbClr val="0000ff"/>
                </a:solidFill>
                <a:latin typeface="Courier New"/>
              </a:rPr>
              <a:t>2011</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7a7a43"/>
                </a:solidFill>
                <a:latin typeface="Courier New"/>
              </a:rPr>
              <a:t>toJSON</a:t>
            </a:r>
            <a:r>
              <a:rPr lang="en-US" sz="2800" strike="noStrike">
                <a:solidFill>
                  <a:srgbClr val="000000"/>
                </a:solidFill>
                <a:latin typeface="Courier New"/>
              </a:rPr>
              <a:t>: </a:t>
            </a:r>
            <a:r>
              <a:rPr b="1" lang="en-US" sz="2800" strike="noStrike">
                <a:solidFill>
                  <a:srgbClr val="000080"/>
                </a:solidFill>
                <a:latin typeface="Courier New"/>
              </a:rPr>
              <a:t>function</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return this</a:t>
            </a:r>
            <a:r>
              <a:rPr lang="en-US" sz="2800" strike="noStrike">
                <a:solidFill>
                  <a:srgbClr val="000000"/>
                </a:solidFill>
                <a:latin typeface="Courier New"/>
              </a:rPr>
              <a:t>.</a:t>
            </a:r>
            <a:r>
              <a:rPr b="1" lang="en-US" sz="2800" strike="noStrike">
                <a:solidFill>
                  <a:srgbClr val="660e7a"/>
                </a:solidFill>
                <a:latin typeface="Courier New"/>
              </a:rPr>
              <a:t>title</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a:t>
            </a:r>
            <a:r>
              <a:rPr lang="en-US" sz="2800" strike="noStrike">
                <a:solidFill>
                  <a:srgbClr val="000000"/>
                </a:solidFill>
                <a:latin typeface="Courier New"/>
              </a:rPr>
              <a:t>
</a:t>
            </a:r>
            <a:r>
              <a:rPr b="1" lang="en-US" sz="2800" strike="noStrike">
                <a:solidFill>
                  <a:srgbClr val="000080"/>
                </a:solidFill>
                <a:latin typeface="Courier New"/>
              </a:rPr>
              <a:t>var </a:t>
            </a:r>
            <a:r>
              <a:rPr b="1" i="1" lang="en-US" sz="2800" strike="noStrike">
                <a:solidFill>
                  <a:srgbClr val="660e7a"/>
                </a:solidFill>
                <a:latin typeface="Courier New"/>
              </a:rPr>
              <a:t>jsonText </a:t>
            </a:r>
            <a:r>
              <a:rPr lang="en-US" sz="2800" strike="noStrike">
                <a:solidFill>
                  <a:srgbClr val="000000"/>
                </a:solidFill>
                <a:latin typeface="Courier New"/>
              </a:rPr>
              <a:t>= </a:t>
            </a:r>
            <a:r>
              <a:rPr b="1" i="1" lang="en-US" sz="2800" strike="noStrike">
                <a:solidFill>
                  <a:srgbClr val="660e7a"/>
                </a:solidFill>
                <a:latin typeface="Courier New"/>
              </a:rPr>
              <a:t>JSON</a:t>
            </a:r>
            <a:r>
              <a:rPr lang="en-US" sz="2800" strike="noStrike">
                <a:solidFill>
                  <a:srgbClr val="000000"/>
                </a:solidFill>
                <a:latin typeface="Courier New"/>
              </a:rPr>
              <a:t>.</a:t>
            </a:r>
            <a:r>
              <a:rPr i="1" lang="en-US" sz="2800" strike="noStrike">
                <a:solidFill>
                  <a:srgbClr val="000000"/>
                </a:solidFill>
                <a:latin typeface="Courier New"/>
              </a:rPr>
              <a:t>stringify</a:t>
            </a:r>
            <a:r>
              <a:rPr lang="en-US" sz="2800" strike="noStrike">
                <a:solidFill>
                  <a:srgbClr val="000000"/>
                </a:solidFill>
                <a:latin typeface="Courier New"/>
              </a:rPr>
              <a:t>(</a:t>
            </a:r>
            <a:r>
              <a:rPr b="1" i="1" lang="en-US" sz="2800" strike="noStrike">
                <a:solidFill>
                  <a:srgbClr val="660e7a"/>
                </a:solidFill>
                <a:latin typeface="Courier New"/>
              </a:rPr>
              <a:t>book</a:t>
            </a:r>
            <a:r>
              <a:rPr lang="en-US" sz="2800" strike="noStrike">
                <a:solidFill>
                  <a:srgbClr val="000000"/>
                </a:solidFill>
                <a:latin typeface="Courier New"/>
              </a:rPr>
              <a:t>);</a:t>
            </a:r>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JSON.parse(jsonText, reviver)</a:t>
            </a:r>
            <a:endParaRPr/>
          </a:p>
        </p:txBody>
      </p:sp>
      <p:sp>
        <p:nvSpPr>
          <p:cNvPr id="358" name="TextShape 2"/>
          <p:cNvSpPr txBox="1"/>
          <p:nvPr/>
        </p:nvSpPr>
        <p:spPr>
          <a:xfrm>
            <a:off x="457200" y="2249280"/>
            <a:ext cx="8229240" cy="4324680"/>
          </a:xfrm>
          <a:prstGeom prst="rect">
            <a:avLst/>
          </a:prstGeom>
          <a:noFill/>
          <a:ln>
            <a:noFill/>
          </a:ln>
        </p:spPr>
        <p:txBody>
          <a:bodyPr lIns="90000" rIns="90000" tIns="45000" bIns="45000"/>
          <a:p>
            <a:pPr>
              <a:lnSpc>
                <a:spcPct val="100000"/>
              </a:lnSpc>
            </a:pPr>
            <a:r>
              <a:rPr b="1" lang="en-US" sz="2800" strike="noStrike">
                <a:solidFill>
                  <a:srgbClr val="000080"/>
                </a:solidFill>
                <a:latin typeface="Courier New"/>
              </a:rPr>
              <a:t>var </a:t>
            </a:r>
            <a:r>
              <a:rPr b="1" i="1" lang="en-US" sz="2800" strike="noStrike">
                <a:solidFill>
                  <a:srgbClr val="660e7a"/>
                </a:solidFill>
                <a:latin typeface="Courier New"/>
              </a:rPr>
              <a:t>bookCopy </a:t>
            </a:r>
            <a:r>
              <a:rPr lang="en-US" sz="2800" strike="noStrike">
                <a:solidFill>
                  <a:srgbClr val="000000"/>
                </a:solidFill>
                <a:latin typeface="Courier New"/>
              </a:rPr>
              <a:t>= </a:t>
            </a:r>
            <a:r>
              <a:rPr b="1" i="1" lang="en-US" sz="2800" strike="noStrike">
                <a:solidFill>
                  <a:srgbClr val="660e7a"/>
                </a:solidFill>
                <a:latin typeface="Courier New"/>
              </a:rPr>
              <a:t>JSON</a:t>
            </a:r>
            <a:r>
              <a:rPr lang="en-US" sz="2800" strike="noStrike">
                <a:solidFill>
                  <a:srgbClr val="000000"/>
                </a:solidFill>
                <a:latin typeface="Courier New"/>
              </a:rPr>
              <a:t>.</a:t>
            </a:r>
            <a:r>
              <a:rPr i="1" lang="en-US" sz="2800" strike="noStrike">
                <a:solidFill>
                  <a:srgbClr val="000000"/>
                </a:solidFill>
                <a:latin typeface="Courier New"/>
              </a:rPr>
              <a:t>parse</a:t>
            </a:r>
            <a:r>
              <a:rPr lang="en-US" sz="2800" strike="noStrike">
                <a:solidFill>
                  <a:srgbClr val="000000"/>
                </a:solidFill>
                <a:latin typeface="Courier New"/>
              </a:rPr>
              <a:t>(jsonText);</a:t>
            </a:r>
            <a:r>
              <a:rPr lang="en-US" sz="2800" strike="noStrike">
                <a:solidFill>
                  <a:srgbClr val="000000"/>
                </a:solidFill>
                <a:latin typeface="Courier New"/>
              </a:rPr>
              <a:t>
</a:t>
            </a:r>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9"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JSON.parse(jsonText, reviver)</a:t>
            </a:r>
            <a:endParaRPr/>
          </a:p>
        </p:txBody>
      </p:sp>
      <p:sp>
        <p:nvSpPr>
          <p:cNvPr id="360"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Reviver: function</a:t>
            </a:r>
            <a:endParaRPr/>
          </a:p>
          <a:p>
            <a:pPr>
              <a:lnSpc>
                <a:spcPct val="100000"/>
              </a:lnSpc>
            </a:pPr>
            <a:endParaRPr/>
          </a:p>
          <a:p>
            <a:pPr>
              <a:lnSpc>
                <a:spcPct val="100000"/>
              </a:lnSpc>
            </a:pPr>
            <a:r>
              <a:rPr b="1" lang="en-US" sz="2800" strike="noStrike">
                <a:solidFill>
                  <a:srgbClr val="000080"/>
                </a:solidFill>
                <a:latin typeface="Courier New"/>
              </a:rPr>
              <a:t>var </a:t>
            </a:r>
            <a:r>
              <a:rPr b="1" i="1" lang="en-US" sz="2800" strike="noStrike">
                <a:solidFill>
                  <a:srgbClr val="660e7a"/>
                </a:solidFill>
                <a:latin typeface="Courier New"/>
              </a:rPr>
              <a:t>book </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"title"</a:t>
            </a:r>
            <a:r>
              <a:rPr lang="en-US" sz="2800" strike="noStrike">
                <a:solidFill>
                  <a:srgbClr val="000000"/>
                </a:solidFill>
                <a:latin typeface="Courier New"/>
              </a:rPr>
              <a:t>: </a:t>
            </a:r>
            <a:r>
              <a:rPr b="1" lang="en-US" sz="2800" strike="noStrike">
                <a:solidFill>
                  <a:srgbClr val="008000"/>
                </a:solidFill>
                <a:latin typeface="Courier New"/>
              </a:rPr>
              <a:t>"Professional JavaScript"</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"authors"</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8000"/>
                </a:solidFill>
                <a:latin typeface="Courier New"/>
              </a:rPr>
              <a:t>"Nicholas C. Zakas"</a:t>
            </a:r>
            <a:r>
              <a:rPr b="1" lang="en-US" sz="2800" strike="noStrike">
                <a:solidFill>
                  <a:srgbClr val="008000"/>
                </a:solidFill>
                <a:latin typeface="Courier New"/>
              </a:rPr>
              <a:t>
</a:t>
            </a:r>
            <a:r>
              <a:rPr b="1" lang="en-US" sz="2800" strike="noStrike">
                <a:solidFill>
                  <a:srgbClr val="008000"/>
                </a:solidFill>
                <a:latin typeface="Courier New"/>
              </a:rPr>
              <a:t>    </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edition</a:t>
            </a:r>
            <a:r>
              <a:rPr lang="en-US" sz="2800" strike="noStrike">
                <a:solidFill>
                  <a:srgbClr val="000000"/>
                </a:solidFill>
                <a:latin typeface="Courier New"/>
              </a:rPr>
              <a:t>: </a:t>
            </a:r>
            <a:r>
              <a:rPr lang="en-US" sz="2800" strike="noStrike">
                <a:solidFill>
                  <a:srgbClr val="0000ff"/>
                </a:solidFill>
                <a:latin typeface="Courier New"/>
              </a:rPr>
              <a:t>3</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year</a:t>
            </a:r>
            <a:r>
              <a:rPr lang="en-US" sz="2800" strike="noStrike">
                <a:solidFill>
                  <a:srgbClr val="000000"/>
                </a:solidFill>
                <a:latin typeface="Courier New"/>
              </a:rPr>
              <a:t>: </a:t>
            </a:r>
            <a:r>
              <a:rPr lang="en-US" sz="2800" strike="noStrike">
                <a:solidFill>
                  <a:srgbClr val="0000ff"/>
                </a:solidFill>
                <a:latin typeface="Courier New"/>
              </a:rPr>
              <a:t>2011</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660e7a"/>
                </a:solidFill>
                <a:latin typeface="Courier New"/>
              </a:rPr>
              <a:t>releaseDate</a:t>
            </a:r>
            <a:r>
              <a:rPr lang="en-US" sz="2800" strike="noStrike">
                <a:solidFill>
                  <a:srgbClr val="000000"/>
                </a:solidFill>
                <a:latin typeface="Courier New"/>
              </a:rPr>
              <a:t>: </a:t>
            </a:r>
            <a:r>
              <a:rPr b="1" lang="en-US" sz="2800" strike="noStrike">
                <a:solidFill>
                  <a:srgbClr val="000080"/>
                </a:solidFill>
                <a:latin typeface="Courier New"/>
              </a:rPr>
              <a:t>new </a:t>
            </a:r>
            <a:r>
              <a:rPr i="1" lang="en-US" sz="2800" strike="noStrike">
                <a:solidFill>
                  <a:srgbClr val="000000"/>
                </a:solidFill>
                <a:latin typeface="Courier New"/>
              </a:rPr>
              <a:t>Date</a:t>
            </a:r>
            <a:r>
              <a:rPr lang="en-US" sz="2800" strike="noStrike">
                <a:solidFill>
                  <a:srgbClr val="000000"/>
                </a:solidFill>
                <a:latin typeface="Courier New"/>
              </a:rPr>
              <a:t>(</a:t>
            </a:r>
            <a:r>
              <a:rPr lang="en-US" sz="2800" strike="noStrike">
                <a:solidFill>
                  <a:srgbClr val="0000ff"/>
                </a:solidFill>
                <a:latin typeface="Courier New"/>
              </a:rPr>
              <a:t>2011</a:t>
            </a:r>
            <a:r>
              <a:rPr lang="en-US" sz="2800" strike="noStrike">
                <a:solidFill>
                  <a:srgbClr val="000000"/>
                </a:solidFill>
                <a:latin typeface="Courier New"/>
              </a:rPr>
              <a:t>, </a:t>
            </a:r>
            <a:r>
              <a:rPr lang="en-US" sz="2800" strike="noStrike">
                <a:solidFill>
                  <a:srgbClr val="0000ff"/>
                </a:solidFill>
                <a:latin typeface="Courier New"/>
              </a:rPr>
              <a:t>11</a:t>
            </a:r>
            <a:r>
              <a:rPr lang="en-US" sz="2800" strike="noStrike">
                <a:solidFill>
                  <a:srgbClr val="000000"/>
                </a:solidFill>
                <a:latin typeface="Courier New"/>
              </a:rPr>
              <a:t>, </a:t>
            </a:r>
            <a:r>
              <a:rPr lang="en-US" sz="2800" strike="noStrike">
                <a:solidFill>
                  <a:srgbClr val="0000ff"/>
                </a:solidFill>
                <a:latin typeface="Courier New"/>
              </a:rPr>
              <a:t>1</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a:t>
            </a:r>
            <a:r>
              <a:rPr lang="en-US" sz="2800" strike="noStrike">
                <a:solidFill>
                  <a:srgbClr val="000000"/>
                </a:solidFill>
                <a:latin typeface="Courier New"/>
              </a:rPr>
              <a:t>
</a:t>
            </a:r>
            <a:r>
              <a:rPr b="1" lang="en-US" sz="2800" strike="noStrike">
                <a:solidFill>
                  <a:srgbClr val="000080"/>
                </a:solidFill>
                <a:latin typeface="Courier New"/>
              </a:rPr>
              <a:t>var </a:t>
            </a:r>
            <a:r>
              <a:rPr b="1" i="1" lang="en-US" sz="2800" strike="noStrike">
                <a:solidFill>
                  <a:srgbClr val="660e7a"/>
                </a:solidFill>
                <a:latin typeface="Courier New"/>
              </a:rPr>
              <a:t>jsonText </a:t>
            </a:r>
            <a:r>
              <a:rPr lang="en-US" sz="2800" strike="noStrike">
                <a:solidFill>
                  <a:srgbClr val="000000"/>
                </a:solidFill>
                <a:latin typeface="Courier New"/>
              </a:rPr>
              <a:t>= </a:t>
            </a:r>
            <a:r>
              <a:rPr b="1" i="1" lang="en-US" sz="2800" strike="noStrike">
                <a:solidFill>
                  <a:srgbClr val="660e7a"/>
                </a:solidFill>
                <a:latin typeface="Courier New"/>
              </a:rPr>
              <a:t>JSON</a:t>
            </a:r>
            <a:r>
              <a:rPr lang="en-US" sz="2800" strike="noStrike">
                <a:solidFill>
                  <a:srgbClr val="000000"/>
                </a:solidFill>
                <a:latin typeface="Courier New"/>
              </a:rPr>
              <a:t>.</a:t>
            </a:r>
            <a:r>
              <a:rPr i="1" lang="en-US" sz="2800" strike="noStrike">
                <a:solidFill>
                  <a:srgbClr val="000000"/>
                </a:solidFill>
                <a:latin typeface="Courier New"/>
              </a:rPr>
              <a:t>stringify</a:t>
            </a:r>
            <a:r>
              <a:rPr lang="en-US" sz="2800" strike="noStrike">
                <a:solidFill>
                  <a:srgbClr val="000000"/>
                </a:solidFill>
                <a:latin typeface="Courier New"/>
              </a:rPr>
              <a:t>(</a:t>
            </a:r>
            <a:r>
              <a:rPr b="1" i="1" lang="en-US" sz="2800" strike="noStrike">
                <a:solidFill>
                  <a:srgbClr val="660e7a"/>
                </a:solidFill>
                <a:latin typeface="Courier New"/>
              </a:rPr>
              <a:t>book</a:t>
            </a:r>
            <a:r>
              <a:rPr lang="en-US" sz="2800" strike="noStrike">
                <a:solidFill>
                  <a:srgbClr val="000000"/>
                </a:solidFill>
                <a:latin typeface="Courier New"/>
              </a:rPr>
              <a:t>);</a:t>
            </a:r>
            <a:r>
              <a:rPr lang="en-US" sz="2800" strike="noStrike">
                <a:solidFill>
                  <a:srgbClr val="000000"/>
                </a:solidFill>
                <a:latin typeface="Courier New"/>
              </a:rPr>
              <a:t>
</a:t>
            </a:r>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JSON.parse(jsonText, reviver)</a:t>
            </a:r>
            <a:endParaRPr/>
          </a:p>
        </p:txBody>
      </p:sp>
      <p:sp>
        <p:nvSpPr>
          <p:cNvPr id="362" name="TextShape 2"/>
          <p:cNvSpPr txBox="1"/>
          <p:nvPr/>
        </p:nvSpPr>
        <p:spPr>
          <a:xfrm>
            <a:off x="457200" y="2249280"/>
            <a:ext cx="86864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Reviver: function</a:t>
            </a:r>
            <a:endParaRPr/>
          </a:p>
          <a:p>
            <a:pPr>
              <a:lnSpc>
                <a:spcPct val="100000"/>
              </a:lnSpc>
            </a:pPr>
            <a:endParaRPr/>
          </a:p>
          <a:p>
            <a:pPr>
              <a:lnSpc>
                <a:spcPct val="100000"/>
              </a:lnSpc>
            </a:pPr>
            <a:r>
              <a:rPr b="1" lang="en-US" sz="2800" strike="noStrike">
                <a:solidFill>
                  <a:srgbClr val="000080"/>
                </a:solidFill>
                <a:latin typeface="Courier New"/>
              </a:rPr>
              <a:t>var </a:t>
            </a:r>
            <a:r>
              <a:rPr b="1" i="1" lang="en-US" sz="2800" strike="noStrike">
                <a:solidFill>
                  <a:srgbClr val="660e7a"/>
                </a:solidFill>
                <a:latin typeface="Courier New"/>
              </a:rPr>
              <a:t>bookCopy </a:t>
            </a:r>
            <a:r>
              <a:rPr lang="en-US" sz="2800" strike="noStrike">
                <a:solidFill>
                  <a:srgbClr val="000000"/>
                </a:solidFill>
                <a:latin typeface="Courier New"/>
              </a:rPr>
              <a:t>= </a:t>
            </a:r>
            <a:r>
              <a:rPr b="1" i="1" lang="en-US" sz="2800" strike="noStrike">
                <a:solidFill>
                  <a:srgbClr val="660e7a"/>
                </a:solidFill>
                <a:latin typeface="Courier New"/>
              </a:rPr>
              <a:t>JSON</a:t>
            </a:r>
            <a:r>
              <a:rPr lang="en-US" sz="2800" strike="noStrike">
                <a:solidFill>
                  <a:srgbClr val="000000"/>
                </a:solidFill>
                <a:latin typeface="Courier New"/>
              </a:rPr>
              <a:t>.</a:t>
            </a:r>
            <a:r>
              <a:rPr i="1" lang="en-US" sz="2800" strike="noStrike">
                <a:solidFill>
                  <a:srgbClr val="000000"/>
                </a:solidFill>
                <a:latin typeface="Courier New"/>
              </a:rPr>
              <a:t>parse</a:t>
            </a:r>
            <a:r>
              <a:rPr lang="en-US" sz="2800" strike="noStrike">
                <a:solidFill>
                  <a:srgbClr val="000000"/>
                </a:solidFill>
                <a:latin typeface="Courier New"/>
              </a:rPr>
              <a:t>(jsonText,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function </a:t>
            </a:r>
            <a:r>
              <a:rPr lang="en-US" sz="2800" strike="noStrike">
                <a:solidFill>
                  <a:srgbClr val="000000"/>
                </a:solidFill>
                <a:latin typeface="Courier New"/>
              </a:rPr>
              <a:t>(key, value) {</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if </a:t>
            </a:r>
            <a:r>
              <a:rPr lang="en-US" sz="2800" strike="noStrike">
                <a:solidFill>
                  <a:srgbClr val="000000"/>
                </a:solidFill>
                <a:latin typeface="Courier New"/>
              </a:rPr>
              <a:t>(key == </a:t>
            </a:r>
            <a:r>
              <a:rPr b="1" lang="en-US" sz="2800" strike="noStrike">
                <a:solidFill>
                  <a:srgbClr val="008000"/>
                </a:solidFill>
                <a:latin typeface="Courier New"/>
              </a:rPr>
              <a:t>"releaseDate"</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return new </a:t>
            </a:r>
            <a:r>
              <a:rPr i="1" lang="en-US" sz="2800" strike="noStrike">
                <a:solidFill>
                  <a:srgbClr val="000000"/>
                </a:solidFill>
                <a:latin typeface="Courier New"/>
              </a:rPr>
              <a:t>Date</a:t>
            </a:r>
            <a:r>
              <a:rPr lang="en-US" sz="2800" strike="noStrike">
                <a:solidFill>
                  <a:srgbClr val="000000"/>
                </a:solidFill>
                <a:latin typeface="Courier New"/>
              </a:rPr>
              <a:t>(value);</a:t>
            </a:r>
            <a:r>
              <a:rPr lang="en-US" sz="2800" strike="noStrike">
                <a:solidFill>
                  <a:srgbClr val="000000"/>
                </a:solidFill>
                <a:latin typeface="Courier New"/>
              </a:rPr>
              <a:t>
</a:t>
            </a:r>
            <a:r>
              <a:rPr lang="en-US" sz="2800" strike="noStrike">
                <a:solidFill>
                  <a:srgbClr val="000000"/>
                </a:solidFill>
                <a:latin typeface="Courier New"/>
              </a:rPr>
              <a:t>        } </a:t>
            </a:r>
            <a:r>
              <a:rPr b="1" lang="en-US" sz="2800" strike="noStrike">
                <a:solidFill>
                  <a:srgbClr val="000080"/>
                </a:solidFill>
                <a:latin typeface="Courier New"/>
              </a:rPr>
              <a:t>else </a:t>
            </a:r>
            <a:r>
              <a:rPr lang="en-US" sz="2800" strike="noStrike">
                <a:solidFill>
                  <a:srgbClr val="000000"/>
                </a:solidFill>
                <a:latin typeface="Courier New"/>
              </a:rPr>
              <a:t>{</a:t>
            </a:r>
            <a:r>
              <a:rPr lang="en-US" sz="2800" strike="noStrike">
                <a:solidFill>
                  <a:srgbClr val="000000"/>
                </a:solidFill>
                <a:latin typeface="Courier New"/>
              </a:rPr>
              <a:t>
</a:t>
            </a:r>
            <a:r>
              <a:rPr lang="en-US" sz="2800" strike="noStrike">
                <a:solidFill>
                  <a:srgbClr val="000000"/>
                </a:solidFill>
                <a:latin typeface="Courier New"/>
              </a:rPr>
              <a:t>            </a:t>
            </a:r>
            <a:r>
              <a:rPr b="1" lang="en-US" sz="2800" strike="noStrike">
                <a:solidFill>
                  <a:srgbClr val="000080"/>
                </a:solidFill>
                <a:latin typeface="Courier New"/>
              </a:rPr>
              <a:t>return </a:t>
            </a:r>
            <a:r>
              <a:rPr lang="en-US" sz="2800" strike="noStrike">
                <a:solidFill>
                  <a:srgbClr val="000000"/>
                </a:solidFill>
                <a:latin typeface="Courier New"/>
              </a:rPr>
              <a:t>value;</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000000"/>
                </a:solidFill>
                <a:latin typeface="Courier New"/>
              </a:rPr>
              <a:t>
</a:t>
            </a:r>
            <a:r>
              <a:rPr lang="en-US" sz="2800" strike="noStrike">
                <a:solidFill>
                  <a:srgbClr val="7a7a43"/>
                </a:solidFill>
                <a:latin typeface="Courier New"/>
              </a:rPr>
              <a:t>alert</a:t>
            </a:r>
            <a:r>
              <a:rPr lang="en-US" sz="2800" strike="noStrike">
                <a:solidFill>
                  <a:srgbClr val="000000"/>
                </a:solidFill>
                <a:latin typeface="Courier New"/>
              </a:rPr>
              <a:t>(</a:t>
            </a:r>
            <a:r>
              <a:rPr b="1" i="1" lang="en-US" sz="2800" strike="noStrike">
                <a:solidFill>
                  <a:srgbClr val="660e7a"/>
                </a:solidFill>
                <a:latin typeface="Courier New"/>
              </a:rPr>
              <a:t>bookCopy</a:t>
            </a:r>
            <a:r>
              <a:rPr lang="en-US" sz="2800" strike="noStrike">
                <a:solidFill>
                  <a:srgbClr val="000000"/>
                </a:solidFill>
                <a:latin typeface="Courier New"/>
              </a:rPr>
              <a:t>.</a:t>
            </a:r>
            <a:r>
              <a:rPr b="1" lang="en-US" sz="2800" strike="noStrike">
                <a:solidFill>
                  <a:srgbClr val="660e7a"/>
                </a:solidFill>
                <a:latin typeface="Courier New"/>
              </a:rPr>
              <a:t>releaseDate</a:t>
            </a:r>
            <a:r>
              <a:rPr lang="en-US" sz="2800" strike="noStrike">
                <a:solidFill>
                  <a:srgbClr val="000000"/>
                </a:solidFill>
                <a:latin typeface="Courier New"/>
              </a:rPr>
              <a:t>.</a:t>
            </a:r>
            <a:r>
              <a:rPr lang="en-US" sz="2800" strike="noStrike">
                <a:solidFill>
                  <a:srgbClr val="7a7a43"/>
                </a:solidFill>
                <a:latin typeface="Courier New"/>
              </a:rPr>
              <a:t>getFullYear</a:t>
            </a:r>
            <a:r>
              <a:rPr lang="en-US" sz="2800" strike="noStrike">
                <a:solidFill>
                  <a:srgbClr val="000000"/>
                </a:solidFill>
                <a:latin typeface="Courier New"/>
              </a:rPr>
              <a:t>());</a:t>
            </a:r>
            <a:r>
              <a:rPr lang="en-US" sz="2800" strike="noStrike">
                <a:solidFill>
                  <a:srgbClr val="000000"/>
                </a:solidFill>
                <a:latin typeface="Courier New"/>
              </a:rPr>
              <a:t>
</a:t>
            </a:r>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TextShape 1"/>
          <p:cNvSpPr txBox="1"/>
          <p:nvPr/>
        </p:nvSpPr>
        <p:spPr>
          <a:xfrm>
            <a:off x="304920" y="60948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Завдання</a:t>
            </a:r>
            <a:endParaRPr/>
          </a:p>
        </p:txBody>
      </p:sp>
      <p:sp>
        <p:nvSpPr>
          <p:cNvPr id="364" name="TextShape 2"/>
          <p:cNvSpPr txBox="1"/>
          <p:nvPr/>
        </p:nvSpPr>
        <p:spPr>
          <a:xfrm>
            <a:off x="457200" y="1676520"/>
            <a:ext cx="8229240" cy="489780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Створити об’єкт галереї, що буде містити перелік картинок. Кожна картинка описана об’єктом: ім’я, шлях до картинки та дата додавання. Серіалізувати об’єкт галереї в формат JSON такими способами (а результат вивести в консоль):</a:t>
            </a:r>
            <a:endParaRPr/>
          </a:p>
          <a:p>
            <a:pPr lvl="1">
              <a:lnSpc>
                <a:spcPct val="100000"/>
              </a:lnSpc>
              <a:buFont typeface="Georgia"/>
              <a:buChar char="▫"/>
            </a:pPr>
            <a:r>
              <a:rPr lang="en-US" sz="2600" strike="noStrike">
                <a:solidFill>
                  <a:srgbClr val="e40059"/>
                </a:solidFill>
                <a:latin typeface="Georgia"/>
              </a:rPr>
              <a:t>Зберегти всю інформацію.</a:t>
            </a:r>
            <a:endParaRPr/>
          </a:p>
          <a:p>
            <a:pPr lvl="1">
              <a:lnSpc>
                <a:spcPct val="100000"/>
              </a:lnSpc>
              <a:buFont typeface="Georgia"/>
              <a:buChar char="▫"/>
            </a:pPr>
            <a:r>
              <a:rPr lang="en-US" sz="2600" strike="noStrike">
                <a:solidFill>
                  <a:srgbClr val="e40059"/>
                </a:solidFill>
                <a:latin typeface="Georgia"/>
              </a:rPr>
              <a:t>Так, щоб зберегти лише імена картинок.</a:t>
            </a:r>
            <a:endParaRPr/>
          </a:p>
          <a:p>
            <a:pPr lvl="1">
              <a:lnSpc>
                <a:spcPct val="100000"/>
              </a:lnSpc>
              <a:buFont typeface="Georgia"/>
              <a:buChar char="▫"/>
            </a:pPr>
            <a:r>
              <a:rPr lang="en-US" sz="2600" strike="noStrike">
                <a:solidFill>
                  <a:srgbClr val="e40059"/>
                </a:solidFill>
                <a:latin typeface="Georgia"/>
              </a:rPr>
              <a:t>Таким чином, що якщо картинка не має імені, то не зберігати її взагалі.</a:t>
            </a:r>
            <a:endParaRPr/>
          </a:p>
          <a:p>
            <a:pPr>
              <a:lnSpc>
                <a:spcPct val="100000"/>
              </a:lnSpc>
              <a:buFont typeface="Georgia"/>
              <a:buChar char="•"/>
            </a:pPr>
            <a:r>
              <a:rPr lang="en-US" sz="2600" strike="noStrike">
                <a:solidFill>
                  <a:srgbClr val="000000"/>
                </a:solidFill>
                <a:latin typeface="Georgia"/>
              </a:rPr>
              <a:t>Розпартиси сереалізовані об’єкти та вивести їх в консоль таким чином, щоб дата була об’єктом Date, а не строкою.</a:t>
            </a:r>
            <a:endParaRPr/>
          </a:p>
          <a:p>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p:cSld>
    <p:bg>
      <p:bgPr>
        <a:blipFill>
          <a:blip r:embed="rId1"/>
          <a:stretch>
            <a:fillRect/>
          </a:stretch>
        </a:blipFill>
      </p:bgPr>
    </p:bg>
    <p:spTree>
      <p:nvGrpSpPr>
        <p:cNvPr id="1" name=""/>
        <p:cNvGrpSpPr/>
        <p:nvPr/>
      </p:nvGrpSpPr>
      <p:grpSpPr>
        <a:xfrm>
          <a:off x="0" y="0"/>
          <a:ext cx="0" cy="0"/>
          <a:chOff x="0" y="0"/>
          <a:chExt cx="0" cy="0"/>
        </a:xfrm>
      </p:grpSpPr>
      <p:sp>
        <p:nvSpPr>
          <p:cNvPr id="365" name="TextShape 1"/>
          <p:cNvSpPr txBox="1"/>
          <p:nvPr/>
        </p:nvSpPr>
        <p:spPr>
          <a:xfrm>
            <a:off x="892800" y="533520"/>
            <a:ext cx="8229240" cy="1069560"/>
          </a:xfrm>
          <a:prstGeom prst="rect">
            <a:avLst/>
          </a:prstGeom>
          <a:noFill/>
          <a:ln>
            <a:noFill/>
          </a:ln>
        </p:spPr>
        <p:txBody>
          <a:bodyPr lIns="90000" rIns="90000" tIns="45000" bIns="45000" anchor="ctr"/>
          <a:p>
            <a:pPr>
              <a:lnSpc>
                <a:spcPct val="100000"/>
              </a:lnSpc>
            </a:pPr>
            <a:r>
              <a:rPr lang="en-US" sz="7200" strike="noStrike">
                <a:solidFill>
                  <a:srgbClr val="ffffff"/>
                </a:solidFill>
                <a:latin typeface="Trebuchet MS"/>
              </a:rPr>
              <a:t>ПИТАННЯ?</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TextShape 1"/>
          <p:cNvSpPr txBox="1"/>
          <p:nvPr/>
        </p:nvSpPr>
        <p:spPr>
          <a:xfrm>
            <a:off x="457200" y="1143000"/>
            <a:ext cx="8229240" cy="1066320"/>
          </a:xfrm>
          <a:prstGeom prst="rect">
            <a:avLst/>
          </a:prstGeom>
          <a:noFill/>
          <a:ln>
            <a:noFill/>
          </a:ln>
        </p:spPr>
        <p:txBody>
          <a:bodyPr lIns="90000" rIns="90000" tIns="45000" bIns="45000" anchor="ctr"/>
          <a:p>
            <a:endParaRPr/>
          </a:p>
        </p:txBody>
      </p:sp>
      <p:sp>
        <p:nvSpPr>
          <p:cNvPr id="242"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Що таке об'єкт?</a:t>
            </a:r>
            <a:endParaRPr/>
          </a:p>
        </p:txBody>
      </p:sp>
      <p:pic>
        <p:nvPicPr>
          <p:cNvPr id="243" name="Рисунок 3" descr=""/>
          <p:cNvPicPr/>
          <p:nvPr/>
        </p:nvPicPr>
        <p:blipFill>
          <a:blip r:embed="rId1"/>
          <a:stretch/>
        </p:blipFill>
        <p:spPr>
          <a:xfrm>
            <a:off x="4876920" y="2276640"/>
            <a:ext cx="2685600" cy="3885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457200" y="1143000"/>
            <a:ext cx="8229240" cy="1066320"/>
          </a:xfrm>
          <a:prstGeom prst="rect">
            <a:avLst/>
          </a:prstGeom>
          <a:noFill/>
          <a:ln>
            <a:noFill/>
          </a:ln>
        </p:spPr>
        <p:txBody>
          <a:bodyPr lIns="90000" rIns="90000" tIns="45000" bIns="45000" anchor="ctr"/>
          <a:p>
            <a:pPr>
              <a:lnSpc>
                <a:spcPct val="100000"/>
              </a:lnSpc>
            </a:pPr>
            <a:r>
              <a:rPr lang="en-US" sz="4000" strike="noStrike">
                <a:solidFill>
                  <a:srgbClr val="666666"/>
                </a:solidFill>
                <a:latin typeface="Trebuchet MS"/>
              </a:rPr>
              <a:t>Об'єкт в JavaScript </a:t>
            </a:r>
            <a:endParaRPr/>
          </a:p>
        </p:txBody>
      </p:sp>
      <p:sp>
        <p:nvSpPr>
          <p:cNvPr id="245"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ab0043"/>
                </a:solidFill>
                <a:latin typeface="Georgia"/>
              </a:rPr>
              <a:t>Об'єкт</a:t>
            </a:r>
            <a:r>
              <a:rPr lang="en-US" sz="2800" strike="noStrike">
                <a:solidFill>
                  <a:srgbClr val="000000"/>
                </a:solidFill>
                <a:latin typeface="Georgia"/>
              </a:rPr>
              <a:t> – це не впорядкований список, структура, що використовується для групування даних і функціональності разом. </a:t>
            </a:r>
            <a:endParaRPr/>
          </a:p>
          <a:p>
            <a:pPr>
              <a:lnSpc>
                <a:spcPct val="100000"/>
              </a:lnSpc>
            </a:pPr>
            <a:endParaRPr/>
          </a:p>
          <a:p>
            <a:pPr>
              <a:lnSpc>
                <a:spcPct val="100000"/>
              </a:lnSpc>
              <a:buFont typeface="Georgia"/>
              <a:buChar char="•"/>
            </a:pPr>
            <a:r>
              <a:rPr lang="en-US" sz="2800" strike="noStrike">
                <a:solidFill>
                  <a:srgbClr val="000000"/>
                </a:solidFill>
                <a:latin typeface="Georgia"/>
              </a:rPr>
              <a:t>Часто помилково називається класом.</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TextShape 1"/>
          <p:cNvSpPr txBox="1"/>
          <p:nvPr/>
        </p:nvSpPr>
        <p:spPr>
          <a:xfrm>
            <a:off x="457200" y="1143000"/>
            <a:ext cx="8229240" cy="1066320"/>
          </a:xfrm>
          <a:prstGeom prst="rect">
            <a:avLst/>
          </a:prstGeom>
          <a:noFill/>
          <a:ln>
            <a:noFill/>
          </a:ln>
        </p:spPr>
        <p:txBody>
          <a:bodyPr lIns="90000" rIns="90000" tIns="45000" bIns="45000" anchor="ctr"/>
          <a:p>
            <a:endParaRPr/>
          </a:p>
        </p:txBody>
      </p:sp>
      <p:sp>
        <p:nvSpPr>
          <p:cNvPr id="247" name="TextShape 2"/>
          <p:cNvSpPr txBox="1"/>
          <p:nvPr/>
        </p:nvSpPr>
        <p:spPr>
          <a:xfrm>
            <a:off x="457200" y="2249280"/>
            <a:ext cx="8229240" cy="4324680"/>
          </a:xfrm>
          <a:prstGeom prst="rect">
            <a:avLst/>
          </a:prstGeom>
          <a:noFill/>
          <a:ln>
            <a:noFill/>
          </a:ln>
        </p:spPr>
        <p:txBody>
          <a:bodyPr lIns="90000" rIns="90000" tIns="45000" bIns="45000"/>
          <a:p>
            <a:pPr>
              <a:lnSpc>
                <a:spcPct val="100000"/>
              </a:lnSpc>
              <a:buFont typeface="Georgia"/>
              <a:buChar char="•"/>
            </a:pPr>
            <a:r>
              <a:rPr lang="en-US" sz="2800" strike="noStrike">
                <a:solidFill>
                  <a:srgbClr val="000000"/>
                </a:solidFill>
                <a:latin typeface="Georgia"/>
              </a:rPr>
              <a:t>Об'єкти – це екземпляри деякого Object типу даних або його різновидностей.</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