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5F52-6D2F-4552-B542-30C4C79E48C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 &amp; The STREAM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scaling:</a:t>
            </a:r>
          </a:p>
          <a:p>
            <a:pPr lvl="1"/>
            <a:r>
              <a:rPr lang="en-US" dirty="0" smtClean="0"/>
              <a:t>n = 1 000 000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Strong scaling: </a:t>
            </a:r>
          </a:p>
          <a:p>
            <a:pPr lvl="1"/>
            <a:r>
              <a:rPr lang="en-US" dirty="0" smtClean="0"/>
              <a:t>n = </a:t>
            </a:r>
            <a:r>
              <a:rPr lang="en-US" dirty="0" smtClean="0"/>
              <a:t>100 </a:t>
            </a:r>
            <a:r>
              <a:rPr lang="en-US" dirty="0" smtClean="0"/>
              <a:t>000 000.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5277"/>
              </p:ext>
            </p:extLst>
          </p:nvPr>
        </p:nvGraphicFramePr>
        <p:xfrm>
          <a:off x="1619116" y="4967411"/>
          <a:ext cx="8953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37"/>
                <a:gridCol w="1551808"/>
                <a:gridCol w="1551808"/>
                <a:gridCol w="1551808"/>
                <a:gridCol w="1551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</a:t>
                      </a:r>
                      <a:r>
                        <a:rPr lang="en-US" dirty="0" smtClean="0"/>
                        <a:t>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77.451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78.489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91347"/>
              </p:ext>
            </p:extLst>
          </p:nvPr>
        </p:nvGraphicFramePr>
        <p:xfrm>
          <a:off x="1619115" y="2803996"/>
          <a:ext cx="8953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37"/>
                <a:gridCol w="1551808"/>
                <a:gridCol w="1551808"/>
                <a:gridCol w="1551808"/>
                <a:gridCol w="1551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N/No.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2n/32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4n/64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8n/128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</a:t>
                      </a:r>
                      <a:r>
                        <a:rPr lang="en-US" dirty="0" smtClean="0"/>
                        <a:t>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149.951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 reduction operation on the variables that appear in its list.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868" y="3748320"/>
            <a:ext cx="76562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reduction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+: 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scaling:</a:t>
            </a:r>
          </a:p>
          <a:p>
            <a:pPr lvl="1"/>
            <a:r>
              <a:rPr lang="en-US" dirty="0" smtClean="0"/>
              <a:t>n = </a:t>
            </a:r>
            <a:r>
              <a:rPr lang="en-US" dirty="0" smtClean="0"/>
              <a:t>1 000 </a:t>
            </a:r>
            <a:r>
              <a:rPr lang="en-US" dirty="0" smtClean="0"/>
              <a:t>000 000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Strong scaling: </a:t>
            </a:r>
          </a:p>
          <a:p>
            <a:pPr lvl="1"/>
            <a:r>
              <a:rPr lang="en-US" dirty="0" smtClean="0"/>
              <a:t>n = </a:t>
            </a:r>
            <a:r>
              <a:rPr lang="en-US" dirty="0" smtClean="0"/>
              <a:t>1 000 </a:t>
            </a:r>
            <a:r>
              <a:rPr lang="en-US" dirty="0" smtClean="0"/>
              <a:t>000 000.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8933"/>
              </p:ext>
            </p:extLst>
          </p:nvPr>
        </p:nvGraphicFramePr>
        <p:xfrm>
          <a:off x="1619114" y="2803996"/>
          <a:ext cx="8953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36"/>
                <a:gridCol w="1551808"/>
                <a:gridCol w="1551808"/>
                <a:gridCol w="1551808"/>
                <a:gridCol w="1551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N/No.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2n/32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4n/64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8n/128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</a:t>
                      </a:r>
                      <a:r>
                        <a:rPr lang="en-US" dirty="0" smtClean="0"/>
                        <a:t>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05930"/>
              </p:ext>
            </p:extLst>
          </p:nvPr>
        </p:nvGraphicFramePr>
        <p:xfrm>
          <a:off x="1616956" y="4883105"/>
          <a:ext cx="89559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99"/>
                <a:gridCol w="1552182"/>
                <a:gridCol w="1552182"/>
                <a:gridCol w="1552182"/>
                <a:gridCol w="1552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</a:t>
                      </a:r>
                      <a:r>
                        <a:rPr lang="en-US" dirty="0" smtClean="0"/>
                        <a:t>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0.325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Using the critical directive kills performance because threads have to access the critical section one after another.</a:t>
            </a:r>
          </a:p>
          <a:p>
            <a:pPr fontAlgn="base"/>
            <a:r>
              <a:rPr lang="en-US" dirty="0"/>
              <a:t>Parallelizing with the reduction clause leads to faster execution once more threads are introduced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Strong </a:t>
            </a:r>
            <a:r>
              <a:rPr lang="en-US" dirty="0"/>
              <a:t>scaling shows that if the problem is big enough adding more threads to parallelize it works up to a certain point. It will have diminishing returns once the problem chunks are so small that the overhead of adding more threads doesn’t help anymore.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presentation is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Presenting shared memory </a:t>
            </a:r>
            <a:r>
              <a:rPr lang="el-GR" dirty="0" smtClean="0"/>
              <a:t>π</a:t>
            </a:r>
            <a:r>
              <a:rPr lang="en-US" dirty="0" smtClean="0"/>
              <a:t>-calculation: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Code and scaling study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r>
              <a:rPr lang="en-US" dirty="0" smtClean="0"/>
              <a:t>STREAM benchmark: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value of </a:t>
                </a:r>
                <a:r>
                  <a:rPr lang="el-GR" dirty="0"/>
                  <a:t>π</a:t>
                </a:r>
                <a:r>
                  <a:rPr lang="en-US" dirty="0"/>
                  <a:t> can be </a:t>
                </a:r>
                <a:r>
                  <a:rPr lang="en-US" dirty="0" smtClean="0"/>
                  <a:t>approximated, by means of integrating the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o</a:t>
                </a:r>
                <a:r>
                  <a:rPr lang="en-US" dirty="0" smtClean="0"/>
                  <a:t>ver the interval [0, 1].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aim of this task was to develop a serial implementation of this integration, and to parallelize the application using </a:t>
                </a:r>
                <a:r>
                  <a:rPr lang="en-US" dirty="0" err="1" smtClean="0"/>
                  <a:t>OpenMP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00930" cy="4351338"/>
          </a:xfrm>
        </p:spPr>
        <p:txBody>
          <a:bodyPr/>
          <a:lstStyle/>
          <a:p>
            <a:r>
              <a:rPr lang="en-US" dirty="0"/>
              <a:t>Develop a serial implementation that integrates function </a:t>
            </a:r>
            <a:r>
              <a:rPr lang="el-GR" dirty="0" smtClean="0"/>
              <a:t>ϕ</a:t>
            </a:r>
            <a:r>
              <a:rPr lang="en-US" dirty="0" smtClean="0"/>
              <a:t>(x</a:t>
            </a:r>
            <a:r>
              <a:rPr lang="en-US" dirty="0"/>
              <a:t>) over [0, 1</a:t>
            </a:r>
            <a:r>
              <a:rPr lang="en-US" dirty="0" smtClean="0"/>
              <a:t>].</a:t>
            </a:r>
          </a:p>
          <a:p>
            <a:r>
              <a:rPr lang="en-US" dirty="0"/>
              <a:t>Parallelize your application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critical </a:t>
            </a:r>
            <a:r>
              <a:rPr lang="en-US" dirty="0"/>
              <a:t>directive </a:t>
            </a:r>
            <a:endParaRPr lang="en-US" dirty="0" smtClean="0"/>
          </a:p>
          <a:p>
            <a:pPr lvl="1"/>
            <a:r>
              <a:rPr lang="en-US" dirty="0" smtClean="0"/>
              <a:t>reduction summation </a:t>
            </a:r>
            <a:r>
              <a:rPr lang="en-US" dirty="0"/>
              <a:t>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Perform a scaling study of your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OMP_NUM_THREADS</a:t>
            </a:r>
          </a:p>
          <a:p>
            <a:pPr lvl="1"/>
            <a:r>
              <a:rPr lang="en-US" dirty="0" smtClean="0"/>
              <a:t>Weak scaling</a:t>
            </a:r>
          </a:p>
          <a:p>
            <a:pPr lvl="1"/>
            <a:r>
              <a:rPr lang="en-US" dirty="0" smtClean="0"/>
              <a:t>Strong scaling</a:t>
            </a:r>
          </a:p>
        </p:txBody>
      </p:sp>
    </p:spTree>
    <p:extLst>
      <p:ext uri="{BB962C8B-B14F-4D97-AF65-F5344CB8AC3E}">
        <p14:creationId xmlns:p14="http://schemas.microsoft.com/office/powerpoint/2010/main" val="124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=&gt; If we multiply the result of integration by 4, we get the value of </a:t>
                </a:r>
                <a:r>
                  <a:rPr lang="el-GR" dirty="0" smtClean="0"/>
                  <a:t>π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633" y="365124"/>
            <a:ext cx="5814602" cy="5758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62847" y="1569859"/>
            <a:ext cx="6879077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h, y, sum;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//number of partitions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100000000;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 = 1. / n;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= 0;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&lt;= n;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//calculate function value at current partition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phi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*h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//add current function value to sum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+= y;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*= 4. * h;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//value of 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a region of code that must be executed by only one thread at a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60188" y="3313051"/>
            <a:ext cx="674451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shared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critical  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331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Shared memory π-calculation &amp; The STREAM benchmark</vt:lpstr>
      <vt:lpstr>How this presentation is organized</vt:lpstr>
      <vt:lpstr>Shared memory π-calculation</vt:lpstr>
      <vt:lpstr>Objective</vt:lpstr>
      <vt:lpstr>Requirements</vt:lpstr>
      <vt:lpstr>Mathematical background</vt:lpstr>
      <vt:lpstr>Graph:</vt:lpstr>
      <vt:lpstr>Code</vt:lpstr>
      <vt:lpstr>The critical directive</vt:lpstr>
      <vt:lpstr>Scaling study – Critical directive</vt:lpstr>
      <vt:lpstr>The reduction clause</vt:lpstr>
      <vt:lpstr>Scaling study – Reduction clause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π-calculation &amp; The STREAM benchmark</dc:title>
  <dc:creator>Windows User</dc:creator>
  <cp:lastModifiedBy>Windows User</cp:lastModifiedBy>
  <cp:revision>41</cp:revision>
  <dcterms:created xsi:type="dcterms:W3CDTF">2017-11-16T09:42:17Z</dcterms:created>
  <dcterms:modified xsi:type="dcterms:W3CDTF">2017-11-19T12:58:31Z</dcterms:modified>
</cp:coreProperties>
</file>