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864" y="1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650-A133-47A3-9C07-5B6F2DE76DF0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9D-4A90-493D-9234-16D0DE9BF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2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650-A133-47A3-9C07-5B6F2DE76DF0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9D-4A90-493D-9234-16D0DE9BF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58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650-A133-47A3-9C07-5B6F2DE76DF0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9D-4A90-493D-9234-16D0DE9BF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4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650-A133-47A3-9C07-5B6F2DE76DF0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9D-4A90-493D-9234-16D0DE9BF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650-A133-47A3-9C07-5B6F2DE76DF0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9D-4A90-493D-9234-16D0DE9BF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650-A133-47A3-9C07-5B6F2DE76DF0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9D-4A90-493D-9234-16D0DE9BF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2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650-A133-47A3-9C07-5B6F2DE76DF0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9D-4A90-493D-9234-16D0DE9BF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650-A133-47A3-9C07-5B6F2DE76DF0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9D-4A90-493D-9234-16D0DE9BF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23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650-A133-47A3-9C07-5B6F2DE76DF0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9D-4A90-493D-9234-16D0DE9BF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650-A133-47A3-9C07-5B6F2DE76DF0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9D-4A90-493D-9234-16D0DE9BF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6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650-A133-47A3-9C07-5B6F2DE76DF0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FC9D-4A90-493D-9234-16D0DE9BF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0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1E650-A133-47A3-9C07-5B6F2DE76DF0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FC9D-4A90-493D-9234-16D0DE9BF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5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1524000" y="1733309"/>
            <a:ext cx="9144000" cy="102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BP</a:t>
            </a:r>
            <a:r>
              <a:rPr lang="zh-CN" altLang="en-US" b="1" dirty="0" smtClean="0"/>
              <a:t>神经网络</a:t>
            </a:r>
            <a:endParaRPr lang="zh-CN" altLang="en-US" b="1" dirty="0"/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3208118" y="4050557"/>
            <a:ext cx="5775767" cy="1074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权鑫</a:t>
            </a:r>
            <a:endParaRPr lang="en-US" altLang="zh-CN" dirty="0"/>
          </a:p>
          <a:p>
            <a:pPr algn="r"/>
            <a:fld id="{4B7216B3-E6AB-4B2B-B84B-5D86EA2CC588}" type="datetime2">
              <a:rPr lang="zh-CN" altLang="zh-CN"/>
              <a:pPr algn="r"/>
              <a:t>2013年9月5日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7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21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err="1" smtClean="0"/>
              <a:t>Feedforward</a:t>
            </a:r>
            <a:endParaRPr lang="zh-CN" altLang="en-US" b="1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2769904" y="1309169"/>
            <a:ext cx="6652191" cy="3614862"/>
            <a:chOff x="2888849" y="2501900"/>
            <a:chExt cx="6652191" cy="3614862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020419" y="2677755"/>
              <a:ext cx="5522002" cy="3050395"/>
              <a:chOff x="3465102" y="2707588"/>
              <a:chExt cx="3539338" cy="3050395"/>
            </a:xfrm>
          </p:grpSpPr>
          <p:sp>
            <p:nvSpPr>
              <p:cNvPr id="11" name="Oval 38"/>
              <p:cNvSpPr/>
              <p:nvPr/>
            </p:nvSpPr>
            <p:spPr>
              <a:xfrm>
                <a:off x="3465102" y="4443979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39"/>
              <p:cNvSpPr/>
              <p:nvPr/>
            </p:nvSpPr>
            <p:spPr>
              <a:xfrm>
                <a:off x="3465102" y="3858100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40"/>
              <p:cNvSpPr/>
              <p:nvPr/>
            </p:nvSpPr>
            <p:spPr>
              <a:xfrm>
                <a:off x="3465102" y="3272222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42"/>
              <p:cNvSpPr/>
              <p:nvPr/>
            </p:nvSpPr>
            <p:spPr>
              <a:xfrm>
                <a:off x="6574920" y="3020703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47"/>
              <p:cNvCxnSpPr>
                <a:stCxn id="13" idx="6"/>
              </p:cNvCxnSpPr>
              <p:nvPr/>
            </p:nvCxnSpPr>
            <p:spPr>
              <a:xfrm>
                <a:off x="3894622" y="3523741"/>
                <a:ext cx="1062042" cy="8830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48"/>
              <p:cNvCxnSpPr>
                <a:stCxn id="12" idx="6"/>
              </p:cNvCxnSpPr>
              <p:nvPr/>
            </p:nvCxnSpPr>
            <p:spPr>
              <a:xfrm flipV="1">
                <a:off x="3894622" y="3612047"/>
                <a:ext cx="1062042" cy="4975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49"/>
              <p:cNvCxnSpPr>
                <a:stCxn id="11" idx="6"/>
              </p:cNvCxnSpPr>
              <p:nvPr/>
            </p:nvCxnSpPr>
            <p:spPr>
              <a:xfrm flipV="1">
                <a:off x="3894622" y="3612047"/>
                <a:ext cx="1062042" cy="108345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51"/>
              <p:cNvCxnSpPr>
                <a:stCxn id="13" idx="6"/>
              </p:cNvCxnSpPr>
              <p:nvPr/>
            </p:nvCxnSpPr>
            <p:spPr>
              <a:xfrm>
                <a:off x="3894622" y="3523741"/>
                <a:ext cx="1062040" cy="71573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52"/>
              <p:cNvCxnSpPr>
                <a:stCxn id="12" idx="6"/>
              </p:cNvCxnSpPr>
              <p:nvPr/>
            </p:nvCxnSpPr>
            <p:spPr>
              <a:xfrm>
                <a:off x="3894622" y="4109620"/>
                <a:ext cx="1062040" cy="12986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53"/>
              <p:cNvCxnSpPr>
                <a:stCxn id="11" idx="6"/>
              </p:cNvCxnSpPr>
              <p:nvPr/>
            </p:nvCxnSpPr>
            <p:spPr>
              <a:xfrm flipV="1">
                <a:off x="3894622" y="4239480"/>
                <a:ext cx="1062040" cy="456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55"/>
              <p:cNvCxnSpPr>
                <a:stCxn id="13" idx="6"/>
              </p:cNvCxnSpPr>
              <p:nvPr/>
            </p:nvCxnSpPr>
            <p:spPr>
              <a:xfrm>
                <a:off x="3894622" y="3523741"/>
                <a:ext cx="1062039" cy="132955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56"/>
              <p:cNvCxnSpPr>
                <a:stCxn id="12" idx="6"/>
              </p:cNvCxnSpPr>
              <p:nvPr/>
            </p:nvCxnSpPr>
            <p:spPr>
              <a:xfrm>
                <a:off x="3894622" y="4109620"/>
                <a:ext cx="1062039" cy="74367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57"/>
              <p:cNvCxnSpPr>
                <a:stCxn id="11" idx="6"/>
              </p:cNvCxnSpPr>
              <p:nvPr/>
            </p:nvCxnSpPr>
            <p:spPr>
              <a:xfrm>
                <a:off x="3894622" y="4695498"/>
                <a:ext cx="1062039" cy="15779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59"/>
              <p:cNvCxnSpPr>
                <a:stCxn id="13" idx="6"/>
              </p:cNvCxnSpPr>
              <p:nvPr/>
            </p:nvCxnSpPr>
            <p:spPr>
              <a:xfrm>
                <a:off x="3894622" y="3523741"/>
                <a:ext cx="1062043" cy="19676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60"/>
              <p:cNvCxnSpPr>
                <a:stCxn id="12" idx="6"/>
              </p:cNvCxnSpPr>
              <p:nvPr/>
            </p:nvCxnSpPr>
            <p:spPr>
              <a:xfrm>
                <a:off x="3894622" y="4109620"/>
                <a:ext cx="1062043" cy="138180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61"/>
              <p:cNvCxnSpPr>
                <a:stCxn id="11" idx="6"/>
              </p:cNvCxnSpPr>
              <p:nvPr/>
            </p:nvCxnSpPr>
            <p:spPr>
              <a:xfrm>
                <a:off x="3894622" y="4695498"/>
                <a:ext cx="1062043" cy="79592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62"/>
              <p:cNvSpPr/>
              <p:nvPr/>
            </p:nvSpPr>
            <p:spPr>
              <a:xfrm>
                <a:off x="4964187" y="2707588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68"/>
              <p:cNvSpPr/>
              <p:nvPr/>
            </p:nvSpPr>
            <p:spPr>
              <a:xfrm>
                <a:off x="4964186" y="3368351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4"/>
              <p:cNvSpPr/>
              <p:nvPr/>
            </p:nvSpPr>
            <p:spPr>
              <a:xfrm>
                <a:off x="4966957" y="3975558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83"/>
              <p:cNvSpPr/>
              <p:nvPr/>
            </p:nvSpPr>
            <p:spPr>
              <a:xfrm>
                <a:off x="4964184" y="4584612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89"/>
              <p:cNvSpPr/>
              <p:nvPr/>
            </p:nvSpPr>
            <p:spPr>
              <a:xfrm>
                <a:off x="4964183" y="5254946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95"/>
              <p:cNvCxnSpPr>
                <a:stCxn id="35" idx="6"/>
                <a:endCxn id="15" idx="2"/>
              </p:cNvCxnSpPr>
              <p:nvPr/>
            </p:nvCxnSpPr>
            <p:spPr>
              <a:xfrm>
                <a:off x="5393708" y="2959107"/>
                <a:ext cx="1181212" cy="31311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96"/>
              <p:cNvCxnSpPr>
                <a:stCxn id="41" idx="6"/>
                <a:endCxn id="15" idx="2"/>
              </p:cNvCxnSpPr>
              <p:nvPr/>
            </p:nvCxnSpPr>
            <p:spPr>
              <a:xfrm flipV="1">
                <a:off x="5393706" y="3272222"/>
                <a:ext cx="1181213" cy="3476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97"/>
              <p:cNvCxnSpPr>
                <a:stCxn id="47" idx="6"/>
                <a:endCxn id="15" idx="2"/>
              </p:cNvCxnSpPr>
              <p:nvPr/>
            </p:nvCxnSpPr>
            <p:spPr>
              <a:xfrm flipV="1">
                <a:off x="5396477" y="3272222"/>
                <a:ext cx="1178443" cy="95485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98"/>
              <p:cNvCxnSpPr>
                <a:stCxn id="53" idx="6"/>
                <a:endCxn id="15" idx="2"/>
              </p:cNvCxnSpPr>
              <p:nvPr/>
            </p:nvCxnSpPr>
            <p:spPr>
              <a:xfrm flipV="1">
                <a:off x="5393705" y="3272222"/>
                <a:ext cx="1181215" cy="15639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99"/>
              <p:cNvCxnSpPr>
                <a:stCxn id="59" idx="6"/>
                <a:endCxn id="15" idx="2"/>
              </p:cNvCxnSpPr>
              <p:nvPr/>
            </p:nvCxnSpPr>
            <p:spPr>
              <a:xfrm flipV="1">
                <a:off x="5393703" y="3272222"/>
                <a:ext cx="1181216" cy="223424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100"/>
              <p:cNvSpPr/>
              <p:nvPr/>
            </p:nvSpPr>
            <p:spPr>
              <a:xfrm>
                <a:off x="6574918" y="3678155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101"/>
              <p:cNvCxnSpPr>
                <a:endCxn id="70" idx="2"/>
              </p:cNvCxnSpPr>
              <p:nvPr/>
            </p:nvCxnSpPr>
            <p:spPr>
              <a:xfrm>
                <a:off x="5393706" y="3616560"/>
                <a:ext cx="1181212" cy="31311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102"/>
              <p:cNvCxnSpPr>
                <a:endCxn id="70" idx="2"/>
              </p:cNvCxnSpPr>
              <p:nvPr/>
            </p:nvCxnSpPr>
            <p:spPr>
              <a:xfrm flipV="1">
                <a:off x="5393705" y="3929675"/>
                <a:ext cx="1181213" cy="3476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103"/>
              <p:cNvCxnSpPr>
                <a:endCxn id="70" idx="2"/>
              </p:cNvCxnSpPr>
              <p:nvPr/>
            </p:nvCxnSpPr>
            <p:spPr>
              <a:xfrm flipV="1">
                <a:off x="5396476" y="3929675"/>
                <a:ext cx="1178443" cy="95485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104"/>
              <p:cNvCxnSpPr>
                <a:endCxn id="70" idx="2"/>
              </p:cNvCxnSpPr>
              <p:nvPr/>
            </p:nvCxnSpPr>
            <p:spPr>
              <a:xfrm flipV="1">
                <a:off x="5393703" y="3929675"/>
                <a:ext cx="1181215" cy="15639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105"/>
              <p:cNvCxnSpPr>
                <a:stCxn id="35" idx="6"/>
                <a:endCxn id="70" idx="2"/>
              </p:cNvCxnSpPr>
              <p:nvPr/>
            </p:nvCxnSpPr>
            <p:spPr>
              <a:xfrm>
                <a:off x="5393708" y="2959107"/>
                <a:ext cx="1181210" cy="97056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106"/>
              <p:cNvSpPr/>
              <p:nvPr/>
            </p:nvSpPr>
            <p:spPr>
              <a:xfrm>
                <a:off x="6574917" y="4277323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107"/>
              <p:cNvCxnSpPr>
                <a:endCxn id="76" idx="2"/>
              </p:cNvCxnSpPr>
              <p:nvPr/>
            </p:nvCxnSpPr>
            <p:spPr>
              <a:xfrm>
                <a:off x="5393705" y="4215728"/>
                <a:ext cx="1181212" cy="31311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108"/>
              <p:cNvCxnSpPr>
                <a:endCxn id="76" idx="2"/>
              </p:cNvCxnSpPr>
              <p:nvPr/>
            </p:nvCxnSpPr>
            <p:spPr>
              <a:xfrm flipV="1">
                <a:off x="5393703" y="4528842"/>
                <a:ext cx="1181213" cy="3476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109"/>
              <p:cNvCxnSpPr>
                <a:endCxn id="76" idx="2"/>
              </p:cNvCxnSpPr>
              <p:nvPr/>
            </p:nvCxnSpPr>
            <p:spPr>
              <a:xfrm flipV="1">
                <a:off x="5396474" y="4528842"/>
                <a:ext cx="1178443" cy="95485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110"/>
              <p:cNvCxnSpPr>
                <a:stCxn id="41" idx="6"/>
                <a:endCxn id="76" idx="2"/>
              </p:cNvCxnSpPr>
              <p:nvPr/>
            </p:nvCxnSpPr>
            <p:spPr>
              <a:xfrm>
                <a:off x="5393706" y="3619871"/>
                <a:ext cx="1181210" cy="908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111"/>
              <p:cNvCxnSpPr>
                <a:stCxn id="35" idx="6"/>
                <a:endCxn id="76" idx="2"/>
              </p:cNvCxnSpPr>
              <p:nvPr/>
            </p:nvCxnSpPr>
            <p:spPr>
              <a:xfrm>
                <a:off x="5393708" y="2959107"/>
                <a:ext cx="1181209" cy="15697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112"/>
              <p:cNvSpPr/>
              <p:nvPr/>
            </p:nvSpPr>
            <p:spPr>
              <a:xfrm>
                <a:off x="6574920" y="4911081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113"/>
              <p:cNvCxnSpPr>
                <a:endCxn id="82" idx="2"/>
              </p:cNvCxnSpPr>
              <p:nvPr/>
            </p:nvCxnSpPr>
            <p:spPr>
              <a:xfrm>
                <a:off x="5393708" y="4849485"/>
                <a:ext cx="1181212" cy="31311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114"/>
              <p:cNvCxnSpPr>
                <a:endCxn id="82" idx="2"/>
              </p:cNvCxnSpPr>
              <p:nvPr/>
            </p:nvCxnSpPr>
            <p:spPr>
              <a:xfrm flipV="1">
                <a:off x="5393706" y="5162600"/>
                <a:ext cx="1181213" cy="3476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115"/>
              <p:cNvCxnSpPr>
                <a:stCxn id="47" idx="6"/>
                <a:endCxn id="82" idx="2"/>
              </p:cNvCxnSpPr>
              <p:nvPr/>
            </p:nvCxnSpPr>
            <p:spPr>
              <a:xfrm>
                <a:off x="5396477" y="4227077"/>
                <a:ext cx="1178443" cy="9355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116"/>
              <p:cNvCxnSpPr>
                <a:stCxn id="41" idx="6"/>
                <a:endCxn id="82" idx="2"/>
              </p:cNvCxnSpPr>
              <p:nvPr/>
            </p:nvCxnSpPr>
            <p:spPr>
              <a:xfrm>
                <a:off x="5393706" y="3619871"/>
                <a:ext cx="1181213" cy="154272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117"/>
              <p:cNvCxnSpPr>
                <a:stCxn id="35" idx="6"/>
                <a:endCxn id="82" idx="2"/>
              </p:cNvCxnSpPr>
              <p:nvPr/>
            </p:nvCxnSpPr>
            <p:spPr>
              <a:xfrm>
                <a:off x="5393708" y="2959107"/>
                <a:ext cx="1181212" cy="220349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35"/>
            <p:cNvSpPr txBox="1"/>
            <p:nvPr/>
          </p:nvSpPr>
          <p:spPr>
            <a:xfrm>
              <a:off x="5117997" y="5808985"/>
              <a:ext cx="1152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Hidden Layer</a:t>
              </a:r>
              <a:endParaRPr lang="en-US" sz="1400" b="1" dirty="0"/>
            </a:p>
          </p:txBody>
        </p:sp>
        <p:sp>
          <p:nvSpPr>
            <p:cNvPr id="147" name="TextBox 35"/>
            <p:cNvSpPr txBox="1"/>
            <p:nvPr/>
          </p:nvSpPr>
          <p:spPr>
            <a:xfrm>
              <a:off x="7630248" y="5794686"/>
              <a:ext cx="115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Output </a:t>
              </a:r>
              <a:r>
                <a:rPr lang="en-US" sz="1400" b="1" dirty="0" smtClean="0"/>
                <a:t>Layer</a:t>
              </a:r>
              <a:endParaRPr lang="en-US" sz="1400" b="1" dirty="0"/>
            </a:p>
          </p:txBody>
        </p:sp>
        <p:sp>
          <p:nvSpPr>
            <p:cNvPr id="148" name="TextBox 35"/>
            <p:cNvSpPr txBox="1"/>
            <p:nvPr/>
          </p:nvSpPr>
          <p:spPr>
            <a:xfrm>
              <a:off x="2888849" y="5790000"/>
              <a:ext cx="1037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/>
                <a:t>Input Layer</a:t>
              </a:r>
              <a:endParaRPr lang="en-US" sz="1400" b="1" dirty="0"/>
            </a:p>
          </p:txBody>
        </p:sp>
        <p:graphicFrame>
          <p:nvGraphicFramePr>
            <p:cNvPr id="149" name="对象 148"/>
            <p:cNvGraphicFramePr>
              <a:graphicFrameLocks noChangeAspect="1"/>
            </p:cNvGraphicFramePr>
            <p:nvPr/>
          </p:nvGraphicFramePr>
          <p:xfrm>
            <a:off x="4187244" y="2506281"/>
            <a:ext cx="66357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Equation" r:id="rId3" imgW="266400" imgH="203040" progId="Equation.DSMT4">
                    <p:embed/>
                  </p:oleObj>
                </mc:Choice>
                <mc:Fallback>
                  <p:oleObj name="Equation" r:id="rId3" imgW="2664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87244" y="2506281"/>
                          <a:ext cx="663575" cy="506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" name="对象 149"/>
            <p:cNvGraphicFramePr>
              <a:graphicFrameLocks noChangeAspect="1"/>
            </p:cNvGraphicFramePr>
            <p:nvPr/>
          </p:nvGraphicFramePr>
          <p:xfrm>
            <a:off x="6604000" y="2501900"/>
            <a:ext cx="693738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" name="Equation" r:id="rId5" imgW="279360" imgH="203040" progId="Equation.DSMT4">
                    <p:embed/>
                  </p:oleObj>
                </mc:Choice>
                <mc:Fallback>
                  <p:oleObj name="Equation" r:id="rId5" imgW="2793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604000" y="2501900"/>
                          <a:ext cx="693738" cy="506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对象 150"/>
            <p:cNvGraphicFramePr>
              <a:graphicFrameLocks noChangeAspect="1"/>
            </p:cNvGraphicFramePr>
            <p:nvPr/>
          </p:nvGraphicFramePr>
          <p:xfrm>
            <a:off x="8693482" y="3932381"/>
            <a:ext cx="847558" cy="529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Equation" r:id="rId7" imgW="406080" imgH="253800" progId="Equation.DSMT4">
                    <p:embed/>
                  </p:oleObj>
                </mc:Choice>
                <mc:Fallback>
                  <p:oleObj name="Equation" r:id="rId7" imgW="4060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693482" y="3932381"/>
                          <a:ext cx="847558" cy="529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" name="文本框 151"/>
            <p:cNvSpPr txBox="1"/>
            <p:nvPr/>
          </p:nvSpPr>
          <p:spPr>
            <a:xfrm>
              <a:off x="3140242" y="3338518"/>
              <a:ext cx="534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+1</a:t>
              </a:r>
              <a:endParaRPr lang="zh-CN" altLang="en-US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474960" y="2770250"/>
              <a:ext cx="534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+1</a:t>
              </a:r>
              <a:endParaRPr lang="zh-CN" altLang="en-US" dirty="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587427"/>
              </p:ext>
            </p:extLst>
          </p:nvPr>
        </p:nvGraphicFramePr>
        <p:xfrm>
          <a:off x="2675050" y="4975713"/>
          <a:ext cx="11318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9" imgW="596880" imgH="482400" progId="Equation.DSMT4">
                  <p:embed/>
                </p:oleObj>
              </mc:Choice>
              <mc:Fallback>
                <p:oleObj name="Equation" r:id="rId9" imgW="596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5050" y="4975713"/>
                        <a:ext cx="1131888" cy="91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91124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1" imgW="914400" imgH="198720" progId="Equation.DSMT4">
                  <p:embed/>
                </p:oleObj>
              </mc:Choice>
              <mc:Fallback>
                <p:oleObj name="Equation" r:id="rId11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575123"/>
              </p:ext>
            </p:extLst>
          </p:nvPr>
        </p:nvGraphicFramePr>
        <p:xfrm>
          <a:off x="4816689" y="4975713"/>
          <a:ext cx="16129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3" imgW="850680" imgH="787320" progId="Equation.DSMT4">
                  <p:embed/>
                </p:oleObj>
              </mc:Choice>
              <mc:Fallback>
                <p:oleObj name="Equation" r:id="rId13" imgW="8506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16689" y="4975713"/>
                        <a:ext cx="1612900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645500"/>
              </p:ext>
            </p:extLst>
          </p:nvPr>
        </p:nvGraphicFramePr>
        <p:xfrm>
          <a:off x="6800943" y="4975713"/>
          <a:ext cx="25749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5" imgW="1358640" imgH="533160" progId="Equation.DSMT4">
                  <p:embed/>
                </p:oleObj>
              </mc:Choice>
              <mc:Fallback>
                <p:oleObj name="Equation" r:id="rId15" imgW="13586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00943" y="4975713"/>
                        <a:ext cx="2574925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86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Cost Function</a:t>
            </a:r>
            <a:endParaRPr lang="zh-CN" altLang="en-US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12299"/>
              </p:ext>
            </p:extLst>
          </p:nvPr>
        </p:nvGraphicFramePr>
        <p:xfrm>
          <a:off x="56135" y="2126456"/>
          <a:ext cx="12079730" cy="99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5562360" imgH="457200" progId="Equation.DSMT4">
                  <p:embed/>
                </p:oleObj>
              </mc:Choice>
              <mc:Fallback>
                <p:oleObj name="Equation" r:id="rId3" imgW="5562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35" y="2126456"/>
                        <a:ext cx="12079730" cy="99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938642"/>
              </p:ext>
            </p:extLst>
          </p:nvPr>
        </p:nvGraphicFramePr>
        <p:xfrm>
          <a:off x="6096000" y="3555079"/>
          <a:ext cx="2601298" cy="111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1244520" imgH="533160" progId="Equation.DSMT4">
                  <p:embed/>
                </p:oleObj>
              </mc:Choice>
              <mc:Fallback>
                <p:oleObj name="Equation" r:id="rId5" imgW="12445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3555079"/>
                        <a:ext cx="2601298" cy="1114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24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Sigmoid Function</a:t>
            </a:r>
            <a:endParaRPr lang="zh-CN" altLang="en-US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640787"/>
              </p:ext>
            </p:extLst>
          </p:nvPr>
        </p:nvGraphicFramePr>
        <p:xfrm>
          <a:off x="4103105" y="2082883"/>
          <a:ext cx="3985789" cy="888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765080" imgH="393480" progId="Equation.DSMT4">
                  <p:embed/>
                </p:oleObj>
              </mc:Choice>
              <mc:Fallback>
                <p:oleObj name="Equation" r:id="rId3" imgW="1765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3105" y="2082883"/>
                        <a:ext cx="3985789" cy="888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914231"/>
              </p:ext>
            </p:extLst>
          </p:nvPr>
        </p:nvGraphicFramePr>
        <p:xfrm>
          <a:off x="3640555" y="3429000"/>
          <a:ext cx="4910890" cy="91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2108160" imgH="393480" progId="Equation.DSMT4">
                  <p:embed/>
                </p:oleObj>
              </mc:Choice>
              <mc:Fallback>
                <p:oleObj name="Equation" r:id="rId5" imgW="2108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0555" y="3429000"/>
                        <a:ext cx="4910890" cy="917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12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21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err="1"/>
              <a:t>Backpropagation</a:t>
            </a:r>
            <a:endParaRPr lang="zh-CN" altLang="en-US" b="1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2769904" y="1309169"/>
            <a:ext cx="6652191" cy="3614862"/>
            <a:chOff x="2888849" y="2501900"/>
            <a:chExt cx="6652191" cy="3614862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020419" y="2677755"/>
              <a:ext cx="5522002" cy="3050395"/>
              <a:chOff x="3465102" y="2707588"/>
              <a:chExt cx="3539338" cy="3050395"/>
            </a:xfrm>
          </p:grpSpPr>
          <p:sp>
            <p:nvSpPr>
              <p:cNvPr id="11" name="Oval 38"/>
              <p:cNvSpPr/>
              <p:nvPr/>
            </p:nvSpPr>
            <p:spPr>
              <a:xfrm>
                <a:off x="3465102" y="4443979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39"/>
              <p:cNvSpPr/>
              <p:nvPr/>
            </p:nvSpPr>
            <p:spPr>
              <a:xfrm>
                <a:off x="3465102" y="3858100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40"/>
              <p:cNvSpPr/>
              <p:nvPr/>
            </p:nvSpPr>
            <p:spPr>
              <a:xfrm>
                <a:off x="3465102" y="3272222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42"/>
              <p:cNvSpPr/>
              <p:nvPr/>
            </p:nvSpPr>
            <p:spPr>
              <a:xfrm>
                <a:off x="6574920" y="3020703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47"/>
              <p:cNvCxnSpPr>
                <a:stCxn id="13" idx="6"/>
              </p:cNvCxnSpPr>
              <p:nvPr/>
            </p:nvCxnSpPr>
            <p:spPr>
              <a:xfrm>
                <a:off x="3894622" y="3523741"/>
                <a:ext cx="1062042" cy="8830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48"/>
              <p:cNvCxnSpPr>
                <a:stCxn id="12" idx="6"/>
              </p:cNvCxnSpPr>
              <p:nvPr/>
            </p:nvCxnSpPr>
            <p:spPr>
              <a:xfrm flipV="1">
                <a:off x="3894622" y="3612047"/>
                <a:ext cx="1062042" cy="4975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49"/>
              <p:cNvCxnSpPr>
                <a:stCxn id="11" idx="6"/>
              </p:cNvCxnSpPr>
              <p:nvPr/>
            </p:nvCxnSpPr>
            <p:spPr>
              <a:xfrm flipV="1">
                <a:off x="3894622" y="3612047"/>
                <a:ext cx="1062042" cy="108345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51"/>
              <p:cNvCxnSpPr>
                <a:stCxn id="13" idx="6"/>
              </p:cNvCxnSpPr>
              <p:nvPr/>
            </p:nvCxnSpPr>
            <p:spPr>
              <a:xfrm>
                <a:off x="3894622" y="3523741"/>
                <a:ext cx="1062040" cy="71573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52"/>
              <p:cNvCxnSpPr>
                <a:stCxn id="12" idx="6"/>
              </p:cNvCxnSpPr>
              <p:nvPr/>
            </p:nvCxnSpPr>
            <p:spPr>
              <a:xfrm>
                <a:off x="3894622" y="4109620"/>
                <a:ext cx="1062040" cy="12986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53"/>
              <p:cNvCxnSpPr>
                <a:stCxn id="11" idx="6"/>
              </p:cNvCxnSpPr>
              <p:nvPr/>
            </p:nvCxnSpPr>
            <p:spPr>
              <a:xfrm flipV="1">
                <a:off x="3894622" y="4239480"/>
                <a:ext cx="1062040" cy="456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55"/>
              <p:cNvCxnSpPr>
                <a:stCxn id="13" idx="6"/>
              </p:cNvCxnSpPr>
              <p:nvPr/>
            </p:nvCxnSpPr>
            <p:spPr>
              <a:xfrm>
                <a:off x="3894622" y="3523741"/>
                <a:ext cx="1062039" cy="132955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56"/>
              <p:cNvCxnSpPr>
                <a:stCxn id="12" idx="6"/>
              </p:cNvCxnSpPr>
              <p:nvPr/>
            </p:nvCxnSpPr>
            <p:spPr>
              <a:xfrm>
                <a:off x="3894622" y="4109620"/>
                <a:ext cx="1062039" cy="74367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57"/>
              <p:cNvCxnSpPr>
                <a:stCxn id="11" idx="6"/>
              </p:cNvCxnSpPr>
              <p:nvPr/>
            </p:nvCxnSpPr>
            <p:spPr>
              <a:xfrm>
                <a:off x="3894622" y="4695498"/>
                <a:ext cx="1062039" cy="15779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59"/>
              <p:cNvCxnSpPr>
                <a:stCxn id="13" idx="6"/>
              </p:cNvCxnSpPr>
              <p:nvPr/>
            </p:nvCxnSpPr>
            <p:spPr>
              <a:xfrm>
                <a:off x="3894622" y="3523741"/>
                <a:ext cx="1062043" cy="19676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60"/>
              <p:cNvCxnSpPr>
                <a:stCxn id="12" idx="6"/>
              </p:cNvCxnSpPr>
              <p:nvPr/>
            </p:nvCxnSpPr>
            <p:spPr>
              <a:xfrm>
                <a:off x="3894622" y="4109620"/>
                <a:ext cx="1062043" cy="138180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61"/>
              <p:cNvCxnSpPr>
                <a:stCxn id="11" idx="6"/>
              </p:cNvCxnSpPr>
              <p:nvPr/>
            </p:nvCxnSpPr>
            <p:spPr>
              <a:xfrm>
                <a:off x="3894622" y="4695498"/>
                <a:ext cx="1062043" cy="79592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62"/>
              <p:cNvSpPr/>
              <p:nvPr/>
            </p:nvSpPr>
            <p:spPr>
              <a:xfrm>
                <a:off x="4964187" y="2707588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68"/>
              <p:cNvSpPr/>
              <p:nvPr/>
            </p:nvSpPr>
            <p:spPr>
              <a:xfrm>
                <a:off x="4964186" y="3368351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4"/>
              <p:cNvSpPr/>
              <p:nvPr/>
            </p:nvSpPr>
            <p:spPr>
              <a:xfrm>
                <a:off x="4966957" y="3975558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83"/>
              <p:cNvSpPr/>
              <p:nvPr/>
            </p:nvSpPr>
            <p:spPr>
              <a:xfrm>
                <a:off x="4964184" y="4584612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89"/>
              <p:cNvSpPr/>
              <p:nvPr/>
            </p:nvSpPr>
            <p:spPr>
              <a:xfrm>
                <a:off x="4964183" y="5254946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95"/>
              <p:cNvCxnSpPr>
                <a:stCxn id="35" idx="6"/>
                <a:endCxn id="15" idx="2"/>
              </p:cNvCxnSpPr>
              <p:nvPr/>
            </p:nvCxnSpPr>
            <p:spPr>
              <a:xfrm>
                <a:off x="5393708" y="2959107"/>
                <a:ext cx="1181212" cy="31311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96"/>
              <p:cNvCxnSpPr>
                <a:stCxn id="41" idx="6"/>
                <a:endCxn id="15" idx="2"/>
              </p:cNvCxnSpPr>
              <p:nvPr/>
            </p:nvCxnSpPr>
            <p:spPr>
              <a:xfrm flipV="1">
                <a:off x="5393706" y="3272222"/>
                <a:ext cx="1181213" cy="3476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97"/>
              <p:cNvCxnSpPr>
                <a:stCxn id="47" idx="6"/>
                <a:endCxn id="15" idx="2"/>
              </p:cNvCxnSpPr>
              <p:nvPr/>
            </p:nvCxnSpPr>
            <p:spPr>
              <a:xfrm flipV="1">
                <a:off x="5396477" y="3272222"/>
                <a:ext cx="1178443" cy="95485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98"/>
              <p:cNvCxnSpPr>
                <a:stCxn id="53" idx="6"/>
                <a:endCxn id="15" idx="2"/>
              </p:cNvCxnSpPr>
              <p:nvPr/>
            </p:nvCxnSpPr>
            <p:spPr>
              <a:xfrm flipV="1">
                <a:off x="5393705" y="3272222"/>
                <a:ext cx="1181215" cy="15639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99"/>
              <p:cNvCxnSpPr>
                <a:stCxn id="59" idx="6"/>
                <a:endCxn id="15" idx="2"/>
              </p:cNvCxnSpPr>
              <p:nvPr/>
            </p:nvCxnSpPr>
            <p:spPr>
              <a:xfrm flipV="1">
                <a:off x="5393703" y="3272222"/>
                <a:ext cx="1181216" cy="223424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100"/>
              <p:cNvSpPr/>
              <p:nvPr/>
            </p:nvSpPr>
            <p:spPr>
              <a:xfrm>
                <a:off x="6574918" y="3678155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101"/>
              <p:cNvCxnSpPr>
                <a:endCxn id="70" idx="2"/>
              </p:cNvCxnSpPr>
              <p:nvPr/>
            </p:nvCxnSpPr>
            <p:spPr>
              <a:xfrm>
                <a:off x="5393706" y="3616560"/>
                <a:ext cx="1181212" cy="31311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102"/>
              <p:cNvCxnSpPr>
                <a:endCxn id="70" idx="2"/>
              </p:cNvCxnSpPr>
              <p:nvPr/>
            </p:nvCxnSpPr>
            <p:spPr>
              <a:xfrm flipV="1">
                <a:off x="5393705" y="3929675"/>
                <a:ext cx="1181213" cy="3476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103"/>
              <p:cNvCxnSpPr>
                <a:endCxn id="70" idx="2"/>
              </p:cNvCxnSpPr>
              <p:nvPr/>
            </p:nvCxnSpPr>
            <p:spPr>
              <a:xfrm flipV="1">
                <a:off x="5396476" y="3929675"/>
                <a:ext cx="1178443" cy="95485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104"/>
              <p:cNvCxnSpPr>
                <a:endCxn id="70" idx="2"/>
              </p:cNvCxnSpPr>
              <p:nvPr/>
            </p:nvCxnSpPr>
            <p:spPr>
              <a:xfrm flipV="1">
                <a:off x="5393703" y="3929675"/>
                <a:ext cx="1181215" cy="15639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105"/>
              <p:cNvCxnSpPr>
                <a:stCxn id="35" idx="6"/>
                <a:endCxn id="70" idx="2"/>
              </p:cNvCxnSpPr>
              <p:nvPr/>
            </p:nvCxnSpPr>
            <p:spPr>
              <a:xfrm>
                <a:off x="5393708" y="2959107"/>
                <a:ext cx="1181210" cy="97056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106"/>
              <p:cNvSpPr/>
              <p:nvPr/>
            </p:nvSpPr>
            <p:spPr>
              <a:xfrm>
                <a:off x="6574917" y="4277323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107"/>
              <p:cNvCxnSpPr>
                <a:endCxn id="76" idx="2"/>
              </p:cNvCxnSpPr>
              <p:nvPr/>
            </p:nvCxnSpPr>
            <p:spPr>
              <a:xfrm>
                <a:off x="5393705" y="4215728"/>
                <a:ext cx="1181212" cy="31311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108"/>
              <p:cNvCxnSpPr>
                <a:endCxn id="76" idx="2"/>
              </p:cNvCxnSpPr>
              <p:nvPr/>
            </p:nvCxnSpPr>
            <p:spPr>
              <a:xfrm flipV="1">
                <a:off x="5393703" y="4528842"/>
                <a:ext cx="1181213" cy="3476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109"/>
              <p:cNvCxnSpPr>
                <a:endCxn id="76" idx="2"/>
              </p:cNvCxnSpPr>
              <p:nvPr/>
            </p:nvCxnSpPr>
            <p:spPr>
              <a:xfrm flipV="1">
                <a:off x="5396474" y="4528842"/>
                <a:ext cx="1178443" cy="95485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110"/>
              <p:cNvCxnSpPr>
                <a:stCxn id="41" idx="6"/>
                <a:endCxn id="76" idx="2"/>
              </p:cNvCxnSpPr>
              <p:nvPr/>
            </p:nvCxnSpPr>
            <p:spPr>
              <a:xfrm>
                <a:off x="5393706" y="3619871"/>
                <a:ext cx="1181210" cy="908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111"/>
              <p:cNvCxnSpPr>
                <a:stCxn id="35" idx="6"/>
                <a:endCxn id="76" idx="2"/>
              </p:cNvCxnSpPr>
              <p:nvPr/>
            </p:nvCxnSpPr>
            <p:spPr>
              <a:xfrm>
                <a:off x="5393708" y="2959107"/>
                <a:ext cx="1181209" cy="15697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112"/>
              <p:cNvSpPr/>
              <p:nvPr/>
            </p:nvSpPr>
            <p:spPr>
              <a:xfrm>
                <a:off x="6574920" y="4911081"/>
                <a:ext cx="429520" cy="503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113"/>
              <p:cNvCxnSpPr>
                <a:endCxn id="82" idx="2"/>
              </p:cNvCxnSpPr>
              <p:nvPr/>
            </p:nvCxnSpPr>
            <p:spPr>
              <a:xfrm>
                <a:off x="5393708" y="4849485"/>
                <a:ext cx="1181212" cy="31311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114"/>
              <p:cNvCxnSpPr>
                <a:endCxn id="82" idx="2"/>
              </p:cNvCxnSpPr>
              <p:nvPr/>
            </p:nvCxnSpPr>
            <p:spPr>
              <a:xfrm flipV="1">
                <a:off x="5393706" y="5162600"/>
                <a:ext cx="1181213" cy="3476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115"/>
              <p:cNvCxnSpPr>
                <a:stCxn id="47" idx="6"/>
                <a:endCxn id="82" idx="2"/>
              </p:cNvCxnSpPr>
              <p:nvPr/>
            </p:nvCxnSpPr>
            <p:spPr>
              <a:xfrm>
                <a:off x="5396477" y="4227077"/>
                <a:ext cx="1178443" cy="9355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116"/>
              <p:cNvCxnSpPr>
                <a:stCxn id="41" idx="6"/>
                <a:endCxn id="82" idx="2"/>
              </p:cNvCxnSpPr>
              <p:nvPr/>
            </p:nvCxnSpPr>
            <p:spPr>
              <a:xfrm>
                <a:off x="5393706" y="3619871"/>
                <a:ext cx="1181213" cy="154272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117"/>
              <p:cNvCxnSpPr>
                <a:stCxn id="35" idx="6"/>
                <a:endCxn id="82" idx="2"/>
              </p:cNvCxnSpPr>
              <p:nvPr/>
            </p:nvCxnSpPr>
            <p:spPr>
              <a:xfrm>
                <a:off x="5393708" y="2959107"/>
                <a:ext cx="1181212" cy="220349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35"/>
            <p:cNvSpPr txBox="1"/>
            <p:nvPr/>
          </p:nvSpPr>
          <p:spPr>
            <a:xfrm>
              <a:off x="5117997" y="5808985"/>
              <a:ext cx="1152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Hidden Layer</a:t>
              </a:r>
              <a:endParaRPr lang="en-US" sz="1400" b="1" dirty="0"/>
            </a:p>
          </p:txBody>
        </p:sp>
        <p:sp>
          <p:nvSpPr>
            <p:cNvPr id="147" name="TextBox 35"/>
            <p:cNvSpPr txBox="1"/>
            <p:nvPr/>
          </p:nvSpPr>
          <p:spPr>
            <a:xfrm>
              <a:off x="7630248" y="5794686"/>
              <a:ext cx="115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Output </a:t>
              </a:r>
              <a:r>
                <a:rPr lang="en-US" sz="1400" b="1" dirty="0" smtClean="0"/>
                <a:t>Layer</a:t>
              </a:r>
              <a:endParaRPr lang="en-US" sz="1400" b="1" dirty="0"/>
            </a:p>
          </p:txBody>
        </p:sp>
        <p:sp>
          <p:nvSpPr>
            <p:cNvPr id="148" name="TextBox 35"/>
            <p:cNvSpPr txBox="1"/>
            <p:nvPr/>
          </p:nvSpPr>
          <p:spPr>
            <a:xfrm>
              <a:off x="2888849" y="5790000"/>
              <a:ext cx="1037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/>
                <a:t>Input Layer</a:t>
              </a:r>
              <a:endParaRPr lang="en-US" sz="1400" b="1" dirty="0"/>
            </a:p>
          </p:txBody>
        </p:sp>
        <p:graphicFrame>
          <p:nvGraphicFramePr>
            <p:cNvPr id="149" name="对象 148"/>
            <p:cNvGraphicFramePr>
              <a:graphicFrameLocks noChangeAspect="1"/>
            </p:cNvGraphicFramePr>
            <p:nvPr/>
          </p:nvGraphicFramePr>
          <p:xfrm>
            <a:off x="4187244" y="2506281"/>
            <a:ext cx="66357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Equation" r:id="rId3" imgW="266400" imgH="203040" progId="Equation.DSMT4">
                    <p:embed/>
                  </p:oleObj>
                </mc:Choice>
                <mc:Fallback>
                  <p:oleObj name="Equation" r:id="rId3" imgW="2664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87244" y="2506281"/>
                          <a:ext cx="663575" cy="506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" name="对象 149"/>
            <p:cNvGraphicFramePr>
              <a:graphicFrameLocks noChangeAspect="1"/>
            </p:cNvGraphicFramePr>
            <p:nvPr/>
          </p:nvGraphicFramePr>
          <p:xfrm>
            <a:off x="6604000" y="2501900"/>
            <a:ext cx="693738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Equation" r:id="rId5" imgW="279360" imgH="203040" progId="Equation.DSMT4">
                    <p:embed/>
                  </p:oleObj>
                </mc:Choice>
                <mc:Fallback>
                  <p:oleObj name="Equation" r:id="rId5" imgW="2793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604000" y="2501900"/>
                          <a:ext cx="693738" cy="506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对象 150"/>
            <p:cNvGraphicFramePr>
              <a:graphicFrameLocks noChangeAspect="1"/>
            </p:cNvGraphicFramePr>
            <p:nvPr/>
          </p:nvGraphicFramePr>
          <p:xfrm>
            <a:off x="8693482" y="3932381"/>
            <a:ext cx="847558" cy="529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Equation" r:id="rId7" imgW="406080" imgH="253800" progId="Equation.DSMT4">
                    <p:embed/>
                  </p:oleObj>
                </mc:Choice>
                <mc:Fallback>
                  <p:oleObj name="Equation" r:id="rId7" imgW="4060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693482" y="3932381"/>
                          <a:ext cx="847558" cy="529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" name="文本框 151"/>
            <p:cNvSpPr txBox="1"/>
            <p:nvPr/>
          </p:nvSpPr>
          <p:spPr>
            <a:xfrm>
              <a:off x="3140242" y="3338518"/>
              <a:ext cx="534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+1</a:t>
              </a:r>
              <a:endParaRPr lang="zh-CN" altLang="en-US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474960" y="2770250"/>
              <a:ext cx="534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+1</a:t>
              </a:r>
              <a:endParaRPr lang="zh-CN" altLang="en-US" dirty="0"/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334675"/>
              </p:ext>
            </p:extLst>
          </p:nvPr>
        </p:nvGraphicFramePr>
        <p:xfrm>
          <a:off x="4025402" y="4973790"/>
          <a:ext cx="3099939" cy="101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1" imgW="1714320" imgH="558720" progId="Equation.DSMT4">
                  <p:embed/>
                </p:oleObj>
              </mc:Choice>
              <mc:Fallback>
                <p:oleObj name="Equation" r:id="rId11" imgW="17143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5402" y="4973790"/>
                        <a:ext cx="3099939" cy="1013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351249"/>
              </p:ext>
            </p:extLst>
          </p:nvPr>
        </p:nvGraphicFramePr>
        <p:xfrm>
          <a:off x="7258143" y="4975713"/>
          <a:ext cx="1660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3" imgW="876240" imgH="253800" progId="Equation.DSMT4">
                  <p:embed/>
                </p:oleObj>
              </mc:Choice>
              <mc:Fallback>
                <p:oleObj name="Equation" r:id="rId13" imgW="876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58143" y="4975713"/>
                        <a:ext cx="16605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1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Gradient Cost Function</a:t>
            </a:r>
            <a:endParaRPr lang="zh-CN" altLang="en-US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493918"/>
              </p:ext>
            </p:extLst>
          </p:nvPr>
        </p:nvGraphicFramePr>
        <p:xfrm>
          <a:off x="3249685" y="1812508"/>
          <a:ext cx="5692630" cy="197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2412720" imgH="838080" progId="Equation.DSMT4">
                  <p:embed/>
                </p:oleObj>
              </mc:Choice>
              <mc:Fallback>
                <p:oleObj name="Equation" r:id="rId3" imgW="24127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9685" y="1812508"/>
                        <a:ext cx="5692630" cy="197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715727"/>
              </p:ext>
            </p:extLst>
          </p:nvPr>
        </p:nvGraphicFramePr>
        <p:xfrm>
          <a:off x="6096000" y="4293017"/>
          <a:ext cx="2581431" cy="71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4293017"/>
                        <a:ext cx="2581431" cy="712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95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随机初始化</a:t>
            </a:r>
            <a:endParaRPr lang="zh-CN" altLang="en-US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540944"/>
              </p:ext>
            </p:extLst>
          </p:nvPr>
        </p:nvGraphicFramePr>
        <p:xfrm>
          <a:off x="7586912" y="709863"/>
          <a:ext cx="526432" cy="566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6912" y="709863"/>
                        <a:ext cx="526432" cy="566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45837"/>
              </p:ext>
            </p:extLst>
          </p:nvPr>
        </p:nvGraphicFramePr>
        <p:xfrm>
          <a:off x="4638040" y="2104607"/>
          <a:ext cx="291592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1041120" imgH="253800" progId="Equation.DSMT4">
                  <p:embed/>
                </p:oleObj>
              </mc:Choice>
              <mc:Fallback>
                <p:oleObj name="Equation" r:id="rId5" imgW="1041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8040" y="2104607"/>
                        <a:ext cx="291592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38177"/>
              </p:ext>
            </p:extLst>
          </p:nvPr>
        </p:nvGraphicFramePr>
        <p:xfrm>
          <a:off x="4734259" y="3235242"/>
          <a:ext cx="2723482" cy="127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7" imgW="1054080" imgH="495000" progId="Equation.DSMT4">
                  <p:embed/>
                </p:oleObj>
              </mc:Choice>
              <mc:Fallback>
                <p:oleObj name="Equation" r:id="rId7" imgW="10540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4259" y="3235242"/>
                        <a:ext cx="2723482" cy="1279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91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203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实验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44516" y="1094867"/>
            <a:ext cx="570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数据集：</a:t>
            </a:r>
            <a:r>
              <a:rPr lang="en-US" altLang="zh-CN" sz="2400" dirty="0" smtClean="0"/>
              <a:t>UCI</a:t>
            </a:r>
            <a:r>
              <a:rPr lang="zh-CN" altLang="en-US" sz="2400" dirty="0" smtClean="0"/>
              <a:t>手写数字数据集（已数字化）</a:t>
            </a:r>
            <a:endParaRPr lang="en-US" altLang="zh-CN" sz="2400" dirty="0" smtClean="0"/>
          </a:p>
          <a:p>
            <a:r>
              <a:rPr lang="zh-CN" altLang="en-US" sz="2400" dirty="0" smtClean="0"/>
              <a:t>训练集：</a:t>
            </a:r>
            <a:r>
              <a:rPr lang="en-US" altLang="zh-CN" sz="2400" dirty="0" smtClean="0"/>
              <a:t>1934*1024</a:t>
            </a:r>
            <a:r>
              <a:rPr lang="zh-CN" altLang="en-US" sz="2400" dirty="0" smtClean="0"/>
              <a:t>；测试集：</a:t>
            </a:r>
            <a:r>
              <a:rPr lang="en-US" altLang="zh-CN" sz="2400" dirty="0" smtClean="0"/>
              <a:t>946*1024</a:t>
            </a:r>
          </a:p>
          <a:p>
            <a:r>
              <a:rPr lang="zh-CN" altLang="en-US" sz="2400" dirty="0" smtClean="0"/>
              <a:t>隐藏层节点：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个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87" y="2295196"/>
            <a:ext cx="9536226" cy="39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3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实验分析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迭代次数为</a:t>
            </a:r>
            <a:r>
              <a:rPr lang="en-US" altLang="zh-CN" dirty="0" smtClean="0"/>
              <a:t>50</a:t>
            </a:r>
            <a:r>
              <a:rPr lang="zh-CN" altLang="en-US" dirty="0" smtClean="0"/>
              <a:t>时，测试正则化系数影响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由实验结果可以看出当前情况下，改变正则化系数对正确率影响不大。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大约是由于由于数据集中</a:t>
            </a:r>
            <a:r>
              <a:rPr lang="zh-CN" altLang="en-US" dirty="0"/>
              <a:t>不含有</a:t>
            </a:r>
            <a:r>
              <a:rPr lang="zh-CN" altLang="en-US" dirty="0" smtClean="0"/>
              <a:t>噪声，使得正则化系数作用不明显。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正则化系数为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时，测试迭代次数影响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由实验结果可以发现，随着迭代次数的增加，正确率逐渐上升，并在迭代次数达到一定值之后趋于稳定。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85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77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MathType 6.0 Equation</vt:lpstr>
      <vt:lpstr>PowerPoint 演示文稿</vt:lpstr>
      <vt:lpstr>Feedforward</vt:lpstr>
      <vt:lpstr>Cost Function</vt:lpstr>
      <vt:lpstr>Sigmoid Function</vt:lpstr>
      <vt:lpstr>Backpropagation</vt:lpstr>
      <vt:lpstr>Gradient Cost Function</vt:lpstr>
      <vt:lpstr>随机初始化</vt:lpstr>
      <vt:lpstr>实验</vt:lpstr>
      <vt:lpstr>实验分析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权鑫</dc:creator>
  <cp:lastModifiedBy>权鑫</cp:lastModifiedBy>
  <cp:revision>11</cp:revision>
  <dcterms:created xsi:type="dcterms:W3CDTF">2013-09-05T01:23:00Z</dcterms:created>
  <dcterms:modified xsi:type="dcterms:W3CDTF">2013-09-05T04:11:33Z</dcterms:modified>
</cp:coreProperties>
</file>