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97" r:id="rId6"/>
    <p:sldId id="298" r:id="rId7"/>
  </p:sldIdLst>
  <p:sldSz cx="9144000" cy="5143500" type="screen16x9"/>
  <p:notesSz cx="6858000" cy="9144000"/>
  <p:embeddedFontLst>
    <p:embeddedFont>
      <p:font typeface="Azeret Mono" panose="020B0604020202020204" charset="0"/>
      <p:regular r:id="rId9"/>
      <p:bold r:id="rId10"/>
      <p:italic r:id="rId11"/>
      <p:boldItalic r:id="rId12"/>
    </p:embeddedFont>
    <p:embeddedFont>
      <p:font typeface="Bai Jamjuree" panose="020B0604020202020204" charset="-34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6E259B-BBC4-438E-902E-06D9FCFDF8A8}">
  <a:tblStyle styleId="{A86E259B-BBC4-438E-902E-06D9FCFDF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E6AB9B-D08A-4E95-BA60-D66BFC79C4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85a7f37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85a7f37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85a7f378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85a7f378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85a7f378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85a7f378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713225" y="1353950"/>
            <a:ext cx="37185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713000" y="3215375"/>
            <a:ext cx="22095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689467" y="2376893"/>
            <a:ext cx="26232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1292" y="2376893"/>
            <a:ext cx="26232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689475" y="2676293"/>
            <a:ext cx="2623200" cy="14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1300" y="2676293"/>
            <a:ext cx="2623200" cy="14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 rot="10800000" flipH="1">
            <a:off x="-36150" y="-34400"/>
            <a:ext cx="9216300" cy="5229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10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643" y="1344633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36088" y="19440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1720643" y="24822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1636088" y="30817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1720643" y="36199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636088" y="42194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4710067" y="1344633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4625512" y="19440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4710067" y="24822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625512" y="30817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710067" y="36199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4625512" y="42194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783924" y="2128022"/>
            <a:ext cx="2408100" cy="5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2"/>
          </p:nvPr>
        </p:nvSpPr>
        <p:spPr>
          <a:xfrm>
            <a:off x="3367948" y="2128022"/>
            <a:ext cx="2408100" cy="5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3"/>
          </p:nvPr>
        </p:nvSpPr>
        <p:spPr>
          <a:xfrm>
            <a:off x="783913" y="2724707"/>
            <a:ext cx="24081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"/>
          </p:nvPr>
        </p:nvSpPr>
        <p:spPr>
          <a:xfrm>
            <a:off x="3367949" y="2724707"/>
            <a:ext cx="24081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5"/>
          </p:nvPr>
        </p:nvSpPr>
        <p:spPr>
          <a:xfrm>
            <a:off x="5951974" y="2128022"/>
            <a:ext cx="2408100" cy="5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6"/>
          </p:nvPr>
        </p:nvSpPr>
        <p:spPr>
          <a:xfrm>
            <a:off x="5951987" y="2724707"/>
            <a:ext cx="24081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 flipH="1">
            <a:off x="713224" y="1353950"/>
            <a:ext cx="3858775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Rental </a:t>
            </a:r>
            <a:r>
              <a:rPr lang="en-US" dirty="0" err="1"/>
              <a:t>mobil</a:t>
            </a:r>
            <a:r>
              <a:rPr lang="en-US" dirty="0"/>
              <a:t> Maulana Trans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 flipH="1">
            <a:off x="712998" y="3215375"/>
            <a:ext cx="3084085" cy="129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Nama   : Muhammad </a:t>
            </a:r>
            <a:r>
              <a:rPr lang="en-US" dirty="0" err="1"/>
              <a:t>Ichsan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NIM</a:t>
            </a:r>
            <a:r>
              <a:rPr lang="en-US" dirty="0"/>
              <a:t>      :  24.240.0028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Matkul</a:t>
            </a:r>
            <a:r>
              <a:rPr lang="en-US" dirty="0"/>
              <a:t> : 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Widya</a:t>
            </a:r>
            <a:r>
              <a:rPr lang="en-US" dirty="0"/>
              <a:t> </a:t>
            </a:r>
            <a:r>
              <a:rPr lang="en-US" dirty="0" err="1"/>
              <a:t>Pratama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Teknik </a:t>
            </a:r>
            <a:r>
              <a:rPr lang="en-US" dirty="0" err="1"/>
              <a:t>Informatika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t="7142" b="1282"/>
          <a:stretch/>
        </p:blipFill>
        <p:spPr>
          <a:xfrm flipH="1">
            <a:off x="4313925" y="-78828"/>
            <a:ext cx="4830075" cy="45844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7B1BDF2-129C-4B9C-8D28-39A3A377656B}"/>
              </a:ext>
            </a:extLst>
          </p:cNvPr>
          <p:cNvGrpSpPr/>
          <p:nvPr/>
        </p:nvGrpSpPr>
        <p:grpSpPr>
          <a:xfrm>
            <a:off x="712998" y="104701"/>
            <a:ext cx="1300889" cy="1300889"/>
            <a:chOff x="-286642" y="-16952"/>
            <a:chExt cx="1300889" cy="130088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F3EC25-FD3A-4A98-AB4B-0B6F903FBC72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602EAA-F6E7-4530-A95C-B732BBC70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713250" y="923428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 err="1"/>
              <a:t>Latar</a:t>
            </a:r>
            <a:r>
              <a:rPr lang="en-US" sz="2500" dirty="0"/>
              <a:t> </a:t>
            </a:r>
            <a:r>
              <a:rPr lang="en-US" sz="2500" dirty="0" err="1"/>
              <a:t>Belakang</a:t>
            </a:r>
            <a:r>
              <a:rPr lang="en-US" sz="2500" dirty="0"/>
              <a:t> &amp; </a:t>
            </a:r>
            <a:r>
              <a:rPr lang="en-US" sz="2500" dirty="0" err="1"/>
              <a:t>Permasalahan</a:t>
            </a:r>
            <a:endParaRPr sz="25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19E64-DEE5-4ED4-933B-881295186CA3}"/>
              </a:ext>
            </a:extLst>
          </p:cNvPr>
          <p:cNvGrpSpPr/>
          <p:nvPr/>
        </p:nvGrpSpPr>
        <p:grpSpPr>
          <a:xfrm>
            <a:off x="7507912" y="654291"/>
            <a:ext cx="846637" cy="846637"/>
            <a:chOff x="-286642" y="-16952"/>
            <a:chExt cx="1300889" cy="130088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6BB168-4ABE-434D-8C61-9EB3308BDBC2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EE3E62A-C134-4C92-BDBC-69FE77A5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  <p:sp>
        <p:nvSpPr>
          <p:cNvPr id="72" name="Google Shape;200;p32">
            <a:extLst>
              <a:ext uri="{FF2B5EF4-FFF2-40B4-BE49-F238E27FC236}">
                <a16:creationId xmlns:a16="http://schemas.microsoft.com/office/drawing/2014/main" id="{F76D5EAC-8FB2-4960-8FEC-580E67212544}"/>
              </a:ext>
            </a:extLst>
          </p:cNvPr>
          <p:cNvSpPr txBox="1">
            <a:spLocks/>
          </p:cNvSpPr>
          <p:nvPr/>
        </p:nvSpPr>
        <p:spPr>
          <a:xfrm>
            <a:off x="713226" y="1621376"/>
            <a:ext cx="6794686" cy="162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2400" b="1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b="0" dirty="0" err="1"/>
              <a:t>Perkembangan</a:t>
            </a:r>
            <a:r>
              <a:rPr lang="en-ID" sz="1200" b="0" dirty="0"/>
              <a:t> </a:t>
            </a:r>
            <a:r>
              <a:rPr lang="en-ID" sz="1200" b="0" dirty="0" err="1"/>
              <a:t>teknologi</a:t>
            </a:r>
            <a:r>
              <a:rPr lang="en-ID" sz="1200" b="0" dirty="0"/>
              <a:t> </a:t>
            </a:r>
            <a:r>
              <a:rPr lang="en-ID" sz="1200" b="0" dirty="0" err="1"/>
              <a:t>informasi</a:t>
            </a:r>
            <a:r>
              <a:rPr lang="en-ID" sz="1200" b="0" dirty="0"/>
              <a:t> yang </a:t>
            </a:r>
            <a:r>
              <a:rPr lang="en-ID" sz="1200" b="0" dirty="0" err="1"/>
              <a:t>semakin</a:t>
            </a:r>
            <a:r>
              <a:rPr lang="en-ID" sz="1200" b="0" dirty="0"/>
              <a:t> </a:t>
            </a:r>
            <a:r>
              <a:rPr lang="en-ID" sz="1200" b="0" dirty="0" err="1"/>
              <a:t>pesat</a:t>
            </a:r>
            <a:r>
              <a:rPr lang="en-ID" sz="1200" b="0" dirty="0"/>
              <a:t> </a:t>
            </a:r>
            <a:r>
              <a:rPr lang="en-ID" sz="1200" b="0" dirty="0" err="1"/>
              <a:t>telah</a:t>
            </a:r>
            <a:r>
              <a:rPr lang="en-ID" sz="1200" b="0" dirty="0"/>
              <a:t> </a:t>
            </a:r>
            <a:r>
              <a:rPr lang="en-ID" sz="1200" b="0" dirty="0" err="1"/>
              <a:t>mengubah</a:t>
            </a:r>
            <a:r>
              <a:rPr lang="en-ID" sz="1200" b="0" dirty="0"/>
              <a:t> </a:t>
            </a:r>
            <a:r>
              <a:rPr lang="en-ID" sz="1200" b="0" dirty="0" err="1"/>
              <a:t>cara</a:t>
            </a:r>
            <a:r>
              <a:rPr lang="en-ID" sz="1200" b="0" dirty="0"/>
              <a:t> </a:t>
            </a:r>
            <a:r>
              <a:rPr lang="en-ID" sz="1200" b="0" dirty="0" err="1"/>
              <a:t>bisnis</a:t>
            </a:r>
            <a:r>
              <a:rPr lang="en-ID" sz="1200" b="0" dirty="0"/>
              <a:t> </a:t>
            </a:r>
            <a:r>
              <a:rPr lang="en-ID" sz="1200" b="0" dirty="0" err="1"/>
              <a:t>beroperasi</a:t>
            </a:r>
            <a:r>
              <a:rPr lang="en-ID" sz="1200" b="0" dirty="0"/>
              <a:t> di </a:t>
            </a:r>
            <a:r>
              <a:rPr lang="en-ID" sz="1200" b="0" dirty="0" err="1"/>
              <a:t>berbagai</a:t>
            </a:r>
            <a:r>
              <a:rPr lang="en-ID" sz="1200" b="0" dirty="0"/>
              <a:t> </a:t>
            </a:r>
            <a:r>
              <a:rPr lang="en-ID" sz="1200" b="0" dirty="0" err="1"/>
              <a:t>sektor</a:t>
            </a:r>
            <a:r>
              <a:rPr lang="en-ID" sz="1200" b="0" dirty="0"/>
              <a:t>, </a:t>
            </a:r>
            <a:r>
              <a:rPr lang="en-ID" sz="1200" b="0" dirty="0" err="1"/>
              <a:t>termasuk</a:t>
            </a:r>
            <a:r>
              <a:rPr lang="en-ID" sz="1200" b="0" dirty="0"/>
              <a:t> </a:t>
            </a:r>
            <a:r>
              <a:rPr lang="en-ID" sz="1200" b="0" dirty="0" err="1"/>
              <a:t>industri</a:t>
            </a:r>
            <a:r>
              <a:rPr lang="en-ID" sz="1200" b="0" dirty="0"/>
              <a:t> rental </a:t>
            </a:r>
            <a:r>
              <a:rPr lang="en-ID" sz="1200" b="0" dirty="0" err="1"/>
              <a:t>mobil</a:t>
            </a:r>
            <a:r>
              <a:rPr lang="en-ID" sz="1200" b="0" dirty="0"/>
              <a:t>. </a:t>
            </a:r>
            <a:r>
              <a:rPr lang="en-ID" sz="1200" b="0" dirty="0" err="1"/>
              <a:t>Saat</a:t>
            </a:r>
            <a:r>
              <a:rPr lang="en-ID" sz="1200" b="0" dirty="0"/>
              <a:t> </a:t>
            </a:r>
            <a:r>
              <a:rPr lang="en-ID" sz="1200" b="0" dirty="0" err="1"/>
              <a:t>ini</a:t>
            </a:r>
            <a:r>
              <a:rPr lang="en-ID" sz="1200" b="0" dirty="0"/>
              <a:t>, </a:t>
            </a:r>
            <a:r>
              <a:rPr lang="en-ID" sz="1200" b="0" dirty="0" err="1"/>
              <a:t>banyak</a:t>
            </a:r>
            <a:r>
              <a:rPr lang="en-ID" sz="1200" b="0" dirty="0"/>
              <a:t> </a:t>
            </a:r>
            <a:r>
              <a:rPr lang="en-ID" sz="1200" b="0" dirty="0" err="1"/>
              <a:t>perusahaan</a:t>
            </a:r>
            <a:r>
              <a:rPr lang="en-ID" sz="1200" b="0" dirty="0"/>
              <a:t> rental </a:t>
            </a:r>
            <a:r>
              <a:rPr lang="en-ID" sz="1200" b="0" dirty="0" err="1"/>
              <a:t>mobil</a:t>
            </a:r>
            <a:r>
              <a:rPr lang="en-ID" sz="1200" b="0" dirty="0"/>
              <a:t> </a:t>
            </a:r>
            <a:r>
              <a:rPr lang="en-ID" sz="1200" b="0" dirty="0" err="1"/>
              <a:t>masih</a:t>
            </a:r>
            <a:r>
              <a:rPr lang="en-ID" sz="1200" b="0" dirty="0"/>
              <a:t> </a:t>
            </a:r>
            <a:r>
              <a:rPr lang="en-ID" sz="1200" b="0" dirty="0" err="1"/>
              <a:t>menggunakan</a:t>
            </a:r>
            <a:r>
              <a:rPr lang="en-ID" sz="1200" b="0" dirty="0"/>
              <a:t> </a:t>
            </a:r>
            <a:r>
              <a:rPr lang="en-ID" sz="1200" b="0" dirty="0" err="1"/>
              <a:t>sistem</a:t>
            </a:r>
            <a:r>
              <a:rPr lang="en-ID" sz="1200" b="0" dirty="0"/>
              <a:t> manual </a:t>
            </a:r>
            <a:r>
              <a:rPr lang="en-ID" sz="1200" b="0" dirty="0" err="1"/>
              <a:t>dalam</a:t>
            </a:r>
            <a:r>
              <a:rPr lang="en-ID" sz="1200" b="0" dirty="0"/>
              <a:t> </a:t>
            </a:r>
            <a:r>
              <a:rPr lang="en-ID" sz="1200" b="0" dirty="0" err="1"/>
              <a:t>pengelolaan</a:t>
            </a:r>
            <a:r>
              <a:rPr lang="en-ID" sz="1200" b="0" dirty="0"/>
              <a:t> </a:t>
            </a:r>
            <a:r>
              <a:rPr lang="en-ID" sz="1200" b="0" dirty="0" err="1"/>
              <a:t>bisnisnya</a:t>
            </a:r>
            <a:r>
              <a:rPr lang="en-ID" sz="1200" b="0" dirty="0"/>
              <a:t>, yang </a:t>
            </a:r>
            <a:r>
              <a:rPr lang="en-ID" sz="1200" b="0" dirty="0" err="1"/>
              <a:t>meliputi</a:t>
            </a:r>
            <a:r>
              <a:rPr lang="en-ID" sz="1200" b="0" dirty="0"/>
              <a:t> </a:t>
            </a:r>
            <a:r>
              <a:rPr lang="en-ID" sz="1200" b="0" dirty="0" err="1"/>
              <a:t>pencatatan</a:t>
            </a:r>
            <a:r>
              <a:rPr lang="en-ID" sz="1200" b="0" dirty="0"/>
              <a:t> data </a:t>
            </a:r>
            <a:r>
              <a:rPr lang="en-ID" sz="1200" b="0" dirty="0" err="1"/>
              <a:t>pelanggan</a:t>
            </a:r>
            <a:r>
              <a:rPr lang="en-ID" sz="1200" b="0" dirty="0"/>
              <a:t>, </a:t>
            </a:r>
            <a:r>
              <a:rPr lang="en-ID" sz="1200" b="0" dirty="0" err="1"/>
              <a:t>inventaris</a:t>
            </a:r>
            <a:r>
              <a:rPr lang="en-ID" sz="1200" b="0" dirty="0"/>
              <a:t> </a:t>
            </a:r>
            <a:r>
              <a:rPr lang="en-ID" sz="1200" b="0" dirty="0" err="1"/>
              <a:t>mobil</a:t>
            </a:r>
            <a:r>
              <a:rPr lang="en-ID" sz="1200" b="0" dirty="0"/>
              <a:t>, </a:t>
            </a:r>
            <a:r>
              <a:rPr lang="en-ID" sz="1200" b="0" dirty="0" err="1"/>
              <a:t>transaksi</a:t>
            </a:r>
            <a:r>
              <a:rPr lang="en-ID" sz="1200" b="0" dirty="0"/>
              <a:t> </a:t>
            </a:r>
            <a:r>
              <a:rPr lang="en-ID" sz="1200" b="0" dirty="0" err="1"/>
              <a:t>peminjaman</a:t>
            </a:r>
            <a:r>
              <a:rPr lang="en-ID" sz="1200" b="0" dirty="0"/>
              <a:t>, dan </a:t>
            </a:r>
            <a:r>
              <a:rPr lang="en-ID" sz="1200" b="0" dirty="0" err="1"/>
              <a:t>pengembalian</a:t>
            </a:r>
            <a:r>
              <a:rPr lang="en-ID" sz="1200" b="0" dirty="0"/>
              <a:t>. </a:t>
            </a:r>
            <a:r>
              <a:rPr lang="en-ID" sz="1200" b="0" dirty="0" err="1"/>
              <a:t>Sistem</a:t>
            </a:r>
            <a:r>
              <a:rPr lang="en-ID" sz="1200" b="0" dirty="0"/>
              <a:t> manual </a:t>
            </a:r>
            <a:r>
              <a:rPr lang="en-ID" sz="1200" b="0" dirty="0" err="1"/>
              <a:t>ini</a:t>
            </a:r>
            <a:r>
              <a:rPr lang="en-ID" sz="1200" b="0" dirty="0"/>
              <a:t> </a:t>
            </a:r>
            <a:r>
              <a:rPr lang="en-ID" sz="1200" b="0" dirty="0" err="1"/>
              <a:t>memiliki</a:t>
            </a:r>
            <a:r>
              <a:rPr lang="en-ID" sz="1200" b="0" dirty="0"/>
              <a:t> </a:t>
            </a:r>
            <a:r>
              <a:rPr lang="en-ID" sz="1200" b="0" dirty="0" err="1"/>
              <a:t>berbagai</a:t>
            </a:r>
            <a:r>
              <a:rPr lang="en-ID" sz="1200" b="0" dirty="0"/>
              <a:t> </a:t>
            </a:r>
            <a:r>
              <a:rPr lang="en-ID" sz="1200" b="0" dirty="0" err="1"/>
              <a:t>keterbatasan</a:t>
            </a:r>
            <a:r>
              <a:rPr lang="en-ID" sz="1200" b="0" dirty="0"/>
              <a:t> dan </a:t>
            </a:r>
            <a:r>
              <a:rPr lang="en-ID" sz="1200" b="0" dirty="0" err="1"/>
              <a:t>risiko</a:t>
            </a:r>
            <a:r>
              <a:rPr lang="en-ID" sz="1200" b="0" dirty="0"/>
              <a:t>, </a:t>
            </a:r>
            <a:r>
              <a:rPr lang="en-ID" sz="1200" b="0" dirty="0" err="1"/>
              <a:t>seperti</a:t>
            </a:r>
            <a:r>
              <a:rPr lang="en-ID" sz="1200" b="0" dirty="0"/>
              <a:t> </a:t>
            </a:r>
            <a:r>
              <a:rPr lang="en-ID" sz="1200" b="0" dirty="0" err="1"/>
              <a:t>kesalahan</a:t>
            </a:r>
            <a:r>
              <a:rPr lang="en-ID" sz="1200" b="0" dirty="0"/>
              <a:t> </a:t>
            </a:r>
            <a:r>
              <a:rPr lang="en-ID" sz="1200" b="0" dirty="0" err="1"/>
              <a:t>pencatatan</a:t>
            </a:r>
            <a:r>
              <a:rPr lang="en-ID" sz="1200" b="0" dirty="0"/>
              <a:t>, </a:t>
            </a:r>
            <a:r>
              <a:rPr lang="en-ID" sz="1200" b="0" dirty="0" err="1"/>
              <a:t>kesulitan</a:t>
            </a:r>
            <a:r>
              <a:rPr lang="en-ID" sz="1200" b="0" dirty="0"/>
              <a:t> </a:t>
            </a:r>
            <a:r>
              <a:rPr lang="en-ID" sz="1200" b="0" dirty="0" err="1"/>
              <a:t>dalam</a:t>
            </a:r>
            <a:r>
              <a:rPr lang="en-ID" sz="1200" b="0" dirty="0"/>
              <a:t> </a:t>
            </a:r>
            <a:r>
              <a:rPr lang="en-ID" sz="1200" b="0" dirty="0" err="1"/>
              <a:t>pelacakan</a:t>
            </a:r>
            <a:r>
              <a:rPr lang="en-ID" sz="1200" b="0" dirty="0"/>
              <a:t> </a:t>
            </a:r>
            <a:r>
              <a:rPr lang="en-ID" sz="1200" b="0" dirty="0" err="1"/>
              <a:t>mobil</a:t>
            </a:r>
            <a:r>
              <a:rPr lang="en-ID" sz="1200" b="0" dirty="0"/>
              <a:t>, dan </a:t>
            </a:r>
            <a:r>
              <a:rPr lang="en-ID" sz="1200" b="0" dirty="0" err="1"/>
              <a:t>lambatnya</a:t>
            </a:r>
            <a:r>
              <a:rPr lang="en-ID" sz="1200" b="0" dirty="0"/>
              <a:t> proses </a:t>
            </a:r>
            <a:r>
              <a:rPr lang="en-ID" sz="1200" b="0" dirty="0" err="1"/>
              <a:t>pelayanan</a:t>
            </a:r>
            <a:r>
              <a:rPr lang="en-ID" sz="1200" b="0" dirty="0"/>
              <a:t> </a:t>
            </a:r>
            <a:r>
              <a:rPr lang="en-ID" sz="1200" b="0" dirty="0" err="1"/>
              <a:t>kepada</a:t>
            </a:r>
            <a:r>
              <a:rPr lang="en-ID" sz="1200" b="0" dirty="0"/>
              <a:t> </a:t>
            </a:r>
            <a:r>
              <a:rPr lang="en-ID" sz="1200" b="0" dirty="0" err="1"/>
              <a:t>pelanggan</a:t>
            </a:r>
            <a:r>
              <a:rPr lang="en-ID" sz="1200" b="0" dirty="0"/>
              <a:t>.</a:t>
            </a:r>
            <a:endParaRPr lang="en-US" sz="1500" b="0" dirty="0">
              <a:latin typeface="Bai Jamjuree" panose="020B0604020202020204" charset="-34"/>
              <a:cs typeface="Bai Jamjuree" panose="020B0604020202020204" charset="-3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subTitle" idx="1"/>
          </p:nvPr>
        </p:nvSpPr>
        <p:spPr>
          <a:xfrm>
            <a:off x="1453826" y="1365410"/>
            <a:ext cx="2623200" cy="299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/>
              <a:t>Tujuan</a:t>
            </a:r>
            <a:endParaRPr b="1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3"/>
          </p:nvPr>
        </p:nvSpPr>
        <p:spPr>
          <a:xfrm>
            <a:off x="1784101" y="1765170"/>
            <a:ext cx="4853182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Kualitas</a:t>
            </a:r>
            <a:r>
              <a:rPr lang="en-US" sz="1400" dirty="0"/>
              <a:t>  </a:t>
            </a:r>
            <a:r>
              <a:rPr lang="en-US" sz="1400" dirty="0" err="1"/>
              <a:t>Pelayanan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endParaRPr sz="1400" dirty="0"/>
          </a:p>
        </p:txBody>
      </p:sp>
      <p:sp>
        <p:nvSpPr>
          <p:cNvPr id="39" name="Google Shape;165;p29">
            <a:extLst>
              <a:ext uri="{FF2B5EF4-FFF2-40B4-BE49-F238E27FC236}">
                <a16:creationId xmlns:a16="http://schemas.microsoft.com/office/drawing/2014/main" id="{7324E2DE-830C-4C28-9FE7-8CABC25C2540}"/>
              </a:ext>
            </a:extLst>
          </p:cNvPr>
          <p:cNvSpPr txBox="1">
            <a:spLocks/>
          </p:cNvSpPr>
          <p:nvPr/>
        </p:nvSpPr>
        <p:spPr>
          <a:xfrm>
            <a:off x="1453826" y="492541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 err="1"/>
              <a:t>Tujuan</a:t>
            </a:r>
            <a:r>
              <a:rPr lang="en-US" sz="2500" dirty="0"/>
              <a:t> &amp; </a:t>
            </a:r>
            <a:r>
              <a:rPr lang="en-US" sz="2500" dirty="0" err="1"/>
              <a:t>Manfaat</a:t>
            </a:r>
            <a:endParaRPr lang="en-US" sz="25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407216-34A0-45C4-9E46-6EED0AE7085E}"/>
              </a:ext>
            </a:extLst>
          </p:cNvPr>
          <p:cNvGrpSpPr/>
          <p:nvPr/>
        </p:nvGrpSpPr>
        <p:grpSpPr>
          <a:xfrm>
            <a:off x="535866" y="318560"/>
            <a:ext cx="846637" cy="846637"/>
            <a:chOff x="-286642" y="-16952"/>
            <a:chExt cx="1300889" cy="130088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E15E9F-D432-49A6-B6E4-640A0E9CB721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DF98F80-02F3-4E56-8FA6-7B36CF780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  <p:sp>
        <p:nvSpPr>
          <p:cNvPr id="43" name="Google Shape;200;p32">
            <a:extLst>
              <a:ext uri="{FF2B5EF4-FFF2-40B4-BE49-F238E27FC236}">
                <a16:creationId xmlns:a16="http://schemas.microsoft.com/office/drawing/2014/main" id="{8A9A8FEF-9DDA-48D3-BE91-5718ADC83911}"/>
              </a:ext>
            </a:extLst>
          </p:cNvPr>
          <p:cNvSpPr txBox="1">
            <a:spLocks/>
          </p:cNvSpPr>
          <p:nvPr/>
        </p:nvSpPr>
        <p:spPr>
          <a:xfrm>
            <a:off x="1454164" y="1765170"/>
            <a:ext cx="429815" cy="91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1.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5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2. </a:t>
            </a:r>
          </a:p>
        </p:txBody>
      </p:sp>
      <p:sp>
        <p:nvSpPr>
          <p:cNvPr id="48" name="Google Shape;200;p32">
            <a:extLst>
              <a:ext uri="{FF2B5EF4-FFF2-40B4-BE49-F238E27FC236}">
                <a16:creationId xmlns:a16="http://schemas.microsoft.com/office/drawing/2014/main" id="{EE8E50D2-0CE0-4694-B2E9-414F12AF3C97}"/>
              </a:ext>
            </a:extLst>
          </p:cNvPr>
          <p:cNvSpPr txBox="1">
            <a:spLocks/>
          </p:cNvSpPr>
          <p:nvPr/>
        </p:nvSpPr>
        <p:spPr>
          <a:xfrm>
            <a:off x="1784101" y="2223331"/>
            <a:ext cx="4853182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Mengoptimalkan</a:t>
            </a:r>
            <a:r>
              <a:rPr lang="en-US" sz="1400" dirty="0"/>
              <a:t> </a:t>
            </a:r>
            <a:r>
              <a:rPr lang="en-US" sz="1400" dirty="0" err="1"/>
              <a:t>Pelayanan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endParaRPr lang="en-US" sz="1400" dirty="0"/>
          </a:p>
        </p:txBody>
      </p:sp>
      <p:sp>
        <p:nvSpPr>
          <p:cNvPr id="49" name="Google Shape;198;p32">
            <a:extLst>
              <a:ext uri="{FF2B5EF4-FFF2-40B4-BE49-F238E27FC236}">
                <a16:creationId xmlns:a16="http://schemas.microsoft.com/office/drawing/2014/main" id="{86351B73-15F1-4B7C-AA39-78CE8DB18488}"/>
              </a:ext>
            </a:extLst>
          </p:cNvPr>
          <p:cNvSpPr txBox="1">
            <a:spLocks/>
          </p:cNvSpPr>
          <p:nvPr/>
        </p:nvSpPr>
        <p:spPr>
          <a:xfrm>
            <a:off x="1453826" y="2738399"/>
            <a:ext cx="2623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50" name="Google Shape;200;p32">
            <a:extLst>
              <a:ext uri="{FF2B5EF4-FFF2-40B4-BE49-F238E27FC236}">
                <a16:creationId xmlns:a16="http://schemas.microsoft.com/office/drawing/2014/main" id="{3697ACBA-2C35-4CED-8D71-95E981896927}"/>
              </a:ext>
            </a:extLst>
          </p:cNvPr>
          <p:cNvSpPr txBox="1">
            <a:spLocks/>
          </p:cNvSpPr>
          <p:nvPr/>
        </p:nvSpPr>
        <p:spPr>
          <a:xfrm>
            <a:off x="1784101" y="3143139"/>
            <a:ext cx="564934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fi-FI" sz="1400" dirty="0"/>
              <a:t>Mengelola data secara terorganisir</a:t>
            </a:r>
          </a:p>
        </p:txBody>
      </p:sp>
      <p:sp>
        <p:nvSpPr>
          <p:cNvPr id="51" name="Google Shape;200;p32">
            <a:extLst>
              <a:ext uri="{FF2B5EF4-FFF2-40B4-BE49-F238E27FC236}">
                <a16:creationId xmlns:a16="http://schemas.microsoft.com/office/drawing/2014/main" id="{1DC3EAAC-6505-482F-8985-694C35B6FC5F}"/>
              </a:ext>
            </a:extLst>
          </p:cNvPr>
          <p:cNvSpPr txBox="1">
            <a:spLocks/>
          </p:cNvSpPr>
          <p:nvPr/>
        </p:nvSpPr>
        <p:spPr>
          <a:xfrm>
            <a:off x="1454164" y="3143139"/>
            <a:ext cx="429815" cy="91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1.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5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2. </a:t>
            </a:r>
          </a:p>
        </p:txBody>
      </p:sp>
      <p:sp>
        <p:nvSpPr>
          <p:cNvPr id="52" name="Google Shape;200;p32">
            <a:extLst>
              <a:ext uri="{FF2B5EF4-FFF2-40B4-BE49-F238E27FC236}">
                <a16:creationId xmlns:a16="http://schemas.microsoft.com/office/drawing/2014/main" id="{76498B19-BBFE-4727-BD75-CF3487143C3B}"/>
              </a:ext>
            </a:extLst>
          </p:cNvPr>
          <p:cNvSpPr txBox="1">
            <a:spLocks/>
          </p:cNvSpPr>
          <p:nvPr/>
        </p:nvSpPr>
        <p:spPr>
          <a:xfrm>
            <a:off x="1784101" y="3601300"/>
            <a:ext cx="4097479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None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Operasional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65;p29">
            <a:extLst>
              <a:ext uri="{FF2B5EF4-FFF2-40B4-BE49-F238E27FC236}">
                <a16:creationId xmlns:a16="http://schemas.microsoft.com/office/drawing/2014/main" id="{A2C15AE2-8913-4F17-8DAD-B4BE0A540B37}"/>
              </a:ext>
            </a:extLst>
          </p:cNvPr>
          <p:cNvSpPr txBox="1">
            <a:spLocks/>
          </p:cNvSpPr>
          <p:nvPr/>
        </p:nvSpPr>
        <p:spPr>
          <a:xfrm>
            <a:off x="713248" y="734372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Layout Program (Input)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BABAE9-18E3-42C1-A12F-3E34396BDE4C}"/>
              </a:ext>
            </a:extLst>
          </p:cNvPr>
          <p:cNvGrpSpPr/>
          <p:nvPr/>
        </p:nvGrpSpPr>
        <p:grpSpPr>
          <a:xfrm>
            <a:off x="7507912" y="654291"/>
            <a:ext cx="846637" cy="846637"/>
            <a:chOff x="-286642" y="-16952"/>
            <a:chExt cx="1300889" cy="130088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E41EDCA-DBA3-42B8-8ED0-855A955337CA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FBF4B02-F63F-4CDA-B31A-04D0BF48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5E0A6CA-5186-4446-A602-D0DF47DA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71" y="1887922"/>
            <a:ext cx="1814565" cy="19437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92D4FB-F39F-4F74-9F16-310E8C346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387" y="1581008"/>
            <a:ext cx="4998844" cy="3248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29">
            <a:extLst>
              <a:ext uri="{FF2B5EF4-FFF2-40B4-BE49-F238E27FC236}">
                <a16:creationId xmlns:a16="http://schemas.microsoft.com/office/drawing/2014/main" id="{2720B49C-F4D3-48A9-A3CC-63080120B0A9}"/>
              </a:ext>
            </a:extLst>
          </p:cNvPr>
          <p:cNvSpPr txBox="1">
            <a:spLocks/>
          </p:cNvSpPr>
          <p:nvPr/>
        </p:nvSpPr>
        <p:spPr>
          <a:xfrm>
            <a:off x="1453826" y="492541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Layout Program (output)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7602F5-000E-4334-AB85-5ECD0E238AA0}"/>
              </a:ext>
            </a:extLst>
          </p:cNvPr>
          <p:cNvGrpSpPr/>
          <p:nvPr/>
        </p:nvGrpSpPr>
        <p:grpSpPr>
          <a:xfrm>
            <a:off x="535866" y="318560"/>
            <a:ext cx="846637" cy="846637"/>
            <a:chOff x="-286642" y="-16952"/>
            <a:chExt cx="1300889" cy="13008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1C1FD6-5EAA-4B09-AF35-9FA913F37E6D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5E25BC-01C3-40CC-AA9D-847412AD1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2913F05-13F4-4092-8B57-0EE0522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45" y="1294837"/>
            <a:ext cx="7194448" cy="33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7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8520E0-DED5-4F84-BCA1-11D4EA5EBC0E}"/>
              </a:ext>
            </a:extLst>
          </p:cNvPr>
          <p:cNvSpPr/>
          <p:nvPr/>
        </p:nvSpPr>
        <p:spPr>
          <a:xfrm>
            <a:off x="4364608" y="1213945"/>
            <a:ext cx="3240381" cy="3807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Google Shape;165;p29">
            <a:extLst>
              <a:ext uri="{FF2B5EF4-FFF2-40B4-BE49-F238E27FC236}">
                <a16:creationId xmlns:a16="http://schemas.microsoft.com/office/drawing/2014/main" id="{3AA78011-F847-4844-8168-F741090A9D3A}"/>
              </a:ext>
            </a:extLst>
          </p:cNvPr>
          <p:cNvSpPr txBox="1">
            <a:spLocks/>
          </p:cNvSpPr>
          <p:nvPr/>
        </p:nvSpPr>
        <p:spPr>
          <a:xfrm>
            <a:off x="713250" y="734372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Kesimpulan &amp; Saran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C919-D1A9-4AB9-BB99-10F54CC116DD}"/>
              </a:ext>
            </a:extLst>
          </p:cNvPr>
          <p:cNvGrpSpPr/>
          <p:nvPr/>
        </p:nvGrpSpPr>
        <p:grpSpPr>
          <a:xfrm>
            <a:off x="7507914" y="654291"/>
            <a:ext cx="846637" cy="846637"/>
            <a:chOff x="-286642" y="-16952"/>
            <a:chExt cx="1300889" cy="13008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C5BBBF-559B-4FF6-883B-182826AF2393}"/>
                </a:ext>
              </a:extLst>
            </p:cNvPr>
            <p:cNvSpPr/>
            <p:nvPr/>
          </p:nvSpPr>
          <p:spPr>
            <a:xfrm>
              <a:off x="-286642" y="-16952"/>
              <a:ext cx="1300889" cy="1300889"/>
            </a:xfrm>
            <a:prstGeom prst="ellipse">
              <a:avLst/>
            </a:prstGeom>
            <a:solidFill>
              <a:srgbClr val="5B90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C96599-5418-42A5-B7A2-D4E490665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98981" y="28558"/>
              <a:ext cx="1125565" cy="1125565"/>
            </a:xfrm>
            <a:prstGeom prst="rect">
              <a:avLst/>
            </a:prstGeom>
          </p:spPr>
        </p:pic>
      </p:grpSp>
      <p:sp>
        <p:nvSpPr>
          <p:cNvPr id="6" name="Google Shape;200;p32">
            <a:extLst>
              <a:ext uri="{FF2B5EF4-FFF2-40B4-BE49-F238E27FC236}">
                <a16:creationId xmlns:a16="http://schemas.microsoft.com/office/drawing/2014/main" id="{F9D126E0-9795-4989-8FFC-523C98B13E52}"/>
              </a:ext>
            </a:extLst>
          </p:cNvPr>
          <p:cNvSpPr txBox="1">
            <a:spLocks/>
          </p:cNvSpPr>
          <p:nvPr/>
        </p:nvSpPr>
        <p:spPr>
          <a:xfrm>
            <a:off x="713250" y="1416444"/>
            <a:ext cx="3240381" cy="293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2400" b="1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zeret Mono"/>
              <a:buNone/>
              <a:defRPr sz="18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Sistem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Informasi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Rental Mobil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berbasis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Java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merupakan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solusi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yang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tepat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untuk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mengatasi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berbagai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permasalahan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dalam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pengelolaan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bisnis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rental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mobil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konvensional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.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Implementasi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sistem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ini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dapat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memberikan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berbagai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keuntungan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.  Dan saran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aplikasi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ini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masih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dalam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bentuk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desktop dan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bisa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dikembangkan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lebih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lanjut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ke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r>
              <a:rPr lang="en-ID" sz="1400" b="0" dirty="0" err="1">
                <a:latin typeface="Bai Jamjuree" panose="020B0604020202020204" charset="-34"/>
                <a:cs typeface="Bai Jamjuree" panose="020B0604020202020204" charset="-34"/>
              </a:rPr>
              <a:t>dalam</a:t>
            </a:r>
            <a:r>
              <a:rPr lang="en-ID" sz="1400" b="0" dirty="0">
                <a:latin typeface="Bai Jamjuree" panose="020B0604020202020204" charset="-34"/>
                <a:cs typeface="Bai Jamjuree" panose="020B0604020202020204" charset="-34"/>
              </a:rPr>
              <a:t> platform lain.</a:t>
            </a:r>
            <a:endParaRPr lang="en-US" sz="1400" b="0" dirty="0">
              <a:latin typeface="Bai Jamjuree" panose="020B0604020202020204" charset="-34"/>
              <a:cs typeface="Bai Jamjuree" panose="020B060402020202020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C1A0D-1A04-46CF-AC2C-87BD1CF6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660" y="1500404"/>
            <a:ext cx="3114779" cy="3114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812E0A-5DAB-49CF-A09C-3D301A37266E}"/>
              </a:ext>
            </a:extLst>
          </p:cNvPr>
          <p:cNvSpPr txBox="1"/>
          <p:nvPr/>
        </p:nvSpPr>
        <p:spPr>
          <a:xfrm flipH="1">
            <a:off x="5144286" y="4459590"/>
            <a:ext cx="265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i Jamjuree" panose="020B0604020202020204" charset="-34"/>
                <a:cs typeface="Bai Jamjuree" panose="020B0604020202020204" charset="-34"/>
              </a:rPr>
              <a:t>S.id/</a:t>
            </a:r>
            <a:r>
              <a:rPr lang="en-US" sz="2000" b="1" dirty="0" err="1">
                <a:latin typeface="Bai Jamjuree" panose="020B0604020202020204" charset="-34"/>
                <a:cs typeface="Bai Jamjuree" panose="020B0604020202020204" charset="-34"/>
              </a:rPr>
              <a:t>jxtaaat</a:t>
            </a:r>
            <a:r>
              <a:rPr lang="en-US" sz="2000" b="1" dirty="0">
                <a:latin typeface="Bai Jamjuree" panose="020B0604020202020204" charset="-34"/>
                <a:cs typeface="Bai Jamjuree" panose="020B0604020202020204" charset="-34"/>
              </a:rPr>
              <a:t> </a:t>
            </a:r>
            <a:endParaRPr lang="en-ID" sz="2000" b="1" dirty="0">
              <a:latin typeface="Bai Jamjuree" panose="020B0604020202020204" charset="-34"/>
              <a:cs typeface="Bai Jamjuree" panose="020B060402020202020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8D0DD-5A7D-4AB7-8A4A-C83ED2ACC1CC}"/>
              </a:ext>
            </a:extLst>
          </p:cNvPr>
          <p:cNvSpPr txBox="1"/>
          <p:nvPr/>
        </p:nvSpPr>
        <p:spPr>
          <a:xfrm flipH="1">
            <a:off x="5207348" y="1257647"/>
            <a:ext cx="265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i Jamjuree" panose="020B0604020202020204" charset="-34"/>
                <a:cs typeface="Bai Jamjuree" panose="020B0604020202020204" charset="-34"/>
              </a:rPr>
              <a:t>Link </a:t>
            </a:r>
            <a:r>
              <a:rPr lang="en-US" sz="1600" b="1" dirty="0" err="1">
                <a:latin typeface="Bai Jamjuree" panose="020B0604020202020204" charset="-34"/>
                <a:cs typeface="Bai Jamjuree" panose="020B0604020202020204" charset="-34"/>
              </a:rPr>
              <a:t>Github</a:t>
            </a:r>
            <a:endParaRPr lang="en-ID" sz="1600" b="1" dirty="0">
              <a:latin typeface="Bai Jamjuree" panose="020B0604020202020204" charset="-34"/>
              <a:cs typeface="Bai Jamjuree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988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194</Words>
  <Application>Microsoft Office PowerPoint</Application>
  <PresentationFormat>On-screen Show (16:9)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Azeret Mono</vt:lpstr>
      <vt:lpstr>Bai Jamjuree</vt:lpstr>
      <vt:lpstr>Electronic Project Proposal by Slidesgo</vt:lpstr>
      <vt:lpstr>Rental mobil Maulana Trans</vt:lpstr>
      <vt:lpstr>Latar Belakang &amp; Permasalahan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mobil Maulana Trans</dc:title>
  <cp:lastModifiedBy>san isann</cp:lastModifiedBy>
  <cp:revision>28</cp:revision>
  <dcterms:modified xsi:type="dcterms:W3CDTF">2025-01-08T04:57:01Z</dcterms:modified>
</cp:coreProperties>
</file>