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lear Sans Regular" panose="020B0604020202020204" charset="0"/>
      <p:regular r:id="rId16"/>
    </p:embeddedFont>
    <p:embeddedFont>
      <p:font typeface="Inter" panose="020B0604020202020204" charset="0"/>
      <p:regular r:id="rId17"/>
    </p:embeddedFont>
    <p:embeddedFont>
      <p:font typeface="Montserrat Classic Bold" panose="020B0604020202020204" charset="0"/>
      <p:regular r:id="rId18"/>
    </p:embeddedFont>
    <p:embeddedFont>
      <p:font typeface="Montserrat Light" panose="020B0604020202020204" charset="0"/>
      <p:regular r:id="rId19"/>
    </p:embeddedFont>
    <p:embeddedFont>
      <p:font typeface="Montserrat Ligh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-12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B9062-7152-4E72-A2E1-6AB0A499BDB8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28100-2B5F-4C61-B65E-E92CE1575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6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28100-2B5F-4C61-B65E-E92CE157510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33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59181" y="7031334"/>
            <a:ext cx="6511333" cy="651133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475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977005" y="-3546217"/>
            <a:ext cx="6294579" cy="629457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 b="15562"/>
          <a:stretch>
            <a:fillRect/>
          </a:stretch>
        </p:blipFill>
        <p:spPr>
          <a:xfrm>
            <a:off x="9994827" y="2584064"/>
            <a:ext cx="4394794" cy="5118872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3898379" y="4419035"/>
            <a:ext cx="7236223" cy="1680843"/>
            <a:chOff x="0" y="0"/>
            <a:chExt cx="9648297" cy="2241124"/>
          </a:xfrm>
        </p:grpSpPr>
        <p:sp>
          <p:nvSpPr>
            <p:cNvPr id="9" name="TextBox 9"/>
            <p:cNvSpPr txBox="1"/>
            <p:nvPr/>
          </p:nvSpPr>
          <p:spPr>
            <a:xfrm>
              <a:off x="0" y="169172"/>
              <a:ext cx="9648297" cy="14482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759"/>
                </a:lnSpc>
              </a:pPr>
              <a:r>
                <a:rPr lang="en-US" sz="8000" spc="400">
                  <a:solidFill>
                    <a:srgbClr val="F5F5EF"/>
                  </a:solidFill>
                  <a:latin typeface="Montserrat Classic Bold"/>
                </a:rPr>
                <a:t>A.DOTA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778844"/>
              <a:ext cx="9648297" cy="462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252">
                  <a:solidFill>
                    <a:srgbClr val="F5F5EF"/>
                  </a:solidFill>
                  <a:latin typeface="Montserrat Light"/>
                </a:rPr>
                <a:t>MOROSIDADE DO SISTEMA ADOTIVO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A.DOTA</a:t>
            </a:r>
          </a:p>
        </p:txBody>
      </p:sp>
      <p:sp>
        <p:nvSpPr>
          <p:cNvPr id="12" name="TextBox 12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MOROSIDADE DO SISTEMA ADOTIVO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5467350" y="5202177"/>
            <a:ext cx="3650616" cy="3566120"/>
            <a:chOff x="0" y="0"/>
            <a:chExt cx="4828540" cy="4716780"/>
          </a:xfrm>
        </p:grpSpPr>
        <p:sp>
          <p:nvSpPr>
            <p:cNvPr id="4" name="Freeform 4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2"/>
              <a:stretch>
                <a:fillRect l="22" t="-1184" r="-66" b="-1229"/>
              </a:stretch>
            </a:blip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117966" y="1827810"/>
            <a:ext cx="3676568" cy="3591471"/>
            <a:chOff x="0" y="0"/>
            <a:chExt cx="4828540" cy="4716780"/>
          </a:xfrm>
        </p:grpSpPr>
        <p:sp>
          <p:nvSpPr>
            <p:cNvPr id="6" name="Freeform 6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3"/>
              <a:stretch>
                <a:fillRect l="22" t="-1184" r="-66" b="-1229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794534" y="5052467"/>
            <a:ext cx="3650616" cy="3566120"/>
            <a:chOff x="0" y="0"/>
            <a:chExt cx="4828540" cy="4716780"/>
          </a:xfrm>
        </p:grpSpPr>
        <p:sp>
          <p:nvSpPr>
            <p:cNvPr id="8" name="Freeform 8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4"/>
              <a:stretch>
                <a:fillRect l="-1674" t="-40800" r="-1763" b="-17"/>
              </a:stretch>
            </a:blip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842850" y="1796166"/>
            <a:ext cx="3650616" cy="3566120"/>
            <a:chOff x="0" y="0"/>
            <a:chExt cx="4828540" cy="4716780"/>
          </a:xfrm>
        </p:grpSpPr>
        <p:sp>
          <p:nvSpPr>
            <p:cNvPr id="10" name="Freeform 10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5"/>
              <a:stretch>
                <a:fillRect l="22" t="-1580" r="-66" b="-833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586075" y="616978"/>
            <a:ext cx="4536584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Classic Bold"/>
              </a:rPr>
              <a:t>QUEM SOMOS</a:t>
            </a:r>
          </a:p>
        </p:txBody>
      </p:sp>
      <p:sp>
        <p:nvSpPr>
          <p:cNvPr id="12" name="TextBox 12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A.DOTA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6075" y="9584820"/>
            <a:ext cx="1721059" cy="15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PÁGINA 01</a:t>
            </a:r>
          </a:p>
        </p:txBody>
      </p:sp>
      <p:sp>
        <p:nvSpPr>
          <p:cNvPr id="14" name="TextBox 14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MOROSIDADE DO SISTEMA ADOTIVO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62960" y="8842006"/>
            <a:ext cx="1859397" cy="41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1"/>
              </a:lnSpc>
            </a:pPr>
            <a:r>
              <a:rPr lang="en-US" sz="2358">
                <a:solidFill>
                  <a:srgbClr val="F5E753"/>
                </a:solidFill>
                <a:latin typeface="Montserrat Light"/>
              </a:rPr>
              <a:t>ANNA PUGA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70985" y="5492991"/>
            <a:ext cx="2394346" cy="41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1"/>
              </a:lnSpc>
            </a:pPr>
            <a:r>
              <a:rPr lang="en-US" sz="2358">
                <a:solidFill>
                  <a:srgbClr val="F5E753"/>
                </a:solidFill>
                <a:latin typeface="Montserrat Light"/>
              </a:rPr>
              <a:t>LUIZA PARENTE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2166" y="5492991"/>
            <a:ext cx="2148168" cy="41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1"/>
              </a:lnSpc>
            </a:pPr>
            <a:r>
              <a:rPr lang="en-US" sz="2358">
                <a:solidFill>
                  <a:srgbClr val="F5E753"/>
                </a:solidFill>
                <a:latin typeface="Montserrat Light"/>
              </a:rPr>
              <a:t>CARLOS CURY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244903" y="8749292"/>
            <a:ext cx="2749877" cy="41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1"/>
              </a:lnSpc>
            </a:pPr>
            <a:r>
              <a:rPr lang="en-US" sz="2358">
                <a:solidFill>
                  <a:srgbClr val="F5E753"/>
                </a:solidFill>
                <a:latin typeface="Montserrat Light"/>
              </a:rPr>
              <a:t>BÁRBARA CARMO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4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sp>
        <p:nvSpPr>
          <p:cNvPr id="3" name="TextBox 3"/>
          <p:cNvSpPr txBox="1"/>
          <p:nvPr/>
        </p:nvSpPr>
        <p:spPr>
          <a:xfrm>
            <a:off x="8288231" y="4482465"/>
            <a:ext cx="8114285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r>
              <a:rPr lang="en-US" sz="2100" spc="42">
                <a:solidFill>
                  <a:srgbClr val="F5F5EF"/>
                </a:solidFill>
                <a:latin typeface="Clear Sans Regular"/>
              </a:rPr>
              <a:t>A burocracia, a falta de apoio, informação e a ineficácia do sistema pelo qual é implementado o processo de adoção acaba prejudicando os futuros pais e mães nesta jornada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88231" y="3913935"/>
            <a:ext cx="2833529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8"/>
              </a:lnSpc>
            </a:pPr>
            <a:r>
              <a:rPr lang="en-US" sz="2800" spc="44">
                <a:solidFill>
                  <a:srgbClr val="F5E753"/>
                </a:solidFill>
                <a:latin typeface="Montserrat Classic Bold"/>
              </a:rPr>
              <a:t>O PROBLEMA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88231" y="6999796"/>
            <a:ext cx="8114285" cy="165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r>
              <a:rPr lang="en-US" sz="2100" spc="42">
                <a:solidFill>
                  <a:srgbClr val="F5F5EF"/>
                </a:solidFill>
                <a:latin typeface="Clear Sans Regular"/>
              </a:rPr>
              <a:t>Criação de uma plataforma que integra conhecimentos de desenvolvimento web, banco de dados e sistemas inteligentes com o intuito de instruir e facilitar os processos daqueles que pretendem realizar uma adoção.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88231" y="6363950"/>
            <a:ext cx="3855684" cy="40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08"/>
              </a:lnSpc>
            </a:pPr>
            <a:r>
              <a:rPr lang="en-US" sz="2800" spc="44">
                <a:solidFill>
                  <a:srgbClr val="F5E753"/>
                </a:solidFill>
                <a:latin typeface="Montserrat Classic Bold"/>
              </a:rPr>
              <a:t>NOSSA PROPOSTA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42047" y="1813056"/>
            <a:ext cx="5631690" cy="127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Classic Bold"/>
              </a:rPr>
              <a:t>MOTIVAÇÃO E OBJETIVO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A.DOTA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6075" y="9584820"/>
            <a:ext cx="1721059" cy="15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PÁGINA 02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MOROSIDADE DO SISTEMA ADOTIVO</a:t>
            </a: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6108586" y="5318075"/>
            <a:ext cx="3247796" cy="287098"/>
            <a:chOff x="0" y="0"/>
            <a:chExt cx="9194800" cy="812800"/>
          </a:xfrm>
        </p:grpSpPr>
        <p:sp>
          <p:nvSpPr>
            <p:cNvPr id="12" name="Freeform 12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6108586" y="6316550"/>
            <a:ext cx="3247796" cy="287098"/>
            <a:chOff x="0" y="0"/>
            <a:chExt cx="9194800" cy="812800"/>
          </a:xfrm>
        </p:grpSpPr>
        <p:sp>
          <p:nvSpPr>
            <p:cNvPr id="14" name="Freeform 14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522416" y="6382491"/>
            <a:ext cx="420508" cy="42050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7521478" y="3662945"/>
            <a:ext cx="420508" cy="420508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8BD4AB"/>
            </a:solidFill>
          </p:spPr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6604" y="3110736"/>
            <a:ext cx="4065528" cy="4065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2">
            <a:extLst>
              <a:ext uri="{FF2B5EF4-FFF2-40B4-BE49-F238E27FC236}">
                <a16:creationId xmlns:a16="http://schemas.microsoft.com/office/drawing/2014/main" id="{7906E759-F76C-4C2E-9CA7-4FCBE6E5C659}"/>
              </a:ext>
            </a:extLst>
          </p:cNvPr>
          <p:cNvSpPr/>
          <p:nvPr/>
        </p:nvSpPr>
        <p:spPr>
          <a:xfrm rot="16200000">
            <a:off x="917535" y="7021004"/>
            <a:ext cx="2942754" cy="72000"/>
          </a:xfrm>
          <a:custGeom>
            <a:avLst/>
            <a:gdLst/>
            <a:ahLst/>
            <a:cxnLst/>
            <a:rect l="l" t="t" r="r" b="b"/>
            <a:pathLst>
              <a:path w="8331200" h="203200">
                <a:moveTo>
                  <a:pt x="101600" y="0"/>
                </a:moveTo>
                <a:cubicBezTo>
                  <a:pt x="157480" y="0"/>
                  <a:pt x="203200" y="45720"/>
                  <a:pt x="203200" y="101600"/>
                </a:cubicBezTo>
                <a:cubicBezTo>
                  <a:pt x="203200" y="157480"/>
                  <a:pt x="157480" y="203200"/>
                  <a:pt x="101600" y="203200"/>
                </a:cubicBezTo>
                <a:cubicBezTo>
                  <a:pt x="45720" y="203200"/>
                  <a:pt x="0" y="157480"/>
                  <a:pt x="0" y="101600"/>
                </a:cubicBezTo>
                <a:cubicBezTo>
                  <a:pt x="0" y="45720"/>
                  <a:pt x="45720" y="0"/>
                  <a:pt x="101600" y="0"/>
                </a:cubicBezTo>
                <a:close/>
                <a:moveTo>
                  <a:pt x="508000" y="0"/>
                </a:moveTo>
                <a:cubicBezTo>
                  <a:pt x="563880" y="0"/>
                  <a:pt x="609600" y="45720"/>
                  <a:pt x="609600" y="101600"/>
                </a:cubicBezTo>
                <a:cubicBezTo>
                  <a:pt x="609600" y="157480"/>
                  <a:pt x="563880" y="203200"/>
                  <a:pt x="508000" y="203200"/>
                </a:cubicBezTo>
                <a:cubicBezTo>
                  <a:pt x="452120" y="203200"/>
                  <a:pt x="406400" y="157480"/>
                  <a:pt x="406400" y="101600"/>
                </a:cubicBezTo>
                <a:cubicBezTo>
                  <a:pt x="406400" y="45720"/>
                  <a:pt x="452120" y="0"/>
                  <a:pt x="508000" y="0"/>
                </a:cubicBezTo>
                <a:close/>
                <a:moveTo>
                  <a:pt x="914400" y="0"/>
                </a:moveTo>
                <a:cubicBezTo>
                  <a:pt x="970280" y="0"/>
                  <a:pt x="1016000" y="45720"/>
                  <a:pt x="1016000" y="101600"/>
                </a:cubicBezTo>
                <a:cubicBezTo>
                  <a:pt x="1016000" y="157480"/>
                  <a:pt x="970280" y="203200"/>
                  <a:pt x="914400" y="203200"/>
                </a:cubicBezTo>
                <a:cubicBezTo>
                  <a:pt x="858520" y="203200"/>
                  <a:pt x="812800" y="157480"/>
                  <a:pt x="812800" y="101600"/>
                </a:cubicBezTo>
                <a:cubicBezTo>
                  <a:pt x="812800" y="45720"/>
                  <a:pt x="858520" y="0"/>
                  <a:pt x="914400" y="0"/>
                </a:cubicBezTo>
                <a:close/>
                <a:moveTo>
                  <a:pt x="1320800" y="0"/>
                </a:moveTo>
                <a:cubicBezTo>
                  <a:pt x="1376680" y="0"/>
                  <a:pt x="1422400" y="45720"/>
                  <a:pt x="1422400" y="101600"/>
                </a:cubicBezTo>
                <a:cubicBezTo>
                  <a:pt x="1422400" y="157480"/>
                  <a:pt x="1376680" y="203200"/>
                  <a:pt x="1320800" y="203200"/>
                </a:cubicBezTo>
                <a:cubicBezTo>
                  <a:pt x="1264920" y="203200"/>
                  <a:pt x="1219200" y="157480"/>
                  <a:pt x="1219200" y="101600"/>
                </a:cubicBezTo>
                <a:cubicBezTo>
                  <a:pt x="1219200" y="45720"/>
                  <a:pt x="1264920" y="0"/>
                  <a:pt x="1320800" y="0"/>
                </a:cubicBezTo>
                <a:close/>
                <a:moveTo>
                  <a:pt x="1727200" y="0"/>
                </a:moveTo>
                <a:cubicBezTo>
                  <a:pt x="1783080" y="0"/>
                  <a:pt x="1828800" y="45720"/>
                  <a:pt x="1828800" y="101600"/>
                </a:cubicBezTo>
                <a:cubicBezTo>
                  <a:pt x="1828800" y="157480"/>
                  <a:pt x="1783080" y="203200"/>
                  <a:pt x="1727200" y="203200"/>
                </a:cubicBezTo>
                <a:cubicBezTo>
                  <a:pt x="1671320" y="203200"/>
                  <a:pt x="1625600" y="157480"/>
                  <a:pt x="1625600" y="101600"/>
                </a:cubicBezTo>
                <a:cubicBezTo>
                  <a:pt x="1625600" y="45720"/>
                  <a:pt x="1671320" y="0"/>
                  <a:pt x="1727200" y="0"/>
                </a:cubicBezTo>
                <a:close/>
                <a:moveTo>
                  <a:pt x="2133600" y="0"/>
                </a:moveTo>
                <a:cubicBezTo>
                  <a:pt x="2189480" y="0"/>
                  <a:pt x="2235200" y="45720"/>
                  <a:pt x="2235200" y="101600"/>
                </a:cubicBezTo>
                <a:cubicBezTo>
                  <a:pt x="2235200" y="157480"/>
                  <a:pt x="2189480" y="203200"/>
                  <a:pt x="2133600" y="203200"/>
                </a:cubicBezTo>
                <a:cubicBezTo>
                  <a:pt x="2077720" y="203200"/>
                  <a:pt x="2032000" y="157480"/>
                  <a:pt x="2032000" y="101600"/>
                </a:cubicBezTo>
                <a:cubicBezTo>
                  <a:pt x="2032000" y="45720"/>
                  <a:pt x="2077720" y="0"/>
                  <a:pt x="2133600" y="0"/>
                </a:cubicBezTo>
                <a:close/>
                <a:moveTo>
                  <a:pt x="2540000" y="0"/>
                </a:moveTo>
                <a:cubicBezTo>
                  <a:pt x="2595880" y="0"/>
                  <a:pt x="2641600" y="45720"/>
                  <a:pt x="2641600" y="101600"/>
                </a:cubicBezTo>
                <a:cubicBezTo>
                  <a:pt x="2641600" y="157480"/>
                  <a:pt x="2595880" y="203200"/>
                  <a:pt x="2540000" y="203200"/>
                </a:cubicBezTo>
                <a:cubicBezTo>
                  <a:pt x="2484120" y="203200"/>
                  <a:pt x="2438400" y="157480"/>
                  <a:pt x="2438400" y="101600"/>
                </a:cubicBezTo>
                <a:cubicBezTo>
                  <a:pt x="2438400" y="45720"/>
                  <a:pt x="2484120" y="0"/>
                  <a:pt x="2540000" y="0"/>
                </a:cubicBezTo>
                <a:close/>
                <a:moveTo>
                  <a:pt x="2946400" y="0"/>
                </a:moveTo>
                <a:cubicBezTo>
                  <a:pt x="3002280" y="0"/>
                  <a:pt x="3048000" y="45720"/>
                  <a:pt x="3048000" y="101600"/>
                </a:cubicBezTo>
                <a:cubicBezTo>
                  <a:pt x="3048000" y="157480"/>
                  <a:pt x="3002280" y="203200"/>
                  <a:pt x="2946400" y="203200"/>
                </a:cubicBezTo>
                <a:cubicBezTo>
                  <a:pt x="2890520" y="203200"/>
                  <a:pt x="2844800" y="157480"/>
                  <a:pt x="2844800" y="101600"/>
                </a:cubicBezTo>
                <a:cubicBezTo>
                  <a:pt x="2844800" y="45720"/>
                  <a:pt x="2890520" y="0"/>
                  <a:pt x="2946400" y="0"/>
                </a:cubicBezTo>
                <a:close/>
                <a:moveTo>
                  <a:pt x="3352800" y="0"/>
                </a:moveTo>
                <a:cubicBezTo>
                  <a:pt x="3408680" y="0"/>
                  <a:pt x="3454400" y="45720"/>
                  <a:pt x="3454400" y="101600"/>
                </a:cubicBezTo>
                <a:cubicBezTo>
                  <a:pt x="3454400" y="157480"/>
                  <a:pt x="3408680" y="203200"/>
                  <a:pt x="3352800" y="203200"/>
                </a:cubicBezTo>
                <a:cubicBezTo>
                  <a:pt x="3296920" y="203200"/>
                  <a:pt x="3251200" y="157480"/>
                  <a:pt x="3251200" y="101600"/>
                </a:cubicBezTo>
                <a:cubicBezTo>
                  <a:pt x="3251200" y="45720"/>
                  <a:pt x="3296920" y="0"/>
                  <a:pt x="3352800" y="0"/>
                </a:cubicBezTo>
                <a:close/>
                <a:moveTo>
                  <a:pt x="3759200" y="0"/>
                </a:moveTo>
                <a:cubicBezTo>
                  <a:pt x="3815080" y="0"/>
                  <a:pt x="3860800" y="45720"/>
                  <a:pt x="3860800" y="101600"/>
                </a:cubicBezTo>
                <a:cubicBezTo>
                  <a:pt x="3860800" y="157480"/>
                  <a:pt x="3815080" y="203200"/>
                  <a:pt x="3759200" y="203200"/>
                </a:cubicBezTo>
                <a:cubicBezTo>
                  <a:pt x="3703320" y="203200"/>
                  <a:pt x="3657600" y="157480"/>
                  <a:pt x="3657600" y="101600"/>
                </a:cubicBezTo>
                <a:cubicBezTo>
                  <a:pt x="3657600" y="45720"/>
                  <a:pt x="3703320" y="0"/>
                  <a:pt x="3759200" y="0"/>
                </a:cubicBezTo>
                <a:close/>
                <a:moveTo>
                  <a:pt x="4165600" y="0"/>
                </a:moveTo>
                <a:cubicBezTo>
                  <a:pt x="4221480" y="0"/>
                  <a:pt x="4267200" y="45720"/>
                  <a:pt x="4267200" y="101600"/>
                </a:cubicBezTo>
                <a:cubicBezTo>
                  <a:pt x="4267200" y="157480"/>
                  <a:pt x="4221480" y="203200"/>
                  <a:pt x="4165600" y="203200"/>
                </a:cubicBezTo>
                <a:cubicBezTo>
                  <a:pt x="4109720" y="203200"/>
                  <a:pt x="4064000" y="157480"/>
                  <a:pt x="4064000" y="101600"/>
                </a:cubicBezTo>
                <a:cubicBezTo>
                  <a:pt x="4064000" y="45720"/>
                  <a:pt x="4109720" y="0"/>
                  <a:pt x="4165600" y="0"/>
                </a:cubicBezTo>
                <a:close/>
                <a:moveTo>
                  <a:pt x="4572000" y="0"/>
                </a:moveTo>
                <a:cubicBezTo>
                  <a:pt x="4627880" y="0"/>
                  <a:pt x="4673600" y="45720"/>
                  <a:pt x="4673600" y="101600"/>
                </a:cubicBezTo>
                <a:cubicBezTo>
                  <a:pt x="4673600" y="157480"/>
                  <a:pt x="4627880" y="203200"/>
                  <a:pt x="4572000" y="203200"/>
                </a:cubicBezTo>
                <a:cubicBezTo>
                  <a:pt x="4516120" y="203200"/>
                  <a:pt x="4470400" y="157480"/>
                  <a:pt x="4470400" y="101600"/>
                </a:cubicBezTo>
                <a:cubicBezTo>
                  <a:pt x="4470400" y="45720"/>
                  <a:pt x="4516120" y="0"/>
                  <a:pt x="4572000" y="0"/>
                </a:cubicBezTo>
                <a:close/>
                <a:moveTo>
                  <a:pt x="4978400" y="0"/>
                </a:moveTo>
                <a:cubicBezTo>
                  <a:pt x="5034280" y="0"/>
                  <a:pt x="5080000" y="45720"/>
                  <a:pt x="5080000" y="101600"/>
                </a:cubicBezTo>
                <a:cubicBezTo>
                  <a:pt x="5080000" y="157480"/>
                  <a:pt x="5034280" y="203200"/>
                  <a:pt x="4978400" y="203200"/>
                </a:cubicBezTo>
                <a:cubicBezTo>
                  <a:pt x="4922520" y="203200"/>
                  <a:pt x="4876800" y="157480"/>
                  <a:pt x="4876800" y="101600"/>
                </a:cubicBezTo>
                <a:cubicBezTo>
                  <a:pt x="4876800" y="45720"/>
                  <a:pt x="4922520" y="0"/>
                  <a:pt x="4978400" y="0"/>
                </a:cubicBezTo>
                <a:close/>
                <a:moveTo>
                  <a:pt x="5384800" y="0"/>
                </a:moveTo>
                <a:cubicBezTo>
                  <a:pt x="5440680" y="0"/>
                  <a:pt x="5486400" y="45720"/>
                  <a:pt x="5486400" y="101600"/>
                </a:cubicBezTo>
                <a:cubicBezTo>
                  <a:pt x="5486400" y="157480"/>
                  <a:pt x="5440680" y="203200"/>
                  <a:pt x="5384800" y="203200"/>
                </a:cubicBezTo>
                <a:cubicBezTo>
                  <a:pt x="5328920" y="203200"/>
                  <a:pt x="5283200" y="157480"/>
                  <a:pt x="5283200" y="101600"/>
                </a:cubicBezTo>
                <a:cubicBezTo>
                  <a:pt x="5283200" y="45720"/>
                  <a:pt x="5328920" y="0"/>
                  <a:pt x="5384800" y="0"/>
                </a:cubicBezTo>
                <a:close/>
                <a:moveTo>
                  <a:pt x="5791200" y="0"/>
                </a:moveTo>
                <a:cubicBezTo>
                  <a:pt x="5847080" y="0"/>
                  <a:pt x="5892800" y="45720"/>
                  <a:pt x="5892800" y="101600"/>
                </a:cubicBezTo>
                <a:cubicBezTo>
                  <a:pt x="5892800" y="157480"/>
                  <a:pt x="5847080" y="203200"/>
                  <a:pt x="5791200" y="203200"/>
                </a:cubicBezTo>
                <a:cubicBezTo>
                  <a:pt x="5735320" y="203200"/>
                  <a:pt x="5689600" y="157480"/>
                  <a:pt x="5689600" y="101600"/>
                </a:cubicBezTo>
                <a:cubicBezTo>
                  <a:pt x="5689600" y="45720"/>
                  <a:pt x="5735320" y="0"/>
                  <a:pt x="5791200" y="0"/>
                </a:cubicBezTo>
                <a:close/>
                <a:moveTo>
                  <a:pt x="6197600" y="0"/>
                </a:moveTo>
                <a:cubicBezTo>
                  <a:pt x="6253480" y="0"/>
                  <a:pt x="6299200" y="45720"/>
                  <a:pt x="6299200" y="101600"/>
                </a:cubicBezTo>
                <a:cubicBezTo>
                  <a:pt x="6299200" y="157480"/>
                  <a:pt x="6253480" y="203200"/>
                  <a:pt x="6197600" y="203200"/>
                </a:cubicBezTo>
                <a:cubicBezTo>
                  <a:pt x="6141720" y="203200"/>
                  <a:pt x="6096000" y="157480"/>
                  <a:pt x="6096000" y="101600"/>
                </a:cubicBezTo>
                <a:cubicBezTo>
                  <a:pt x="6096000" y="45720"/>
                  <a:pt x="6141720" y="0"/>
                  <a:pt x="6197600" y="0"/>
                </a:cubicBezTo>
                <a:close/>
                <a:moveTo>
                  <a:pt x="6604000" y="0"/>
                </a:moveTo>
                <a:cubicBezTo>
                  <a:pt x="6659880" y="0"/>
                  <a:pt x="6705600" y="45720"/>
                  <a:pt x="6705600" y="101600"/>
                </a:cubicBezTo>
                <a:cubicBezTo>
                  <a:pt x="6705600" y="157480"/>
                  <a:pt x="6659880" y="203200"/>
                  <a:pt x="6604000" y="203200"/>
                </a:cubicBezTo>
                <a:cubicBezTo>
                  <a:pt x="6548120" y="203200"/>
                  <a:pt x="6502400" y="157480"/>
                  <a:pt x="6502400" y="101600"/>
                </a:cubicBezTo>
                <a:cubicBezTo>
                  <a:pt x="6502400" y="45720"/>
                  <a:pt x="6548120" y="0"/>
                  <a:pt x="6604000" y="0"/>
                </a:cubicBezTo>
                <a:close/>
                <a:moveTo>
                  <a:pt x="7010400" y="0"/>
                </a:moveTo>
                <a:cubicBezTo>
                  <a:pt x="7066280" y="0"/>
                  <a:pt x="7112000" y="45720"/>
                  <a:pt x="7112000" y="101600"/>
                </a:cubicBezTo>
                <a:cubicBezTo>
                  <a:pt x="7112000" y="157480"/>
                  <a:pt x="7066280" y="203200"/>
                  <a:pt x="7010400" y="203200"/>
                </a:cubicBezTo>
                <a:cubicBezTo>
                  <a:pt x="6954520" y="203200"/>
                  <a:pt x="6908800" y="157480"/>
                  <a:pt x="6908800" y="101600"/>
                </a:cubicBezTo>
                <a:cubicBezTo>
                  <a:pt x="6908800" y="45720"/>
                  <a:pt x="6954520" y="0"/>
                  <a:pt x="7010400" y="0"/>
                </a:cubicBezTo>
                <a:close/>
                <a:moveTo>
                  <a:pt x="7416800" y="0"/>
                </a:moveTo>
                <a:cubicBezTo>
                  <a:pt x="7472680" y="0"/>
                  <a:pt x="7518400" y="45720"/>
                  <a:pt x="7518400" y="101600"/>
                </a:cubicBezTo>
                <a:cubicBezTo>
                  <a:pt x="7518400" y="157480"/>
                  <a:pt x="7472680" y="203200"/>
                  <a:pt x="7416800" y="203200"/>
                </a:cubicBezTo>
                <a:cubicBezTo>
                  <a:pt x="7360920" y="203200"/>
                  <a:pt x="7315200" y="157480"/>
                  <a:pt x="7315200" y="101600"/>
                </a:cubicBezTo>
                <a:cubicBezTo>
                  <a:pt x="7315200" y="45720"/>
                  <a:pt x="7360920" y="0"/>
                  <a:pt x="7416800" y="0"/>
                </a:cubicBezTo>
                <a:close/>
                <a:moveTo>
                  <a:pt x="7823200" y="0"/>
                </a:moveTo>
                <a:cubicBezTo>
                  <a:pt x="7879080" y="0"/>
                  <a:pt x="7924800" y="45720"/>
                  <a:pt x="7924800" y="101600"/>
                </a:cubicBezTo>
                <a:cubicBezTo>
                  <a:pt x="7924800" y="157480"/>
                  <a:pt x="7879080" y="203200"/>
                  <a:pt x="7823200" y="203200"/>
                </a:cubicBezTo>
                <a:cubicBezTo>
                  <a:pt x="7767320" y="203200"/>
                  <a:pt x="7721600" y="157480"/>
                  <a:pt x="7721600" y="101600"/>
                </a:cubicBezTo>
                <a:cubicBezTo>
                  <a:pt x="7721600" y="45720"/>
                  <a:pt x="7767320" y="0"/>
                  <a:pt x="7823200" y="0"/>
                </a:cubicBezTo>
                <a:close/>
                <a:moveTo>
                  <a:pt x="8229600" y="0"/>
                </a:moveTo>
                <a:cubicBezTo>
                  <a:pt x="8285480" y="0"/>
                  <a:pt x="8331200" y="45720"/>
                  <a:pt x="8331200" y="101600"/>
                </a:cubicBezTo>
                <a:cubicBezTo>
                  <a:pt x="8331200" y="157480"/>
                  <a:pt x="8285480" y="203200"/>
                  <a:pt x="8229600" y="203200"/>
                </a:cubicBezTo>
                <a:cubicBezTo>
                  <a:pt x="8173720" y="203200"/>
                  <a:pt x="8128000" y="157480"/>
                  <a:pt x="8128000" y="101600"/>
                </a:cubicBezTo>
                <a:cubicBezTo>
                  <a:pt x="8128000" y="45720"/>
                  <a:pt x="8173720" y="0"/>
                  <a:pt x="8229600" y="0"/>
                </a:cubicBezTo>
                <a:close/>
              </a:path>
            </a:pathLst>
          </a:custGeom>
          <a:solidFill>
            <a:srgbClr val="F5F5EF"/>
          </a:solidFill>
        </p:spPr>
      </p:sp>
      <p:sp>
        <p:nvSpPr>
          <p:cNvPr id="2" name="AutoShape 2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5A4594"/>
          </a:solidFill>
        </p:spPr>
      </p:sp>
      <p:grpSp>
        <p:nvGrpSpPr>
          <p:cNvPr id="3" name="Group 3"/>
          <p:cNvGrpSpPr/>
          <p:nvPr/>
        </p:nvGrpSpPr>
        <p:grpSpPr>
          <a:xfrm>
            <a:off x="2158113" y="1704524"/>
            <a:ext cx="6985887" cy="2220842"/>
            <a:chOff x="0" y="0"/>
            <a:chExt cx="9314516" cy="2961123"/>
          </a:xfrm>
        </p:grpSpPr>
        <p:sp>
          <p:nvSpPr>
            <p:cNvPr id="4" name="TextBox 4"/>
            <p:cNvSpPr txBox="1"/>
            <p:nvPr/>
          </p:nvSpPr>
          <p:spPr>
            <a:xfrm>
              <a:off x="0" y="1245353"/>
              <a:ext cx="8991890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37"/>
                </a:lnSpc>
              </a:pPr>
              <a:r>
                <a:rPr lang="en-US" sz="1625" spc="195">
                  <a:solidFill>
                    <a:srgbClr val="1D242C"/>
                  </a:solidFill>
                  <a:latin typeface="Montserrat Light Bold"/>
                </a:rPr>
                <a:t>DE FORMA GERAL, NOSSA PÚBLICO ALVO SÃO TODOS AQUELES INTERESSADOS EM ADOTAR, PORÉM, PODEMOS PERCEBER ALGUMAS CARACTERÍSTICAS: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8100"/>
              <a:ext cx="9314516" cy="868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95"/>
                </a:lnSpc>
              </a:pPr>
              <a:r>
                <a:rPr lang="en-US" sz="4500" spc="225">
                  <a:solidFill>
                    <a:srgbClr val="5A4594"/>
                  </a:solidFill>
                  <a:latin typeface="Montserrat Classic Bold"/>
                </a:rPr>
                <a:t>PÚBLICO ALVO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5A4594"/>
                </a:solidFill>
                <a:latin typeface="Montserrat Light Bold"/>
              </a:rPr>
              <a:t>A.DOTA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6075" y="9584820"/>
            <a:ext cx="1721059" cy="15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5A4594"/>
                </a:solidFill>
                <a:latin typeface="Montserrat Light Bold"/>
              </a:rPr>
              <a:t>PÁGINA 03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5A4594"/>
                </a:solidFill>
                <a:latin typeface="Montserrat Light"/>
              </a:rPr>
              <a:t>MOROSIDADE DO SISTEMA ADOTIVO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437622" y="3098214"/>
            <a:ext cx="2733687" cy="361424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624343" y="3982467"/>
            <a:ext cx="2454292" cy="320632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 rot="-5400000">
            <a:off x="764902" y="5906613"/>
            <a:ext cx="3247796" cy="287098"/>
            <a:chOff x="0" y="0"/>
            <a:chExt cx="9194800" cy="812800"/>
          </a:xfrm>
        </p:grpSpPr>
        <p:sp>
          <p:nvSpPr>
            <p:cNvPr id="12" name="Freeform 12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2178732" y="7256523"/>
            <a:ext cx="420508" cy="42050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C3655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179670" y="4550195"/>
            <a:ext cx="420508" cy="420508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C3655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2962134" y="7240919"/>
            <a:ext cx="5875852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2400" spc="48">
                <a:solidFill>
                  <a:srgbClr val="1D242C"/>
                </a:solidFill>
                <a:latin typeface="Clear Sans Regular"/>
              </a:rPr>
              <a:t>Pessoas entre 25 e 50 anos representam cerca de 76,82% dos pretendentes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62134" y="4542062"/>
            <a:ext cx="5875852" cy="240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  <a:spcBef>
                <a:spcPct val="0"/>
              </a:spcBef>
            </a:pPr>
            <a:r>
              <a:rPr lang="en-US" sz="2400" spc="48">
                <a:solidFill>
                  <a:srgbClr val="1D242C"/>
                </a:solidFill>
                <a:latin typeface="Clear Sans Regular"/>
              </a:rPr>
              <a:t>As maiores queixas se devem à falta de orientação sobre os documentos, os atrasos nos processos e a falta de apoio e instrução por parte dos profissionais envolvidos neste processo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06338" y="4649340"/>
            <a:ext cx="3247796" cy="287098"/>
            <a:chOff x="0" y="0"/>
            <a:chExt cx="9194800" cy="812800"/>
          </a:xfrm>
        </p:grpSpPr>
        <p:sp>
          <p:nvSpPr>
            <p:cNvPr id="3" name="Freeform 3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106338" y="6797621"/>
            <a:ext cx="3247796" cy="287098"/>
            <a:chOff x="0" y="0"/>
            <a:chExt cx="9194800" cy="812800"/>
          </a:xfrm>
        </p:grpSpPr>
        <p:sp>
          <p:nvSpPr>
            <p:cNvPr id="5" name="Freeform 5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520168" y="5713756"/>
            <a:ext cx="420508" cy="42050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520168" y="3273895"/>
            <a:ext cx="420508" cy="42050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2520168" y="8166527"/>
            <a:ext cx="420508" cy="42050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497092" y="3120482"/>
            <a:ext cx="5233929" cy="666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 spc="120">
                <a:solidFill>
                  <a:srgbClr val="F5F5EF"/>
                </a:solidFill>
                <a:latin typeface="Montserrat Classic Bold"/>
              </a:rPr>
              <a:t>CONTROLE INTERATIVO DO ANDAMENTO DO PROCESSO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97092" y="5558882"/>
            <a:ext cx="5233929" cy="666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 spc="120">
                <a:solidFill>
                  <a:srgbClr val="F5F5EF"/>
                </a:solidFill>
                <a:latin typeface="Montserrat Classic Bold"/>
              </a:rPr>
              <a:t>ORIENTAÇÃO DE ONDE ENCONTRAR OS DOCUMENTOS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97092" y="7997282"/>
            <a:ext cx="5233929" cy="666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 spc="120">
                <a:solidFill>
                  <a:srgbClr val="F5F5EF"/>
                </a:solidFill>
                <a:latin typeface="Montserrat Classic Bold"/>
              </a:rPr>
              <a:t>ACESSO A VÍDEOS, NOTÍCIAS E LEIS SOBRE A TEMÁTICA</a:t>
            </a:r>
          </a:p>
        </p:txBody>
      </p:sp>
      <p:sp>
        <p:nvSpPr>
          <p:cNvPr id="19" name="AutoShape 19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sp>
        <p:nvSpPr>
          <p:cNvPr id="20" name="TextBox 20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A.DOTA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86075" y="9584820"/>
            <a:ext cx="1721059" cy="15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PÁGINA 4</a:t>
            </a:r>
          </a:p>
        </p:txBody>
      </p:sp>
      <p:sp>
        <p:nvSpPr>
          <p:cNvPr id="22" name="TextBox 22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MOROSIDADE DO SISTEMA ADOTIVO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86687" y="1047750"/>
            <a:ext cx="13433847" cy="48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6"/>
              </a:lnSpc>
            </a:pPr>
            <a:r>
              <a:rPr lang="en-US" sz="3375" spc="168">
                <a:solidFill>
                  <a:srgbClr val="F5E753"/>
                </a:solidFill>
                <a:latin typeface="Montserrat Classic Bold"/>
              </a:rPr>
              <a:t>PRINCIPAIS FUNCIONALIDADES DA A.DOTA</a:t>
            </a:r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8163768" y="4690701"/>
            <a:ext cx="3247796" cy="287098"/>
            <a:chOff x="0" y="0"/>
            <a:chExt cx="9194800" cy="812800"/>
          </a:xfrm>
        </p:grpSpPr>
        <p:sp>
          <p:nvSpPr>
            <p:cNvPr id="25" name="Freeform 25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26" name="Group 26"/>
          <p:cNvGrpSpPr/>
          <p:nvPr/>
        </p:nvGrpSpPr>
        <p:grpSpPr>
          <a:xfrm rot="-5400000">
            <a:off x="8163768" y="6838982"/>
            <a:ext cx="3247796" cy="287098"/>
            <a:chOff x="0" y="0"/>
            <a:chExt cx="9194800" cy="812800"/>
          </a:xfrm>
        </p:grpSpPr>
        <p:sp>
          <p:nvSpPr>
            <p:cNvPr id="27" name="Freeform 27"/>
            <p:cNvSpPr/>
            <p:nvPr/>
          </p:nvSpPr>
          <p:spPr>
            <a:xfrm>
              <a:off x="457200" y="304800"/>
              <a:ext cx="8331200" cy="203200"/>
            </a:xfrm>
            <a:custGeom>
              <a:avLst/>
              <a:gdLst/>
              <a:ahLst/>
              <a:cxnLst/>
              <a:rect l="l" t="t" r="r" b="b"/>
              <a:pathLst>
                <a:path w="8331200" h="203200">
                  <a:moveTo>
                    <a:pt x="101600" y="0"/>
                  </a:moveTo>
                  <a:cubicBezTo>
                    <a:pt x="157480" y="0"/>
                    <a:pt x="203200" y="45720"/>
                    <a:pt x="203200" y="101600"/>
                  </a:cubicBezTo>
                  <a:cubicBezTo>
                    <a:pt x="203200" y="157480"/>
                    <a:pt x="157480" y="203200"/>
                    <a:pt x="101600" y="203200"/>
                  </a:cubicBezTo>
                  <a:cubicBezTo>
                    <a:pt x="45720" y="203200"/>
                    <a:pt x="0" y="157480"/>
                    <a:pt x="0" y="101600"/>
                  </a:cubicBezTo>
                  <a:cubicBezTo>
                    <a:pt x="0" y="45720"/>
                    <a:pt x="45720" y="0"/>
                    <a:pt x="101600" y="0"/>
                  </a:cubicBezTo>
                  <a:close/>
                  <a:moveTo>
                    <a:pt x="508000" y="0"/>
                  </a:moveTo>
                  <a:cubicBezTo>
                    <a:pt x="563880" y="0"/>
                    <a:pt x="609600" y="45720"/>
                    <a:pt x="609600" y="101600"/>
                  </a:cubicBezTo>
                  <a:cubicBezTo>
                    <a:pt x="609600" y="157480"/>
                    <a:pt x="563880" y="203200"/>
                    <a:pt x="508000" y="203200"/>
                  </a:cubicBezTo>
                  <a:cubicBezTo>
                    <a:pt x="452120" y="203200"/>
                    <a:pt x="406400" y="157480"/>
                    <a:pt x="406400" y="101600"/>
                  </a:cubicBezTo>
                  <a:cubicBezTo>
                    <a:pt x="406400" y="45720"/>
                    <a:pt x="452120" y="0"/>
                    <a:pt x="508000" y="0"/>
                  </a:cubicBezTo>
                  <a:close/>
                  <a:moveTo>
                    <a:pt x="914400" y="0"/>
                  </a:moveTo>
                  <a:cubicBezTo>
                    <a:pt x="970280" y="0"/>
                    <a:pt x="1016000" y="45720"/>
                    <a:pt x="1016000" y="101600"/>
                  </a:cubicBezTo>
                  <a:cubicBezTo>
                    <a:pt x="1016000" y="157480"/>
                    <a:pt x="970280" y="203200"/>
                    <a:pt x="914400" y="203200"/>
                  </a:cubicBezTo>
                  <a:cubicBezTo>
                    <a:pt x="858520" y="203200"/>
                    <a:pt x="812800" y="157480"/>
                    <a:pt x="812800" y="101600"/>
                  </a:cubicBezTo>
                  <a:cubicBezTo>
                    <a:pt x="812800" y="45720"/>
                    <a:pt x="858520" y="0"/>
                    <a:pt x="914400" y="0"/>
                  </a:cubicBezTo>
                  <a:close/>
                  <a:moveTo>
                    <a:pt x="1320800" y="0"/>
                  </a:moveTo>
                  <a:cubicBezTo>
                    <a:pt x="1376680" y="0"/>
                    <a:pt x="1422400" y="45720"/>
                    <a:pt x="1422400" y="101600"/>
                  </a:cubicBezTo>
                  <a:cubicBezTo>
                    <a:pt x="1422400" y="157480"/>
                    <a:pt x="1376680" y="203200"/>
                    <a:pt x="1320800" y="203200"/>
                  </a:cubicBezTo>
                  <a:cubicBezTo>
                    <a:pt x="1264920" y="203200"/>
                    <a:pt x="1219200" y="157480"/>
                    <a:pt x="1219200" y="101600"/>
                  </a:cubicBezTo>
                  <a:cubicBezTo>
                    <a:pt x="1219200" y="45720"/>
                    <a:pt x="1264920" y="0"/>
                    <a:pt x="1320800" y="0"/>
                  </a:cubicBezTo>
                  <a:close/>
                  <a:moveTo>
                    <a:pt x="1727200" y="0"/>
                  </a:moveTo>
                  <a:cubicBezTo>
                    <a:pt x="1783080" y="0"/>
                    <a:pt x="1828800" y="45720"/>
                    <a:pt x="1828800" y="101600"/>
                  </a:cubicBezTo>
                  <a:cubicBezTo>
                    <a:pt x="1828800" y="157480"/>
                    <a:pt x="1783080" y="203200"/>
                    <a:pt x="1727200" y="203200"/>
                  </a:cubicBezTo>
                  <a:cubicBezTo>
                    <a:pt x="1671320" y="203200"/>
                    <a:pt x="1625600" y="157480"/>
                    <a:pt x="1625600" y="101600"/>
                  </a:cubicBezTo>
                  <a:cubicBezTo>
                    <a:pt x="1625600" y="45720"/>
                    <a:pt x="1671320" y="0"/>
                    <a:pt x="1727200" y="0"/>
                  </a:cubicBezTo>
                  <a:close/>
                  <a:moveTo>
                    <a:pt x="2133600" y="0"/>
                  </a:moveTo>
                  <a:cubicBezTo>
                    <a:pt x="2189480" y="0"/>
                    <a:pt x="2235200" y="45720"/>
                    <a:pt x="2235200" y="101600"/>
                  </a:cubicBezTo>
                  <a:cubicBezTo>
                    <a:pt x="2235200" y="157480"/>
                    <a:pt x="2189480" y="203200"/>
                    <a:pt x="2133600" y="203200"/>
                  </a:cubicBezTo>
                  <a:cubicBezTo>
                    <a:pt x="2077720" y="203200"/>
                    <a:pt x="2032000" y="157480"/>
                    <a:pt x="2032000" y="101600"/>
                  </a:cubicBezTo>
                  <a:cubicBezTo>
                    <a:pt x="2032000" y="45720"/>
                    <a:pt x="2077720" y="0"/>
                    <a:pt x="2133600" y="0"/>
                  </a:cubicBezTo>
                  <a:close/>
                  <a:moveTo>
                    <a:pt x="2540000" y="0"/>
                  </a:moveTo>
                  <a:cubicBezTo>
                    <a:pt x="2595880" y="0"/>
                    <a:pt x="2641600" y="45720"/>
                    <a:pt x="2641600" y="101600"/>
                  </a:cubicBezTo>
                  <a:cubicBezTo>
                    <a:pt x="2641600" y="157480"/>
                    <a:pt x="2595880" y="203200"/>
                    <a:pt x="2540000" y="203200"/>
                  </a:cubicBezTo>
                  <a:cubicBezTo>
                    <a:pt x="2484120" y="203200"/>
                    <a:pt x="2438400" y="157480"/>
                    <a:pt x="2438400" y="101600"/>
                  </a:cubicBezTo>
                  <a:cubicBezTo>
                    <a:pt x="2438400" y="45720"/>
                    <a:pt x="2484120" y="0"/>
                    <a:pt x="2540000" y="0"/>
                  </a:cubicBezTo>
                  <a:close/>
                  <a:moveTo>
                    <a:pt x="2946400" y="0"/>
                  </a:moveTo>
                  <a:cubicBezTo>
                    <a:pt x="3002280" y="0"/>
                    <a:pt x="3048000" y="45720"/>
                    <a:pt x="3048000" y="101600"/>
                  </a:cubicBezTo>
                  <a:cubicBezTo>
                    <a:pt x="3048000" y="157480"/>
                    <a:pt x="3002280" y="203200"/>
                    <a:pt x="2946400" y="203200"/>
                  </a:cubicBezTo>
                  <a:cubicBezTo>
                    <a:pt x="2890520" y="203200"/>
                    <a:pt x="2844800" y="157480"/>
                    <a:pt x="2844800" y="101600"/>
                  </a:cubicBezTo>
                  <a:cubicBezTo>
                    <a:pt x="2844800" y="45720"/>
                    <a:pt x="2890520" y="0"/>
                    <a:pt x="2946400" y="0"/>
                  </a:cubicBezTo>
                  <a:close/>
                  <a:moveTo>
                    <a:pt x="3352800" y="0"/>
                  </a:moveTo>
                  <a:cubicBezTo>
                    <a:pt x="3408680" y="0"/>
                    <a:pt x="3454400" y="45720"/>
                    <a:pt x="3454400" y="101600"/>
                  </a:cubicBezTo>
                  <a:cubicBezTo>
                    <a:pt x="3454400" y="157480"/>
                    <a:pt x="3408680" y="203200"/>
                    <a:pt x="3352800" y="203200"/>
                  </a:cubicBezTo>
                  <a:cubicBezTo>
                    <a:pt x="3296920" y="203200"/>
                    <a:pt x="3251200" y="157480"/>
                    <a:pt x="3251200" y="101600"/>
                  </a:cubicBezTo>
                  <a:cubicBezTo>
                    <a:pt x="3251200" y="45720"/>
                    <a:pt x="3296920" y="0"/>
                    <a:pt x="3352800" y="0"/>
                  </a:cubicBezTo>
                  <a:close/>
                  <a:moveTo>
                    <a:pt x="3759200" y="0"/>
                  </a:moveTo>
                  <a:cubicBezTo>
                    <a:pt x="3815080" y="0"/>
                    <a:pt x="3860800" y="45720"/>
                    <a:pt x="3860800" y="101600"/>
                  </a:cubicBezTo>
                  <a:cubicBezTo>
                    <a:pt x="3860800" y="157480"/>
                    <a:pt x="3815080" y="203200"/>
                    <a:pt x="3759200" y="203200"/>
                  </a:cubicBezTo>
                  <a:cubicBezTo>
                    <a:pt x="3703320" y="203200"/>
                    <a:pt x="3657600" y="157480"/>
                    <a:pt x="3657600" y="101600"/>
                  </a:cubicBezTo>
                  <a:cubicBezTo>
                    <a:pt x="3657600" y="45720"/>
                    <a:pt x="3703320" y="0"/>
                    <a:pt x="3759200" y="0"/>
                  </a:cubicBezTo>
                  <a:close/>
                  <a:moveTo>
                    <a:pt x="4165600" y="0"/>
                  </a:moveTo>
                  <a:cubicBezTo>
                    <a:pt x="4221480" y="0"/>
                    <a:pt x="4267200" y="45720"/>
                    <a:pt x="4267200" y="101600"/>
                  </a:cubicBezTo>
                  <a:cubicBezTo>
                    <a:pt x="4267200" y="157480"/>
                    <a:pt x="4221480" y="203200"/>
                    <a:pt x="4165600" y="203200"/>
                  </a:cubicBezTo>
                  <a:cubicBezTo>
                    <a:pt x="4109720" y="203200"/>
                    <a:pt x="4064000" y="157480"/>
                    <a:pt x="4064000" y="101600"/>
                  </a:cubicBezTo>
                  <a:cubicBezTo>
                    <a:pt x="4064000" y="45720"/>
                    <a:pt x="4109720" y="0"/>
                    <a:pt x="4165600" y="0"/>
                  </a:cubicBezTo>
                  <a:close/>
                  <a:moveTo>
                    <a:pt x="4572000" y="0"/>
                  </a:moveTo>
                  <a:cubicBezTo>
                    <a:pt x="4627880" y="0"/>
                    <a:pt x="4673600" y="45720"/>
                    <a:pt x="4673600" y="101600"/>
                  </a:cubicBezTo>
                  <a:cubicBezTo>
                    <a:pt x="4673600" y="157480"/>
                    <a:pt x="4627880" y="203200"/>
                    <a:pt x="4572000" y="203200"/>
                  </a:cubicBezTo>
                  <a:cubicBezTo>
                    <a:pt x="4516120" y="203200"/>
                    <a:pt x="4470400" y="157480"/>
                    <a:pt x="4470400" y="101600"/>
                  </a:cubicBezTo>
                  <a:cubicBezTo>
                    <a:pt x="4470400" y="45720"/>
                    <a:pt x="4516120" y="0"/>
                    <a:pt x="4572000" y="0"/>
                  </a:cubicBezTo>
                  <a:close/>
                  <a:moveTo>
                    <a:pt x="4978400" y="0"/>
                  </a:moveTo>
                  <a:cubicBezTo>
                    <a:pt x="5034280" y="0"/>
                    <a:pt x="5080000" y="45720"/>
                    <a:pt x="5080000" y="101600"/>
                  </a:cubicBezTo>
                  <a:cubicBezTo>
                    <a:pt x="5080000" y="157480"/>
                    <a:pt x="5034280" y="203200"/>
                    <a:pt x="4978400" y="203200"/>
                  </a:cubicBezTo>
                  <a:cubicBezTo>
                    <a:pt x="4922520" y="203200"/>
                    <a:pt x="4876800" y="157480"/>
                    <a:pt x="4876800" y="101600"/>
                  </a:cubicBezTo>
                  <a:cubicBezTo>
                    <a:pt x="4876800" y="45720"/>
                    <a:pt x="4922520" y="0"/>
                    <a:pt x="4978400" y="0"/>
                  </a:cubicBezTo>
                  <a:close/>
                  <a:moveTo>
                    <a:pt x="5384800" y="0"/>
                  </a:moveTo>
                  <a:cubicBezTo>
                    <a:pt x="5440680" y="0"/>
                    <a:pt x="5486400" y="45720"/>
                    <a:pt x="5486400" y="101600"/>
                  </a:cubicBezTo>
                  <a:cubicBezTo>
                    <a:pt x="5486400" y="157480"/>
                    <a:pt x="5440680" y="203200"/>
                    <a:pt x="5384800" y="203200"/>
                  </a:cubicBezTo>
                  <a:cubicBezTo>
                    <a:pt x="5328920" y="203200"/>
                    <a:pt x="5283200" y="157480"/>
                    <a:pt x="5283200" y="101600"/>
                  </a:cubicBezTo>
                  <a:cubicBezTo>
                    <a:pt x="5283200" y="45720"/>
                    <a:pt x="5328920" y="0"/>
                    <a:pt x="5384800" y="0"/>
                  </a:cubicBezTo>
                  <a:close/>
                  <a:moveTo>
                    <a:pt x="5791200" y="0"/>
                  </a:moveTo>
                  <a:cubicBezTo>
                    <a:pt x="5847080" y="0"/>
                    <a:pt x="5892800" y="45720"/>
                    <a:pt x="5892800" y="101600"/>
                  </a:cubicBezTo>
                  <a:cubicBezTo>
                    <a:pt x="5892800" y="157480"/>
                    <a:pt x="5847080" y="203200"/>
                    <a:pt x="5791200" y="203200"/>
                  </a:cubicBezTo>
                  <a:cubicBezTo>
                    <a:pt x="5735320" y="203200"/>
                    <a:pt x="5689600" y="157480"/>
                    <a:pt x="5689600" y="101600"/>
                  </a:cubicBezTo>
                  <a:cubicBezTo>
                    <a:pt x="5689600" y="45720"/>
                    <a:pt x="5735320" y="0"/>
                    <a:pt x="5791200" y="0"/>
                  </a:cubicBezTo>
                  <a:close/>
                  <a:moveTo>
                    <a:pt x="6197600" y="0"/>
                  </a:moveTo>
                  <a:cubicBezTo>
                    <a:pt x="6253480" y="0"/>
                    <a:pt x="6299200" y="45720"/>
                    <a:pt x="6299200" y="101600"/>
                  </a:cubicBezTo>
                  <a:cubicBezTo>
                    <a:pt x="6299200" y="157480"/>
                    <a:pt x="6253480" y="203200"/>
                    <a:pt x="6197600" y="203200"/>
                  </a:cubicBezTo>
                  <a:cubicBezTo>
                    <a:pt x="6141720" y="203200"/>
                    <a:pt x="6096000" y="157480"/>
                    <a:pt x="6096000" y="101600"/>
                  </a:cubicBezTo>
                  <a:cubicBezTo>
                    <a:pt x="6096000" y="45720"/>
                    <a:pt x="6141720" y="0"/>
                    <a:pt x="6197600" y="0"/>
                  </a:cubicBezTo>
                  <a:close/>
                  <a:moveTo>
                    <a:pt x="6604000" y="0"/>
                  </a:moveTo>
                  <a:cubicBezTo>
                    <a:pt x="6659880" y="0"/>
                    <a:pt x="6705600" y="45720"/>
                    <a:pt x="6705600" y="101600"/>
                  </a:cubicBezTo>
                  <a:cubicBezTo>
                    <a:pt x="6705600" y="157480"/>
                    <a:pt x="6659880" y="203200"/>
                    <a:pt x="6604000" y="203200"/>
                  </a:cubicBezTo>
                  <a:cubicBezTo>
                    <a:pt x="6548120" y="203200"/>
                    <a:pt x="6502400" y="157480"/>
                    <a:pt x="6502400" y="101600"/>
                  </a:cubicBezTo>
                  <a:cubicBezTo>
                    <a:pt x="6502400" y="45720"/>
                    <a:pt x="6548120" y="0"/>
                    <a:pt x="6604000" y="0"/>
                  </a:cubicBezTo>
                  <a:close/>
                  <a:moveTo>
                    <a:pt x="7010400" y="0"/>
                  </a:moveTo>
                  <a:cubicBezTo>
                    <a:pt x="7066280" y="0"/>
                    <a:pt x="7112000" y="45720"/>
                    <a:pt x="7112000" y="101600"/>
                  </a:cubicBezTo>
                  <a:cubicBezTo>
                    <a:pt x="7112000" y="157480"/>
                    <a:pt x="7066280" y="203200"/>
                    <a:pt x="7010400" y="203200"/>
                  </a:cubicBezTo>
                  <a:cubicBezTo>
                    <a:pt x="6954520" y="203200"/>
                    <a:pt x="6908800" y="157480"/>
                    <a:pt x="6908800" y="101600"/>
                  </a:cubicBezTo>
                  <a:cubicBezTo>
                    <a:pt x="6908800" y="45720"/>
                    <a:pt x="6954520" y="0"/>
                    <a:pt x="7010400" y="0"/>
                  </a:cubicBezTo>
                  <a:close/>
                  <a:moveTo>
                    <a:pt x="7416800" y="0"/>
                  </a:moveTo>
                  <a:cubicBezTo>
                    <a:pt x="7472680" y="0"/>
                    <a:pt x="7518400" y="45720"/>
                    <a:pt x="7518400" y="101600"/>
                  </a:cubicBezTo>
                  <a:cubicBezTo>
                    <a:pt x="7518400" y="157480"/>
                    <a:pt x="7472680" y="203200"/>
                    <a:pt x="7416800" y="203200"/>
                  </a:cubicBezTo>
                  <a:cubicBezTo>
                    <a:pt x="7360920" y="203200"/>
                    <a:pt x="7315200" y="157480"/>
                    <a:pt x="7315200" y="101600"/>
                  </a:cubicBezTo>
                  <a:cubicBezTo>
                    <a:pt x="7315200" y="45720"/>
                    <a:pt x="7360920" y="0"/>
                    <a:pt x="7416800" y="0"/>
                  </a:cubicBezTo>
                  <a:close/>
                  <a:moveTo>
                    <a:pt x="7823200" y="0"/>
                  </a:moveTo>
                  <a:cubicBezTo>
                    <a:pt x="7879080" y="0"/>
                    <a:pt x="7924800" y="45720"/>
                    <a:pt x="7924800" y="101600"/>
                  </a:cubicBezTo>
                  <a:cubicBezTo>
                    <a:pt x="7924800" y="157480"/>
                    <a:pt x="7879080" y="203200"/>
                    <a:pt x="7823200" y="203200"/>
                  </a:cubicBezTo>
                  <a:cubicBezTo>
                    <a:pt x="7767320" y="203200"/>
                    <a:pt x="7721600" y="157480"/>
                    <a:pt x="7721600" y="101600"/>
                  </a:cubicBezTo>
                  <a:cubicBezTo>
                    <a:pt x="7721600" y="45720"/>
                    <a:pt x="7767320" y="0"/>
                    <a:pt x="7823200" y="0"/>
                  </a:cubicBezTo>
                  <a:close/>
                  <a:moveTo>
                    <a:pt x="8229600" y="0"/>
                  </a:moveTo>
                  <a:cubicBezTo>
                    <a:pt x="8285480" y="0"/>
                    <a:pt x="8331200" y="45720"/>
                    <a:pt x="8331200" y="101600"/>
                  </a:cubicBezTo>
                  <a:cubicBezTo>
                    <a:pt x="8331200" y="157480"/>
                    <a:pt x="8285480" y="203200"/>
                    <a:pt x="8229600" y="203200"/>
                  </a:cubicBezTo>
                  <a:cubicBezTo>
                    <a:pt x="8173720" y="203200"/>
                    <a:pt x="8128000" y="157480"/>
                    <a:pt x="8128000" y="101600"/>
                  </a:cubicBezTo>
                  <a:cubicBezTo>
                    <a:pt x="8128000" y="45720"/>
                    <a:pt x="8173720" y="0"/>
                    <a:pt x="8229600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9577598" y="5755117"/>
            <a:ext cx="420508" cy="420508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9577598" y="3315256"/>
            <a:ext cx="420508" cy="420508"/>
            <a:chOff x="0" y="0"/>
            <a:chExt cx="6350000" cy="6350000"/>
          </a:xfrm>
        </p:grpSpPr>
        <p:sp>
          <p:nvSpPr>
            <p:cNvPr id="33" name="Freeform 3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9577598" y="8207887"/>
            <a:ext cx="420508" cy="420508"/>
            <a:chOff x="0" y="0"/>
            <a:chExt cx="6350000" cy="6350000"/>
          </a:xfrm>
        </p:grpSpPr>
        <p:sp>
          <p:nvSpPr>
            <p:cNvPr id="35" name="Freeform 3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sp>
        <p:nvSpPr>
          <p:cNvPr id="38" name="TextBox 38"/>
          <p:cNvSpPr txBox="1"/>
          <p:nvPr/>
        </p:nvSpPr>
        <p:spPr>
          <a:xfrm>
            <a:off x="10554522" y="3161842"/>
            <a:ext cx="5233929" cy="666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 spc="120">
                <a:solidFill>
                  <a:srgbClr val="F5F5EF"/>
                </a:solidFill>
                <a:latin typeface="Montserrat Classic Bold"/>
              </a:rPr>
              <a:t>ACESSO AO PASSO A PASSO DO PROCESSO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54522" y="5600242"/>
            <a:ext cx="5233929" cy="666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 spc="120">
                <a:solidFill>
                  <a:srgbClr val="F5F5EF"/>
                </a:solidFill>
                <a:latin typeface="Montserrat Classic Bold"/>
              </a:rPr>
              <a:t>CONTATO DIRETO COM A NOSSA EQUIPE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554522" y="8038642"/>
            <a:ext cx="5233929" cy="666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4"/>
              </a:lnSpc>
            </a:pPr>
            <a:r>
              <a:rPr lang="en-US" sz="2400" spc="120">
                <a:solidFill>
                  <a:srgbClr val="F5F5EF"/>
                </a:solidFill>
                <a:latin typeface="Montserrat Classic Bold"/>
              </a:rPr>
              <a:t>CHAT SOCIAL ENTRE OS USUÁRIOS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84931" y="2042686"/>
            <a:ext cx="12118138" cy="721561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427076" y="1066800"/>
            <a:ext cx="13433847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F5E753"/>
                </a:solidFill>
                <a:latin typeface="Montserrat Classic Bold"/>
              </a:rPr>
              <a:t>POR DENTRO DO PROJETO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A.DOTA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6075" y="9584820"/>
            <a:ext cx="1721059" cy="15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PÁGINA 05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MOROSIDADE DO SISTEMA ADOTIVO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8317" y="726757"/>
            <a:ext cx="11731366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sz="4500" spc="225">
                <a:solidFill>
                  <a:srgbClr val="5A4594"/>
                </a:solidFill>
                <a:latin typeface="Montserrat Classic Bold"/>
              </a:rPr>
              <a:t>ARQUITETURA DO FUNCIONAMENTO</a:t>
            </a:r>
          </a:p>
        </p:txBody>
      </p:sp>
      <p:sp>
        <p:nvSpPr>
          <p:cNvPr id="3" name="AutoShape 3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5A4594"/>
          </a:solidFill>
        </p:spPr>
      </p:sp>
      <p:sp>
        <p:nvSpPr>
          <p:cNvPr id="4" name="TextBox 4"/>
          <p:cNvSpPr txBox="1"/>
          <p:nvPr/>
        </p:nvSpPr>
        <p:spPr>
          <a:xfrm>
            <a:off x="586075" y="9584820"/>
            <a:ext cx="1721059" cy="15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5A4594"/>
                </a:solidFill>
                <a:latin typeface="Montserrat Light Bold"/>
              </a:rPr>
              <a:t>PÁGINA 06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5A4594"/>
                </a:solidFill>
                <a:latin typeface="Montserrat Light Bold"/>
              </a:rPr>
              <a:t>A.DOTA</a:t>
            </a:r>
          </a:p>
        </p:txBody>
      </p:sp>
      <p:sp>
        <p:nvSpPr>
          <p:cNvPr id="6" name="TextBox 6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5A4594"/>
                </a:solidFill>
                <a:latin typeface="Montserrat Light"/>
              </a:rPr>
              <a:t>MOROSIDADE DO SISTEMA ADOTIVO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33186" y="1912098"/>
            <a:ext cx="7225271" cy="7672722"/>
            <a:chOff x="0" y="0"/>
            <a:chExt cx="2366031" cy="2512555"/>
          </a:xfrm>
        </p:grpSpPr>
        <p:sp>
          <p:nvSpPr>
            <p:cNvPr id="8" name="Freeform 8"/>
            <p:cNvSpPr/>
            <p:nvPr/>
          </p:nvSpPr>
          <p:spPr>
            <a:xfrm>
              <a:off x="48260" y="48260"/>
              <a:ext cx="2317771" cy="2464295"/>
            </a:xfrm>
            <a:custGeom>
              <a:avLst/>
              <a:gdLst/>
              <a:ahLst/>
              <a:cxnLst/>
              <a:rect l="l" t="t" r="r" b="b"/>
              <a:pathLst>
                <a:path w="2317771" h="2464295">
                  <a:moveTo>
                    <a:pt x="0" y="0"/>
                  </a:moveTo>
                  <a:lnTo>
                    <a:pt x="2317771" y="0"/>
                  </a:lnTo>
                  <a:lnTo>
                    <a:pt x="2317771" y="2464295"/>
                  </a:lnTo>
                  <a:lnTo>
                    <a:pt x="0" y="2464295"/>
                  </a:lnTo>
                  <a:close/>
                </a:path>
              </a:pathLst>
            </a:custGeom>
            <a:solidFill>
              <a:srgbClr val="5A4594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" y="6350"/>
              <a:ext cx="2317771" cy="2464295"/>
            </a:xfrm>
            <a:custGeom>
              <a:avLst/>
              <a:gdLst/>
              <a:ahLst/>
              <a:cxnLst/>
              <a:rect l="l" t="t" r="r" b="b"/>
              <a:pathLst>
                <a:path w="2317771" h="2464295">
                  <a:moveTo>
                    <a:pt x="0" y="0"/>
                  </a:moveTo>
                  <a:lnTo>
                    <a:pt x="2317771" y="0"/>
                  </a:lnTo>
                  <a:lnTo>
                    <a:pt x="2317771" y="2464295"/>
                  </a:lnTo>
                  <a:lnTo>
                    <a:pt x="0" y="2464295"/>
                  </a:lnTo>
                  <a:close/>
                </a:path>
              </a:pathLst>
            </a:custGeom>
            <a:solidFill>
              <a:srgbClr val="E8EAE6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2330471" cy="2476995"/>
            </a:xfrm>
            <a:custGeom>
              <a:avLst/>
              <a:gdLst/>
              <a:ahLst/>
              <a:cxnLst/>
              <a:rect l="l" t="t" r="r" b="b"/>
              <a:pathLst>
                <a:path w="2330471" h="2476995">
                  <a:moveTo>
                    <a:pt x="2330471" y="2476995"/>
                  </a:moveTo>
                  <a:lnTo>
                    <a:pt x="0" y="2476995"/>
                  </a:lnTo>
                  <a:lnTo>
                    <a:pt x="0" y="0"/>
                  </a:lnTo>
                  <a:lnTo>
                    <a:pt x="2330471" y="0"/>
                  </a:lnTo>
                  <a:lnTo>
                    <a:pt x="2330471" y="2476995"/>
                  </a:lnTo>
                  <a:close/>
                  <a:moveTo>
                    <a:pt x="12700" y="2464295"/>
                  </a:moveTo>
                  <a:lnTo>
                    <a:pt x="2317771" y="2464295"/>
                  </a:lnTo>
                  <a:lnTo>
                    <a:pt x="2317771" y="12700"/>
                  </a:lnTo>
                  <a:lnTo>
                    <a:pt x="12700" y="12700"/>
                  </a:lnTo>
                  <a:lnTo>
                    <a:pt x="12700" y="2464295"/>
                  </a:lnTo>
                  <a:close/>
                </a:path>
              </a:pathLst>
            </a:custGeom>
            <a:solidFill>
              <a:srgbClr val="5A4892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00520" y="3517844"/>
            <a:ext cx="3264270" cy="197788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44588" y="7219275"/>
            <a:ext cx="1151989" cy="115198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 l="22280" t="5570" r="15697" b="26837"/>
          <a:stretch>
            <a:fillRect/>
          </a:stretch>
        </p:blipFill>
        <p:spPr>
          <a:xfrm>
            <a:off x="5118232" y="7130754"/>
            <a:ext cx="1063680" cy="115920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 r="75056"/>
          <a:stretch>
            <a:fillRect/>
          </a:stretch>
        </p:blipFill>
        <p:spPr>
          <a:xfrm>
            <a:off x="4083398" y="7219275"/>
            <a:ext cx="1034834" cy="97494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rcRect l="11182" r="10064"/>
          <a:stretch>
            <a:fillRect/>
          </a:stretch>
        </p:blipFill>
        <p:spPr>
          <a:xfrm>
            <a:off x="8031335" y="4251666"/>
            <a:ext cx="1268865" cy="84587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4830783" y="5495727"/>
            <a:ext cx="603745" cy="1327463"/>
            <a:chOff x="0" y="0"/>
            <a:chExt cx="804993" cy="1769951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5400000">
              <a:off x="-707980" y="707980"/>
              <a:ext cx="1769951" cy="35399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5400000">
              <a:off x="-256977" y="707980"/>
              <a:ext cx="1769951" cy="353990"/>
            </a:xfrm>
            <a:prstGeom prst="rect">
              <a:avLst/>
            </a:prstGeom>
          </p:spPr>
        </p:pic>
      </p:grpSp>
      <p:grpSp>
        <p:nvGrpSpPr>
          <p:cNvPr id="19" name="Group 19"/>
          <p:cNvGrpSpPr/>
          <p:nvPr/>
        </p:nvGrpSpPr>
        <p:grpSpPr>
          <a:xfrm rot="-5400000">
            <a:off x="6871100" y="7046626"/>
            <a:ext cx="603745" cy="1327463"/>
            <a:chOff x="0" y="0"/>
            <a:chExt cx="804993" cy="1769951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5400000">
              <a:off x="-707980" y="707980"/>
              <a:ext cx="1769951" cy="35399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5400000">
              <a:off x="-256977" y="707980"/>
              <a:ext cx="1769951" cy="353990"/>
            </a:xfrm>
            <a:prstGeom prst="rect">
              <a:avLst/>
            </a:prstGeom>
          </p:spPr>
        </p:pic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875626" y="3517844"/>
            <a:ext cx="1327463" cy="26549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5400000">
            <a:off x="12702040" y="5205586"/>
            <a:ext cx="1327463" cy="26549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806556" y="6465498"/>
            <a:ext cx="1118432" cy="153495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 rot="-5400000">
            <a:off x="8002036" y="6026713"/>
            <a:ext cx="1327463" cy="265493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2602387" y="2827216"/>
            <a:ext cx="1526769" cy="1526769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3500520" y="3035323"/>
            <a:ext cx="3378083" cy="36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5"/>
              </a:lnSpc>
            </a:pPr>
            <a:r>
              <a:rPr lang="en-US" sz="2104">
                <a:solidFill>
                  <a:srgbClr val="000000"/>
                </a:solidFill>
                <a:latin typeface="Inter"/>
              </a:rPr>
              <a:t>Páginas do sistema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685201" y="8348692"/>
            <a:ext cx="3008720" cy="729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5"/>
              </a:lnSpc>
            </a:pPr>
            <a:r>
              <a:rPr lang="en-US" sz="2104">
                <a:solidFill>
                  <a:srgbClr val="000000"/>
                </a:solidFill>
                <a:latin typeface="Inter"/>
              </a:rPr>
              <a:t>Conexão do sistema com o banco de dados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416223" y="8532406"/>
            <a:ext cx="3008720" cy="36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5"/>
              </a:lnSpc>
            </a:pPr>
            <a:r>
              <a:rPr lang="en-US" sz="2104">
                <a:solidFill>
                  <a:srgbClr val="000000"/>
                </a:solidFill>
                <a:latin typeface="Inter"/>
              </a:rPr>
              <a:t>Banco de dados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075749" y="2167324"/>
            <a:ext cx="3378083" cy="42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>
                <a:solidFill>
                  <a:srgbClr val="000000"/>
                </a:solidFill>
                <a:latin typeface="Inter"/>
              </a:rPr>
              <a:t>Desenvolvimento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676730" y="2323135"/>
            <a:ext cx="3378083" cy="42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>
                <a:solidFill>
                  <a:srgbClr val="000000"/>
                </a:solidFill>
                <a:latin typeface="Inter"/>
              </a:rPr>
              <a:t>Repositório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676730" y="8150998"/>
            <a:ext cx="3378083" cy="42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>
                <a:solidFill>
                  <a:srgbClr val="000000"/>
                </a:solidFill>
                <a:latin typeface="Inter"/>
              </a:rPr>
              <a:t>Hospedagem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172972" y="3349308"/>
            <a:ext cx="2985591" cy="729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5"/>
              </a:lnSpc>
            </a:pPr>
            <a:r>
              <a:rPr lang="en-US" sz="2104">
                <a:solidFill>
                  <a:srgbClr val="000000"/>
                </a:solidFill>
                <a:latin typeface="Inter"/>
              </a:rPr>
              <a:t>Servidor em nuvem para o banco de dados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7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28212" y="6668273"/>
            <a:ext cx="8149633" cy="814963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A459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524778" y="-3037583"/>
            <a:ext cx="6137196" cy="5505690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94759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937373" y="4822089"/>
            <a:ext cx="11970330" cy="548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5"/>
              </a:lnSpc>
            </a:pPr>
            <a:r>
              <a:rPr lang="en-US" sz="3825" spc="191">
                <a:solidFill>
                  <a:srgbClr val="5A4594"/>
                </a:solidFill>
                <a:latin typeface="Montserrat Classic Bold"/>
              </a:rPr>
              <a:t>VAMOS DAR UMA OLHADINHA NO SITE?</a:t>
            </a:r>
          </a:p>
        </p:txBody>
      </p:sp>
      <p:sp>
        <p:nvSpPr>
          <p:cNvPr id="7" name="AutoShape 7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5A4594"/>
          </a:solidFill>
        </p:spPr>
      </p:sp>
      <p:sp>
        <p:nvSpPr>
          <p:cNvPr id="8" name="TextBox 8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5A4594"/>
                </a:solidFill>
                <a:latin typeface="Montserrat Light Bold"/>
              </a:rPr>
              <a:t>A.DOTA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6075" y="9584820"/>
            <a:ext cx="1721059" cy="15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PÁGINA 07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5A4594"/>
                </a:solidFill>
                <a:latin typeface="Montserrat Light"/>
              </a:rPr>
              <a:t>MOROSIDADE DO SISTEMA ADOTIVO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7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722638" y="4357337"/>
            <a:ext cx="9525" cy="3091986"/>
          </a:xfrm>
          <a:prstGeom prst="rect">
            <a:avLst/>
          </a:prstGeom>
          <a:solidFill>
            <a:srgbClr val="F5F5E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97646" y="1648448"/>
            <a:ext cx="6990104" cy="699010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800250" y="4079489"/>
            <a:ext cx="7728178" cy="2128022"/>
            <a:chOff x="0" y="0"/>
            <a:chExt cx="10304238" cy="2837363"/>
          </a:xfrm>
        </p:grpSpPr>
        <p:sp>
          <p:nvSpPr>
            <p:cNvPr id="5" name="TextBox 5"/>
            <p:cNvSpPr txBox="1"/>
            <p:nvPr/>
          </p:nvSpPr>
          <p:spPr>
            <a:xfrm>
              <a:off x="0" y="1309553"/>
              <a:ext cx="10304238" cy="1503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9"/>
                </a:lnSpc>
              </a:pPr>
              <a:r>
                <a:rPr lang="en-US" sz="2400" spc="288">
                  <a:solidFill>
                    <a:srgbClr val="F5F5EF"/>
                  </a:solidFill>
                  <a:latin typeface="Montserrat Light"/>
                </a:rPr>
                <a:t>"E LEMBRE-SE: A GENTE SEMPRE PODE MELHORAR AS COISAS"</a:t>
              </a:r>
            </a:p>
            <a:p>
              <a:pPr algn="r">
                <a:lnSpc>
                  <a:spcPts val="2520"/>
                </a:lnSpc>
              </a:pPr>
              <a:r>
                <a:rPr lang="en-US" sz="1800" spc="215">
                  <a:solidFill>
                    <a:srgbClr val="F5F5EF"/>
                  </a:solidFill>
                  <a:latin typeface="Montserrat Light"/>
                </a:rPr>
                <a:t>- SANDRO JERÔNIMO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8100"/>
              <a:ext cx="9007067" cy="868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95"/>
                </a:lnSpc>
              </a:pPr>
              <a:r>
                <a:rPr lang="en-US" sz="4500" spc="225">
                  <a:solidFill>
                    <a:srgbClr val="F5E753"/>
                  </a:solidFill>
                  <a:latin typeface="Montserrat Classic Bold"/>
                </a:rPr>
                <a:t>OBRIGADA(O)!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86075" y="9584820"/>
            <a:ext cx="1721059" cy="155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PÁGINA 08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16869348" y="8804492"/>
            <a:ext cx="1721059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"/>
              </a:lnSpc>
            </a:pPr>
            <a:r>
              <a:rPr lang="en-US" sz="1000" spc="368">
                <a:solidFill>
                  <a:srgbClr val="F5F5EF"/>
                </a:solidFill>
                <a:latin typeface="Montserrat Light Bold"/>
              </a:rPr>
              <a:t>A.DOTA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15838171" y="2397774"/>
            <a:ext cx="3778459" cy="1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40"/>
              </a:lnSpc>
            </a:pPr>
            <a:r>
              <a:rPr lang="en-US" sz="1000" spc="368">
                <a:solidFill>
                  <a:srgbClr val="F5F5EF"/>
                </a:solidFill>
                <a:latin typeface="Montserrat Light"/>
              </a:rPr>
              <a:t>MOROSIDADE DO SISTEMA ADOTIVO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339</Words>
  <Application>Microsoft Office PowerPoint</Application>
  <PresentationFormat>Personalizar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Montserrat Classic Bold</vt:lpstr>
      <vt:lpstr>Inter</vt:lpstr>
      <vt:lpstr>Montserrat Light Bold</vt:lpstr>
      <vt:lpstr>Clear Sans Regular</vt:lpstr>
      <vt:lpstr>Arial</vt:lpstr>
      <vt:lpstr>Montserrat Light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A.DOTA</dc:title>
  <cp:lastModifiedBy>Bárbara Carmo</cp:lastModifiedBy>
  <cp:revision>2</cp:revision>
  <dcterms:created xsi:type="dcterms:W3CDTF">2006-08-16T00:00:00Z</dcterms:created>
  <dcterms:modified xsi:type="dcterms:W3CDTF">2020-10-18T21:49:55Z</dcterms:modified>
  <dc:identifier>DAEK-wjsYC0</dc:identifier>
</cp:coreProperties>
</file>