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2" r:id="rId12"/>
    <p:sldId id="268" r:id="rId13"/>
    <p:sldId id="270" r:id="rId14"/>
    <p:sldId id="271" r:id="rId15"/>
  </p:sldIdLst>
  <p:sldSz cx="9144000" cy="5143500" type="screen16x9"/>
  <p:notesSz cx="6858000" cy="9144000"/>
  <p:embeddedFontLst>
    <p:embeddedFont>
      <p:font typeface="Comfortaa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8A7609-77DC-4965-B45C-189B019447F0}">
  <a:tblStyle styleId="{B58A7609-77DC-4965-B45C-189B019447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8" autoAdjust="0"/>
    <p:restoredTop sz="94660"/>
  </p:normalViewPr>
  <p:slideViewPr>
    <p:cSldViewPr snapToGrid="0">
      <p:cViewPr>
        <p:scale>
          <a:sx n="75" d="100"/>
          <a:sy n="75" d="100"/>
        </p:scale>
        <p:origin x="1386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mesquita" userId="3ab6e99b9697eecc" providerId="LiveId" clId="{8077A9FB-8160-45C1-B681-FC66EB03D52A}"/>
    <pc:docChg chg="custSel modSld">
      <pc:chgData name="rafael mesquita" userId="3ab6e99b9697eecc" providerId="LiveId" clId="{8077A9FB-8160-45C1-B681-FC66EB03D52A}" dt="2020-11-09T12:13:34.246" v="7" actId="1076"/>
      <pc:docMkLst>
        <pc:docMk/>
      </pc:docMkLst>
      <pc:sldChg chg="addSp delSp modSp mod">
        <pc:chgData name="rafael mesquita" userId="3ab6e99b9697eecc" providerId="LiveId" clId="{8077A9FB-8160-45C1-B681-FC66EB03D52A}" dt="2020-11-09T12:13:34.246" v="7" actId="1076"/>
        <pc:sldMkLst>
          <pc:docMk/>
          <pc:sldMk cId="0" sldId="268"/>
        </pc:sldMkLst>
        <pc:spChg chg="add del mod">
          <ac:chgData name="rafael mesquita" userId="3ab6e99b9697eecc" providerId="LiveId" clId="{8077A9FB-8160-45C1-B681-FC66EB03D52A}" dt="2020-11-09T12:13:14.352" v="4"/>
          <ac:spMkLst>
            <pc:docMk/>
            <pc:sldMk cId="0" sldId="268"/>
            <ac:spMk id="2" creationId="{46411643-0DBE-4808-B088-A3DF9E700AAC}"/>
          </ac:spMkLst>
        </pc:spChg>
        <pc:picChg chg="del">
          <ac:chgData name="rafael mesquita" userId="3ab6e99b9697eecc" providerId="LiveId" clId="{8077A9FB-8160-45C1-B681-FC66EB03D52A}" dt="2020-11-09T12:13:08.063" v="0" actId="478"/>
          <ac:picMkLst>
            <pc:docMk/>
            <pc:sldMk cId="0" sldId="268"/>
            <ac:picMk id="3" creationId="{B9286AD5-2167-4993-8EE8-ED077E421142}"/>
          </ac:picMkLst>
        </pc:picChg>
        <pc:picChg chg="add mod">
          <ac:chgData name="rafael mesquita" userId="3ab6e99b9697eecc" providerId="LiveId" clId="{8077A9FB-8160-45C1-B681-FC66EB03D52A}" dt="2020-11-09T12:13:34.246" v="7" actId="1076"/>
          <ac:picMkLst>
            <pc:docMk/>
            <pc:sldMk cId="0" sldId="268"/>
            <ac:picMk id="5" creationId="{241794E9-F4BE-4F2F-B122-B2DA2E4E8E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3e9a737f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33e9a737f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b34dca2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b34dca2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33e9a737f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33e9a737f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212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33e9a737f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33e9a737f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33e9a737f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33e9a737f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588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33e9a737f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33e9a737f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72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b2afc76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b2afc76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33e9a737f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33e9a737f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b2afc761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b2afc761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80aeec9b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80aeec9b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34edd8b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34edd8b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33e9a737f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33e9a737f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80aeec9b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80aeec9b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33e9a737f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33e9a737f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nj.jus.br/cnanovo/pages/publico/index.jsf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j.jus.br/cnanovo/pages/publico/index.js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12700" y="2167950"/>
            <a:ext cx="4518600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meAdote</a:t>
            </a:r>
            <a:endParaRPr sz="6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312850" y="3172625"/>
            <a:ext cx="45186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Adotar com o coração e com informação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984" y="1309900"/>
            <a:ext cx="858025" cy="85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/>
          <p:nvPr/>
        </p:nvSpPr>
        <p:spPr>
          <a:xfrm>
            <a:off x="0" y="0"/>
            <a:ext cx="7801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Projeto da Solução: </a:t>
            </a: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Telas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95" name="Google Shape;295;p24"/>
          <p:cNvPicPr preferRelativeResize="0"/>
          <p:nvPr/>
        </p:nvPicPr>
        <p:blipFill rotWithShape="1">
          <a:blip r:embed="rId3">
            <a:alphaModFix/>
          </a:blip>
          <a:srcRect l="27086" t="14131" r="27090" b="6741"/>
          <a:stretch/>
        </p:blipFill>
        <p:spPr>
          <a:xfrm>
            <a:off x="849398" y="602526"/>
            <a:ext cx="2229298" cy="22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959" y="602526"/>
            <a:ext cx="2348655" cy="22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20D2DF3-6AAD-4186-B75B-3124FC880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775" y="579300"/>
            <a:ext cx="2348656" cy="222872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47A37B0-3AA1-4E09-BDA4-0F6AA5815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398" y="2956010"/>
            <a:ext cx="2229298" cy="20138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08D0352-68DF-4FA8-9122-F727FD2542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6959" y="2956009"/>
            <a:ext cx="2381737" cy="20138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8D1635-F698-443B-8CF4-D03795D7DD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8775" y="2956009"/>
            <a:ext cx="2381737" cy="20197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/>
        </p:nvSpPr>
        <p:spPr>
          <a:xfrm>
            <a:off x="10633" y="60900"/>
            <a:ext cx="9144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ARQUITETURA DO SISTEMA: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0" y="579300"/>
            <a:ext cx="9144000" cy="45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endParaRPr sz="18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77FDE9F-2667-4504-86F7-F1D703271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762000"/>
            <a:ext cx="6858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/>
        </p:nvSpPr>
        <p:spPr>
          <a:xfrm>
            <a:off x="10633" y="60900"/>
            <a:ext cx="9144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MODELO RELACIONAL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0" y="579300"/>
            <a:ext cx="9144000" cy="45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endParaRPr sz="18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F393B95-4AA2-4444-BE44-D68573C93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83" y="1216750"/>
            <a:ext cx="8521699" cy="3289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/>
        </p:nvSpPr>
        <p:spPr>
          <a:xfrm>
            <a:off x="244549" y="30450"/>
            <a:ext cx="9144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SISTEMA INTELIGENTE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0" y="882502"/>
            <a:ext cx="9144000" cy="426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pt-BR" sz="18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CHATBOT- Fizemos um </a:t>
            </a:r>
            <a:r>
              <a:rPr lang="pt-BR" sz="18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chatbot</a:t>
            </a:r>
            <a:r>
              <a:rPr lang="pt-BR" sz="18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para auxiliar nossos usuários , com suas dúvidas ;</a:t>
            </a:r>
          </a:p>
          <a:p>
            <a:pPr marL="1143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endParaRPr lang="pt-BR" sz="18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pt-BR" sz="18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PLATAFORMA: MICROSOFT AZURE;</a:t>
            </a:r>
          </a:p>
          <a:p>
            <a:pPr marL="1143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endParaRPr lang="pt-BR" sz="18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pt-BR" sz="18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 sistema entrou em treinamento com bases em perguntas definidas, para estar pronto para responder perguntas de todos os tipos;</a:t>
            </a:r>
          </a:p>
        </p:txBody>
      </p:sp>
    </p:spTree>
    <p:extLst>
      <p:ext uri="{BB962C8B-B14F-4D97-AF65-F5344CB8AC3E}">
        <p14:creationId xmlns:p14="http://schemas.microsoft.com/office/powerpoint/2010/main" val="1959712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/>
        </p:nvSpPr>
        <p:spPr>
          <a:xfrm>
            <a:off x="4088217" y="1391417"/>
            <a:ext cx="967563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FIM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2044109" y="2282100"/>
            <a:ext cx="5055781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pt-BR" sz="18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SEGUE A APRESENTAÇÃO DO SISTEMA</a:t>
            </a:r>
          </a:p>
        </p:txBody>
      </p:sp>
    </p:spTree>
    <p:extLst>
      <p:ext uri="{BB962C8B-B14F-4D97-AF65-F5344CB8AC3E}">
        <p14:creationId xmlns:p14="http://schemas.microsoft.com/office/powerpoint/2010/main" val="333219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0"/>
            <a:ext cx="19101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Time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412450" y="4378475"/>
            <a:ext cx="2234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Victor Hugo</a:t>
            </a:r>
            <a:endParaRPr sz="1800" b="1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059975" y="4378475"/>
            <a:ext cx="2234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Gustavo Rafá</a:t>
            </a:r>
            <a:endParaRPr sz="1800" b="1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289214" y="2093069"/>
            <a:ext cx="21684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Rafael Mesquita</a:t>
            </a:r>
            <a:endParaRPr sz="1800" b="1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710" y="320100"/>
            <a:ext cx="1726962" cy="1726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2212" y="2729575"/>
            <a:ext cx="1648900" cy="16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2875" y="2729575"/>
            <a:ext cx="1648901" cy="164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2743200" y="742950"/>
            <a:ext cx="3657600" cy="3657600"/>
          </a:xfrm>
          <a:prstGeom prst="ellipse">
            <a:avLst/>
          </a:prstGeom>
          <a:noFill/>
          <a:ln w="1143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188" y="2495550"/>
            <a:ext cx="1371601" cy="13716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0" y="0"/>
            <a:ext cx="2169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Problema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425" y="21145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2175" y="21145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4800" y="3019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4305750" y="1680600"/>
            <a:ext cx="5325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45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Google Shape;83;p15"/>
          <p:cNvSpPr txBox="1"/>
          <p:nvPr/>
        </p:nvSpPr>
        <p:spPr>
          <a:xfrm rot="-2701919">
            <a:off x="3804660" y="2105001"/>
            <a:ext cx="379929" cy="62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35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" name="Google Shape;84;p15"/>
          <p:cNvSpPr txBox="1"/>
          <p:nvPr/>
        </p:nvSpPr>
        <p:spPr>
          <a:xfrm rot="2700000">
            <a:off x="4942693" y="1986198"/>
            <a:ext cx="532451" cy="80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45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6"/>
          <p:cNvGraphicFramePr/>
          <p:nvPr/>
        </p:nvGraphicFramePr>
        <p:xfrm>
          <a:off x="0" y="779500"/>
          <a:ext cx="9144000" cy="3584500"/>
        </p:xfrm>
        <a:graphic>
          <a:graphicData uri="http://schemas.openxmlformats.org/drawingml/2006/table">
            <a:tbl>
              <a:tblPr>
                <a:noFill/>
                <a:tableStyleId>{B58A7609-77DC-4965-B45C-189B019447F0}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0" name="Google Shape;90;p16"/>
          <p:cNvGrpSpPr/>
          <p:nvPr/>
        </p:nvGrpSpPr>
        <p:grpSpPr>
          <a:xfrm>
            <a:off x="1437265" y="779502"/>
            <a:ext cx="2856909" cy="2708269"/>
            <a:chOff x="2565381" y="1423532"/>
            <a:chExt cx="1828773" cy="1735069"/>
          </a:xfrm>
        </p:grpSpPr>
        <p:pic>
          <p:nvPicPr>
            <p:cNvPr id="91" name="Google Shape;9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2403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425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26447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3470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0492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514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4536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559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8581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2403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425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26447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3470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0492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514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4536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559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8581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2403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425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26447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3470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0492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514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4536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559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8581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2403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425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26447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3470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0492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514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4536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559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8581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2403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425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26447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3470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0492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514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4536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559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8581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2403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425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26447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3470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0492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514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4536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559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8581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2403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425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26447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3470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0492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514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4536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559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8581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2403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425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26447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3470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0492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514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4536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559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8581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2403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425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26447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3470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0492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514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4536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559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8581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301270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" name="Google Shape;182;p16"/>
          <p:cNvGrpSpPr/>
          <p:nvPr/>
        </p:nvGrpSpPr>
        <p:grpSpPr>
          <a:xfrm>
            <a:off x="1371664" y="3487789"/>
            <a:ext cx="2988079" cy="876212"/>
            <a:chOff x="2523388" y="3158613"/>
            <a:chExt cx="1912738" cy="561350"/>
          </a:xfrm>
        </p:grpSpPr>
        <p:sp>
          <p:nvSpPr>
            <p:cNvPr id="183" name="Google Shape;183;p16"/>
            <p:cNvSpPr txBox="1"/>
            <p:nvPr/>
          </p:nvSpPr>
          <p:spPr>
            <a:xfrm>
              <a:off x="2523388" y="3224338"/>
              <a:ext cx="14592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Até 6 anos</a:t>
              </a:r>
              <a:endParaRPr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pic>
          <p:nvPicPr>
            <p:cNvPr id="184" name="Google Shape;184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74775" y="3158613"/>
              <a:ext cx="561350" cy="561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5" name="Google Shape;1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26" y="3048337"/>
            <a:ext cx="227414" cy="22773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 txBox="1"/>
          <p:nvPr/>
        </p:nvSpPr>
        <p:spPr>
          <a:xfrm>
            <a:off x="4849825" y="3378672"/>
            <a:ext cx="22797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Acima de 6 anos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83514" y="3276092"/>
            <a:ext cx="1088815" cy="108790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 txBox="1"/>
          <p:nvPr/>
        </p:nvSpPr>
        <p:spPr>
          <a:xfrm>
            <a:off x="0" y="4564200"/>
            <a:ext cx="9144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Fonte: CNA (Cadastro Nacional de Adoção) </a:t>
            </a:r>
            <a:r>
              <a:rPr lang="en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https://www.cnj.jus.br/cnanovo/pages/publico/index.jsf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0" y="0"/>
            <a:ext cx="2169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Problema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1059375" y="779500"/>
            <a:ext cx="227400" cy="27084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335775" y="1844050"/>
            <a:ext cx="7236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91</a:t>
            </a:r>
            <a:endParaRPr sz="3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/>
        </p:nvSpPr>
        <p:spPr>
          <a:xfrm>
            <a:off x="0" y="4564200"/>
            <a:ext cx="9144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Fonte: CNA (Cadastro Nacional de Adoção) </a:t>
            </a:r>
            <a:r>
              <a:rPr lang="en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https://www.cnj.jus.br/cnanovo/pages/publico/index.jsf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0" y="0"/>
            <a:ext cx="2169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Problema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0" name="Google Shape;2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5450" y="706300"/>
            <a:ext cx="5356479" cy="331209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7"/>
          <p:cNvSpPr txBox="1"/>
          <p:nvPr/>
        </p:nvSpPr>
        <p:spPr>
          <a:xfrm rot="5400000">
            <a:off x="490363" y="2100375"/>
            <a:ext cx="28068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Qtd. Pretendentes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2390688" y="4018400"/>
            <a:ext cx="5081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Idade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/>
        </p:nvSpPr>
        <p:spPr>
          <a:xfrm>
            <a:off x="2635113" y="1842450"/>
            <a:ext cx="1371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🛈</a:t>
            </a:r>
            <a:endParaRPr sz="8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08" name="Google Shape;208;p18"/>
          <p:cNvGraphicFramePr/>
          <p:nvPr/>
        </p:nvGraphicFramePr>
        <p:xfrm>
          <a:off x="0" y="740300"/>
          <a:ext cx="9144000" cy="3723800"/>
        </p:xfrm>
        <a:graphic>
          <a:graphicData uri="http://schemas.openxmlformats.org/drawingml/2006/table">
            <a:tbl>
              <a:tblPr>
                <a:noFill/>
                <a:tableStyleId>{B58A7609-77DC-4965-B45C-189B019447F0}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9" name="Google Shape;209;p18"/>
          <p:cNvSpPr txBox="1"/>
          <p:nvPr/>
        </p:nvSpPr>
        <p:spPr>
          <a:xfrm>
            <a:off x="4572000" y="3420100"/>
            <a:ext cx="45720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Família antes da maioridade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0" name="Google Shape;2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400" y="679400"/>
            <a:ext cx="3265200" cy="274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825" y="879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8"/>
          <p:cNvSpPr txBox="1"/>
          <p:nvPr/>
        </p:nvSpPr>
        <p:spPr>
          <a:xfrm>
            <a:off x="301625" y="1842450"/>
            <a:ext cx="11148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Solição</a:t>
            </a:r>
            <a:endParaRPr sz="18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4" name="Google Shape;2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3700" y="879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8"/>
          <p:cNvSpPr txBox="1"/>
          <p:nvPr/>
        </p:nvSpPr>
        <p:spPr>
          <a:xfrm>
            <a:off x="0" y="30450"/>
            <a:ext cx="47676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Objetivo e Justificativa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2635125" y="3214050"/>
            <a:ext cx="13716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3725" y="3262500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18"/>
          <p:cNvCxnSpPr>
            <a:stCxn id="212" idx="3"/>
            <a:endCxn id="207" idx="1"/>
          </p:cNvCxnSpPr>
          <p:nvPr/>
        </p:nvCxnSpPr>
        <p:spPr>
          <a:xfrm>
            <a:off x="1316225" y="1336800"/>
            <a:ext cx="1318800" cy="1191600"/>
          </a:xfrm>
          <a:prstGeom prst="bentConnector3">
            <a:avLst>
              <a:gd name="adj1" fmla="val 50003"/>
            </a:avLst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18"/>
          <p:cNvCxnSpPr>
            <a:stCxn id="212" idx="3"/>
            <a:endCxn id="216" idx="1"/>
          </p:cNvCxnSpPr>
          <p:nvPr/>
        </p:nvCxnSpPr>
        <p:spPr>
          <a:xfrm>
            <a:off x="1316225" y="1336800"/>
            <a:ext cx="1318800" cy="2358900"/>
          </a:xfrm>
          <a:prstGeom prst="bentConnector3">
            <a:avLst>
              <a:gd name="adj1" fmla="val 50004"/>
            </a:avLst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18"/>
          <p:cNvSpPr/>
          <p:nvPr/>
        </p:nvSpPr>
        <p:spPr>
          <a:xfrm>
            <a:off x="2635113" y="855300"/>
            <a:ext cx="13716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1" name="Google Shape;221;p18"/>
          <p:cNvCxnSpPr>
            <a:stCxn id="212" idx="3"/>
            <a:endCxn id="220" idx="1"/>
          </p:cNvCxnSpPr>
          <p:nvPr/>
        </p:nvCxnSpPr>
        <p:spPr>
          <a:xfrm>
            <a:off x="1316225" y="1336800"/>
            <a:ext cx="13188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/>
        </p:nvSpPr>
        <p:spPr>
          <a:xfrm>
            <a:off x="0" y="0"/>
            <a:ext cx="19101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Solução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7" name="Google Shape;2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300" y="1729725"/>
            <a:ext cx="1764600" cy="17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9"/>
          <p:cNvSpPr txBox="1"/>
          <p:nvPr/>
        </p:nvSpPr>
        <p:spPr>
          <a:xfrm>
            <a:off x="4114650" y="1888500"/>
            <a:ext cx="9147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+   </a:t>
            </a:r>
            <a:endParaRPr sz="9600" b="1">
              <a:solidFill>
                <a:srgbClr val="FFFFFF"/>
              </a:solidFill>
            </a:endParaRPr>
          </a:p>
        </p:txBody>
      </p:sp>
      <p:pic>
        <p:nvPicPr>
          <p:cNvPr id="229" name="Google Shape;2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100" y="1888500"/>
            <a:ext cx="1593199" cy="1593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9"/>
          <p:cNvSpPr txBox="1"/>
          <p:nvPr/>
        </p:nvSpPr>
        <p:spPr>
          <a:xfrm>
            <a:off x="608550" y="3494325"/>
            <a:ext cx="35061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Conscientização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1" name="Google Shape;231;p19"/>
          <p:cNvSpPr txBox="1"/>
          <p:nvPr/>
        </p:nvSpPr>
        <p:spPr>
          <a:xfrm>
            <a:off x="5281150" y="3494325"/>
            <a:ext cx="28311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Auxílio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/>
          <p:nvPr/>
        </p:nvSpPr>
        <p:spPr>
          <a:xfrm>
            <a:off x="914400" y="1117700"/>
            <a:ext cx="7315200" cy="7315200"/>
          </a:xfrm>
          <a:prstGeom prst="ellipse">
            <a:avLst/>
          </a:prstGeom>
          <a:noFill/>
          <a:ln w="1143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0"/>
          <p:cNvSpPr txBox="1"/>
          <p:nvPr/>
        </p:nvSpPr>
        <p:spPr>
          <a:xfrm>
            <a:off x="0" y="0"/>
            <a:ext cx="19101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Solução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3671087" y="3207775"/>
            <a:ext cx="1888731" cy="5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Produto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1391100" y="2303313"/>
            <a:ext cx="19710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Auxílio</a:t>
            </a:r>
            <a:endParaRPr sz="2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41" name="Google Shape;241;p20"/>
          <p:cNvGrpSpPr/>
          <p:nvPr/>
        </p:nvGrpSpPr>
        <p:grpSpPr>
          <a:xfrm>
            <a:off x="4210050" y="827738"/>
            <a:ext cx="723900" cy="1030638"/>
            <a:chOff x="4210050" y="1346288"/>
            <a:chExt cx="723900" cy="1030638"/>
          </a:xfrm>
        </p:grpSpPr>
        <p:pic>
          <p:nvPicPr>
            <p:cNvPr id="242" name="Google Shape;24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50775" y="1346288"/>
              <a:ext cx="642450" cy="642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20"/>
            <p:cNvSpPr txBox="1"/>
            <p:nvPr/>
          </p:nvSpPr>
          <p:spPr>
            <a:xfrm>
              <a:off x="4210050" y="1982125"/>
              <a:ext cx="7239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Site</a:t>
              </a:r>
              <a:endParaRPr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244" name="Google Shape;244;p20"/>
          <p:cNvSpPr txBox="1"/>
          <p:nvPr/>
        </p:nvSpPr>
        <p:spPr>
          <a:xfrm>
            <a:off x="6254575" y="1160425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0">
                <a:solidFill>
                  <a:schemeClr val="lt1"/>
                </a:solidFill>
              </a:rPr>
              <a:t>🛈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5940475" y="2303325"/>
            <a:ext cx="17712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Informação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7" name="Google Shape;2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5375" y="1660987"/>
            <a:ext cx="642426" cy="64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/>
        </p:nvSpPr>
        <p:spPr>
          <a:xfrm>
            <a:off x="0" y="0"/>
            <a:ext cx="27129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Público-alvo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4" name="Google Shape;2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75" y="1776413"/>
            <a:ext cx="1638300" cy="1590675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5" name="Google Shape;255;p21"/>
          <p:cNvSpPr txBox="1"/>
          <p:nvPr/>
        </p:nvSpPr>
        <p:spPr>
          <a:xfrm>
            <a:off x="2350075" y="1776413"/>
            <a:ext cx="6189600" cy="15906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35 anos;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Advogado;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Casado;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Passa tempos: Música, Jogos e redes sociais;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635575" y="1136225"/>
            <a:ext cx="39213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Fernando Arthuso</a:t>
            </a:r>
            <a:endParaRPr sz="30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187</Words>
  <Application>Microsoft Office PowerPoint</Application>
  <PresentationFormat>Apresentação na tela (16:9)</PresentationFormat>
  <Paragraphs>50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Comfortaa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Rafael Pinto Mesquita</cp:lastModifiedBy>
  <cp:revision>13</cp:revision>
  <dcterms:modified xsi:type="dcterms:W3CDTF">2020-11-30T02:24:12Z</dcterms:modified>
</cp:coreProperties>
</file>