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81" r:id="rId5"/>
    <p:sldId id="286" r:id="rId6"/>
    <p:sldId id="306" r:id="rId7"/>
    <p:sldId id="303" r:id="rId8"/>
    <p:sldId id="304" r:id="rId10"/>
    <p:sldId id="305" r:id="rId11"/>
    <p:sldId id="307" r:id="rId12"/>
    <p:sldId id="310" r:id="rId13"/>
    <p:sldId id="322" r:id="rId14"/>
    <p:sldId id="321" r:id="rId15"/>
    <p:sldId id="323" r:id="rId16"/>
    <p:sldId id="324" r:id="rId17"/>
    <p:sldId id="328" r:id="rId18"/>
    <p:sldId id="312" r:id="rId19"/>
    <p:sldId id="287" r:id="rId20"/>
    <p:sldId id="288" r:id="rId21"/>
    <p:sldId id="289" r:id="rId22"/>
    <p:sldId id="313" r:id="rId23"/>
    <p:sldId id="314" r:id="rId24"/>
    <p:sldId id="315" r:id="rId25"/>
    <p:sldId id="317" r:id="rId26"/>
    <p:sldId id="345" r:id="rId27"/>
    <p:sldId id="282" r:id="rId28"/>
    <p:sldId id="290" r:id="rId29"/>
    <p:sldId id="295" r:id="rId30"/>
    <p:sldId id="32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SHI (student)" initials="Y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94" autoAdjust="0"/>
    <p:restoredTop sz="92190"/>
  </p:normalViewPr>
  <p:slideViewPr>
    <p:cSldViewPr snapToGrid="0" showGuides="1">
      <p:cViewPr varScale="1">
        <p:scale>
          <a:sx n="87" d="100"/>
          <a:sy n="87" d="100"/>
        </p:scale>
        <p:origin x="808" y="192"/>
      </p:cViewPr>
      <p:guideLst>
        <p:guide orient="horz" pos="2160"/>
        <p:guide pos="368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EA11-6E39-483B-8449-C7E62F72B79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C19D2-4FDD-425D-BD10-B3D6F105F0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FC19D2-4FDD-425D-BD10-B3D6F105F0C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fld>
            <a:endParaRPr lang="zh-CN" altLang="en-US"/>
          </a:p>
        </p:txBody>
      </p:sp>
      <p:sp>
        <p:nvSpPr>
          <p:cNvPr id="9" name="矩形 8"/>
          <p:cNvSpPr/>
          <p:nvPr userDrawn="1"/>
        </p:nvSpPr>
        <p:spPr>
          <a:xfrm>
            <a:off x="8867084" y="6393028"/>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53A96-A9B7-42CE-95C0-4A48ABEAC1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E7F7E-4CB1-4F59-B8E7-C74BFC40037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tiff"/><Relationship Id="rId1" Type="http://schemas.openxmlformats.org/officeDocument/2006/relationships/image" Target="../media/image3.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35"/>
            <a:ext cx="12192000" cy="342963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270684" y="2266633"/>
            <a:ext cx="5723041" cy="1754326"/>
          </a:xfrm>
          <a:prstGeom prst="rect">
            <a:avLst/>
          </a:prstGeom>
        </p:spPr>
        <p:txBody>
          <a:bodyPr wrap="none">
            <a:spAutoFit/>
          </a:bodyPr>
          <a:lstStyle/>
          <a:p>
            <a:pPr algn="ctr"/>
            <a:r>
              <a:rPr lang="en-GB" altLang="zh-CN" sz="3600" b="1" dirty="0">
                <a:solidFill>
                  <a:schemeClr val="tx1">
                    <a:lumMod val="75000"/>
                    <a:lumOff val="25000"/>
                  </a:schemeClr>
                </a:solidFill>
                <a:ea typeface="微软雅黑 Light" panose="020B0502040204020203" pitchFamily="34" charset="-122"/>
                <a:cs typeface="Arial" panose="020B0604020202020204" pitchFamily="34" charset="0"/>
              </a:rPr>
              <a:t>Analysis of Family Income </a:t>
            </a:r>
            <a:endParaRPr lang="en-GB" altLang="zh-CN" sz="3600" b="1" dirty="0">
              <a:solidFill>
                <a:schemeClr val="tx1">
                  <a:lumMod val="75000"/>
                  <a:lumOff val="25000"/>
                </a:schemeClr>
              </a:solidFill>
              <a:ea typeface="微软雅黑 Light" panose="020B0502040204020203" pitchFamily="34" charset="-122"/>
              <a:cs typeface="Arial" panose="020B0604020202020204" pitchFamily="34" charset="0"/>
            </a:endParaRPr>
          </a:p>
          <a:p>
            <a:pPr algn="ctr"/>
            <a:r>
              <a:rPr lang="en-GB" altLang="zh-CN" sz="3600" b="1" dirty="0">
                <a:solidFill>
                  <a:schemeClr val="tx1">
                    <a:lumMod val="75000"/>
                    <a:lumOff val="25000"/>
                  </a:schemeClr>
                </a:solidFill>
                <a:ea typeface="微软雅黑 Light" panose="020B0502040204020203" pitchFamily="34" charset="-122"/>
                <a:cs typeface="Arial" panose="020B0604020202020204" pitchFamily="34" charset="0"/>
              </a:rPr>
              <a:t>and </a:t>
            </a:r>
            <a:endParaRPr lang="en-GB" altLang="zh-CN" sz="3600" b="1" dirty="0">
              <a:solidFill>
                <a:schemeClr val="tx1">
                  <a:lumMod val="75000"/>
                  <a:lumOff val="25000"/>
                </a:schemeClr>
              </a:solidFill>
              <a:ea typeface="微软雅黑 Light" panose="020B0502040204020203" pitchFamily="34" charset="-122"/>
              <a:cs typeface="Arial" panose="020B0604020202020204" pitchFamily="34" charset="0"/>
            </a:endParaRPr>
          </a:p>
          <a:p>
            <a:pPr algn="ctr"/>
            <a:r>
              <a:rPr lang="en-GB" altLang="zh-CN" sz="3600" b="1" dirty="0">
                <a:solidFill>
                  <a:schemeClr val="tx1">
                    <a:lumMod val="75000"/>
                    <a:lumOff val="25000"/>
                  </a:schemeClr>
                </a:solidFill>
                <a:ea typeface="微软雅黑 Light" panose="020B0502040204020203" pitchFamily="34" charset="-122"/>
                <a:cs typeface="Arial" panose="020B0604020202020204" pitchFamily="34" charset="0"/>
              </a:rPr>
              <a:t>Expenditure Survey </a:t>
            </a:r>
            <a:endParaRPr lang="en-GB" altLang="zh-CN" sz="3600" b="1" dirty="0">
              <a:solidFill>
                <a:schemeClr val="tx1">
                  <a:lumMod val="75000"/>
                  <a:lumOff val="25000"/>
                </a:schemeClr>
              </a:solidFill>
              <a:ea typeface="微软雅黑 Light" panose="020B0502040204020203" pitchFamily="34" charset="-122"/>
              <a:cs typeface="Arial" panose="020B0604020202020204" pitchFamily="34" charset="0"/>
            </a:endParaRPr>
          </a:p>
        </p:txBody>
      </p:sp>
      <p:sp>
        <p:nvSpPr>
          <p:cNvPr id="9" name="文本框 8"/>
          <p:cNvSpPr txBox="1"/>
          <p:nvPr/>
        </p:nvSpPr>
        <p:spPr>
          <a:xfrm>
            <a:off x="8900143" y="4413945"/>
            <a:ext cx="2226799" cy="1568450"/>
          </a:xfrm>
          <a:prstGeom prst="rect">
            <a:avLst/>
          </a:prstGeom>
          <a:noFill/>
        </p:spPr>
        <p:txBody>
          <a:bodyPr wrap="square" rtlCol="0">
            <a:spAutoFit/>
          </a:bodyPr>
          <a:lstStyle/>
          <a:p>
            <a:pPr algn="l"/>
            <a:r>
              <a:rPr kumimoji="1" lang="en-US" altLang="zh-CN" sz="1600" b="1" dirty="0">
                <a:solidFill>
                  <a:schemeClr val="tx1">
                    <a:lumMod val="75000"/>
                    <a:lumOff val="25000"/>
                  </a:schemeClr>
                </a:solidFill>
              </a:rPr>
              <a:t>Group 01:</a:t>
            </a:r>
            <a:endParaRPr kumimoji="1" lang="en-US" altLang="zh-CN" sz="1600" b="1" dirty="0">
              <a:solidFill>
                <a:schemeClr val="tx1">
                  <a:lumMod val="75000"/>
                  <a:lumOff val="25000"/>
                </a:schemeClr>
              </a:solidFill>
            </a:endParaRPr>
          </a:p>
          <a:p>
            <a:pPr algn="l"/>
            <a:r>
              <a:rPr kumimoji="1" lang="en-US" altLang="zh-CN" sz="1600" b="1" dirty="0">
                <a:solidFill>
                  <a:schemeClr val="tx1">
                    <a:lumMod val="75000"/>
                    <a:lumOff val="25000"/>
                  </a:schemeClr>
                </a:solidFill>
              </a:rPr>
              <a:t>Gillian Parkinson</a:t>
            </a:r>
            <a:endParaRPr kumimoji="1" lang="en-US" altLang="zh-CN" sz="1600" b="1" dirty="0">
              <a:solidFill>
                <a:schemeClr val="tx1">
                  <a:lumMod val="75000"/>
                  <a:lumOff val="25000"/>
                </a:schemeClr>
              </a:solidFill>
            </a:endParaRPr>
          </a:p>
          <a:p>
            <a:pPr algn="l"/>
            <a:r>
              <a:rPr kumimoji="1" lang="en-US" altLang="zh-CN" sz="1600" b="1" dirty="0">
                <a:solidFill>
                  <a:schemeClr val="tx1">
                    <a:lumMod val="75000"/>
                    <a:lumOff val="25000"/>
                  </a:schemeClr>
                </a:solidFill>
              </a:rPr>
              <a:t>Zihe Xu</a:t>
            </a:r>
            <a:endParaRPr kumimoji="1" lang="en-US" altLang="zh-CN" sz="1600" b="1" dirty="0">
              <a:solidFill>
                <a:schemeClr val="tx1">
                  <a:lumMod val="75000"/>
                  <a:lumOff val="25000"/>
                </a:schemeClr>
              </a:solidFill>
            </a:endParaRPr>
          </a:p>
          <a:p>
            <a:pPr algn="l"/>
            <a:r>
              <a:rPr kumimoji="1" lang="en-US" altLang="zh-CN" sz="1600" b="1" dirty="0">
                <a:solidFill>
                  <a:schemeClr val="tx1">
                    <a:lumMod val="75000"/>
                    <a:lumOff val="25000"/>
                  </a:schemeClr>
                </a:solidFill>
              </a:rPr>
              <a:t>Baoyin Ling(Presenter)</a:t>
            </a:r>
            <a:endParaRPr kumimoji="1" lang="en-US" altLang="zh-CN" sz="1600" b="1" dirty="0">
              <a:solidFill>
                <a:schemeClr val="tx1">
                  <a:lumMod val="75000"/>
                  <a:lumOff val="25000"/>
                </a:schemeClr>
              </a:solidFill>
            </a:endParaRPr>
          </a:p>
          <a:p>
            <a:pPr algn="l"/>
            <a:r>
              <a:rPr kumimoji="1" lang="en-US" altLang="zh-CN" sz="1600" b="1" dirty="0">
                <a:solidFill>
                  <a:schemeClr val="tx1">
                    <a:lumMod val="75000"/>
                    <a:lumOff val="25000"/>
                  </a:schemeClr>
                </a:solidFill>
              </a:rPr>
              <a:t>Ying Chen(Presenter)</a:t>
            </a:r>
            <a:endParaRPr kumimoji="1" lang="en-US" altLang="zh-CN" sz="1600" b="1" dirty="0">
              <a:solidFill>
                <a:schemeClr val="tx1">
                  <a:lumMod val="75000"/>
                  <a:lumOff val="25000"/>
                </a:schemeClr>
              </a:solidFill>
            </a:endParaRPr>
          </a:p>
          <a:p>
            <a:pPr algn="l"/>
            <a:r>
              <a:rPr kumimoji="1" lang="en-US" altLang="zh-CN" sz="1600" b="1" dirty="0">
                <a:solidFill>
                  <a:schemeClr val="tx1">
                    <a:lumMod val="75000"/>
                    <a:lumOff val="25000"/>
                  </a:schemeClr>
                </a:solidFill>
              </a:rPr>
              <a:t>Yu Shi(Presenter)</a:t>
            </a:r>
            <a:endParaRPr kumimoji="1" lang="en-US" altLang="zh-CN" sz="1600" b="1" dirty="0">
              <a:solidFill>
                <a:schemeClr val="tx1">
                  <a:lumMod val="75000"/>
                  <a:lumOff val="25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Exploratory Data Analysis</a:t>
            </a:r>
            <a:endParaRPr lang="zh-CN" altLang="en-US" sz="2400" b="1" dirty="0">
              <a:solidFill>
                <a:schemeClr val="tx1">
                  <a:lumMod val="75000"/>
                  <a:lumOff val="25000"/>
                </a:schemeClr>
              </a:solidFill>
              <a:ea typeface="微软雅黑" panose="020B0503020204020204" pitchFamily="34" charset="-122"/>
            </a:endParaRPr>
          </a:p>
        </p:txBody>
      </p:sp>
      <p:pic>
        <p:nvPicPr>
          <p:cNvPr id="3" name="图片 2"/>
          <p:cNvPicPr>
            <a:picLocks noChangeAspect="1"/>
          </p:cNvPicPr>
          <p:nvPr/>
        </p:nvPicPr>
        <p:blipFill rotWithShape="1">
          <a:blip r:embed="rId1"/>
          <a:srcRect l="1958" t="7609" r="3391" b="6185"/>
          <a:stretch>
            <a:fillRect/>
          </a:stretch>
        </p:blipFill>
        <p:spPr>
          <a:xfrm>
            <a:off x="558124" y="1208054"/>
            <a:ext cx="10592518" cy="2005782"/>
          </a:xfrm>
          <a:prstGeom prst="rect">
            <a:avLst/>
          </a:prstGeom>
        </p:spPr>
      </p:pic>
      <p:sp>
        <p:nvSpPr>
          <p:cNvPr id="8" name="椭圆 7"/>
          <p:cNvSpPr/>
          <p:nvPr/>
        </p:nvSpPr>
        <p:spPr>
          <a:xfrm>
            <a:off x="4845487" y="2210945"/>
            <a:ext cx="569844" cy="144813"/>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CN" altLang="en-US"/>
          </a:p>
        </p:txBody>
      </p:sp>
      <p:sp>
        <p:nvSpPr>
          <p:cNvPr id="12" name="椭圆 11"/>
          <p:cNvSpPr/>
          <p:nvPr/>
        </p:nvSpPr>
        <p:spPr>
          <a:xfrm>
            <a:off x="6117696" y="1952528"/>
            <a:ext cx="569844" cy="144813"/>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CN" altLang="en-US"/>
          </a:p>
        </p:txBody>
      </p:sp>
      <p:sp>
        <p:nvSpPr>
          <p:cNvPr id="14" name="椭圆 13"/>
          <p:cNvSpPr/>
          <p:nvPr/>
        </p:nvSpPr>
        <p:spPr>
          <a:xfrm>
            <a:off x="4845487" y="2791902"/>
            <a:ext cx="569844" cy="144813"/>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CN" altLang="en-US"/>
          </a:p>
        </p:txBody>
      </p:sp>
      <p:sp>
        <p:nvSpPr>
          <p:cNvPr id="11" name="文本框 10"/>
          <p:cNvSpPr txBox="1"/>
          <p:nvPr/>
        </p:nvSpPr>
        <p:spPr>
          <a:xfrm>
            <a:off x="898070" y="3478452"/>
            <a:ext cx="9912626" cy="2862322"/>
          </a:xfrm>
          <a:prstGeom prst="rect">
            <a:avLst/>
          </a:prstGeom>
          <a:noFill/>
        </p:spPr>
        <p:txBody>
          <a:bodyPr wrap="square" rtlCol="0">
            <a:spAutoFit/>
          </a:bodyPr>
          <a:lstStyle/>
          <a:p>
            <a:pPr marL="285750" indent="-285750">
              <a:buFont typeface="Arial" panose="020B0604020202020204" pitchFamily="34" charset="0"/>
              <a:buChar char="•"/>
            </a:pPr>
            <a:r>
              <a:rPr lang="en-GB" altLang="zh-CN" b="1" dirty="0">
                <a:solidFill>
                  <a:schemeClr val="tx1">
                    <a:lumMod val="85000"/>
                    <a:lumOff val="15000"/>
                  </a:schemeClr>
                </a:solidFill>
              </a:rPr>
              <a:t>Moderate positive correlation </a:t>
            </a:r>
            <a:r>
              <a:rPr lang="en-US" altLang="zh-CN" b="1" dirty="0">
                <a:solidFill>
                  <a:schemeClr val="tx1">
                    <a:lumMod val="85000"/>
                    <a:lumOff val="15000"/>
                  </a:schemeClr>
                </a:solidFill>
              </a:rPr>
              <a:t>between</a:t>
            </a:r>
            <a:r>
              <a:rPr lang="zh-CN" altLang="en-US" b="1" dirty="0">
                <a:solidFill>
                  <a:schemeClr val="tx1">
                    <a:lumMod val="85000"/>
                    <a:lumOff val="15000"/>
                  </a:schemeClr>
                </a:solidFill>
              </a:rPr>
              <a:t> </a:t>
            </a:r>
            <a:r>
              <a:rPr lang="en-GB" altLang="zh-CN" b="1" dirty="0">
                <a:solidFill>
                  <a:schemeClr val="tx1">
                    <a:lumMod val="85000"/>
                    <a:lumOff val="15000"/>
                  </a:schemeClr>
                </a:solidFill>
              </a:rPr>
              <a:t>the total household income and the household food expenditure </a:t>
            </a:r>
            <a:endParaRPr lang="en-GB" altLang="zh-CN" b="1" dirty="0">
              <a:solidFill>
                <a:schemeClr val="tx1">
                  <a:lumMod val="85000"/>
                  <a:lumOff val="15000"/>
                </a:schemeClr>
              </a:solidFill>
            </a:endParaRPr>
          </a:p>
          <a:p>
            <a:endParaRPr lang="en-GB" altLang="zh-CN" b="1" dirty="0">
              <a:solidFill>
                <a:schemeClr val="tx1">
                  <a:lumMod val="85000"/>
                  <a:lumOff val="15000"/>
                </a:schemeClr>
              </a:solidFill>
            </a:endParaRPr>
          </a:p>
          <a:p>
            <a:pPr marL="285750" indent="-285750">
              <a:buFont typeface="Arial" panose="020B0604020202020204" pitchFamily="34" charset="0"/>
              <a:buChar char="•"/>
            </a:pPr>
            <a:r>
              <a:rPr lang="en-GB" altLang="zh-CN" b="1" dirty="0">
                <a:solidFill>
                  <a:schemeClr val="tx1">
                    <a:lumMod val="85000"/>
                    <a:lumOff val="15000"/>
                  </a:schemeClr>
                </a:solidFill>
              </a:rPr>
              <a:t>Weak positive correlation between the total household income and the number of bedrooms in the household </a:t>
            </a:r>
            <a:endParaRPr lang="en-GB" altLang="zh-CN" b="1" dirty="0">
              <a:solidFill>
                <a:schemeClr val="tx1">
                  <a:lumMod val="85000"/>
                  <a:lumOff val="15000"/>
                </a:schemeClr>
              </a:solidFill>
            </a:endParaRPr>
          </a:p>
          <a:p>
            <a:endParaRPr lang="en-GB" altLang="zh-CN" b="1" dirty="0">
              <a:solidFill>
                <a:schemeClr val="tx1">
                  <a:lumMod val="85000"/>
                  <a:lumOff val="15000"/>
                </a:schemeClr>
              </a:solidFill>
            </a:endParaRPr>
          </a:p>
          <a:p>
            <a:pPr marL="285750" indent="-285750">
              <a:buFont typeface="Arial" panose="020B0604020202020204" pitchFamily="34" charset="0"/>
              <a:buChar char="•"/>
            </a:pPr>
            <a:r>
              <a:rPr lang="en-GB" altLang="zh-CN" b="1" dirty="0">
                <a:solidFill>
                  <a:schemeClr val="tx1">
                    <a:lumMod val="85000"/>
                    <a:lumOff val="15000"/>
                  </a:schemeClr>
                </a:solidFill>
              </a:rPr>
              <a:t>Weak positive correlation between the number of family members and total food expenditure </a:t>
            </a:r>
            <a:endParaRPr lang="en-GB" altLang="zh-CN" b="1" dirty="0">
              <a:solidFill>
                <a:schemeClr val="tx1">
                  <a:lumMod val="85000"/>
                  <a:lumOff val="15000"/>
                </a:schemeClr>
              </a:solidFill>
            </a:endParaRPr>
          </a:p>
          <a:p>
            <a:endParaRPr lang="en-GB" altLang="zh-CN" b="1" dirty="0">
              <a:solidFill>
                <a:schemeClr val="tx1">
                  <a:lumMod val="85000"/>
                  <a:lumOff val="15000"/>
                </a:schemeClr>
              </a:solidFill>
            </a:endParaRPr>
          </a:p>
          <a:p>
            <a:pPr marL="285750" indent="-285750">
              <a:buFont typeface="Arial" panose="020B0604020202020204" pitchFamily="34" charset="0"/>
              <a:buChar char="•"/>
            </a:pPr>
            <a:r>
              <a:rPr lang="en-GB" altLang="zh-CN" b="1" dirty="0">
                <a:solidFill>
                  <a:schemeClr val="tx1">
                    <a:lumMod val="85000"/>
                    <a:lumOff val="15000"/>
                  </a:schemeClr>
                </a:solidFill>
              </a:rPr>
              <a:t>The other variables are very weakly correlated </a:t>
            </a:r>
            <a:endParaRPr lang="en-GB" altLang="zh-CN" b="1" dirty="0">
              <a:solidFill>
                <a:schemeClr val="tx1">
                  <a:lumMod val="85000"/>
                  <a:lumOff val="15000"/>
                </a:schemeClr>
              </a:solidFill>
            </a:endParaRPr>
          </a:p>
        </p:txBody>
      </p:sp>
      <p:grpSp>
        <p:nvGrpSpPr>
          <p:cNvPr id="15" name="组合 14"/>
          <p:cNvGrpSpPr/>
          <p:nvPr/>
        </p:nvGrpSpPr>
        <p:grpSpPr>
          <a:xfrm flipH="1">
            <a:off x="11371899" y="5955506"/>
            <a:ext cx="839788" cy="514747"/>
            <a:chOff x="0" y="615156"/>
            <a:chExt cx="839788" cy="514747"/>
          </a:xfrm>
        </p:grpSpPr>
        <p:sp>
          <p:nvSpPr>
            <p:cNvPr id="16" name="平行四边形 1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6541558" y="1702201"/>
            <a:ext cx="2816754" cy="264616"/>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1"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3428365"/>
            <a:ext cx="12192000" cy="342963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a:solidFill>
                  <a:schemeClr val="tx1">
                    <a:lumMod val="75000"/>
                    <a:lumOff val="25000"/>
                  </a:schemeClr>
                </a:solidFill>
                <a:latin typeface="FuturaBookC" pitchFamily="2" charset="-52"/>
              </a:rPr>
              <a:t>03</a:t>
            </a:r>
            <a:endParaRPr lang="zh-CN" altLang="en-US" sz="8800" dirty="0">
              <a:solidFill>
                <a:schemeClr val="tx1">
                  <a:lumMod val="75000"/>
                  <a:lumOff val="25000"/>
                </a:schemeClr>
              </a:solidFill>
              <a:latin typeface="FuturaBookC" pitchFamily="2" charset="-52"/>
            </a:endParaRPr>
          </a:p>
        </p:txBody>
      </p:sp>
      <p:sp>
        <p:nvSpPr>
          <p:cNvPr id="32" name="文本框 31"/>
          <p:cNvSpPr txBox="1"/>
          <p:nvPr/>
        </p:nvSpPr>
        <p:spPr>
          <a:xfrm>
            <a:off x="5234537" y="2397097"/>
            <a:ext cx="5735592" cy="1446550"/>
          </a:xfrm>
          <a:prstGeom prst="rect">
            <a:avLst/>
          </a:prstGeom>
          <a:noFill/>
        </p:spPr>
        <p:txBody>
          <a:bodyPr wrap="square" rtlCol="0">
            <a:spAutoFit/>
          </a:bodyPr>
          <a:lstStyle/>
          <a:p>
            <a:r>
              <a:rPr lang="en-US" altLang="zh-CN" sz="4400" b="1" dirty="0">
                <a:solidFill>
                  <a:schemeClr val="tx1">
                    <a:lumMod val="75000"/>
                    <a:lumOff val="25000"/>
                  </a:schemeClr>
                </a:solidFill>
                <a:ea typeface="微软雅黑" panose="020B0503020204020204" pitchFamily="34" charset="-122"/>
              </a:rPr>
              <a:t>Analysis of Covariate Relationships</a:t>
            </a:r>
            <a:endParaRPr lang="en-US" altLang="zh-CN" sz="4400" b="1" dirty="0">
              <a:solidFill>
                <a:schemeClr val="tx1">
                  <a:lumMod val="75000"/>
                  <a:lumOff val="25000"/>
                </a:schemeClr>
              </a:solidFill>
              <a:ea typeface="微软雅黑" panose="020B0503020204020204" pitchFamily="34"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Analysis of Covariate Relationships</a:t>
            </a:r>
            <a:endParaRPr lang="en-US" altLang="zh-CN" sz="2400" b="1" dirty="0">
              <a:solidFill>
                <a:schemeClr val="tx1">
                  <a:lumMod val="75000"/>
                  <a:lumOff val="25000"/>
                </a:schemeClr>
              </a:solidFill>
              <a:ea typeface="微软雅黑" panose="020B0503020204020204" pitchFamily="34" charset="-122"/>
            </a:endParaRPr>
          </a:p>
        </p:txBody>
      </p:sp>
      <p:sp>
        <p:nvSpPr>
          <p:cNvPr id="3" name="文本框 2"/>
          <p:cNvSpPr txBox="1"/>
          <p:nvPr/>
        </p:nvSpPr>
        <p:spPr>
          <a:xfrm>
            <a:off x="8292470" y="1871785"/>
            <a:ext cx="3637718" cy="2862322"/>
          </a:xfrm>
          <a:prstGeom prst="rect">
            <a:avLst/>
          </a:prstGeom>
          <a:noFill/>
        </p:spPr>
        <p:txBody>
          <a:bodyPr wrap="square" rtlCol="0">
            <a:spAutoFit/>
          </a:bodyPr>
          <a:lstStyle/>
          <a:p>
            <a:pPr marL="285750" indent="-285750" algn="just">
              <a:buFont typeface="Arial" panose="020B0604020202020204" pitchFamily="34" charset="0"/>
              <a:buChar char="•"/>
            </a:pPr>
            <a:r>
              <a:rPr lang="en-GB" altLang="zh-CN" sz="2000" b="1" dirty="0">
                <a:solidFill>
                  <a:schemeClr val="tx1">
                    <a:lumMod val="85000"/>
                    <a:lumOff val="15000"/>
                  </a:schemeClr>
                </a:solidFill>
              </a:rPr>
              <a:t>It shows that total food expenditure, age of the head of household, sex of the head of household and age of the house seem to have a weak effect on the number of people in the household. </a:t>
            </a:r>
            <a:endParaRPr lang="en-GB" altLang="zh-CN" sz="2000" b="1" dirty="0">
              <a:solidFill>
                <a:schemeClr val="tx1">
                  <a:lumMod val="85000"/>
                  <a:lumOff val="15000"/>
                </a:schemeClr>
              </a:solidFill>
            </a:endParaRPr>
          </a:p>
          <a:p>
            <a:endParaRPr lang="en-GB" altLang="zh-CN" sz="2000" b="1" dirty="0">
              <a:solidFill>
                <a:schemeClr val="tx1">
                  <a:lumMod val="85000"/>
                  <a:lumOff val="15000"/>
                </a:schemeClr>
              </a:solidFill>
            </a:endParaRPr>
          </a:p>
        </p:txBody>
      </p:sp>
      <p:grpSp>
        <p:nvGrpSpPr>
          <p:cNvPr id="11" name="组合 10"/>
          <p:cNvGrpSpPr/>
          <p:nvPr/>
        </p:nvGrpSpPr>
        <p:grpSpPr>
          <a:xfrm flipH="1">
            <a:off x="11371899" y="5955506"/>
            <a:ext cx="839788" cy="514747"/>
            <a:chOff x="0" y="615156"/>
            <a:chExt cx="839788" cy="514747"/>
          </a:xfrm>
        </p:grpSpPr>
        <p:sp>
          <p:nvSpPr>
            <p:cNvPr id="12" name="平行四边形 11"/>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AutoShape 2" hidden="1"/>
          <p:cNvSpPr>
            <a:spLocks noChangeAspect="1" noChangeArrowheads="1"/>
          </p:cNvSpPr>
          <p:nvPr/>
        </p:nvSpPr>
        <p:spPr bwMode="auto">
          <a:xfrm>
            <a:off x="5943599" y="3276599"/>
            <a:ext cx="1521031" cy="15210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AutoShape 4"/>
          <p:cNvSpPr>
            <a:spLocks noChangeAspect="1" noChangeArrowheads="1"/>
          </p:cNvSpPr>
          <p:nvPr/>
        </p:nvSpPr>
        <p:spPr bwMode="auto">
          <a:xfrm>
            <a:off x="5787581"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1"/>
          <a:stretch>
            <a:fillRect/>
          </a:stretch>
        </p:blipFill>
        <p:spPr>
          <a:xfrm>
            <a:off x="578703" y="899531"/>
            <a:ext cx="7345057" cy="5149982"/>
          </a:xfrm>
          <a:prstGeom prst="rect">
            <a:avLst/>
          </a:prstGeom>
        </p:spPr>
      </p:pic>
      <p:sp>
        <p:nvSpPr>
          <p:cNvPr id="23" name="矩形 22"/>
          <p:cNvSpPr/>
          <p:nvPr/>
        </p:nvSpPr>
        <p:spPr>
          <a:xfrm>
            <a:off x="3694503" y="4090555"/>
            <a:ext cx="1364105" cy="2548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dirty="0"/>
          </a:p>
        </p:txBody>
      </p:sp>
      <p:sp>
        <p:nvSpPr>
          <p:cNvPr id="26" name="矩形 25"/>
          <p:cNvSpPr/>
          <p:nvPr/>
        </p:nvSpPr>
        <p:spPr>
          <a:xfrm>
            <a:off x="999330" y="2373443"/>
            <a:ext cx="2054472" cy="2137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dirty="0"/>
          </a:p>
        </p:txBody>
      </p:sp>
      <p:sp>
        <p:nvSpPr>
          <p:cNvPr id="28" name="矩形 27"/>
          <p:cNvSpPr/>
          <p:nvPr/>
        </p:nvSpPr>
        <p:spPr>
          <a:xfrm>
            <a:off x="5854383" y="2373443"/>
            <a:ext cx="2054472" cy="2137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dirty="0"/>
          </a:p>
        </p:txBody>
      </p:sp>
      <p:sp>
        <p:nvSpPr>
          <p:cNvPr id="29" name="矩形 28"/>
          <p:cNvSpPr/>
          <p:nvPr/>
        </p:nvSpPr>
        <p:spPr>
          <a:xfrm>
            <a:off x="5935810" y="4149074"/>
            <a:ext cx="2054472" cy="2137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Analysis of Covariate Relationships</a:t>
            </a:r>
            <a:endParaRPr lang="en-US" altLang="zh-CN" sz="2400" b="1" dirty="0">
              <a:solidFill>
                <a:schemeClr val="tx1">
                  <a:lumMod val="75000"/>
                  <a:lumOff val="25000"/>
                </a:schemeClr>
              </a:solidFill>
              <a:ea typeface="微软雅黑" panose="020B0503020204020204" pitchFamily="34" charset="-122"/>
            </a:endParaRPr>
          </a:p>
        </p:txBody>
      </p:sp>
      <p:grpSp>
        <p:nvGrpSpPr>
          <p:cNvPr id="11" name="组合 10"/>
          <p:cNvGrpSpPr/>
          <p:nvPr/>
        </p:nvGrpSpPr>
        <p:grpSpPr>
          <a:xfrm flipH="1">
            <a:off x="11371899" y="5955506"/>
            <a:ext cx="839788" cy="514747"/>
            <a:chOff x="0" y="615156"/>
            <a:chExt cx="839788" cy="514747"/>
          </a:xfrm>
        </p:grpSpPr>
        <p:sp>
          <p:nvSpPr>
            <p:cNvPr id="12" name="平行四边形 11"/>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AutoShape 2" hidden="1"/>
          <p:cNvSpPr>
            <a:spLocks noChangeAspect="1" noChangeArrowheads="1"/>
          </p:cNvSpPr>
          <p:nvPr/>
        </p:nvSpPr>
        <p:spPr bwMode="auto">
          <a:xfrm>
            <a:off x="5943599" y="3276599"/>
            <a:ext cx="1521031" cy="15210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 name="图片 4"/>
          <p:cNvPicPr>
            <a:picLocks noChangeAspect="1"/>
          </p:cNvPicPr>
          <p:nvPr/>
        </p:nvPicPr>
        <p:blipFill rotWithShape="1">
          <a:blip r:embed="rId1"/>
          <a:srcRect t="7068" r="796"/>
          <a:stretch>
            <a:fillRect/>
          </a:stretch>
        </p:blipFill>
        <p:spPr>
          <a:xfrm>
            <a:off x="2411783" y="1118069"/>
            <a:ext cx="8310034" cy="1227447"/>
          </a:xfrm>
          <a:prstGeom prst="rect">
            <a:avLst/>
          </a:prstGeom>
        </p:spPr>
      </p:pic>
      <p:sp>
        <p:nvSpPr>
          <p:cNvPr id="8" name="文本框 7"/>
          <p:cNvSpPr txBox="1"/>
          <p:nvPr/>
        </p:nvSpPr>
        <p:spPr>
          <a:xfrm>
            <a:off x="5629696" y="3429000"/>
            <a:ext cx="6232852" cy="1631216"/>
          </a:xfrm>
          <a:prstGeom prst="rect">
            <a:avLst/>
          </a:prstGeom>
          <a:noFill/>
        </p:spPr>
        <p:txBody>
          <a:bodyPr wrap="square" rtlCol="0">
            <a:spAutoFit/>
          </a:bodyPr>
          <a:lstStyle/>
          <a:p>
            <a:pPr marL="342900" indent="-342900" algn="just">
              <a:buFont typeface="Arial" panose="020B0604020202020204" pitchFamily="34" charset="0"/>
              <a:buChar char="•"/>
            </a:pPr>
            <a:r>
              <a:rPr kumimoji="1" lang="en-GB" altLang="zh-CN" sz="2000" b="1" dirty="0"/>
              <a:t>From summary table and boxplot we can see the mean age of female household head is much  older</a:t>
            </a:r>
            <a:r>
              <a:rPr kumimoji="1" lang="zh-CN" altLang="en-US" sz="2000" b="1" dirty="0"/>
              <a:t> </a:t>
            </a:r>
            <a:r>
              <a:rPr kumimoji="1" lang="en-GB" altLang="zh-CN" sz="2000" b="1" dirty="0"/>
              <a:t>than male, but the minimum and maximum ages of household heads do not appear to differ greatly according to the individuals' sex.</a:t>
            </a:r>
            <a:endParaRPr kumimoji="1" lang="en-GB" altLang="zh-CN" sz="2000" b="1" dirty="0"/>
          </a:p>
        </p:txBody>
      </p:sp>
      <p:sp>
        <p:nvSpPr>
          <p:cNvPr id="2" name="文本框 1"/>
          <p:cNvSpPr txBox="1"/>
          <p:nvPr/>
        </p:nvSpPr>
        <p:spPr>
          <a:xfrm>
            <a:off x="4609935" y="879820"/>
            <a:ext cx="5395137" cy="369332"/>
          </a:xfrm>
          <a:prstGeom prst="rect">
            <a:avLst/>
          </a:prstGeom>
          <a:noFill/>
        </p:spPr>
        <p:txBody>
          <a:bodyPr wrap="square" rtlCol="0">
            <a:spAutoFit/>
          </a:bodyPr>
          <a:lstStyle/>
          <a:p>
            <a:r>
              <a:rPr kumimoji="1" lang="en-US" altLang="zh-CN" dirty="0"/>
              <a:t>The</a:t>
            </a:r>
            <a:r>
              <a:rPr kumimoji="1" lang="zh-CN" altLang="en-US" dirty="0"/>
              <a:t> </a:t>
            </a:r>
            <a:r>
              <a:rPr kumimoji="1" lang="en-US" altLang="zh-CN" dirty="0"/>
              <a:t>relationship between gender and age</a:t>
            </a:r>
            <a:endParaRPr kumimoji="1" lang="zh-CN" altLang="en-US" dirty="0"/>
          </a:p>
        </p:txBody>
      </p:sp>
      <p:sp>
        <p:nvSpPr>
          <p:cNvPr id="18" name="矩形 17"/>
          <p:cNvSpPr/>
          <p:nvPr/>
        </p:nvSpPr>
        <p:spPr>
          <a:xfrm>
            <a:off x="402908" y="754180"/>
            <a:ext cx="3899945" cy="400110"/>
          </a:xfrm>
          <a:prstGeom prst="rect">
            <a:avLst/>
          </a:prstGeom>
          <a:noFill/>
          <a:ln>
            <a:solidFill>
              <a:schemeClr val="tx1">
                <a:lumMod val="75000"/>
                <a:lumOff val="25000"/>
              </a:schemeClr>
            </a:solidFill>
          </a:ln>
        </p:spPr>
        <p:txBody>
          <a:bodyPr wrap="square" lIns="91440" tIns="45720" rIns="91440" bIns="45720">
            <a:spAutoFit/>
          </a:bodyPr>
          <a:lstStyle/>
          <a:p>
            <a:pPr algn="ctr"/>
            <a:r>
              <a:rPr lang="en-US" altLang="zh-CN" sz="2000" dirty="0">
                <a:ln w="0"/>
                <a:solidFill>
                  <a:schemeClr val="accent1"/>
                </a:solidFill>
                <a:effectLst>
                  <a:outerShdw blurRad="38100" dist="25400" dir="5400000" algn="ctr" rotWithShape="0">
                    <a:srgbClr val="6E747A">
                      <a:alpha val="43000"/>
                    </a:srgbClr>
                  </a:outerShdw>
                </a:effectLst>
              </a:rPr>
              <a:t>Household head Gender &amp; Age</a:t>
            </a:r>
            <a:endParaRPr lang="en-US" altLang="zh-CN" sz="2000" dirty="0">
              <a:ln w="0"/>
              <a:solidFill>
                <a:schemeClr val="accent1"/>
              </a:solidFill>
              <a:effectLst>
                <a:outerShdw blurRad="38100" dist="25400" dir="5400000" algn="ctr" rotWithShape="0">
                  <a:srgbClr val="6E747A">
                    <a:alpha val="43000"/>
                  </a:srgbClr>
                </a:outerShdw>
              </a:effectLst>
            </a:endParaRPr>
          </a:p>
        </p:txBody>
      </p:sp>
      <p:pic>
        <p:nvPicPr>
          <p:cNvPr id="20" name="图片 19"/>
          <p:cNvPicPr>
            <a:picLocks noChangeAspect="1"/>
          </p:cNvPicPr>
          <p:nvPr/>
        </p:nvPicPr>
        <p:blipFill>
          <a:blip r:embed="rId2"/>
          <a:stretch>
            <a:fillRect/>
          </a:stretch>
        </p:blipFill>
        <p:spPr>
          <a:xfrm>
            <a:off x="189389" y="2345516"/>
            <a:ext cx="5440307" cy="3355791"/>
          </a:xfrm>
          <a:prstGeom prst="rect">
            <a:avLst/>
          </a:prstGeom>
        </p:spPr>
      </p:pic>
      <p:sp>
        <p:nvSpPr>
          <p:cNvPr id="21" name="椭圆 20"/>
          <p:cNvSpPr/>
          <p:nvPr/>
        </p:nvSpPr>
        <p:spPr>
          <a:xfrm>
            <a:off x="5533748" y="1802532"/>
            <a:ext cx="641267" cy="285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533749" y="1520191"/>
            <a:ext cx="641267" cy="285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Analysis of Covariate Relationships</a:t>
            </a:r>
            <a:endParaRPr lang="en-US" altLang="zh-CN" sz="2400" b="1" dirty="0">
              <a:solidFill>
                <a:schemeClr val="tx1">
                  <a:lumMod val="75000"/>
                  <a:lumOff val="25000"/>
                </a:schemeClr>
              </a:solidFill>
              <a:ea typeface="微软雅黑" panose="020B0503020204020204" pitchFamily="34" charset="-122"/>
            </a:endParaRPr>
          </a:p>
        </p:txBody>
      </p:sp>
      <p:grpSp>
        <p:nvGrpSpPr>
          <p:cNvPr id="11" name="组合 10"/>
          <p:cNvGrpSpPr/>
          <p:nvPr/>
        </p:nvGrpSpPr>
        <p:grpSpPr>
          <a:xfrm flipH="1">
            <a:off x="11371899" y="5955506"/>
            <a:ext cx="839788" cy="514747"/>
            <a:chOff x="0" y="615156"/>
            <a:chExt cx="839788" cy="514747"/>
          </a:xfrm>
        </p:grpSpPr>
        <p:sp>
          <p:nvSpPr>
            <p:cNvPr id="12" name="平行四边形 11"/>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AutoShape 2" hidden="1"/>
          <p:cNvSpPr>
            <a:spLocks noChangeAspect="1" noChangeArrowheads="1"/>
          </p:cNvSpPr>
          <p:nvPr/>
        </p:nvSpPr>
        <p:spPr bwMode="auto">
          <a:xfrm>
            <a:off x="5943599" y="3276599"/>
            <a:ext cx="1521031" cy="15210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文本框 2"/>
          <p:cNvSpPr txBox="1"/>
          <p:nvPr/>
        </p:nvSpPr>
        <p:spPr>
          <a:xfrm>
            <a:off x="1289112" y="4611231"/>
            <a:ext cx="9894530" cy="22467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GB" altLang="zh-CN" sz="2000" b="1" dirty="0">
                <a:solidFill>
                  <a:schemeClr val="tx1">
                    <a:lumMod val="85000"/>
                    <a:lumOff val="15000"/>
                  </a:schemeClr>
                </a:solidFill>
              </a:rPr>
              <a:t>The fitted model may be being heavily influenced by the extreme values, particularly by one extreme point.</a:t>
            </a:r>
            <a:endParaRPr lang="en-GB" altLang="zh-CN" sz="2000" b="1" dirty="0">
              <a:solidFill>
                <a:schemeClr val="tx1">
                  <a:lumMod val="85000"/>
                  <a:lumOff val="15000"/>
                </a:schemeClr>
              </a:solidFill>
            </a:endParaRPr>
          </a:p>
          <a:p>
            <a:pPr marL="285750" indent="-285750" algn="just">
              <a:buFont typeface="Arial" panose="020B0604020202020204" pitchFamily="34" charset="0"/>
              <a:buChar char="•"/>
            </a:pPr>
            <a:endParaRPr lang="en-GB" altLang="zh-CN" sz="2000" b="1" dirty="0">
              <a:solidFill>
                <a:schemeClr val="tx1">
                  <a:lumMod val="85000"/>
                  <a:lumOff val="15000"/>
                </a:schemeClr>
              </a:solidFill>
            </a:endParaRPr>
          </a:p>
          <a:p>
            <a:pPr marL="285750" indent="-285750" algn="just">
              <a:buFont typeface="Arial" panose="020B0604020202020204" pitchFamily="34" charset="0"/>
              <a:buChar char="•"/>
            </a:pPr>
            <a:r>
              <a:rPr lang="en-GB" altLang="zh-CN" sz="2000" b="1" dirty="0">
                <a:solidFill>
                  <a:schemeClr val="tx1">
                    <a:lumMod val="85000"/>
                    <a:lumOff val="15000"/>
                  </a:schemeClr>
                </a:solidFill>
              </a:rPr>
              <a:t>Remove the maximum data and plot the chart</a:t>
            </a:r>
            <a:r>
              <a:rPr lang="zh-CN" altLang="en-US" sz="2000" b="1" dirty="0">
                <a:solidFill>
                  <a:schemeClr val="tx1">
                    <a:lumMod val="85000"/>
                    <a:lumOff val="15000"/>
                  </a:schemeClr>
                </a:solidFill>
              </a:rPr>
              <a:t> </a:t>
            </a:r>
            <a:r>
              <a:rPr lang="en-US" altLang="zh-CN" sz="2000" b="1" dirty="0">
                <a:solidFill>
                  <a:schemeClr val="tx1">
                    <a:lumMod val="85000"/>
                    <a:lumOff val="15000"/>
                  </a:schemeClr>
                </a:solidFill>
              </a:rPr>
              <a:t>again, </a:t>
            </a:r>
            <a:r>
              <a:rPr lang="en-GB" altLang="zh-CN" sz="2000" b="1" dirty="0">
                <a:solidFill>
                  <a:schemeClr val="tx1">
                    <a:lumMod val="85000"/>
                    <a:lumOff val="15000"/>
                  </a:schemeClr>
                </a:solidFill>
              </a:rPr>
              <a:t>the scatterplot of total household income against total food expenditure suggests a moderate positive correlation </a:t>
            </a:r>
            <a:endParaRPr lang="en-GB" altLang="zh-CN" sz="2000" b="1" dirty="0">
              <a:solidFill>
                <a:schemeClr val="tx1">
                  <a:lumMod val="85000"/>
                  <a:lumOff val="15000"/>
                </a:schemeClr>
              </a:solidFill>
            </a:endParaRPr>
          </a:p>
          <a:p>
            <a:pPr marL="285750" indent="-285750">
              <a:buFont typeface="Arial" panose="020B0604020202020204" pitchFamily="34" charset="0"/>
              <a:buChar char="•"/>
            </a:pPr>
            <a:endParaRPr lang="en-GB" altLang="zh-CN" sz="2000" b="1" dirty="0">
              <a:solidFill>
                <a:schemeClr val="tx1">
                  <a:lumMod val="85000"/>
                  <a:lumOff val="15000"/>
                </a:schemeClr>
              </a:solidFill>
            </a:endParaRPr>
          </a:p>
        </p:txBody>
      </p:sp>
      <p:sp>
        <p:nvSpPr>
          <p:cNvPr id="16" name="矩形 15"/>
          <p:cNvSpPr/>
          <p:nvPr/>
        </p:nvSpPr>
        <p:spPr>
          <a:xfrm>
            <a:off x="402908" y="746908"/>
            <a:ext cx="2957809" cy="400110"/>
          </a:xfrm>
          <a:prstGeom prst="rect">
            <a:avLst/>
          </a:prstGeom>
          <a:noFill/>
          <a:ln>
            <a:solidFill>
              <a:schemeClr val="tx1">
                <a:lumMod val="75000"/>
                <a:lumOff val="25000"/>
              </a:schemeClr>
            </a:solidFill>
          </a:ln>
        </p:spPr>
        <p:txBody>
          <a:bodyPr wrap="squar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ln w="0"/>
                <a:solidFill>
                  <a:schemeClr val="accent1"/>
                </a:solidFill>
                <a:effectLst>
                  <a:outerShdw blurRad="38100" dist="25400" dir="5400000" algn="ctr" rotWithShape="0">
                    <a:srgbClr val="6E747A">
                      <a:alpha val="43000"/>
                    </a:srgbClr>
                  </a:outerShdw>
                </a:effectLst>
              </a:rPr>
              <a:t>Income and Expenditure</a:t>
            </a:r>
            <a:endParaRPr lang="en-US" altLang="zh-CN" sz="2000" dirty="0">
              <a:ln w="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nvPicPr>
        <p:blipFill>
          <a:blip r:embed="rId1"/>
          <a:stretch>
            <a:fillRect/>
          </a:stretch>
        </p:blipFill>
        <p:spPr>
          <a:xfrm>
            <a:off x="536427" y="1382872"/>
            <a:ext cx="5135522" cy="3167788"/>
          </a:xfrm>
          <a:prstGeom prst="rect">
            <a:avLst/>
          </a:prstGeom>
        </p:spPr>
      </p:pic>
      <p:pic>
        <p:nvPicPr>
          <p:cNvPr id="3" name="图片 2"/>
          <p:cNvPicPr>
            <a:picLocks noChangeAspect="1"/>
          </p:cNvPicPr>
          <p:nvPr/>
        </p:nvPicPr>
        <p:blipFill>
          <a:blip r:embed="rId2"/>
          <a:stretch>
            <a:fillRect/>
          </a:stretch>
        </p:blipFill>
        <p:spPr>
          <a:xfrm>
            <a:off x="6236377" y="1382872"/>
            <a:ext cx="5135522" cy="31677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3428365"/>
            <a:ext cx="12192000" cy="342963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a:solidFill>
                  <a:schemeClr val="tx1">
                    <a:lumMod val="75000"/>
                    <a:lumOff val="25000"/>
                  </a:schemeClr>
                </a:solidFill>
                <a:latin typeface="FuturaBookC" pitchFamily="2" charset="-52"/>
              </a:rPr>
              <a:t>04</a:t>
            </a:r>
            <a:endParaRPr lang="zh-CN" altLang="en-US" sz="8800" dirty="0">
              <a:solidFill>
                <a:schemeClr val="tx1">
                  <a:lumMod val="75000"/>
                  <a:lumOff val="25000"/>
                </a:schemeClr>
              </a:solidFill>
              <a:latin typeface="FuturaBookC" pitchFamily="2" charset="-5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031958" y="2474429"/>
            <a:ext cx="6486533" cy="1446550"/>
          </a:xfrm>
          <a:prstGeom prst="rect">
            <a:avLst/>
          </a:prstGeom>
          <a:noFill/>
        </p:spPr>
        <p:txBody>
          <a:bodyPr wrap="square" rtlCol="0">
            <a:spAutoFit/>
          </a:bodyPr>
          <a:lstStyle/>
          <a:p>
            <a:r>
              <a:rPr lang="en-US" altLang="zh-CN" sz="4400" b="1" dirty="0">
                <a:solidFill>
                  <a:schemeClr val="tx1">
                    <a:lumMod val="75000"/>
                    <a:lumOff val="25000"/>
                  </a:schemeClr>
                </a:solidFill>
                <a:ea typeface="微软雅黑" panose="020B0503020204020204" pitchFamily="34" charset="-122"/>
                <a:sym typeface="+mn-ea"/>
              </a:rPr>
              <a:t>Formal Model</a:t>
            </a:r>
            <a:endParaRPr lang="en-US" altLang="zh-CN" sz="4400" b="1" dirty="0">
              <a:solidFill>
                <a:schemeClr val="tx1">
                  <a:lumMod val="75000"/>
                  <a:lumOff val="25000"/>
                </a:schemeClr>
              </a:solidFill>
              <a:ea typeface="微软雅黑" panose="020B0503020204020204" pitchFamily="34" charset="-122"/>
              <a:sym typeface="+mn-ea"/>
            </a:endParaRPr>
          </a:p>
          <a:p>
            <a:r>
              <a:rPr lang="en-US" altLang="zh-CN" sz="4400" b="1" dirty="0">
                <a:solidFill>
                  <a:schemeClr val="tx1">
                    <a:lumMod val="75000"/>
                    <a:lumOff val="25000"/>
                  </a:schemeClr>
                </a:solidFill>
                <a:ea typeface="微软雅黑" panose="020B0503020204020204" pitchFamily="34" charset="-122"/>
                <a:sym typeface="+mn-ea"/>
              </a:rPr>
              <a:t>Analysis</a:t>
            </a:r>
            <a:endParaRPr lang="zh-CN" altLang="en-US" sz="4400" b="1" dirty="0">
              <a:solidFill>
                <a:schemeClr val="tx1">
                  <a:lumMod val="75000"/>
                  <a:lumOff val="25000"/>
                </a:schemeClr>
              </a:solidFill>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表格 1"/>
          <p:cNvGraphicFramePr/>
          <p:nvPr>
            <p:custDataLst>
              <p:tags r:id="rId1"/>
            </p:custDataLst>
          </p:nvPr>
        </p:nvGraphicFramePr>
        <p:xfrm>
          <a:off x="3972560" y="5273675"/>
          <a:ext cx="3200400" cy="1264285"/>
        </p:xfrm>
        <a:graphic>
          <a:graphicData uri="http://schemas.openxmlformats.org/drawingml/2006/table">
            <a:tbl>
              <a:tblPr firstRow="1" bandRow="1">
                <a:tableStyleId>{5C22544A-7EE6-4342-B048-85BDC9FD1C3A}</a:tableStyleId>
              </a:tblPr>
              <a:tblGrid>
                <a:gridCol w="1622425"/>
                <a:gridCol w="1577975"/>
              </a:tblGrid>
              <a:tr h="624205">
                <a:tc>
                  <a:txBody>
                    <a:bodyPr/>
                    <a:lstStyle/>
                    <a:p>
                      <a:pPr>
                        <a:buNone/>
                      </a:pPr>
                      <a:r>
                        <a:rPr lang="en-US" altLang="zh-CN"/>
                        <a:t>Mean </a:t>
                      </a:r>
                      <a:endParaRPr lang="en-US" altLang="zh-CN"/>
                    </a:p>
                  </a:txBody>
                  <a:tcPr/>
                </a:tc>
                <a:tc>
                  <a:txBody>
                    <a:bodyPr/>
                    <a:lstStyle/>
                    <a:p>
                      <a:pPr>
                        <a:buNone/>
                      </a:pPr>
                      <a:r>
                        <a:rPr lang="en-US" altLang="zh-CN"/>
                        <a:t>4.669373</a:t>
                      </a:r>
                      <a:endParaRPr lang="en-US" altLang="zh-CN"/>
                    </a:p>
                  </a:txBody>
                  <a:tcPr/>
                </a:tc>
              </a:tr>
              <a:tr h="640080">
                <a:tc>
                  <a:txBody>
                    <a:bodyPr/>
                    <a:lstStyle/>
                    <a:p>
                      <a:pPr>
                        <a:buNone/>
                      </a:pPr>
                      <a:r>
                        <a:rPr lang="en-US" altLang="zh-CN" sz="1800">
                          <a:sym typeface="+mn-ea"/>
                        </a:rPr>
                        <a:t>Variance</a:t>
                      </a:r>
                      <a:endParaRPr lang="en-US" altLang="zh-CN" sz="1800"/>
                    </a:p>
                    <a:p>
                      <a:pPr>
                        <a:buNone/>
                      </a:pPr>
                      <a:endParaRPr lang="en-US" altLang="zh-CN" sz="1800"/>
                    </a:p>
                  </a:txBody>
                  <a:tcPr/>
                </a:tc>
                <a:tc>
                  <a:txBody>
                    <a:bodyPr/>
                    <a:lstStyle/>
                    <a:p>
                      <a:pPr>
                        <a:buNone/>
                      </a:pPr>
                      <a:r>
                        <a:rPr lang="en-US" altLang="zh-CN"/>
                        <a:t>5.446049</a:t>
                      </a:r>
                      <a:endParaRPr lang="en-US" altLang="zh-CN"/>
                    </a:p>
                  </a:txBody>
                  <a:tcPr/>
                </a:tc>
              </a:tr>
            </a:tbl>
          </a:graphicData>
        </a:graphic>
      </p:graphicFrame>
      <p:sp>
        <p:nvSpPr>
          <p:cNvPr id="3" name="文本框 2"/>
          <p:cNvSpPr txBox="1"/>
          <p:nvPr/>
        </p:nvSpPr>
        <p:spPr>
          <a:xfrm>
            <a:off x="1026795" y="1016635"/>
            <a:ext cx="9939020" cy="4107815"/>
          </a:xfrm>
          <a:prstGeom prst="rect">
            <a:avLst/>
          </a:prstGeom>
          <a:noFill/>
        </p:spPr>
        <p:txBody>
          <a:bodyPr wrap="square" rtlCol="0">
            <a:spAutoFit/>
          </a:bodyPr>
          <a:lstStyle/>
          <a:p>
            <a:pPr marL="285750" indent="-285750" fontAlgn="auto">
              <a:lnSpc>
                <a:spcPct val="150000"/>
              </a:lnSpc>
              <a:buFont typeface="Wingdings" panose="05000000000000000000" charset="0"/>
              <a:buChar char="Ø"/>
            </a:pPr>
            <a:r>
              <a:rPr lang="zh-CN" altLang="en-US" b="1" dirty="0">
                <a:solidFill>
                  <a:schemeClr val="tx1">
                    <a:lumMod val="85000"/>
                    <a:lumOff val="15000"/>
                  </a:schemeClr>
                </a:solidFill>
                <a:cs typeface="Tahoma" panose="020B0604030504040204" charset="0"/>
                <a:sym typeface="+mn-ea"/>
              </a:rPr>
              <a:t>The response variable of the Total Number of Family Members (or members of the household) can be viewed as a count and therefore a Poisson Regression model is considered. </a:t>
            </a:r>
            <a:endParaRPr lang="zh-CN" altLang="en-US" b="1" dirty="0">
              <a:solidFill>
                <a:schemeClr val="tx1">
                  <a:lumMod val="85000"/>
                  <a:lumOff val="15000"/>
                </a:schemeClr>
              </a:solidFill>
              <a:cs typeface="Tahoma" panose="020B0604030504040204" charset="0"/>
              <a:sym typeface="+mn-ea"/>
            </a:endParaRPr>
          </a:p>
          <a:p>
            <a:pPr indent="0" fontAlgn="auto">
              <a:lnSpc>
                <a:spcPct val="150000"/>
              </a:lnSpc>
              <a:buFont typeface="Wingdings" panose="05000000000000000000" charset="0"/>
              <a:buNone/>
            </a:pPr>
            <a:endParaRPr lang="zh-CN" altLang="en-US" b="1" dirty="0">
              <a:solidFill>
                <a:schemeClr val="tx1">
                  <a:lumMod val="85000"/>
                  <a:lumOff val="15000"/>
                </a:schemeClr>
              </a:solidFill>
              <a:cs typeface="Tahoma" panose="020B0604030504040204" charset="0"/>
            </a:endParaRPr>
          </a:p>
          <a:p>
            <a:pPr marL="285750" indent="-285750" fontAlgn="auto">
              <a:lnSpc>
                <a:spcPct val="150000"/>
              </a:lnSpc>
              <a:buFont typeface="Wingdings" panose="05000000000000000000" charset="0"/>
              <a:buChar char="Ø"/>
            </a:pPr>
            <a:r>
              <a:rPr lang="en-US" altLang="zh-CN" b="1" dirty="0">
                <a:solidFill>
                  <a:schemeClr val="tx1">
                    <a:lumMod val="85000"/>
                    <a:lumOff val="15000"/>
                  </a:schemeClr>
                </a:solidFill>
                <a:cs typeface="Tahoma" panose="020B0604030504040204" charset="0"/>
                <a:sym typeface="+mn-ea"/>
              </a:rPr>
              <a:t>O</a:t>
            </a:r>
            <a:r>
              <a:rPr lang="zh-CN" altLang="en-US" b="1" dirty="0">
                <a:solidFill>
                  <a:schemeClr val="tx1">
                    <a:lumMod val="85000"/>
                    <a:lumOff val="15000"/>
                  </a:schemeClr>
                </a:solidFill>
                <a:cs typeface="Tahoma" panose="020B0604030504040204" charset="0"/>
                <a:sym typeface="+mn-ea"/>
              </a:rPr>
              <a:t>verdispersion</a:t>
            </a:r>
            <a:r>
              <a:rPr lang="en-US" altLang="zh-CN" b="1" dirty="0">
                <a:solidFill>
                  <a:schemeClr val="tx1">
                    <a:lumMod val="85000"/>
                    <a:lumOff val="15000"/>
                  </a:schemeClr>
                </a:solidFill>
                <a:cs typeface="Tahoma" panose="020B0604030504040204" charset="0"/>
                <a:sym typeface="+mn-ea"/>
              </a:rPr>
              <a:t>:   </a:t>
            </a:r>
            <a:r>
              <a:rPr lang="zh-CN" altLang="en-US" b="1" dirty="0">
                <a:solidFill>
                  <a:schemeClr val="tx1">
                    <a:lumMod val="85000"/>
                    <a:lumOff val="15000"/>
                  </a:schemeClr>
                </a:solidFill>
                <a:cs typeface="Tahoma" panose="020B0604030504040204" charset="0"/>
                <a:sym typeface="+mn-ea"/>
              </a:rPr>
              <a:t>For a Poisson model to be suitable, the mean and variance should be equal and so these assumptions are checked first.</a:t>
            </a:r>
            <a:r>
              <a:rPr lang="en-US" altLang="zh-CN" b="1" dirty="0">
                <a:solidFill>
                  <a:schemeClr val="tx1">
                    <a:lumMod val="85000"/>
                    <a:lumOff val="15000"/>
                  </a:schemeClr>
                </a:solidFill>
                <a:cs typeface="Tahoma" panose="020B0604030504040204" charset="0"/>
                <a:sym typeface="+mn-ea"/>
              </a:rPr>
              <a:t> </a:t>
            </a:r>
            <a:r>
              <a:rPr lang="zh-CN" altLang="en-US" b="1" dirty="0">
                <a:solidFill>
                  <a:schemeClr val="tx1">
                    <a:lumMod val="85000"/>
                    <a:lumOff val="15000"/>
                  </a:schemeClr>
                </a:solidFill>
                <a:cs typeface="Tahoma" panose="020B0604030504040204" charset="0"/>
                <a:sym typeface="+mn-ea"/>
              </a:rPr>
              <a:t>From Table, we see the variation of total number of family members is only marginally larger than the mean of total number of family members, thus, the possibility of over-dispersion in our model is not a significant issue.</a:t>
            </a:r>
            <a:endParaRPr lang="zh-CN" altLang="en-US" b="1" dirty="0">
              <a:solidFill>
                <a:schemeClr val="tx1">
                  <a:lumMod val="85000"/>
                  <a:lumOff val="15000"/>
                </a:schemeClr>
              </a:solidFill>
              <a:cs typeface="Tahoma" panose="020B0604030504040204" charset="0"/>
            </a:endParaRPr>
          </a:p>
          <a:p>
            <a:pPr indent="0">
              <a:buFont typeface="Wingdings" panose="05000000000000000000" charset="0"/>
              <a:buNone/>
            </a:pPr>
            <a:endParaRPr lang="zh-CN" altLang="en-US" b="1" dirty="0">
              <a:solidFill>
                <a:schemeClr val="tx1">
                  <a:lumMod val="85000"/>
                  <a:lumOff val="15000"/>
                </a:schemeClr>
              </a:solidFill>
              <a:cs typeface="Tahoma" panose="020B0604030504040204" charset="0"/>
            </a:endParaRPr>
          </a:p>
        </p:txBody>
      </p:sp>
      <p:sp>
        <p:nvSpPr>
          <p:cNvPr id="11" name="文本框 10"/>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Poisson Regression Model</a:t>
            </a:r>
            <a:endParaRPr lang="zh-CN" altLang="en-US" sz="2400" b="1" dirty="0">
              <a:solidFill>
                <a:schemeClr val="tx1">
                  <a:lumMod val="75000"/>
                  <a:lumOff val="25000"/>
                </a:schemeClr>
              </a:solidFill>
              <a:ea typeface="微软雅黑" panose="020B0503020204020204" pitchFamily="34" charset="-122"/>
            </a:endParaRPr>
          </a:p>
        </p:txBody>
      </p:sp>
      <p:grpSp>
        <p:nvGrpSpPr>
          <p:cNvPr id="12" name="组合 11"/>
          <p:cNvGrpSpPr/>
          <p:nvPr/>
        </p:nvGrpSpPr>
        <p:grpSpPr>
          <a:xfrm flipH="1">
            <a:off x="11371899" y="5955506"/>
            <a:ext cx="839788" cy="514747"/>
            <a:chOff x="0" y="615156"/>
            <a:chExt cx="839788" cy="514747"/>
          </a:xfrm>
        </p:grpSpPr>
        <p:sp>
          <p:nvSpPr>
            <p:cNvPr id="14" name="平行四边形 13"/>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内容占位符 10"/>
          <p:cNvPicPr>
            <a:picLocks noGrp="1" noChangeAspect="1"/>
          </p:cNvPicPr>
          <p:nvPr>
            <p:ph idx="1"/>
          </p:nvPr>
        </p:nvPicPr>
        <p:blipFill>
          <a:blip r:embed="rId1"/>
          <a:stretch>
            <a:fillRect/>
          </a:stretch>
        </p:blipFill>
        <p:spPr>
          <a:xfrm>
            <a:off x="1607820" y="1241425"/>
            <a:ext cx="6800850" cy="4131310"/>
          </a:xfrm>
          <a:prstGeom prst="rect">
            <a:avLst/>
          </a:prstGeom>
        </p:spPr>
      </p:pic>
      <p:sp>
        <p:nvSpPr>
          <p:cNvPr id="9" name="文本框 8"/>
          <p:cNvSpPr txBox="1"/>
          <p:nvPr/>
        </p:nvSpPr>
        <p:spPr>
          <a:xfrm>
            <a:off x="403225" y="5453380"/>
            <a:ext cx="10826750" cy="1337945"/>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zh-CN" altLang="en-US" b="1" dirty="0">
                <a:solidFill>
                  <a:schemeClr val="tx1">
                    <a:lumMod val="85000"/>
                    <a:lumOff val="15000"/>
                  </a:schemeClr>
                </a:solidFill>
                <a:latin typeface="+mn-ea"/>
                <a:cs typeface="Tahoma" panose="020B0604030504040204" charset="0"/>
              </a:rPr>
              <a:t>The poisson model fitted with all possible covariates concludes there are six statistically significant predictors at the 5% level. These are the total household income and food expenditure, the age and gender of the head of the household, the age of the house and if it is a single family household.</a:t>
            </a:r>
            <a:endParaRPr lang="zh-CN" altLang="en-US" b="1" dirty="0">
              <a:solidFill>
                <a:schemeClr val="tx1">
                  <a:lumMod val="85000"/>
                  <a:lumOff val="15000"/>
                </a:schemeClr>
              </a:solidFill>
              <a:latin typeface="+mn-ea"/>
              <a:cs typeface="Tahoma" panose="020B0604030504040204" charset="0"/>
            </a:endParaRPr>
          </a:p>
        </p:txBody>
      </p:sp>
      <p:sp>
        <p:nvSpPr>
          <p:cNvPr id="3" name="文本框 2"/>
          <p:cNvSpPr txBox="1"/>
          <p:nvPr/>
        </p:nvSpPr>
        <p:spPr>
          <a:xfrm>
            <a:off x="403225" y="873125"/>
            <a:ext cx="8851900" cy="368300"/>
          </a:xfrm>
          <a:prstGeom prst="rect">
            <a:avLst/>
          </a:prstGeom>
          <a:noFill/>
        </p:spPr>
        <p:txBody>
          <a:bodyPr wrap="square" rtlCol="0">
            <a:spAutoFit/>
          </a:bodyPr>
          <a:lstStyle/>
          <a:p>
            <a:r>
              <a:rPr lang="en-US" altLang="zh-CN" b="1" dirty="0">
                <a:solidFill>
                  <a:schemeClr val="tx1">
                    <a:lumMod val="85000"/>
                    <a:lumOff val="15000"/>
                  </a:schemeClr>
                </a:solidFill>
                <a:latin typeface="+mn-ea"/>
                <a:cs typeface="Tahoma" panose="020B0604030504040204" charset="0"/>
              </a:rPr>
              <a:t>Now for all the explanatory variables, the results are modeled as follows.</a:t>
            </a:r>
            <a:r>
              <a:rPr lang="en-US" altLang="zh-CN" b="1" dirty="0">
                <a:solidFill>
                  <a:schemeClr val="tx1">
                    <a:lumMod val="85000"/>
                    <a:lumOff val="15000"/>
                  </a:schemeClr>
                </a:solidFill>
                <a:latin typeface="+mn-ea"/>
              </a:rPr>
              <a:t> </a:t>
            </a:r>
            <a:endParaRPr lang="en-US" altLang="zh-CN" b="1" dirty="0">
              <a:solidFill>
                <a:schemeClr val="tx1">
                  <a:lumMod val="85000"/>
                  <a:lumOff val="15000"/>
                </a:schemeClr>
              </a:solidFill>
              <a:latin typeface="+mn-ea"/>
            </a:endParaRPr>
          </a:p>
        </p:txBody>
      </p:sp>
      <p:sp>
        <p:nvSpPr>
          <p:cNvPr id="12" name="文本框 11"/>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Poisson Regression Model</a:t>
            </a:r>
            <a:endParaRPr lang="zh-CN" altLang="en-US" sz="2400" b="1" dirty="0">
              <a:solidFill>
                <a:schemeClr val="tx1">
                  <a:lumMod val="75000"/>
                  <a:lumOff val="25000"/>
                </a:schemeClr>
              </a:solidFill>
              <a:ea typeface="微软雅黑" panose="020B0503020204020204" pitchFamily="34" charset="-122"/>
            </a:endParaRPr>
          </a:p>
        </p:txBody>
      </p:sp>
      <p:grpSp>
        <p:nvGrpSpPr>
          <p:cNvPr id="14" name="组合 13"/>
          <p:cNvGrpSpPr/>
          <p:nvPr/>
        </p:nvGrpSpPr>
        <p:grpSpPr>
          <a:xfrm flipH="1">
            <a:off x="11371899" y="5955506"/>
            <a:ext cx="839788" cy="514747"/>
            <a:chOff x="0" y="615156"/>
            <a:chExt cx="839788" cy="514747"/>
          </a:xfrm>
        </p:grpSpPr>
        <p:sp>
          <p:nvSpPr>
            <p:cNvPr id="15" name="平行四边形 1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内容占位符 1"/>
          <p:cNvPicPr>
            <a:picLocks noGrp="1" noChangeAspect="1"/>
          </p:cNvPicPr>
          <p:nvPr>
            <p:ph idx="1"/>
          </p:nvPr>
        </p:nvPicPr>
        <p:blipFill>
          <a:blip r:embed="rId1"/>
          <a:srcRect t="6844" r="4675"/>
          <a:stretch>
            <a:fillRect/>
          </a:stretch>
        </p:blipFill>
        <p:spPr>
          <a:xfrm>
            <a:off x="2735580" y="583565"/>
            <a:ext cx="6720205" cy="4053840"/>
          </a:xfrm>
          <a:prstGeom prst="rect">
            <a:avLst/>
          </a:prstGeom>
        </p:spPr>
      </p:pic>
      <p:sp>
        <p:nvSpPr>
          <p:cNvPr id="9" name="文本框 8"/>
          <p:cNvSpPr txBox="1"/>
          <p:nvPr/>
        </p:nvSpPr>
        <p:spPr>
          <a:xfrm>
            <a:off x="257175" y="5075555"/>
            <a:ext cx="10928350" cy="1753235"/>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zh-CN" altLang="en-US" b="1" dirty="0">
                <a:solidFill>
                  <a:schemeClr val="tx1">
                    <a:lumMod val="85000"/>
                    <a:lumOff val="15000"/>
                  </a:schemeClr>
                </a:solidFill>
                <a:latin typeface="+mn-ea"/>
                <a:cs typeface="Tahoma" panose="020B0604030504040204" charset="0"/>
              </a:rPr>
              <a:t>From the table we can see that the confidence intervals for area, number of bedrooms, and electricity include 0. This indicates that these three variables essentially have no effect on the number of people in the household, which exactly validates the results for the p-value. Therefore，we refit the model.</a:t>
            </a:r>
            <a:endParaRPr lang="zh-CN" altLang="en-US" b="1" dirty="0">
              <a:solidFill>
                <a:schemeClr val="tx1">
                  <a:lumMod val="85000"/>
                  <a:lumOff val="15000"/>
                </a:schemeClr>
              </a:solidFill>
              <a:latin typeface="+mn-ea"/>
              <a:cs typeface="Tahoma" panose="020B0604030504040204" charset="0"/>
            </a:endParaRPr>
          </a:p>
        </p:txBody>
      </p:sp>
      <p:sp>
        <p:nvSpPr>
          <p:cNvPr id="11" name="文本框 10"/>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Poisson Regression Model</a:t>
            </a:r>
            <a:endParaRPr lang="zh-CN" altLang="en-US" sz="2400" b="1" dirty="0">
              <a:solidFill>
                <a:schemeClr val="tx1">
                  <a:lumMod val="75000"/>
                  <a:lumOff val="25000"/>
                </a:schemeClr>
              </a:solidFill>
              <a:ea typeface="微软雅黑" panose="020B0503020204020204" pitchFamily="34" charset="-122"/>
            </a:endParaRPr>
          </a:p>
        </p:txBody>
      </p:sp>
      <p:grpSp>
        <p:nvGrpSpPr>
          <p:cNvPr id="12" name="组合 11"/>
          <p:cNvGrpSpPr/>
          <p:nvPr/>
        </p:nvGrpSpPr>
        <p:grpSpPr>
          <a:xfrm flipH="1">
            <a:off x="11371899" y="5955506"/>
            <a:ext cx="839788" cy="514747"/>
            <a:chOff x="0" y="615156"/>
            <a:chExt cx="839788" cy="514747"/>
          </a:xfrm>
        </p:grpSpPr>
        <p:sp>
          <p:nvSpPr>
            <p:cNvPr id="14" name="平行四边形 13"/>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内容占位符 7"/>
          <p:cNvPicPr>
            <a:picLocks noGrp="1" noChangeAspect="1"/>
          </p:cNvPicPr>
          <p:nvPr>
            <p:ph idx="1"/>
          </p:nvPr>
        </p:nvPicPr>
        <p:blipFill>
          <a:blip r:embed="rId1"/>
          <a:stretch>
            <a:fillRect/>
          </a:stretch>
        </p:blipFill>
        <p:spPr>
          <a:xfrm>
            <a:off x="1894205" y="1108075"/>
            <a:ext cx="7298055" cy="3281045"/>
          </a:xfrm>
          <a:prstGeom prst="rect">
            <a:avLst/>
          </a:prstGeom>
        </p:spPr>
      </p:pic>
      <p:sp>
        <p:nvSpPr>
          <p:cNvPr id="3" name="文本框 2"/>
          <p:cNvSpPr txBox="1"/>
          <p:nvPr/>
        </p:nvSpPr>
        <p:spPr>
          <a:xfrm>
            <a:off x="815340" y="4842510"/>
            <a:ext cx="10423525" cy="1337945"/>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en-US" altLang="zh-CN" b="1" dirty="0">
                <a:solidFill>
                  <a:schemeClr val="tx1">
                    <a:lumMod val="85000"/>
                    <a:lumOff val="15000"/>
                  </a:schemeClr>
                </a:solidFill>
                <a:latin typeface="+mn-ea"/>
                <a:cs typeface="Tahoma" panose="020B0604030504040204" charset="0"/>
                <a:sym typeface="+mn-ea"/>
              </a:rPr>
              <a:t>We refitted the model to include only the previously identified significant variables and again evaluated the 95% confidence intervals for the estimated parameters, and these values can be seen in the table. </a:t>
            </a:r>
            <a:endParaRPr lang="en-US" altLang="zh-CN" b="1" dirty="0">
              <a:solidFill>
                <a:schemeClr val="tx1">
                  <a:lumMod val="85000"/>
                  <a:lumOff val="15000"/>
                </a:schemeClr>
              </a:solidFill>
              <a:latin typeface="+mn-ea"/>
              <a:cs typeface="Tahoma" panose="020B0604030504040204" charset="0"/>
              <a:sym typeface="+mn-ea"/>
            </a:endParaRPr>
          </a:p>
        </p:txBody>
      </p:sp>
      <p:sp>
        <p:nvSpPr>
          <p:cNvPr id="9" name="文本框 8"/>
          <p:cNvSpPr txBox="1"/>
          <p:nvPr/>
        </p:nvSpPr>
        <p:spPr>
          <a:xfrm>
            <a:off x="970915" y="873760"/>
            <a:ext cx="5767070" cy="368300"/>
          </a:xfrm>
          <a:prstGeom prst="rect">
            <a:avLst/>
          </a:prstGeom>
          <a:noFill/>
        </p:spPr>
        <p:txBody>
          <a:bodyPr wrap="square" rtlCol="0">
            <a:spAutoFit/>
          </a:bodyPr>
          <a:lstStyle/>
          <a:p>
            <a:r>
              <a:rPr lang="zh-CN" altLang="en-US" b="1" dirty="0">
                <a:solidFill>
                  <a:schemeClr val="tx1">
                    <a:lumMod val="85000"/>
                    <a:lumOff val="15000"/>
                  </a:schemeClr>
                </a:solidFill>
                <a:latin typeface="+mn-ea"/>
                <a:cs typeface="Tahoma" panose="020B0604030504040204" charset="0"/>
              </a:rPr>
              <a:t>The second modeling results are as follows</a:t>
            </a:r>
            <a:endParaRPr lang="zh-CN" altLang="en-US" b="1" dirty="0">
              <a:solidFill>
                <a:schemeClr val="tx1">
                  <a:lumMod val="85000"/>
                  <a:lumOff val="15000"/>
                </a:schemeClr>
              </a:solidFill>
              <a:latin typeface="+mn-ea"/>
              <a:cs typeface="Tahoma" panose="020B0604030504040204" charset="0"/>
            </a:endParaRPr>
          </a:p>
        </p:txBody>
      </p:sp>
      <p:sp>
        <p:nvSpPr>
          <p:cNvPr id="12" name="文本框 11"/>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Poisson Regression Model</a:t>
            </a:r>
            <a:endParaRPr lang="zh-CN" altLang="en-US" sz="2400" b="1" dirty="0">
              <a:solidFill>
                <a:schemeClr val="tx1">
                  <a:lumMod val="75000"/>
                  <a:lumOff val="25000"/>
                </a:schemeClr>
              </a:solidFill>
              <a:ea typeface="微软雅黑" panose="020B0503020204020204" pitchFamily="34" charset="-122"/>
            </a:endParaRPr>
          </a:p>
        </p:txBody>
      </p:sp>
      <p:grpSp>
        <p:nvGrpSpPr>
          <p:cNvPr id="14" name="组合 13"/>
          <p:cNvGrpSpPr/>
          <p:nvPr/>
        </p:nvGrpSpPr>
        <p:grpSpPr>
          <a:xfrm flipH="1">
            <a:off x="11371899" y="5955506"/>
            <a:ext cx="839788" cy="514747"/>
            <a:chOff x="0" y="615156"/>
            <a:chExt cx="839788" cy="514747"/>
          </a:xfrm>
        </p:grpSpPr>
        <p:sp>
          <p:nvSpPr>
            <p:cNvPr id="15" name="平行四边形 1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3428365"/>
            <a:ext cx="12192000" cy="342963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29" name="圆角矩形 2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277463" y="4912451"/>
            <a:ext cx="5060392" cy="5993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a:p>
        </p:txBody>
      </p:sp>
      <p:sp>
        <p:nvSpPr>
          <p:cNvPr id="38" name="矩形 37"/>
          <p:cNvSpPr/>
          <p:nvPr/>
        </p:nvSpPr>
        <p:spPr>
          <a:xfrm>
            <a:off x="5290391" y="4027975"/>
            <a:ext cx="5060393" cy="5727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a:p>
        </p:txBody>
      </p:sp>
      <p:sp>
        <p:nvSpPr>
          <p:cNvPr id="36" name="矩形 35"/>
          <p:cNvSpPr/>
          <p:nvPr/>
        </p:nvSpPr>
        <p:spPr>
          <a:xfrm>
            <a:off x="5270761" y="3202614"/>
            <a:ext cx="5092284" cy="5727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a:p>
        </p:txBody>
      </p:sp>
      <p:sp>
        <p:nvSpPr>
          <p:cNvPr id="34" name="矩形 33"/>
          <p:cNvSpPr/>
          <p:nvPr/>
        </p:nvSpPr>
        <p:spPr>
          <a:xfrm>
            <a:off x="5278017" y="2333617"/>
            <a:ext cx="5085027" cy="5721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a:p>
        </p:txBody>
      </p:sp>
      <p:cxnSp>
        <p:nvCxnSpPr>
          <p:cNvPr id="2" name="直接连接符 1"/>
          <p:cNvCxnSpPr/>
          <p:nvPr/>
        </p:nvCxnSpPr>
        <p:spPr>
          <a:xfrm>
            <a:off x="10537482" y="821489"/>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681741"/>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445596"/>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738756"/>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537655" y="1512429"/>
            <a:ext cx="588049"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a:p>
        </p:txBody>
      </p:sp>
      <p:sp>
        <p:nvSpPr>
          <p:cNvPr id="10" name="文本框 9"/>
          <p:cNvSpPr txBox="1"/>
          <p:nvPr/>
        </p:nvSpPr>
        <p:spPr>
          <a:xfrm>
            <a:off x="4463248" y="1578229"/>
            <a:ext cx="728357" cy="461665"/>
          </a:xfrm>
          <a:prstGeom prst="rect">
            <a:avLst/>
          </a:prstGeom>
          <a:noFill/>
          <a:ln>
            <a:noFill/>
          </a:ln>
        </p:spPr>
        <p:txBody>
          <a:bodyPr wrap="square" rtlCol="0">
            <a:spAutoFit/>
          </a:bodyPr>
          <a:lstStyle/>
          <a:p>
            <a:pPr algn="ctr"/>
            <a:r>
              <a:rPr lang="en-US" altLang="zh-CN" sz="2400" b="1" dirty="0">
                <a:solidFill>
                  <a:schemeClr val="bg1"/>
                </a:solidFill>
                <a:ea typeface="微软雅黑" panose="020B0503020204020204" pitchFamily="34" charset="-122"/>
              </a:rPr>
              <a:t>01</a:t>
            </a:r>
            <a:endParaRPr lang="zh-CN" altLang="en-US" sz="2400" b="1" dirty="0">
              <a:solidFill>
                <a:schemeClr val="bg1"/>
              </a:solidFill>
              <a:ea typeface="微软雅黑" panose="020B0503020204020204" pitchFamily="34" charset="-122"/>
            </a:endParaRPr>
          </a:p>
        </p:txBody>
      </p:sp>
      <p:sp>
        <p:nvSpPr>
          <p:cNvPr id="11" name="矩形 10"/>
          <p:cNvSpPr/>
          <p:nvPr/>
        </p:nvSpPr>
        <p:spPr>
          <a:xfrm>
            <a:off x="5278018" y="1484817"/>
            <a:ext cx="5085026" cy="5721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p>
        </p:txBody>
      </p:sp>
      <p:sp>
        <p:nvSpPr>
          <p:cNvPr id="16" name="矩形 15"/>
          <p:cNvSpPr/>
          <p:nvPr/>
        </p:nvSpPr>
        <p:spPr>
          <a:xfrm>
            <a:off x="5351703" y="1541251"/>
            <a:ext cx="4774531" cy="461665"/>
          </a:xfrm>
          <a:prstGeom prst="rect">
            <a:avLst/>
          </a:prstGeom>
        </p:spPr>
        <p:txBody>
          <a:bodyPr wrap="square">
            <a:spAutoFit/>
          </a:bodyPr>
          <a:lstStyle/>
          <a:p>
            <a:r>
              <a:rPr lang="en-US" altLang="zh-CN" sz="2400" b="1" dirty="0">
                <a:solidFill>
                  <a:schemeClr val="bg1"/>
                </a:solidFill>
                <a:ea typeface="微软雅黑" panose="020B0503020204020204" pitchFamily="34" charset="-122"/>
              </a:rPr>
              <a:t>Introduction</a:t>
            </a:r>
            <a:endParaRPr lang="zh-CN" altLang="en-US" sz="2400" b="1" dirty="0">
              <a:solidFill>
                <a:schemeClr val="bg1"/>
              </a:solidFill>
              <a:ea typeface="微软雅黑" panose="020B0503020204020204" pitchFamily="34" charset="-122"/>
            </a:endParaRPr>
          </a:p>
        </p:txBody>
      </p:sp>
      <p:sp>
        <p:nvSpPr>
          <p:cNvPr id="27" name="矩形 26"/>
          <p:cNvSpPr/>
          <p:nvPr/>
        </p:nvSpPr>
        <p:spPr>
          <a:xfrm>
            <a:off x="5349745" y="2383177"/>
            <a:ext cx="5092284" cy="461665"/>
          </a:xfrm>
          <a:prstGeom prst="rect">
            <a:avLst/>
          </a:prstGeom>
        </p:spPr>
        <p:txBody>
          <a:bodyPr wrap="square">
            <a:spAutoFit/>
          </a:bodyPr>
          <a:lstStyle/>
          <a:p>
            <a:r>
              <a:rPr lang="en-US" altLang="zh-CN" sz="2400" b="1" dirty="0">
                <a:solidFill>
                  <a:schemeClr val="bg1"/>
                </a:solidFill>
                <a:ea typeface="微软雅黑" panose="020B0503020204020204" pitchFamily="34" charset="-122"/>
              </a:rPr>
              <a:t>Exploratory Data Analysis</a:t>
            </a:r>
            <a:endParaRPr lang="zh-CN" altLang="en-US" sz="2400" b="1" dirty="0">
              <a:solidFill>
                <a:schemeClr val="bg1"/>
              </a:solidFill>
              <a:ea typeface="微软雅黑" panose="020B0503020204020204" pitchFamily="34" charset="-122"/>
            </a:endParaRPr>
          </a:p>
        </p:txBody>
      </p:sp>
      <p:sp>
        <p:nvSpPr>
          <p:cNvPr id="35" name="矩形 34"/>
          <p:cNvSpPr/>
          <p:nvPr/>
        </p:nvSpPr>
        <p:spPr>
          <a:xfrm>
            <a:off x="5351703" y="3258737"/>
            <a:ext cx="5797876" cy="461665"/>
          </a:xfrm>
          <a:prstGeom prst="rect">
            <a:avLst/>
          </a:prstGeom>
        </p:spPr>
        <p:txBody>
          <a:bodyPr wrap="square">
            <a:spAutoFit/>
          </a:bodyPr>
          <a:lstStyle/>
          <a:p>
            <a:r>
              <a:rPr lang="en-GB" altLang="zh-CN" sz="2400" b="1" dirty="0">
                <a:solidFill>
                  <a:schemeClr val="bg1"/>
                </a:solidFill>
              </a:rPr>
              <a:t>Analysis of </a:t>
            </a:r>
            <a:r>
              <a:rPr lang="en-US" altLang="zh-CN" sz="2400" b="1" dirty="0">
                <a:solidFill>
                  <a:schemeClr val="bg1"/>
                </a:solidFill>
              </a:rPr>
              <a:t>Covariate Relationships</a:t>
            </a:r>
            <a:endParaRPr lang="en-GB" altLang="zh-CN" sz="2400" b="1" dirty="0">
              <a:solidFill>
                <a:schemeClr val="bg1"/>
              </a:solidFill>
            </a:endParaRPr>
          </a:p>
        </p:txBody>
      </p:sp>
      <p:sp>
        <p:nvSpPr>
          <p:cNvPr id="57" name="矩形 56"/>
          <p:cNvSpPr/>
          <p:nvPr/>
        </p:nvSpPr>
        <p:spPr>
          <a:xfrm>
            <a:off x="5343890" y="4078316"/>
            <a:ext cx="4774531" cy="461665"/>
          </a:xfrm>
          <a:prstGeom prst="rect">
            <a:avLst/>
          </a:prstGeom>
        </p:spPr>
        <p:txBody>
          <a:bodyPr wrap="square">
            <a:spAutoFit/>
          </a:bodyPr>
          <a:lstStyle/>
          <a:p>
            <a:r>
              <a:rPr lang="en-GB" altLang="zh-CN" sz="2400" b="1" dirty="0">
                <a:solidFill>
                  <a:schemeClr val="bg1"/>
                </a:solidFill>
              </a:rPr>
              <a:t>Formal Model Analysis </a:t>
            </a:r>
            <a:endParaRPr lang="en-GB" altLang="zh-CN" sz="2400" b="1" dirty="0">
              <a:solidFill>
                <a:schemeClr val="bg1"/>
              </a:solidFill>
            </a:endParaRPr>
          </a:p>
        </p:txBody>
      </p:sp>
      <p:sp>
        <p:nvSpPr>
          <p:cNvPr id="58" name="文本框 57"/>
          <p:cNvSpPr txBox="1"/>
          <p:nvPr/>
        </p:nvSpPr>
        <p:spPr>
          <a:xfrm>
            <a:off x="1201217" y="3189264"/>
            <a:ext cx="3011951" cy="646331"/>
          </a:xfrm>
          <a:prstGeom prst="rect">
            <a:avLst/>
          </a:prstGeom>
          <a:noFill/>
        </p:spPr>
        <p:txBody>
          <a:bodyPr wrap="square" rtlCol="0">
            <a:spAutoFit/>
          </a:bodyPr>
          <a:lstStyle/>
          <a:p>
            <a:pPr algn="ctr"/>
            <a:r>
              <a:rPr lang="en-US" altLang="zh-CN" sz="3600" b="1" dirty="0">
                <a:solidFill>
                  <a:schemeClr val="tx1">
                    <a:lumMod val="75000"/>
                    <a:lumOff val="25000"/>
                  </a:schemeClr>
                </a:solidFill>
                <a:ea typeface="微软雅黑" panose="020B0503020204020204" pitchFamily="34" charset="-122"/>
                <a:cs typeface="Arial" panose="020B0604020202020204" pitchFamily="34" charset="0"/>
              </a:rPr>
              <a:t>CONTENTS</a:t>
            </a:r>
            <a:endParaRPr lang="zh-CN" altLang="en-US" sz="3200" b="1" dirty="0">
              <a:solidFill>
                <a:schemeClr val="tx1">
                  <a:lumMod val="75000"/>
                  <a:lumOff val="25000"/>
                </a:schemeClr>
              </a:solidFill>
              <a:ea typeface="微软雅黑" panose="020B0503020204020204" pitchFamily="34" charset="-122"/>
              <a:cs typeface="Arial" panose="020B0604020202020204" pitchFamily="34" charset="0"/>
            </a:endParaRPr>
          </a:p>
        </p:txBody>
      </p:sp>
      <p:sp>
        <p:nvSpPr>
          <p:cNvPr id="33" name="矩形 32"/>
          <p:cNvSpPr/>
          <p:nvPr/>
        </p:nvSpPr>
        <p:spPr>
          <a:xfrm>
            <a:off x="5343889" y="4997633"/>
            <a:ext cx="4774531" cy="461665"/>
          </a:xfrm>
          <a:prstGeom prst="rect">
            <a:avLst/>
          </a:prstGeom>
        </p:spPr>
        <p:txBody>
          <a:bodyPr wrap="square">
            <a:spAutoFit/>
          </a:bodyPr>
          <a:lstStyle/>
          <a:p>
            <a:r>
              <a:rPr lang="en-US" altLang="zh-CN" sz="2400" b="1" dirty="0">
                <a:solidFill>
                  <a:schemeClr val="bg1"/>
                </a:solidFill>
                <a:ea typeface="微软雅黑" panose="020B0503020204020204" pitchFamily="34" charset="-122"/>
              </a:rPr>
              <a:t>Conclusion and Future Work</a:t>
            </a:r>
            <a:endParaRPr lang="zh-CN" altLang="en-US" sz="2400" b="1" dirty="0">
              <a:solidFill>
                <a:schemeClr val="bg1"/>
              </a:solidFill>
              <a:ea typeface="微软雅黑" panose="020B0503020204020204" pitchFamily="34" charset="-122"/>
            </a:endParaRPr>
          </a:p>
        </p:txBody>
      </p:sp>
      <p:sp>
        <p:nvSpPr>
          <p:cNvPr id="46" name="矩形 45"/>
          <p:cNvSpPr/>
          <p:nvPr/>
        </p:nvSpPr>
        <p:spPr>
          <a:xfrm>
            <a:off x="4539083" y="2333617"/>
            <a:ext cx="588049"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a:p>
        </p:txBody>
      </p:sp>
      <p:sp>
        <p:nvSpPr>
          <p:cNvPr id="47" name="文本框 46"/>
          <p:cNvSpPr txBox="1"/>
          <p:nvPr/>
        </p:nvSpPr>
        <p:spPr>
          <a:xfrm>
            <a:off x="4464676" y="2399417"/>
            <a:ext cx="728357" cy="461665"/>
          </a:xfrm>
          <a:prstGeom prst="rect">
            <a:avLst/>
          </a:prstGeom>
          <a:noFill/>
          <a:ln>
            <a:noFill/>
          </a:ln>
        </p:spPr>
        <p:txBody>
          <a:bodyPr wrap="square" rtlCol="0">
            <a:spAutoFit/>
          </a:bodyPr>
          <a:lstStyle/>
          <a:p>
            <a:pPr algn="ctr"/>
            <a:r>
              <a:rPr lang="en-US" altLang="zh-CN" sz="2400" b="1" dirty="0">
                <a:solidFill>
                  <a:schemeClr val="bg1"/>
                </a:solidFill>
                <a:ea typeface="微软雅黑" panose="020B0503020204020204" pitchFamily="34" charset="-122"/>
              </a:rPr>
              <a:t>02</a:t>
            </a:r>
            <a:endParaRPr lang="zh-CN" altLang="en-US" sz="2400" b="1" dirty="0">
              <a:solidFill>
                <a:schemeClr val="bg1"/>
              </a:solidFill>
              <a:ea typeface="微软雅黑" panose="020B0503020204020204" pitchFamily="34" charset="-122"/>
            </a:endParaRPr>
          </a:p>
        </p:txBody>
      </p:sp>
      <p:sp>
        <p:nvSpPr>
          <p:cNvPr id="48" name="矩形 47"/>
          <p:cNvSpPr/>
          <p:nvPr/>
        </p:nvSpPr>
        <p:spPr>
          <a:xfrm>
            <a:off x="4537655" y="3190581"/>
            <a:ext cx="588049"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a:p>
        </p:txBody>
      </p:sp>
      <p:sp>
        <p:nvSpPr>
          <p:cNvPr id="49" name="文本框 48"/>
          <p:cNvSpPr txBox="1"/>
          <p:nvPr/>
        </p:nvSpPr>
        <p:spPr>
          <a:xfrm>
            <a:off x="4463248" y="3256381"/>
            <a:ext cx="728357" cy="461665"/>
          </a:xfrm>
          <a:prstGeom prst="rect">
            <a:avLst/>
          </a:prstGeom>
          <a:noFill/>
          <a:ln>
            <a:noFill/>
          </a:ln>
        </p:spPr>
        <p:txBody>
          <a:bodyPr wrap="square" rtlCol="0">
            <a:spAutoFit/>
          </a:bodyPr>
          <a:lstStyle/>
          <a:p>
            <a:pPr algn="ctr"/>
            <a:r>
              <a:rPr lang="en-US" altLang="zh-CN" sz="2400" b="1" dirty="0">
                <a:solidFill>
                  <a:schemeClr val="bg1"/>
                </a:solidFill>
                <a:ea typeface="微软雅黑" panose="020B0503020204020204" pitchFamily="34" charset="-122"/>
              </a:rPr>
              <a:t>03</a:t>
            </a:r>
            <a:endParaRPr lang="zh-CN" altLang="en-US" sz="2400" b="1" dirty="0">
              <a:solidFill>
                <a:schemeClr val="bg1"/>
              </a:solidFill>
              <a:ea typeface="微软雅黑" panose="020B0503020204020204" pitchFamily="34" charset="-122"/>
            </a:endParaRPr>
          </a:p>
        </p:txBody>
      </p:sp>
      <p:sp>
        <p:nvSpPr>
          <p:cNvPr id="62" name="矩形 61"/>
          <p:cNvSpPr/>
          <p:nvPr/>
        </p:nvSpPr>
        <p:spPr>
          <a:xfrm>
            <a:off x="4529842" y="4082308"/>
            <a:ext cx="588049"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a:p>
        </p:txBody>
      </p:sp>
      <p:sp>
        <p:nvSpPr>
          <p:cNvPr id="63" name="文本框 62"/>
          <p:cNvSpPr txBox="1"/>
          <p:nvPr/>
        </p:nvSpPr>
        <p:spPr>
          <a:xfrm>
            <a:off x="4455435" y="4148108"/>
            <a:ext cx="728357" cy="461665"/>
          </a:xfrm>
          <a:prstGeom prst="rect">
            <a:avLst/>
          </a:prstGeom>
          <a:noFill/>
          <a:ln>
            <a:noFill/>
          </a:ln>
        </p:spPr>
        <p:txBody>
          <a:bodyPr wrap="square" rtlCol="0">
            <a:spAutoFit/>
          </a:bodyPr>
          <a:lstStyle/>
          <a:p>
            <a:pPr algn="ctr"/>
            <a:r>
              <a:rPr lang="en-US" altLang="zh-CN" sz="2400" b="1" dirty="0">
                <a:solidFill>
                  <a:schemeClr val="bg1"/>
                </a:solidFill>
                <a:ea typeface="微软雅黑" panose="020B0503020204020204" pitchFamily="34" charset="-122"/>
              </a:rPr>
              <a:t>04</a:t>
            </a:r>
            <a:endParaRPr lang="zh-CN" altLang="en-US" sz="2400" b="1" dirty="0">
              <a:solidFill>
                <a:schemeClr val="bg1"/>
              </a:solidFill>
              <a:ea typeface="微软雅黑" panose="020B0503020204020204" pitchFamily="34" charset="-122"/>
            </a:endParaRPr>
          </a:p>
        </p:txBody>
      </p:sp>
      <p:sp>
        <p:nvSpPr>
          <p:cNvPr id="64" name="矩形 63"/>
          <p:cNvSpPr/>
          <p:nvPr/>
        </p:nvSpPr>
        <p:spPr>
          <a:xfrm>
            <a:off x="4529842" y="4894704"/>
            <a:ext cx="588049"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a:p>
        </p:txBody>
      </p:sp>
      <p:sp>
        <p:nvSpPr>
          <p:cNvPr id="65" name="文本框 64"/>
          <p:cNvSpPr txBox="1"/>
          <p:nvPr/>
        </p:nvSpPr>
        <p:spPr>
          <a:xfrm>
            <a:off x="4455435" y="4960504"/>
            <a:ext cx="728357" cy="461665"/>
          </a:xfrm>
          <a:prstGeom prst="rect">
            <a:avLst/>
          </a:prstGeom>
          <a:noFill/>
          <a:ln>
            <a:noFill/>
          </a:ln>
        </p:spPr>
        <p:txBody>
          <a:bodyPr wrap="square" rtlCol="0">
            <a:spAutoFit/>
          </a:bodyPr>
          <a:lstStyle/>
          <a:p>
            <a:pPr algn="ctr"/>
            <a:r>
              <a:rPr lang="en-US" altLang="zh-CN" sz="2400" b="1" dirty="0">
                <a:solidFill>
                  <a:schemeClr val="bg1"/>
                </a:solidFill>
                <a:ea typeface="微软雅黑" panose="020B0503020204020204" pitchFamily="34" charset="-122"/>
              </a:rPr>
              <a:t>05</a:t>
            </a:r>
            <a:endParaRPr lang="zh-CN" altLang="en-US" sz="2400" b="1" dirty="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内容占位符 7"/>
          <p:cNvPicPr>
            <a:picLocks noGrp="1" noChangeAspect="1"/>
          </p:cNvPicPr>
          <p:nvPr>
            <p:ph idx="1"/>
          </p:nvPr>
        </p:nvPicPr>
        <p:blipFill>
          <a:blip r:embed="rId1"/>
          <a:stretch>
            <a:fillRect/>
          </a:stretch>
        </p:blipFill>
        <p:spPr>
          <a:xfrm>
            <a:off x="1894205" y="1108075"/>
            <a:ext cx="7298055" cy="3281045"/>
          </a:xfrm>
          <a:prstGeom prst="rect">
            <a:avLst/>
          </a:prstGeom>
        </p:spPr>
      </p:pic>
      <p:sp>
        <p:nvSpPr>
          <p:cNvPr id="3" name="文本框 2"/>
          <p:cNvSpPr txBox="1"/>
          <p:nvPr/>
        </p:nvSpPr>
        <p:spPr>
          <a:xfrm>
            <a:off x="815975" y="4849495"/>
            <a:ext cx="10423525" cy="1337945"/>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en-US" altLang="zh-CN" b="1" dirty="0">
                <a:solidFill>
                  <a:schemeClr val="tx1">
                    <a:lumMod val="85000"/>
                    <a:lumOff val="15000"/>
                  </a:schemeClr>
                </a:solidFill>
                <a:latin typeface="+mn-ea"/>
                <a:cs typeface="Tahoma" panose="020B0604030504040204" charset="0"/>
                <a:sym typeface="+mn-ea"/>
              </a:rPr>
              <a:t>The p-values for total household income, total food expenditure, head of the households age, age of house, and head of the households sex in this model are all less than 0.05. This indicates that these variables are significant for the response variable (household size). </a:t>
            </a:r>
            <a:endParaRPr lang="en-US" altLang="zh-CN" b="1" dirty="0">
              <a:solidFill>
                <a:schemeClr val="tx1">
                  <a:lumMod val="85000"/>
                  <a:lumOff val="15000"/>
                </a:schemeClr>
              </a:solidFill>
              <a:latin typeface="+mn-ea"/>
              <a:cs typeface="Tahoma" panose="020B0604030504040204" charset="0"/>
              <a:sym typeface="+mn-ea"/>
            </a:endParaRPr>
          </a:p>
        </p:txBody>
      </p:sp>
      <p:sp>
        <p:nvSpPr>
          <p:cNvPr id="11" name="文本框 10"/>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Poisson Regression Model</a:t>
            </a:r>
            <a:endParaRPr lang="zh-CN" altLang="en-US" sz="2400" b="1" dirty="0">
              <a:solidFill>
                <a:schemeClr val="tx1">
                  <a:lumMod val="75000"/>
                  <a:lumOff val="25000"/>
                </a:schemeClr>
              </a:solidFill>
              <a:ea typeface="微软雅黑" panose="020B0503020204020204" pitchFamily="34" charset="-122"/>
            </a:endParaRPr>
          </a:p>
        </p:txBody>
      </p:sp>
      <p:grpSp>
        <p:nvGrpSpPr>
          <p:cNvPr id="12" name="组合 11"/>
          <p:cNvGrpSpPr/>
          <p:nvPr/>
        </p:nvGrpSpPr>
        <p:grpSpPr>
          <a:xfrm flipH="1">
            <a:off x="11371899" y="5955506"/>
            <a:ext cx="839788" cy="514747"/>
            <a:chOff x="0" y="615156"/>
            <a:chExt cx="839788" cy="514747"/>
          </a:xfrm>
        </p:grpSpPr>
        <p:sp>
          <p:nvSpPr>
            <p:cNvPr id="14" name="平行四边形 13"/>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内容占位符 7"/>
          <p:cNvPicPr>
            <a:picLocks noGrp="1" noChangeAspect="1"/>
          </p:cNvPicPr>
          <p:nvPr>
            <p:ph idx="1"/>
          </p:nvPr>
        </p:nvPicPr>
        <p:blipFill>
          <a:blip r:embed="rId1"/>
          <a:stretch>
            <a:fillRect/>
          </a:stretch>
        </p:blipFill>
        <p:spPr>
          <a:xfrm>
            <a:off x="1894205" y="1108075"/>
            <a:ext cx="7298055" cy="3281045"/>
          </a:xfrm>
          <a:prstGeom prst="rect">
            <a:avLst/>
          </a:prstGeom>
        </p:spPr>
      </p:pic>
      <p:sp>
        <p:nvSpPr>
          <p:cNvPr id="3" name="文本框 2"/>
          <p:cNvSpPr txBox="1"/>
          <p:nvPr/>
        </p:nvSpPr>
        <p:spPr>
          <a:xfrm>
            <a:off x="815975" y="4551045"/>
            <a:ext cx="10423525" cy="2030095"/>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en-US" altLang="zh-CN" b="1" dirty="0">
                <a:solidFill>
                  <a:schemeClr val="tx1">
                    <a:lumMod val="85000"/>
                    <a:lumOff val="15000"/>
                  </a:schemeClr>
                </a:solidFill>
                <a:latin typeface="+mn-ea"/>
                <a:cs typeface="Tahoma" panose="020B0604030504040204" charset="0"/>
                <a:sym typeface="+mn-ea"/>
              </a:rPr>
              <a:t>It is important to note that the p-value for Family type of two or more unrelated individuals is greater than 0.05, thus indicating that a family type of two or more nonrelated persons is not a statistically significant explanatory variable, but households composed of a single family (p value &lt;0.05) is a statistically significant predictor for the number of members of a household.</a:t>
            </a:r>
            <a:endParaRPr lang="en-US" altLang="zh-CN" b="1" dirty="0">
              <a:solidFill>
                <a:schemeClr val="tx1">
                  <a:lumMod val="85000"/>
                  <a:lumOff val="15000"/>
                </a:schemeClr>
              </a:solidFill>
              <a:latin typeface="+mn-ea"/>
              <a:cs typeface="Tahoma" panose="020B0604030504040204" charset="0"/>
            </a:endParaRPr>
          </a:p>
          <a:p>
            <a:endParaRPr lang="en-US" altLang="zh-CN" b="1" dirty="0">
              <a:solidFill>
                <a:schemeClr val="tx1">
                  <a:lumMod val="85000"/>
                  <a:lumOff val="15000"/>
                </a:schemeClr>
              </a:solidFill>
              <a:latin typeface="+mn-ea"/>
              <a:cs typeface="Tahoma" panose="020B0604030504040204" charset="0"/>
            </a:endParaRPr>
          </a:p>
        </p:txBody>
      </p:sp>
      <p:sp>
        <p:nvSpPr>
          <p:cNvPr id="11" name="文本框 10"/>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Poisson Regression Model</a:t>
            </a:r>
            <a:endParaRPr lang="zh-CN" altLang="en-US" sz="2400" b="1" dirty="0">
              <a:solidFill>
                <a:schemeClr val="tx1">
                  <a:lumMod val="75000"/>
                  <a:lumOff val="25000"/>
                </a:schemeClr>
              </a:solidFill>
              <a:ea typeface="微软雅黑" panose="020B0503020204020204" pitchFamily="34" charset="-122"/>
            </a:endParaRPr>
          </a:p>
        </p:txBody>
      </p:sp>
      <p:grpSp>
        <p:nvGrpSpPr>
          <p:cNvPr id="12" name="组合 11"/>
          <p:cNvGrpSpPr/>
          <p:nvPr/>
        </p:nvGrpSpPr>
        <p:grpSpPr>
          <a:xfrm flipH="1">
            <a:off x="11371899" y="5955506"/>
            <a:ext cx="839788" cy="514747"/>
            <a:chOff x="0" y="615156"/>
            <a:chExt cx="839788" cy="514747"/>
          </a:xfrm>
        </p:grpSpPr>
        <p:sp>
          <p:nvSpPr>
            <p:cNvPr id="14" name="平行四边形 13"/>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1"/>
          <a:stretch>
            <a:fillRect/>
          </a:stretch>
        </p:blipFill>
        <p:spPr>
          <a:xfrm>
            <a:off x="777240" y="1111250"/>
            <a:ext cx="10594975" cy="4596130"/>
          </a:xfrm>
          <a:prstGeom prst="rect">
            <a:avLst/>
          </a:prstGeom>
        </p:spPr>
      </p:pic>
      <p:sp>
        <p:nvSpPr>
          <p:cNvPr id="3" name="文本框 2"/>
          <p:cNvSpPr txBox="1"/>
          <p:nvPr/>
        </p:nvSpPr>
        <p:spPr>
          <a:xfrm>
            <a:off x="815975" y="792480"/>
            <a:ext cx="9744075" cy="368300"/>
          </a:xfrm>
          <a:prstGeom prst="rect">
            <a:avLst/>
          </a:prstGeom>
          <a:noFill/>
        </p:spPr>
        <p:txBody>
          <a:bodyPr wrap="square" rtlCol="0">
            <a:spAutoFit/>
          </a:bodyPr>
          <a:lstStyle/>
          <a:p>
            <a:pPr algn="ctr"/>
            <a:r>
              <a:rPr lang="zh-CN" altLang="en-US" b="1" dirty="0">
                <a:solidFill>
                  <a:schemeClr val="tx1">
                    <a:lumMod val="85000"/>
                    <a:lumOff val="15000"/>
                  </a:schemeClr>
                </a:solidFill>
                <a:latin typeface="+mn-ea"/>
                <a:cs typeface="Tahoma" panose="020B0604030504040204" charset="0"/>
              </a:rPr>
              <a:t>95% Confidence Intervals</a:t>
            </a:r>
            <a:endParaRPr lang="zh-CN" altLang="en-US" b="1" dirty="0">
              <a:solidFill>
                <a:schemeClr val="tx1">
                  <a:lumMod val="85000"/>
                  <a:lumOff val="15000"/>
                </a:schemeClr>
              </a:solidFill>
              <a:latin typeface="+mn-ea"/>
              <a:cs typeface="Tahoma" panose="020B0604030504040204" charset="0"/>
            </a:endParaRPr>
          </a:p>
        </p:txBody>
      </p:sp>
      <p:sp>
        <p:nvSpPr>
          <p:cNvPr id="11" name="文本框 10"/>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Poisson Regression Model</a:t>
            </a:r>
            <a:endParaRPr lang="zh-CN" altLang="en-US" sz="2400" b="1" dirty="0">
              <a:solidFill>
                <a:schemeClr val="tx1">
                  <a:lumMod val="75000"/>
                  <a:lumOff val="25000"/>
                </a:schemeClr>
              </a:solidFill>
              <a:ea typeface="微软雅黑" panose="020B0503020204020204" pitchFamily="34" charset="-122"/>
            </a:endParaRPr>
          </a:p>
        </p:txBody>
      </p:sp>
      <p:grpSp>
        <p:nvGrpSpPr>
          <p:cNvPr id="12" name="组合 11"/>
          <p:cNvGrpSpPr/>
          <p:nvPr/>
        </p:nvGrpSpPr>
        <p:grpSpPr>
          <a:xfrm flipH="1">
            <a:off x="11371899" y="5955506"/>
            <a:ext cx="839788" cy="514747"/>
            <a:chOff x="0" y="615156"/>
            <a:chExt cx="839788" cy="514747"/>
          </a:xfrm>
        </p:grpSpPr>
        <p:sp>
          <p:nvSpPr>
            <p:cNvPr id="14" name="平行四边形 13"/>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656590" y="6120765"/>
            <a:ext cx="10062845" cy="706755"/>
          </a:xfrm>
          <a:prstGeom prst="rect">
            <a:avLst/>
          </a:prstGeom>
          <a:noFill/>
        </p:spPr>
        <p:txBody>
          <a:bodyPr wrap="square" rtlCol="0">
            <a:spAutoFit/>
          </a:bodyPr>
          <a:p>
            <a:pPr marL="342900" indent="-342900">
              <a:buFont typeface="Arial" panose="020B0604020202020204" pitchFamily="34" charset="0"/>
              <a:buChar char="•"/>
            </a:pPr>
            <a:r>
              <a:rPr lang="zh-CN" altLang="en-US" sz="2000" b="1"/>
              <a:t>The confidence intervals in this table get out the same conclusion for the fitted results.</a:t>
            </a:r>
            <a:endParaRPr lang="zh-CN" altLang="en-US" sz="20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2" name="文本框 1"/>
              <p:cNvSpPr txBox="1"/>
              <p:nvPr/>
            </p:nvSpPr>
            <p:spPr>
              <a:xfrm>
                <a:off x="257175" y="1090930"/>
                <a:ext cx="11673205" cy="1015365"/>
              </a:xfrm>
              <a:prstGeom prst="rect">
                <a:avLst/>
              </a:prstGeom>
              <a:noFill/>
            </p:spPr>
            <p:txBody>
              <a:bodyPr wrap="square" rtlCol="0" anchor="t">
                <a:spAutoFit/>
              </a:bodyPr>
              <a:lstStyle/>
              <a:p>
                <a:pPr algn="ctr" fontAlgn="auto">
                  <a:lnSpc>
                    <a:spcPct val="150000"/>
                  </a:lnSpc>
                </a:pPr>
                <a:r>
                  <a:rPr lang="en-US" altLang="zh-CN" sz="2000" b="1"/>
                  <a:t>log(</a:t>
                </a:r>
                <a14:m>
                  <m:oMath xmlns:m="http://schemas.openxmlformats.org/officeDocument/2006/math">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sym typeface="+mn-ea"/>
                          </a:rPr>
                          <m:t>𝛌</m:t>
                        </m:r>
                      </m:e>
                      <m:sub>
                        <m:r>
                          <a:rPr lang="en-US" altLang="zh-CN" sz="2000" b="1">
                            <a:latin typeface="Cambria Math" panose="02040503050406030204" pitchFamily="18" charset="0"/>
                            <a:cs typeface="Cambria Math" panose="02040503050406030204" pitchFamily="18" charset="0"/>
                          </a:rPr>
                          <m:t>𝐢</m:t>
                        </m:r>
                      </m:sub>
                    </m:sSub>
                  </m:oMath>
                </a14:m>
                <a:r>
                  <a:rPr lang="en-US" altLang="zh-CN" sz="2000" b="1"/>
                  <a:t>)=</a:t>
                </a:r>
                <a14:m>
                  <m:oMath xmlns:m="http://schemas.openxmlformats.org/officeDocument/2006/math">
                    <m:r>
                      <a:rPr lang="en-US" altLang="zh-CN" sz="2000" b="1">
                        <a:latin typeface="Cambria Math" panose="02040503050406030204" pitchFamily="18" charset="0"/>
                        <a:cs typeface="Cambria Math" panose="02040503050406030204" pitchFamily="18" charset="0"/>
                      </a:rPr>
                      <m:t>𝟏</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𝟒𝟑𝟏−𝟎</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𝟎𝟎𝟑</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𝐱</m:t>
                        </m:r>
                      </m:e>
                      <m:sub>
                        <m:r>
                          <a:rPr lang="en-US" altLang="zh-CN" sz="2000" b="1">
                            <a:latin typeface="Cambria Math" panose="02040503050406030204" pitchFamily="18" charset="0"/>
                            <a:cs typeface="Cambria Math" panose="02040503050406030204" pitchFamily="18" charset="0"/>
                          </a:rPr>
                          <m:t>𝟏𝐢</m:t>
                        </m:r>
                      </m:sub>
                    </m:sSub>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𝟎𝟓𝟎</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𝐱</m:t>
                        </m:r>
                      </m:e>
                      <m:sub>
                        <m:r>
                          <a:rPr lang="en-US" altLang="zh-CN" sz="2000" b="1">
                            <a:latin typeface="Cambria Math" panose="02040503050406030204" pitchFamily="18" charset="0"/>
                            <a:cs typeface="Cambria Math" panose="02040503050406030204" pitchFamily="18" charset="0"/>
                          </a:rPr>
                          <m:t>𝟐𝐢</m:t>
                        </m:r>
                      </m:sub>
                    </m:sSub>
                    <m:r>
                      <a:rPr lang="en-US" altLang="zh-CN" sz="2000" b="1">
                        <a:latin typeface="Cambria Math" panose="02040503050406030204" pitchFamily="18" charset="0"/>
                        <a:cs typeface="Cambria Math" panose="02040503050406030204" pitchFamily="18" charset="0"/>
                      </a:rPr>
                      <m:t>−𝟎</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𝟎𝟎𝟑</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𝐱</m:t>
                        </m:r>
                      </m:e>
                      <m:sub>
                        <m:r>
                          <a:rPr lang="en-US" altLang="zh-CN" sz="2000" b="1">
                            <a:latin typeface="Cambria Math" panose="02040503050406030204" pitchFamily="18" charset="0"/>
                            <a:cs typeface="Cambria Math" panose="02040503050406030204" pitchFamily="18" charset="0"/>
                          </a:rPr>
                          <m:t>𝟑𝐢</m:t>
                        </m:r>
                      </m:sub>
                    </m:sSub>
                    <m:r>
                      <a:rPr lang="en-US" altLang="zh-CN" sz="2000" b="1">
                        <a:latin typeface="Cambria Math" panose="02040503050406030204" pitchFamily="18" charset="0"/>
                        <a:cs typeface="Cambria Math" panose="02040503050406030204" pitchFamily="18" charset="0"/>
                      </a:rPr>
                      <m:t>−𝟎</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𝟎𝟎𝟐</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𝐱</m:t>
                        </m:r>
                      </m:e>
                      <m:sub>
                        <m:r>
                          <a:rPr lang="en-US" altLang="zh-CN" sz="2000" b="1">
                            <a:latin typeface="Cambria Math" panose="02040503050406030204" pitchFamily="18" charset="0"/>
                            <a:cs typeface="Cambria Math" panose="02040503050406030204" pitchFamily="18" charset="0"/>
                          </a:rPr>
                          <m:t>𝟒𝐢</m:t>
                        </m:r>
                      </m:sub>
                    </m:sSub>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𝟐𝟐𝟏</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𝐈</m:t>
                        </m:r>
                      </m:e>
                      <m:sub>
                        <m:r>
                          <a:rPr lang="en-US" altLang="zh-CN" sz="2000" b="1">
                            <a:latin typeface="Cambria Math" panose="02040503050406030204" pitchFamily="18" charset="0"/>
                            <a:cs typeface="Cambria Math" panose="02040503050406030204" pitchFamily="18" charset="0"/>
                          </a:rPr>
                          <m:t>𝐌</m:t>
                        </m:r>
                      </m:sub>
                    </m:sSub>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𝐢</m:t>
                    </m:r>
                    <m:r>
                      <a:rPr lang="en-US" altLang="zh-CN" sz="2000" b="1">
                        <a:latin typeface="Cambria Math" panose="02040503050406030204" pitchFamily="18" charset="0"/>
                        <a:cs typeface="Cambria Math" panose="02040503050406030204" pitchFamily="18" charset="0"/>
                      </a:rPr>
                      <m:t>)</m:t>
                    </m:r>
                  </m:oMath>
                </a14:m>
                <a:endParaRPr lang="en-US" altLang="zh-CN" sz="2000" b="1">
                  <a:latin typeface="Cambria Math" panose="02040503050406030204" pitchFamily="18" charset="0"/>
                  <a:cs typeface="Cambria Math" panose="02040503050406030204" pitchFamily="18" charset="0"/>
                </a:endParaRPr>
              </a:p>
              <a:p>
                <a:pPr algn="ctr" fontAlgn="auto">
                  <a:lnSpc>
                    <a:spcPct val="150000"/>
                  </a:lnSpc>
                </a:pPr>
                <a14:m>
                  <m:oMathPara xmlns:m="http://schemas.openxmlformats.org/officeDocument/2006/math">
                    <m:oMathParaPr>
                      <m:jc m:val="centerGroup"/>
                    </m:oMathParaPr>
                    <m:oMath xmlns:m="http://schemas.openxmlformats.org/officeDocument/2006/math">
                      <m:r>
                        <a:rPr lang="en-US" altLang="zh-CN" sz="2000" b="1">
                          <a:latin typeface="Cambria Math" panose="02040503050406030204" pitchFamily="18" charset="0"/>
                          <a:cs typeface="Cambria Math" panose="02040503050406030204" pitchFamily="18" charset="0"/>
                        </a:rPr>
                        <m:t>−𝟎</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𝟑𝟒𝟖</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𝐈</m:t>
                          </m:r>
                        </m:e>
                        <m:sub>
                          <m:r>
                            <a:rPr lang="en-US" altLang="zh-CN" sz="2000" b="1">
                              <a:latin typeface="Cambria Math" panose="02040503050406030204" pitchFamily="18" charset="0"/>
                              <a:cs typeface="Cambria Math" panose="02040503050406030204" pitchFamily="18" charset="0"/>
                            </a:rPr>
                            <m:t>𝐒</m:t>
                          </m:r>
                        </m:sub>
                      </m:sSub>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𝐢</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  </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𝛜</m:t>
                          </m:r>
                        </m:e>
                        <m:sub>
                          <m:r>
                            <a:rPr lang="en-US" altLang="zh-CN" sz="2000" b="1">
                              <a:latin typeface="Cambria Math" panose="02040503050406030204" pitchFamily="18" charset="0"/>
                              <a:cs typeface="Cambria Math" panose="02040503050406030204" pitchFamily="18" charset="0"/>
                            </a:rPr>
                            <m:t>𝐢</m:t>
                          </m:r>
                        </m:sub>
                      </m:sSub>
                      <m:r>
                        <a:rPr lang="en-US" altLang="zh-CN" sz="2000" b="1">
                          <a:latin typeface="Cambria Math" panose="02040503050406030204" pitchFamily="18" charset="0"/>
                          <a:cs typeface="Cambria Math" panose="02040503050406030204" pitchFamily="18" charset="0"/>
                        </a:rPr>
                        <m:t>,        </m:t>
                      </m:r>
                      <m:r>
                        <a:rPr lang="en-US" altLang="zh-CN" sz="2000" b="1">
                          <a:latin typeface="Cambria Math" panose="02040503050406030204" pitchFamily="18" charset="0"/>
                          <a:cs typeface="Cambria Math" panose="02040503050406030204" pitchFamily="18" charset="0"/>
                        </a:rPr>
                        <m:t>𝛆</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𝐍</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m:t>
                      </m:r>
                      <m:r>
                        <a:rPr lang="en-US" altLang="zh-CN" sz="2000" b="1">
                          <a:latin typeface="Cambria Math" panose="02040503050406030204" pitchFamily="18" charset="0"/>
                          <a:cs typeface="Cambria Math" panose="02040503050406030204" pitchFamily="18" charset="0"/>
                        </a:rPr>
                        <m:t>,</m:t>
                      </m:r>
                      <m:sSup>
                        <m:sSupPr>
                          <m:ctrlPr>
                            <a:rPr lang="en-US" altLang="zh-CN" sz="2000" b="1">
                              <a:latin typeface="Cambria Math" panose="02040503050406030204" pitchFamily="18" charset="0"/>
                              <a:cs typeface="Cambria Math" panose="02040503050406030204" pitchFamily="18" charset="0"/>
                            </a:rPr>
                          </m:ctrlPr>
                        </m:sSupPr>
                        <m:e>
                          <m:r>
                            <a:rPr lang="en-US" altLang="zh-CN" sz="2000" b="1">
                              <a:latin typeface="Cambria Math" panose="02040503050406030204" pitchFamily="18" charset="0"/>
                              <a:cs typeface="Cambria Math" panose="02040503050406030204" pitchFamily="18" charset="0"/>
                            </a:rPr>
                            <m:t>𝛔</m:t>
                          </m:r>
                        </m:e>
                        <m:sup>
                          <m:r>
                            <a:rPr lang="en-US" altLang="zh-CN" sz="2000" b="1">
                              <a:latin typeface="Cambria Math" panose="02040503050406030204" pitchFamily="18" charset="0"/>
                              <a:cs typeface="Cambria Math" panose="02040503050406030204" pitchFamily="18" charset="0"/>
                            </a:rPr>
                            <m:t>𝟐</m:t>
                          </m:r>
                        </m:sup>
                      </m:sSup>
                      <m:r>
                        <a:rPr lang="en-US" altLang="zh-CN" sz="2000" b="1">
                          <a:latin typeface="Cambria Math" panose="02040503050406030204" pitchFamily="18" charset="0"/>
                          <a:ea typeface="MS Mincho" charset="0"/>
                          <a:cs typeface="Cambria Math" panose="02040503050406030204" pitchFamily="18" charset="0"/>
                        </a:rPr>
                        <m:t>)</m:t>
                      </m:r>
                    </m:oMath>
                  </m:oMathPara>
                </a14:m>
                <a:endParaRPr lang="en-US" altLang="zh-CN" sz="2000" b="1">
                  <a:latin typeface="Cambria Math" panose="02040503050406030204" pitchFamily="18" charset="0"/>
                  <a:ea typeface="MS Mincho" charset="0"/>
                  <a:cs typeface="Cambria Math" panose="02040503050406030204"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257175" y="1090930"/>
                <a:ext cx="11673205" cy="101536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257175" y="2291715"/>
                <a:ext cx="11684000" cy="4104005"/>
              </a:xfrm>
              <a:prstGeom prst="rect">
                <a:avLst/>
              </a:prstGeom>
              <a:noFill/>
            </p:spPr>
            <p:txBody>
              <a:bodyPr wrap="square" rtlCol="0">
                <a:spAutoFit/>
              </a:bodyPr>
              <a:lstStyle/>
              <a:p>
                <a:pPr fontAlgn="auto">
                  <a:lnSpc>
                    <a:spcPct val="150000"/>
                  </a:lnSpc>
                </a:pPr>
                <a:r>
                  <a:rPr lang="zh-CN" altLang="en-US" dirty="0">
                    <a:solidFill>
                      <a:schemeClr val="tx1">
                        <a:lumMod val="85000"/>
                        <a:lumOff val="15000"/>
                      </a:schemeClr>
                    </a:solidFill>
                    <a:latin typeface="Tahoma" panose="020B0604030504040204" charset="0"/>
                    <a:cs typeface="Tahoma" panose="020B0604030504040204" charset="0"/>
                  </a:rPr>
                  <a:t>where</a:t>
                </a:r>
                <a:endParaRPr lang="zh-CN" altLang="en-US" dirty="0">
                  <a:solidFill>
                    <a:schemeClr val="tx1">
                      <a:lumMod val="85000"/>
                      <a:lumOff val="15000"/>
                    </a:schemeClr>
                  </a:solidFill>
                  <a:latin typeface="Tahoma" panose="020B0604030504040204" charset="0"/>
                  <a:cs typeface="Tahoma" panose="020B0604030504040204" charset="0"/>
                </a:endParaRPr>
              </a:p>
              <a:p>
                <a:pPr fontAlgn="auto">
                  <a:lnSpc>
                    <a:spcPct val="150000"/>
                  </a:lnSpc>
                </a:pPr>
                <a14:m>
                  <m:oMath xmlns:m="http://schemas.openxmlformats.org/officeDocument/2006/math">
                    <m:sSub>
                      <m:sSubPr>
                        <m:ctrlPr>
                          <a:rPr lang="en-US" altLang="zh-CN" i="1">
                            <a:solidFill>
                              <a:schemeClr val="tx1">
                                <a:lumMod val="85000"/>
                                <a:lumOff val="15000"/>
                              </a:schemeClr>
                            </a:solidFill>
                            <a:latin typeface="Cambria Math" panose="02040503050406030204" pitchFamily="18" charset="0"/>
                            <a:cs typeface="Cambria Math" panose="02040503050406030204" pitchFamily="18" charset="0"/>
                          </a:rPr>
                        </m:ctrlPr>
                      </m:sSubPr>
                      <m:e>
                        <m:r>
                          <a:rPr lang="en-US" altLang="zh-CN" i="1" smtClean="0">
                            <a:solidFill>
                              <a:schemeClr val="tx1">
                                <a:lumMod val="85000"/>
                                <a:lumOff val="15000"/>
                              </a:schemeClr>
                            </a:solidFill>
                            <a:latin typeface="Cambria Math" panose="02040503050406030204" pitchFamily="18" charset="0"/>
                            <a:ea typeface="MS Mincho" charset="0"/>
                            <a:cs typeface="Cambria Math" panose="02040503050406030204" pitchFamily="18" charset="0"/>
                            <a:sym typeface="+mn-ea"/>
                          </a:rPr>
                          <m:t>𝜆</m:t>
                        </m:r>
                      </m:e>
                      <m:sub>
                        <m:r>
                          <a:rPr lang="en-US" altLang="zh-CN" i="1" smtClean="0">
                            <a:solidFill>
                              <a:schemeClr val="tx1">
                                <a:lumMod val="85000"/>
                                <a:lumOff val="15000"/>
                              </a:schemeClr>
                            </a:solidFill>
                            <a:latin typeface="Cambria Math" panose="02040503050406030204" pitchFamily="18" charset="0"/>
                            <a:cs typeface="Cambria Math" panose="02040503050406030204" pitchFamily="18" charset="0"/>
                          </a:rPr>
                          <m:t>𝑖</m:t>
                        </m:r>
                      </m:sub>
                    </m:sSub>
                  </m:oMath>
                </a14:m>
                <a:r>
                  <a:rPr lang="zh-CN" altLang="en-US" dirty="0">
                    <a:solidFill>
                      <a:schemeClr val="tx1">
                        <a:lumMod val="85000"/>
                        <a:lumOff val="15000"/>
                      </a:schemeClr>
                    </a:solidFill>
                    <a:latin typeface="Tahoma" panose="020B0604030504040204" charset="0"/>
                    <a:cs typeface="Tahoma" panose="020B0604030504040204" charset="0"/>
                  </a:rPr>
                  <a:t> is the Total Number of Household Members of the ith household;</a:t>
                </a:r>
                <a:endParaRPr lang="zh-CN" altLang="en-US" dirty="0">
                  <a:solidFill>
                    <a:schemeClr val="tx1">
                      <a:lumMod val="85000"/>
                      <a:lumOff val="15000"/>
                    </a:schemeClr>
                  </a:solidFill>
                  <a:latin typeface="Tahoma" panose="020B0604030504040204" charset="0"/>
                  <a:cs typeface="Tahoma" panose="020B0604030504040204" charset="0"/>
                </a:endParaRPr>
              </a:p>
              <a:p>
                <a:pPr fontAlgn="auto">
                  <a:lnSpc>
                    <a:spcPct val="150000"/>
                  </a:lnSpc>
                </a:pPr>
                <a14:m>
                  <m:oMath xmlns:m="http://schemas.openxmlformats.org/officeDocument/2006/math">
                    <m:sSub>
                      <m:sSubPr>
                        <m:ctrlPr>
                          <a:rPr lang="en-US" altLang="zh-CN" i="1">
                            <a:solidFill>
                              <a:schemeClr val="tx1">
                                <a:lumMod val="85000"/>
                                <a:lumOff val="15000"/>
                              </a:schemeClr>
                            </a:solidFill>
                            <a:latin typeface="Cambria Math" panose="02040503050406030204" pitchFamily="18" charset="0"/>
                            <a:cs typeface="Cambria Math" panose="02040503050406030204" pitchFamily="18" charset="0"/>
                          </a:rPr>
                        </m:ctrlPr>
                      </m:sSubPr>
                      <m:e>
                        <m:r>
                          <a:rPr lang="en-US" altLang="zh-CN" i="1" smtClean="0">
                            <a:solidFill>
                              <a:schemeClr val="tx1">
                                <a:lumMod val="85000"/>
                                <a:lumOff val="15000"/>
                              </a:schemeClr>
                            </a:solidFill>
                            <a:latin typeface="Cambria Math" panose="02040503050406030204" pitchFamily="18" charset="0"/>
                            <a:cs typeface="Cambria Math" panose="02040503050406030204" pitchFamily="18" charset="0"/>
                          </a:rPr>
                          <m:t>𝑥</m:t>
                        </m:r>
                      </m:e>
                      <m:sub>
                        <m:r>
                          <a:rPr lang="en-US" altLang="zh-CN" i="1" smtClean="0">
                            <a:solidFill>
                              <a:schemeClr val="tx1">
                                <a:lumMod val="85000"/>
                                <a:lumOff val="15000"/>
                              </a:schemeClr>
                            </a:solidFill>
                            <a:latin typeface="Cambria Math" panose="02040503050406030204" pitchFamily="18" charset="0"/>
                            <a:cs typeface="Cambria Math" panose="02040503050406030204" pitchFamily="18" charset="0"/>
                          </a:rPr>
                          <m:t>1</m:t>
                        </m:r>
                        <m:r>
                          <a:rPr lang="en-US" altLang="zh-CN" i="1" smtClean="0">
                            <a:solidFill>
                              <a:schemeClr val="tx1">
                                <a:lumMod val="85000"/>
                                <a:lumOff val="15000"/>
                              </a:schemeClr>
                            </a:solidFill>
                            <a:latin typeface="Cambria Math" panose="02040503050406030204" pitchFamily="18" charset="0"/>
                            <a:cs typeface="Cambria Math" panose="02040503050406030204" pitchFamily="18" charset="0"/>
                          </a:rPr>
                          <m:t>𝑖</m:t>
                        </m:r>
                      </m:sub>
                    </m:sSub>
                  </m:oMath>
                </a14:m>
                <a:r>
                  <a:rPr lang="zh-CN" altLang="en-US" dirty="0">
                    <a:solidFill>
                      <a:schemeClr val="tx1">
                        <a:lumMod val="85000"/>
                        <a:lumOff val="15000"/>
                      </a:schemeClr>
                    </a:solidFill>
                    <a:latin typeface="Tahoma" panose="020B0604030504040204" charset="0"/>
                    <a:cs typeface="Tahoma" panose="020B0604030504040204" charset="0"/>
                  </a:rPr>
                  <a:t> is the Total Household Income of the ith household;</a:t>
                </a:r>
                <a:endParaRPr lang="zh-CN" altLang="en-US" dirty="0">
                  <a:solidFill>
                    <a:schemeClr val="tx1">
                      <a:lumMod val="85000"/>
                      <a:lumOff val="15000"/>
                    </a:schemeClr>
                  </a:solidFill>
                  <a:latin typeface="Tahoma" panose="020B0604030504040204" charset="0"/>
                  <a:cs typeface="Tahoma" panose="020B0604030504040204" charset="0"/>
                </a:endParaRPr>
              </a:p>
              <a:p>
                <a:pPr fontAlgn="auto">
                  <a:lnSpc>
                    <a:spcPct val="150000"/>
                  </a:lnSpc>
                </a:pPr>
                <a14:m>
                  <m:oMath xmlns:m="http://schemas.openxmlformats.org/officeDocument/2006/math">
                    <m:sSub>
                      <m:sSubPr>
                        <m:ctrlPr>
                          <a:rPr lang="en-US" altLang="zh-CN" i="1">
                            <a:solidFill>
                              <a:schemeClr val="tx1">
                                <a:lumMod val="85000"/>
                                <a:lumOff val="15000"/>
                              </a:schemeClr>
                            </a:solidFill>
                            <a:latin typeface="Cambria Math" panose="02040503050406030204" pitchFamily="18" charset="0"/>
                            <a:cs typeface="Cambria Math" panose="02040503050406030204" pitchFamily="18" charset="0"/>
                          </a:rPr>
                        </m:ctrlPr>
                      </m:sSubPr>
                      <m:e>
                        <m:r>
                          <a:rPr lang="en-US" altLang="zh-CN" i="1" smtClean="0">
                            <a:solidFill>
                              <a:schemeClr val="tx1">
                                <a:lumMod val="85000"/>
                                <a:lumOff val="15000"/>
                              </a:schemeClr>
                            </a:solidFill>
                            <a:latin typeface="Cambria Math" panose="02040503050406030204" pitchFamily="18" charset="0"/>
                            <a:cs typeface="Cambria Math" panose="02040503050406030204" pitchFamily="18" charset="0"/>
                          </a:rPr>
                          <m:t>𝑥</m:t>
                        </m:r>
                      </m:e>
                      <m:sub>
                        <m:r>
                          <a:rPr lang="en-US" altLang="zh-CN" i="1" smtClean="0">
                            <a:solidFill>
                              <a:schemeClr val="tx1">
                                <a:lumMod val="85000"/>
                                <a:lumOff val="15000"/>
                              </a:schemeClr>
                            </a:solidFill>
                            <a:latin typeface="Cambria Math" panose="02040503050406030204" pitchFamily="18" charset="0"/>
                            <a:cs typeface="Cambria Math" panose="02040503050406030204" pitchFamily="18" charset="0"/>
                          </a:rPr>
                          <m:t>2</m:t>
                        </m:r>
                        <m:r>
                          <a:rPr lang="en-US" altLang="zh-CN" i="1" smtClean="0">
                            <a:solidFill>
                              <a:schemeClr val="tx1">
                                <a:lumMod val="85000"/>
                                <a:lumOff val="15000"/>
                              </a:schemeClr>
                            </a:solidFill>
                            <a:latin typeface="Cambria Math" panose="02040503050406030204" pitchFamily="18" charset="0"/>
                            <a:cs typeface="Cambria Math" panose="02040503050406030204" pitchFamily="18" charset="0"/>
                          </a:rPr>
                          <m:t>𝑖</m:t>
                        </m:r>
                      </m:sub>
                    </m:sSub>
                  </m:oMath>
                </a14:m>
                <a:r>
                  <a:rPr lang="zh-CN" altLang="en-US" dirty="0">
                    <a:solidFill>
                      <a:schemeClr val="tx1">
                        <a:lumMod val="85000"/>
                        <a:lumOff val="15000"/>
                      </a:schemeClr>
                    </a:solidFill>
                    <a:latin typeface="Tahoma" panose="020B0604030504040204" charset="0"/>
                    <a:cs typeface="Tahoma" panose="020B0604030504040204" charset="0"/>
                  </a:rPr>
                  <a:t> is the Total Food Expenditure of the ith household;</a:t>
                </a:r>
                <a:endParaRPr lang="zh-CN" altLang="en-US" dirty="0">
                  <a:solidFill>
                    <a:schemeClr val="tx1">
                      <a:lumMod val="85000"/>
                      <a:lumOff val="15000"/>
                    </a:schemeClr>
                  </a:solidFill>
                  <a:latin typeface="Tahoma" panose="020B0604030504040204" charset="0"/>
                  <a:cs typeface="Tahoma" panose="020B0604030504040204" charset="0"/>
                </a:endParaRPr>
              </a:p>
              <a:p>
                <a:pPr fontAlgn="auto">
                  <a:lnSpc>
                    <a:spcPct val="150000"/>
                  </a:lnSpc>
                </a:pPr>
                <a14:m>
                  <m:oMath xmlns:m="http://schemas.openxmlformats.org/officeDocument/2006/math">
                    <m:sSub>
                      <m:sSubPr>
                        <m:ctrlPr>
                          <a:rPr lang="en-US" altLang="zh-CN" i="1">
                            <a:solidFill>
                              <a:schemeClr val="tx1">
                                <a:lumMod val="85000"/>
                                <a:lumOff val="15000"/>
                              </a:schemeClr>
                            </a:solidFill>
                            <a:latin typeface="Cambria Math" panose="02040503050406030204" pitchFamily="18" charset="0"/>
                            <a:cs typeface="Cambria Math" panose="02040503050406030204" pitchFamily="18" charset="0"/>
                          </a:rPr>
                        </m:ctrlPr>
                      </m:sSubPr>
                      <m:e>
                        <m:r>
                          <a:rPr lang="en-US" altLang="zh-CN" i="1" smtClean="0">
                            <a:solidFill>
                              <a:schemeClr val="tx1">
                                <a:lumMod val="85000"/>
                                <a:lumOff val="15000"/>
                              </a:schemeClr>
                            </a:solidFill>
                            <a:latin typeface="Cambria Math" panose="02040503050406030204" pitchFamily="18" charset="0"/>
                            <a:cs typeface="Cambria Math" panose="02040503050406030204" pitchFamily="18" charset="0"/>
                          </a:rPr>
                          <m:t>𝑥</m:t>
                        </m:r>
                      </m:e>
                      <m:sub>
                        <m:r>
                          <a:rPr lang="en-US" altLang="zh-CN" i="1" smtClean="0">
                            <a:solidFill>
                              <a:schemeClr val="tx1">
                                <a:lumMod val="85000"/>
                                <a:lumOff val="15000"/>
                              </a:schemeClr>
                            </a:solidFill>
                            <a:latin typeface="Cambria Math" panose="02040503050406030204" pitchFamily="18" charset="0"/>
                            <a:cs typeface="Cambria Math" panose="02040503050406030204" pitchFamily="18" charset="0"/>
                          </a:rPr>
                          <m:t>3</m:t>
                        </m:r>
                        <m:r>
                          <a:rPr lang="en-US" altLang="zh-CN" i="1" smtClean="0">
                            <a:solidFill>
                              <a:schemeClr val="tx1">
                                <a:lumMod val="85000"/>
                                <a:lumOff val="15000"/>
                              </a:schemeClr>
                            </a:solidFill>
                            <a:latin typeface="Cambria Math" panose="02040503050406030204" pitchFamily="18" charset="0"/>
                            <a:cs typeface="Cambria Math" panose="02040503050406030204" pitchFamily="18" charset="0"/>
                          </a:rPr>
                          <m:t>𝑖</m:t>
                        </m:r>
                      </m:sub>
                    </m:sSub>
                  </m:oMath>
                </a14:m>
                <a:r>
                  <a:rPr lang="zh-CN" altLang="en-US" dirty="0">
                    <a:solidFill>
                      <a:schemeClr val="tx1">
                        <a:lumMod val="85000"/>
                        <a:lumOff val="15000"/>
                      </a:schemeClr>
                    </a:solidFill>
                    <a:latin typeface="Tahoma" panose="020B0604030504040204" charset="0"/>
                    <a:cs typeface="Tahoma" panose="020B0604030504040204" charset="0"/>
                  </a:rPr>
                  <a:t> is the Household Head’s Age of the ith household;</a:t>
                </a:r>
                <a:endParaRPr lang="zh-CN" altLang="en-US" dirty="0">
                  <a:solidFill>
                    <a:schemeClr val="tx1">
                      <a:lumMod val="85000"/>
                      <a:lumOff val="15000"/>
                    </a:schemeClr>
                  </a:solidFill>
                  <a:latin typeface="Tahoma" panose="020B0604030504040204" charset="0"/>
                  <a:cs typeface="Tahoma" panose="020B0604030504040204" charset="0"/>
                </a:endParaRPr>
              </a:p>
              <a:p>
                <a:pPr fontAlgn="auto">
                  <a:lnSpc>
                    <a:spcPct val="150000"/>
                  </a:lnSpc>
                </a:pPr>
                <a14:m>
                  <m:oMath xmlns:m="http://schemas.openxmlformats.org/officeDocument/2006/math">
                    <m:sSub>
                      <m:sSubPr>
                        <m:ctrlPr>
                          <a:rPr lang="en-US" altLang="zh-CN" i="1">
                            <a:solidFill>
                              <a:schemeClr val="tx1">
                                <a:lumMod val="85000"/>
                                <a:lumOff val="15000"/>
                              </a:schemeClr>
                            </a:solidFill>
                            <a:latin typeface="Cambria Math" panose="02040503050406030204" pitchFamily="18" charset="0"/>
                            <a:cs typeface="Cambria Math" panose="02040503050406030204" pitchFamily="18" charset="0"/>
                          </a:rPr>
                        </m:ctrlPr>
                      </m:sSubPr>
                      <m:e>
                        <m:r>
                          <a:rPr lang="en-US" altLang="zh-CN" i="1" smtClean="0">
                            <a:solidFill>
                              <a:schemeClr val="tx1">
                                <a:lumMod val="85000"/>
                                <a:lumOff val="15000"/>
                              </a:schemeClr>
                            </a:solidFill>
                            <a:latin typeface="Cambria Math" panose="02040503050406030204" pitchFamily="18" charset="0"/>
                            <a:cs typeface="Cambria Math" panose="02040503050406030204" pitchFamily="18" charset="0"/>
                          </a:rPr>
                          <m:t>𝑥</m:t>
                        </m:r>
                      </m:e>
                      <m:sub>
                        <m:r>
                          <a:rPr lang="en-US" altLang="zh-CN" i="1" smtClean="0">
                            <a:solidFill>
                              <a:schemeClr val="tx1">
                                <a:lumMod val="85000"/>
                                <a:lumOff val="15000"/>
                              </a:schemeClr>
                            </a:solidFill>
                            <a:latin typeface="Cambria Math" panose="02040503050406030204" pitchFamily="18" charset="0"/>
                            <a:cs typeface="Cambria Math" panose="02040503050406030204" pitchFamily="18" charset="0"/>
                          </a:rPr>
                          <m:t>4</m:t>
                        </m:r>
                        <m:r>
                          <a:rPr lang="en-US" altLang="zh-CN" i="1" smtClean="0">
                            <a:solidFill>
                              <a:schemeClr val="tx1">
                                <a:lumMod val="85000"/>
                                <a:lumOff val="15000"/>
                              </a:schemeClr>
                            </a:solidFill>
                            <a:latin typeface="Cambria Math" panose="02040503050406030204" pitchFamily="18" charset="0"/>
                            <a:cs typeface="Cambria Math" panose="02040503050406030204" pitchFamily="18" charset="0"/>
                          </a:rPr>
                          <m:t>𝑖</m:t>
                        </m:r>
                      </m:sub>
                    </m:sSub>
                  </m:oMath>
                </a14:m>
                <a:r>
                  <a:rPr lang="zh-CN" altLang="en-US" dirty="0">
                    <a:solidFill>
                      <a:schemeClr val="tx1">
                        <a:lumMod val="85000"/>
                        <a:lumOff val="15000"/>
                      </a:schemeClr>
                    </a:solidFill>
                    <a:latin typeface="Tahoma" panose="020B0604030504040204" charset="0"/>
                    <a:cs typeface="Tahoma" panose="020B0604030504040204" charset="0"/>
                  </a:rPr>
                  <a:t> is the Building Age</a:t>
                </a:r>
                <a:r>
                  <a:rPr lang="en-US" altLang="zh-CN" dirty="0">
                    <a:solidFill>
                      <a:schemeClr val="tx1">
                        <a:lumMod val="85000"/>
                        <a:lumOff val="15000"/>
                      </a:schemeClr>
                    </a:solidFill>
                    <a:latin typeface="Tahoma" panose="020B0604030504040204" charset="0"/>
                    <a:cs typeface="Tahoma" panose="020B0604030504040204" charset="0"/>
                  </a:rPr>
                  <a:t> </a:t>
                </a:r>
                <a:r>
                  <a:rPr lang="zh-CN" altLang="en-US" dirty="0">
                    <a:solidFill>
                      <a:schemeClr val="tx1">
                        <a:lumMod val="85000"/>
                        <a:lumOff val="15000"/>
                      </a:schemeClr>
                    </a:solidFill>
                    <a:latin typeface="Tahoma" panose="020B0604030504040204" charset="0"/>
                    <a:cs typeface="Tahoma" panose="020B0604030504040204" charset="0"/>
                  </a:rPr>
                  <a:t>of the ith household;</a:t>
                </a:r>
                <a:endParaRPr lang="zh-CN" altLang="en-US" dirty="0">
                  <a:solidFill>
                    <a:schemeClr val="tx1">
                      <a:lumMod val="85000"/>
                      <a:lumOff val="15000"/>
                    </a:schemeClr>
                  </a:solidFill>
                  <a:latin typeface="Tahoma" panose="020B0604030504040204" charset="0"/>
                  <a:cs typeface="Tahoma" panose="020B0604030504040204" charset="0"/>
                </a:endParaRPr>
              </a:p>
              <a:p>
                <a:pPr fontAlgn="auto">
                  <a:lnSpc>
                    <a:spcPct val="150000"/>
                  </a:lnSpc>
                </a:pP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smtClean="0">
                            <a:latin typeface="Cambria Math" panose="02040503050406030204" pitchFamily="18" charset="0"/>
                            <a:cs typeface="Cambria Math" panose="02040503050406030204" pitchFamily="18" charset="0"/>
                          </a:rPr>
                          <m:t>𝐼</m:t>
                        </m:r>
                      </m:e>
                      <m:sub>
                        <m:r>
                          <a:rPr lang="en-US" altLang="zh-CN" i="1" smtClean="0">
                            <a:latin typeface="Cambria Math" panose="02040503050406030204" pitchFamily="18" charset="0"/>
                            <a:cs typeface="Cambria Math" panose="02040503050406030204" pitchFamily="18" charset="0"/>
                          </a:rPr>
                          <m:t>𝑀</m:t>
                        </m:r>
                      </m:sub>
                    </m:sSub>
                  </m:oMath>
                </a14:m>
                <a:r>
                  <a:rPr lang="zh-CN" altLang="en-US" dirty="0">
                    <a:latin typeface="Tahoma" panose="020B0604030504040204" charset="0"/>
                    <a:cs typeface="Tahoma" panose="020B0604030504040204" charset="0"/>
                    <a:sym typeface="+mn-ea"/>
                  </a:rPr>
                  <a:t>(i) is an indicator function such that</a:t>
                </a:r>
                <a:r>
                  <a:rPr lang="en-US" altLang="zh-CN" dirty="0">
                    <a:latin typeface="Tahoma" panose="020B0604030504040204" charset="0"/>
                    <a:cs typeface="Tahoma" panose="020B0604030504040204" charset="0"/>
                    <a:sym typeface="+mn-ea"/>
                  </a:rPr>
                  <a:t>     </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smtClean="0">
                            <a:latin typeface="Cambria Math" panose="02040503050406030204" pitchFamily="18" charset="0"/>
                            <a:cs typeface="Cambria Math" panose="02040503050406030204" pitchFamily="18" charset="0"/>
                          </a:rPr>
                          <m:t>𝐼</m:t>
                        </m:r>
                      </m:e>
                      <m:sub>
                        <m:r>
                          <a:rPr lang="en-US" altLang="zh-CN" i="1" smtClean="0">
                            <a:latin typeface="Cambria Math" panose="02040503050406030204" pitchFamily="18" charset="0"/>
                            <a:cs typeface="Cambria Math" panose="02040503050406030204" pitchFamily="18" charset="0"/>
                          </a:rPr>
                          <m:t>𝑀</m:t>
                        </m:r>
                      </m:sub>
                    </m:sSub>
                    <m:r>
                      <a:rPr lang="zh-CN" altLang="en-US" smtClean="0">
                        <a:latin typeface="Cambria Math" panose="02040503050406030204" pitchFamily="18" charset="0"/>
                        <a:ea typeface="MS Mincho" charset="0"/>
                        <a:cs typeface="Cambria Math" panose="02040503050406030204" pitchFamily="18" charset="0"/>
                        <a:sym typeface="+mn-ea"/>
                      </a:rPr>
                      <m:t>(</m:t>
                    </m:r>
                    <m:r>
                      <m:rPr>
                        <m:sty m:val="p"/>
                      </m:rPr>
                      <a:rPr lang="zh-CN" altLang="en-US" smtClean="0">
                        <a:latin typeface="Cambria Math" panose="02040503050406030204" pitchFamily="18" charset="0"/>
                        <a:cs typeface="Cambria Math" panose="02040503050406030204" pitchFamily="18" charset="0"/>
                        <a:sym typeface="+mn-ea"/>
                      </a:rPr>
                      <m:t>i</m:t>
                    </m:r>
                    <m:r>
                      <a:rPr lang="zh-CN" altLang="en-US" smtClean="0">
                        <a:latin typeface="Cambria Math" panose="02040503050406030204" pitchFamily="18" charset="0"/>
                        <a:ea typeface="MS Mincho" charset="0"/>
                        <a:cs typeface="Cambria Math" panose="02040503050406030204" pitchFamily="18" charset="0"/>
                        <a:sym typeface="+mn-ea"/>
                      </a:rPr>
                      <m:t>)</m:t>
                    </m:r>
                    <m:r>
                      <a:rPr lang="en-US" altLang="zh-CN" smtClean="0">
                        <a:latin typeface="Cambria Math" panose="02040503050406030204" pitchFamily="18" charset="0"/>
                        <a:ea typeface="MS Mincho" charset="0"/>
                        <a:cs typeface="Cambria Math" panose="02040503050406030204" pitchFamily="18" charset="0"/>
                        <a:sym typeface="+mn-ea"/>
                      </a:rPr>
                      <m:t>=</m:t>
                    </m:r>
                    <m:d>
                      <m:dPr>
                        <m:begChr m:val="{"/>
                        <m:endChr m:val=""/>
                        <m:ctrlPr>
                          <a:rPr lang="en-US" altLang="zh-CN" i="1">
                            <a:latin typeface="Cambria Math" panose="02040503050406030204" pitchFamily="18" charset="0"/>
                            <a:cs typeface="Cambria Math" panose="02040503050406030204" pitchFamily="18" charset="0"/>
                          </a:rPr>
                        </m:ctrlPr>
                      </m:dPr>
                      <m:e>
                        <m:eqArr>
                          <m:eqArrPr>
                            <m:ctrlPr>
                              <a:rPr lang="en-US" altLang="zh-CN" i="1">
                                <a:latin typeface="Cambria Math" panose="02040503050406030204" pitchFamily="18" charset="0"/>
                                <a:cs typeface="Cambria Math" panose="02040503050406030204" pitchFamily="18" charset="0"/>
                              </a:rPr>
                            </m:ctrlPr>
                          </m:eqArrPr>
                          <m:e>
                            <m:r>
                              <a:rPr lang="en-US" altLang="zh-CN" i="1" smtClean="0">
                                <a:latin typeface="Cambria Math" panose="02040503050406030204" pitchFamily="18" charset="0"/>
                                <a:ea typeface="MS Mincho" charset="0"/>
                                <a:cs typeface="Cambria Math" panose="02040503050406030204" pitchFamily="18" charset="0"/>
                              </a:rPr>
                              <m:t>1</m:t>
                            </m:r>
                            <m:r>
                              <a:rPr lang="en-US" altLang="zh-CN" i="1" smtClean="0">
                                <a:latin typeface="Cambria Math" panose="02040503050406030204" pitchFamily="18" charset="0"/>
                                <a:ea typeface="MS Mincho" charset="0"/>
                                <a:cs typeface="Cambria Math" panose="02040503050406030204" pitchFamily="18" charset="0"/>
                              </a:rPr>
                              <m:t>,         </m:t>
                            </m:r>
                            <m:r>
                              <a:rPr lang="en-US" altLang="zh-CN" i="1" smtClean="0">
                                <a:latin typeface="Cambria Math" panose="02040503050406030204" pitchFamily="18" charset="0"/>
                                <a:cs typeface="Cambria Math" panose="02040503050406030204" pitchFamily="18" charset="0"/>
                              </a:rPr>
                              <m:t>𝑖𝑓</m:t>
                            </m:r>
                            <m:r>
                              <a:rPr lang="en-US" altLang="zh-CN" i="1" smtClean="0">
                                <a:latin typeface="Cambria Math" panose="02040503050406030204" pitchFamily="18" charset="0"/>
                                <a:ea typeface="MS Mincho" charset="0"/>
                                <a:cs typeface="Cambria Math" panose="02040503050406030204" pitchFamily="18" charset="0"/>
                              </a:rPr>
                              <m:t> </m:t>
                            </m:r>
                            <m:r>
                              <a:rPr lang="en-US" altLang="zh-CN" i="1" smtClean="0">
                                <a:latin typeface="Cambria Math" panose="02040503050406030204" pitchFamily="18" charset="0"/>
                                <a:cs typeface="Cambria Math" panose="02040503050406030204" pitchFamily="18" charset="0"/>
                              </a:rPr>
                              <m:t>𝑡ℎ𝑒</m:t>
                            </m:r>
                            <m:r>
                              <a:rPr lang="en-US" altLang="zh-CN" i="1" smtClean="0">
                                <a:latin typeface="Cambria Math" panose="02040503050406030204" pitchFamily="18" charset="0"/>
                                <a:ea typeface="MS Mincho" charset="0"/>
                                <a:cs typeface="Cambria Math" panose="02040503050406030204" pitchFamily="18" charset="0"/>
                              </a:rPr>
                              <m:t> </m:t>
                            </m:r>
                            <m:r>
                              <a:rPr lang="en-US" altLang="zh-CN" i="1" smtClean="0">
                                <a:latin typeface="Cambria Math" panose="02040503050406030204" pitchFamily="18" charset="0"/>
                                <a:cs typeface="Cambria Math" panose="02040503050406030204" pitchFamily="18" charset="0"/>
                              </a:rPr>
                              <m:t>ℎ𝑜𝑢𝑠𝑒ℎ𝑜𝑙𝑑</m:t>
                            </m:r>
                            <m:r>
                              <a:rPr lang="en-US" altLang="zh-CN" i="1" smtClean="0">
                                <a:latin typeface="Cambria Math" panose="02040503050406030204" pitchFamily="18" charset="0"/>
                                <a:ea typeface="MS Mincho" charset="0"/>
                                <a:cs typeface="Cambria Math" panose="02040503050406030204" pitchFamily="18" charset="0"/>
                              </a:rPr>
                              <m:t> </m:t>
                            </m:r>
                            <m:r>
                              <a:rPr lang="en-US" altLang="zh-CN" i="1" smtClean="0">
                                <a:latin typeface="Cambria Math" panose="02040503050406030204" pitchFamily="18" charset="0"/>
                                <a:cs typeface="Cambria Math" panose="02040503050406030204" pitchFamily="18" charset="0"/>
                              </a:rPr>
                              <m:t>ℎ𝑒𝑎𝑑</m:t>
                            </m:r>
                            <m:r>
                              <a:rPr lang="en-US" altLang="zh-CN" i="1" smtClean="0">
                                <a:latin typeface="Cambria Math" panose="02040503050406030204" pitchFamily="18" charset="0"/>
                                <a:ea typeface="MS Mincho" charset="0"/>
                                <a:cs typeface="Cambria Math" panose="02040503050406030204" pitchFamily="18" charset="0"/>
                              </a:rPr>
                              <m:t> </m:t>
                            </m:r>
                            <m:r>
                              <a:rPr lang="en-US" altLang="zh-CN" i="1" smtClean="0">
                                <a:latin typeface="Cambria Math" panose="02040503050406030204" pitchFamily="18" charset="0"/>
                                <a:cs typeface="Cambria Math" panose="02040503050406030204" pitchFamily="18" charset="0"/>
                              </a:rPr>
                              <m:t>𝑜𝑓</m:t>
                            </m:r>
                            <m:r>
                              <a:rPr lang="en-US" altLang="zh-CN" i="1" smtClean="0">
                                <a:latin typeface="Cambria Math" panose="02040503050406030204" pitchFamily="18" charset="0"/>
                                <a:ea typeface="MS Mincho" charset="0"/>
                                <a:cs typeface="Cambria Math" panose="02040503050406030204" pitchFamily="18" charset="0"/>
                              </a:rPr>
                              <m:t> </m:t>
                            </m:r>
                            <m:r>
                              <a:rPr lang="en-US" altLang="zh-CN" i="1" smtClean="0">
                                <a:latin typeface="Cambria Math" panose="02040503050406030204" pitchFamily="18" charset="0"/>
                                <a:cs typeface="Cambria Math" panose="02040503050406030204" pitchFamily="18" charset="0"/>
                              </a:rPr>
                              <m:t>𝑖𝑡ℎ</m:t>
                            </m:r>
                            <m:r>
                              <a:rPr lang="en-US" altLang="zh-CN" i="1" smtClean="0">
                                <a:latin typeface="Cambria Math" panose="02040503050406030204" pitchFamily="18" charset="0"/>
                                <a:ea typeface="MS Mincho" charset="0"/>
                                <a:cs typeface="Cambria Math" panose="02040503050406030204" pitchFamily="18" charset="0"/>
                              </a:rPr>
                              <m:t> </m:t>
                            </m:r>
                            <m:r>
                              <a:rPr lang="en-US" altLang="zh-CN" i="1" smtClean="0">
                                <a:latin typeface="Cambria Math" panose="02040503050406030204" pitchFamily="18" charset="0"/>
                                <a:cs typeface="Cambria Math" panose="02040503050406030204" pitchFamily="18" charset="0"/>
                              </a:rPr>
                              <m:t>𝑜𝑏𝑠𝑒𝑟𝑣𝑎𝑡𝑖𝑜𝑛</m:t>
                            </m:r>
                            <m:r>
                              <a:rPr lang="en-US" altLang="zh-CN" i="1" smtClean="0">
                                <a:latin typeface="Cambria Math" panose="02040503050406030204" pitchFamily="18" charset="0"/>
                                <a:ea typeface="MS Mincho" charset="0"/>
                                <a:cs typeface="Cambria Math" panose="02040503050406030204" pitchFamily="18" charset="0"/>
                              </a:rPr>
                              <m:t> </m:t>
                            </m:r>
                            <m:r>
                              <a:rPr lang="en-US" altLang="zh-CN" i="1" smtClean="0">
                                <a:latin typeface="Cambria Math" panose="02040503050406030204" pitchFamily="18" charset="0"/>
                                <a:cs typeface="Cambria Math" panose="02040503050406030204" pitchFamily="18" charset="0"/>
                              </a:rPr>
                              <m:t>𝑖𝑠</m:t>
                            </m:r>
                            <m:r>
                              <a:rPr lang="en-US" altLang="zh-CN" i="1" smtClean="0">
                                <a:latin typeface="Cambria Math" panose="02040503050406030204" pitchFamily="18" charset="0"/>
                                <a:ea typeface="MS Mincho" charset="0"/>
                                <a:cs typeface="Cambria Math" panose="02040503050406030204" pitchFamily="18" charset="0"/>
                              </a:rPr>
                              <m:t> </m:t>
                            </m:r>
                            <m:r>
                              <a:rPr lang="en-US" altLang="zh-CN" i="1" smtClean="0">
                                <a:latin typeface="Cambria Math" panose="02040503050406030204" pitchFamily="18" charset="0"/>
                                <a:cs typeface="Cambria Math" panose="02040503050406030204" pitchFamily="18" charset="0"/>
                              </a:rPr>
                              <m:t>𝑀𝑎𝑙𝑒</m:t>
                            </m:r>
                            <m:r>
                              <a:rPr lang="en-US" altLang="zh-CN" i="1" smtClean="0">
                                <a:latin typeface="Cambria Math" panose="02040503050406030204" pitchFamily="18" charset="0"/>
                                <a:ea typeface="MS Mincho" charset="0"/>
                                <a:cs typeface="Cambria Math" panose="02040503050406030204" pitchFamily="18" charset="0"/>
                              </a:rPr>
                              <m:t>,</m:t>
                            </m:r>
                          </m:e>
                          <m:e>
                            <m:r>
                              <a:rPr lang="en-US" altLang="zh-CN" i="1" smtClean="0">
                                <a:latin typeface="Cambria Math" panose="02040503050406030204" pitchFamily="18" charset="0"/>
                                <a:ea typeface="MS Mincho" charset="0"/>
                                <a:cs typeface="Cambria Math" panose="02040503050406030204" pitchFamily="18" charset="0"/>
                              </a:rPr>
                              <m:t>0</m:t>
                            </m:r>
                            <m:r>
                              <a:rPr lang="en-US" altLang="zh-CN" i="1" smtClean="0">
                                <a:latin typeface="Cambria Math" panose="02040503050406030204" pitchFamily="18" charset="0"/>
                                <a:ea typeface="MS Mincho" charset="0"/>
                                <a:cs typeface="Cambria Math" panose="02040503050406030204" pitchFamily="18" charset="0"/>
                              </a:rPr>
                              <m:t>,         </m:t>
                            </m:r>
                            <m:r>
                              <a:rPr lang="en-US" altLang="zh-CN" i="1" smtClean="0">
                                <a:latin typeface="Cambria Math" panose="02040503050406030204" pitchFamily="18" charset="0"/>
                                <a:cs typeface="Cambria Math" panose="02040503050406030204" pitchFamily="18" charset="0"/>
                              </a:rPr>
                              <m:t>𝑂𝑡ℎ𝑒𝑟𝑤𝑖𝑠𝑒</m:t>
                            </m:r>
                            <m:r>
                              <a:rPr lang="en-US" altLang="zh-CN" i="1" smtClean="0">
                                <a:latin typeface="Cambria Math" panose="02040503050406030204" pitchFamily="18" charset="0"/>
                                <a:ea typeface="MS Mincho" charset="0"/>
                                <a:cs typeface="Cambria Math" panose="02040503050406030204" pitchFamily="18" charset="0"/>
                              </a:rPr>
                              <m:t>                                                                               </m:t>
                            </m:r>
                          </m:e>
                        </m:eqArr>
                      </m:e>
                    </m:d>
                  </m:oMath>
                </a14:m>
                <a:endParaRPr lang="en-US" altLang="zh-CN" i="1" dirty="0">
                  <a:latin typeface="Tahoma" panose="020B0604030504040204" charset="0"/>
                  <a:cs typeface="Tahoma" panose="020B0604030504040204" charset="0"/>
                </a:endParaRPr>
              </a:p>
              <a:p>
                <a:pPr fontAlgn="auto">
                  <a:lnSpc>
                    <a:spcPct val="150000"/>
                  </a:lnSpc>
                </a:pP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smtClean="0">
                            <a:latin typeface="Cambria Math" panose="02040503050406030204" pitchFamily="18" charset="0"/>
                            <a:cs typeface="Cambria Math" panose="02040503050406030204" pitchFamily="18" charset="0"/>
                          </a:rPr>
                          <m:t>𝐼</m:t>
                        </m:r>
                      </m:e>
                      <m:sub>
                        <m:r>
                          <a:rPr lang="en-US" altLang="zh-CN" i="1" smtClean="0">
                            <a:latin typeface="Cambria Math" panose="02040503050406030204" pitchFamily="18" charset="0"/>
                            <a:cs typeface="Cambria Math" panose="02040503050406030204" pitchFamily="18" charset="0"/>
                          </a:rPr>
                          <m:t>𝑆</m:t>
                        </m:r>
                      </m:sub>
                    </m:sSub>
                  </m:oMath>
                </a14:m>
                <a:r>
                  <a:rPr lang="zh-CN" altLang="en-US" dirty="0">
                    <a:latin typeface="Tahoma" panose="020B0604030504040204" charset="0"/>
                    <a:cs typeface="Tahoma" panose="020B0604030504040204" charset="0"/>
                    <a:sym typeface="+mn-ea"/>
                  </a:rPr>
                  <a:t>(i) is an indicator function such that</a:t>
                </a:r>
                <a:r>
                  <a:rPr lang="en-US" altLang="zh-CN" dirty="0">
                    <a:latin typeface="Tahoma" panose="020B0604030504040204" charset="0"/>
                    <a:cs typeface="Tahoma" panose="020B0604030504040204" charset="0"/>
                    <a:sym typeface="+mn-ea"/>
                  </a:rPr>
                  <a:t>    </a:t>
                </a:r>
                <a:r>
                  <a:rPr lang="en-US" altLang="zh-CN" dirty="0">
                    <a:latin typeface="+mn-ea"/>
                    <a:cs typeface="Tahoma" panose="020B0604030504040204" charset="0"/>
                    <a:sym typeface="+mn-ea"/>
                  </a:rPr>
                  <a:t> </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smtClean="0">
                            <a:latin typeface="Cambria Math" panose="02040503050406030204" pitchFamily="18" charset="0"/>
                            <a:cs typeface="Cambria Math" panose="02040503050406030204" pitchFamily="18" charset="0"/>
                          </a:rPr>
                          <m:t>𝐼</m:t>
                        </m:r>
                      </m:e>
                      <m:sub>
                        <m:r>
                          <a:rPr lang="en-US" altLang="zh-CN" i="1" smtClean="0">
                            <a:latin typeface="Cambria Math" panose="02040503050406030204" pitchFamily="18" charset="0"/>
                            <a:cs typeface="Cambria Math" panose="02040503050406030204" pitchFamily="18" charset="0"/>
                          </a:rPr>
                          <m:t>𝑆</m:t>
                        </m:r>
                      </m:sub>
                    </m:sSub>
                    <m:r>
                      <a:rPr lang="zh-CN" altLang="en-US" smtClean="0">
                        <a:latin typeface="Cambria Math" panose="02040503050406030204" pitchFamily="18" charset="0"/>
                        <a:cs typeface="Cambria Math" panose="02040503050406030204" pitchFamily="18" charset="0"/>
                        <a:sym typeface="+mn-ea"/>
                      </a:rPr>
                      <m:t>(</m:t>
                    </m:r>
                    <m:r>
                      <a:rPr lang="zh-CN" altLang="en-US" smtClean="0">
                        <a:latin typeface="Cambria Math" panose="02040503050406030204" pitchFamily="18" charset="0"/>
                        <a:cs typeface="Cambria Math" panose="02040503050406030204" pitchFamily="18" charset="0"/>
                        <a:sym typeface="+mn-ea"/>
                      </a:rPr>
                      <m:t>𝑖</m:t>
                    </m:r>
                    <m:r>
                      <a:rPr lang="zh-CN" altLang="en-US" smtClean="0">
                        <a:latin typeface="Cambria Math" panose="02040503050406030204" pitchFamily="18" charset="0"/>
                        <a:cs typeface="Cambria Math" panose="02040503050406030204" pitchFamily="18" charset="0"/>
                        <a:sym typeface="+mn-ea"/>
                      </a:rPr>
                      <m:t>)</m:t>
                    </m:r>
                    <m:r>
                      <a:rPr lang="en-US" altLang="zh-CN" smtClean="0">
                        <a:latin typeface="Cambria Math" panose="02040503050406030204" pitchFamily="18" charset="0"/>
                        <a:cs typeface="Cambria Math" panose="02040503050406030204" pitchFamily="18" charset="0"/>
                        <a:sym typeface="+mn-ea"/>
                      </a:rPr>
                      <m:t>=</m:t>
                    </m:r>
                    <m:d>
                      <m:dPr>
                        <m:begChr m:val="{"/>
                        <m:endChr m:val=""/>
                        <m:ctrlPr>
                          <a:rPr lang="en-US" altLang="zh-CN" i="1">
                            <a:latin typeface="Cambria Math" panose="02040503050406030204" pitchFamily="18" charset="0"/>
                            <a:cs typeface="Cambria Math" panose="02040503050406030204" pitchFamily="18" charset="0"/>
                          </a:rPr>
                        </m:ctrlPr>
                      </m:dPr>
                      <m:e>
                        <m:eqArr>
                          <m:eqArrPr>
                            <m:ctrlPr>
                              <a:rPr lang="en-US" altLang="zh-CN" i="1">
                                <a:latin typeface="Cambria Math" panose="02040503050406030204" pitchFamily="18" charset="0"/>
                                <a:cs typeface="Cambria Math" panose="02040503050406030204" pitchFamily="18" charset="0"/>
                              </a:rPr>
                            </m:ctrlPr>
                          </m:eqArrPr>
                          <m:e>
                            <m:r>
                              <a:rPr lang="en-US" altLang="zh-CN" i="1" smtClean="0">
                                <a:latin typeface="Cambria Math" panose="02040503050406030204" pitchFamily="18" charset="0"/>
                                <a:cs typeface="Cambria Math" panose="02040503050406030204" pitchFamily="18" charset="0"/>
                              </a:rPr>
                              <m:t>1</m:t>
                            </m:r>
                            <m:r>
                              <a:rPr lang="en-US" altLang="zh-CN" i="1" smtClean="0">
                                <a:latin typeface="Cambria Math" panose="02040503050406030204" pitchFamily="18" charset="0"/>
                                <a:cs typeface="Cambria Math" panose="02040503050406030204" pitchFamily="18" charset="0"/>
                              </a:rPr>
                              <m:t>,         </m:t>
                            </m:r>
                            <m:r>
                              <m:rPr>
                                <m:sty m:val="p"/>
                              </m:rPr>
                              <a:rPr lang="en-US" altLang="zh-CN" i="1" smtClean="0">
                                <a:latin typeface="Cambria Math" panose="02040503050406030204" pitchFamily="18" charset="0"/>
                                <a:cs typeface="Cambria Math" panose="02040503050406030204" pitchFamily="18" charset="0"/>
                              </a:rPr>
                              <m:t>if</m:t>
                            </m:r>
                            <m:r>
                              <a:rPr lang="en-US" altLang="zh-CN" i="1" smtClean="0">
                                <a:latin typeface="Cambria Math" panose="02040503050406030204" pitchFamily="18" charset="0"/>
                                <a:cs typeface="Cambria Math" panose="02040503050406030204" pitchFamily="18" charset="0"/>
                              </a:rPr>
                              <m:t> </m:t>
                            </m:r>
                            <m:r>
                              <m:rPr>
                                <m:sty m:val="p"/>
                              </m:rPr>
                              <a:rPr lang="en-US" altLang="zh-CN" i="1" smtClean="0">
                                <a:latin typeface="Cambria Math" panose="02040503050406030204" pitchFamily="18" charset="0"/>
                                <a:cs typeface="Cambria Math" panose="02040503050406030204" pitchFamily="18" charset="0"/>
                              </a:rPr>
                              <m:t>the</m:t>
                            </m:r>
                            <m:r>
                              <a:rPr lang="en-US" altLang="zh-CN" i="1" smtClean="0">
                                <a:latin typeface="Cambria Math" panose="02040503050406030204" pitchFamily="18" charset="0"/>
                                <a:cs typeface="Cambria Math" panose="02040503050406030204" pitchFamily="18" charset="0"/>
                              </a:rPr>
                              <m:t> </m:t>
                            </m:r>
                            <m:r>
                              <m:rPr>
                                <m:sty m:val="p"/>
                              </m:rPr>
                              <a:rPr lang="en-US" altLang="zh-CN" i="1" smtClean="0">
                                <a:latin typeface="Cambria Math" panose="02040503050406030204" pitchFamily="18" charset="0"/>
                                <a:cs typeface="Cambria Math" panose="02040503050406030204" pitchFamily="18" charset="0"/>
                              </a:rPr>
                              <m:t>type</m:t>
                            </m:r>
                            <m:r>
                              <a:rPr lang="en-US" altLang="zh-CN" i="1" smtClean="0">
                                <a:latin typeface="Cambria Math" panose="02040503050406030204" pitchFamily="18" charset="0"/>
                                <a:cs typeface="Cambria Math" panose="02040503050406030204" pitchFamily="18" charset="0"/>
                              </a:rPr>
                              <m:t> </m:t>
                            </m:r>
                            <m:r>
                              <m:rPr>
                                <m:sty m:val="p"/>
                              </m:rPr>
                              <a:rPr lang="en-US" altLang="zh-CN" i="1" smtClean="0">
                                <a:latin typeface="Cambria Math" panose="02040503050406030204" pitchFamily="18" charset="0"/>
                                <a:cs typeface="Cambria Math" panose="02040503050406030204" pitchFamily="18" charset="0"/>
                              </a:rPr>
                              <m:t>of</m:t>
                            </m:r>
                            <m:r>
                              <a:rPr lang="en-US" altLang="zh-CN" i="1" smtClean="0">
                                <a:latin typeface="Cambria Math" panose="02040503050406030204" pitchFamily="18" charset="0"/>
                                <a:cs typeface="Cambria Math" panose="02040503050406030204" pitchFamily="18" charset="0"/>
                              </a:rPr>
                              <m:t> </m:t>
                            </m:r>
                            <m:r>
                              <m:rPr>
                                <m:sty m:val="p"/>
                              </m:rPr>
                              <a:rPr lang="en-US" altLang="zh-CN" i="1" smtClean="0">
                                <a:latin typeface="Cambria Math" panose="02040503050406030204" pitchFamily="18" charset="0"/>
                                <a:cs typeface="Cambria Math" panose="02040503050406030204" pitchFamily="18" charset="0"/>
                              </a:rPr>
                              <m:t>household</m:t>
                            </m:r>
                            <m:r>
                              <a:rPr lang="en-US" altLang="zh-CN" i="1" smtClean="0">
                                <a:latin typeface="Cambria Math" panose="02040503050406030204" pitchFamily="18" charset="0"/>
                                <a:cs typeface="Cambria Math" panose="02040503050406030204" pitchFamily="18" charset="0"/>
                              </a:rPr>
                              <m:t> </m:t>
                            </m:r>
                            <m:r>
                              <m:rPr>
                                <m:sty m:val="p"/>
                              </m:rPr>
                              <a:rPr lang="en-US" altLang="zh-CN" i="1" smtClean="0">
                                <a:latin typeface="Cambria Math" panose="02040503050406030204" pitchFamily="18" charset="0"/>
                                <a:cs typeface="Cambria Math" panose="02040503050406030204" pitchFamily="18" charset="0"/>
                              </a:rPr>
                              <m:t>of</m:t>
                            </m:r>
                            <m:r>
                              <a:rPr lang="en-US" altLang="zh-CN" i="1" smtClean="0">
                                <a:latin typeface="Cambria Math" panose="02040503050406030204" pitchFamily="18" charset="0"/>
                                <a:cs typeface="Cambria Math" panose="02040503050406030204" pitchFamily="18" charset="0"/>
                              </a:rPr>
                              <m:t> </m:t>
                            </m:r>
                            <m:r>
                              <m:rPr>
                                <m:sty m:val="p"/>
                              </m:rPr>
                              <a:rPr lang="en-US" altLang="zh-CN" i="1" smtClean="0">
                                <a:latin typeface="Cambria Math" panose="02040503050406030204" pitchFamily="18" charset="0"/>
                                <a:cs typeface="Cambria Math" panose="02040503050406030204" pitchFamily="18" charset="0"/>
                              </a:rPr>
                              <m:t>ith</m:t>
                            </m:r>
                            <m:r>
                              <a:rPr lang="en-US" altLang="zh-CN" i="1" smtClean="0">
                                <a:latin typeface="Cambria Math" panose="02040503050406030204" pitchFamily="18" charset="0"/>
                                <a:cs typeface="Cambria Math" panose="02040503050406030204" pitchFamily="18" charset="0"/>
                              </a:rPr>
                              <m:t> </m:t>
                            </m:r>
                            <m:r>
                              <m:rPr>
                                <m:sty m:val="p"/>
                              </m:rPr>
                              <a:rPr lang="en-US" altLang="zh-CN" i="1" smtClean="0">
                                <a:latin typeface="Cambria Math" panose="02040503050406030204" pitchFamily="18" charset="0"/>
                                <a:cs typeface="Cambria Math" panose="02040503050406030204" pitchFamily="18" charset="0"/>
                              </a:rPr>
                              <m:t>observation</m:t>
                            </m:r>
                            <m:r>
                              <a:rPr lang="en-US" altLang="zh-CN" i="1" smtClean="0">
                                <a:latin typeface="Cambria Math" panose="02040503050406030204" pitchFamily="18" charset="0"/>
                                <a:cs typeface="Cambria Math" panose="02040503050406030204" pitchFamily="18" charset="0"/>
                              </a:rPr>
                              <m:t> </m:t>
                            </m:r>
                            <m:r>
                              <m:rPr>
                                <m:sty m:val="p"/>
                              </m:rPr>
                              <a:rPr lang="en-US" altLang="zh-CN" i="1" smtClean="0">
                                <a:latin typeface="Cambria Math" panose="02040503050406030204" pitchFamily="18" charset="0"/>
                                <a:cs typeface="Cambria Math" panose="02040503050406030204" pitchFamily="18" charset="0"/>
                              </a:rPr>
                              <m:t>is</m:t>
                            </m:r>
                            <m:r>
                              <a:rPr lang="en-US" altLang="zh-CN" i="1" smtClean="0">
                                <a:latin typeface="Cambria Math" panose="02040503050406030204" pitchFamily="18" charset="0"/>
                                <a:cs typeface="Cambria Math" panose="02040503050406030204" pitchFamily="18" charset="0"/>
                              </a:rPr>
                              <m:t> </m:t>
                            </m:r>
                            <m:r>
                              <m:rPr>
                                <m:sty m:val="p"/>
                              </m:rPr>
                              <a:rPr lang="en-US" altLang="zh-CN" i="1" smtClean="0">
                                <a:latin typeface="Cambria Math" panose="02040503050406030204" pitchFamily="18" charset="0"/>
                                <a:cs typeface="Cambria Math" panose="02040503050406030204" pitchFamily="18" charset="0"/>
                              </a:rPr>
                              <m:t>Single</m:t>
                            </m:r>
                            <m:r>
                              <a:rPr lang="en-US" altLang="zh-CN" i="1" smtClean="0">
                                <a:latin typeface="Cambria Math" panose="02040503050406030204" pitchFamily="18" charset="0"/>
                                <a:cs typeface="Cambria Math" panose="02040503050406030204" pitchFamily="18" charset="0"/>
                              </a:rPr>
                              <m:t> </m:t>
                            </m:r>
                            <m:r>
                              <m:rPr>
                                <m:sty m:val="p"/>
                              </m:rPr>
                              <a:rPr lang="en-US" altLang="zh-CN" i="1" smtClean="0">
                                <a:latin typeface="Cambria Math" panose="02040503050406030204" pitchFamily="18" charset="0"/>
                                <a:cs typeface="Cambria Math" panose="02040503050406030204" pitchFamily="18" charset="0"/>
                              </a:rPr>
                              <m:t>Family</m:t>
                            </m:r>
                            <m:r>
                              <a:rPr lang="en-US" altLang="zh-CN" i="1" smtClean="0">
                                <a:latin typeface="Cambria Math" panose="02040503050406030204" pitchFamily="18" charset="0"/>
                                <a:cs typeface="Cambria Math" panose="02040503050406030204" pitchFamily="18" charset="0"/>
                              </a:rPr>
                              <m:t>,</m:t>
                            </m:r>
                          </m:e>
                          <m:e>
                            <m:r>
                              <a:rPr lang="en-US" altLang="zh-CN" i="1" smtClean="0">
                                <a:latin typeface="Cambria Math" panose="02040503050406030204" pitchFamily="18" charset="0"/>
                                <a:cs typeface="Cambria Math" panose="02040503050406030204" pitchFamily="18" charset="0"/>
                              </a:rPr>
                              <m:t>0</m:t>
                            </m:r>
                            <m:r>
                              <a:rPr lang="en-US" altLang="zh-CN" i="1" smtClean="0">
                                <a:latin typeface="Cambria Math" panose="02040503050406030204" pitchFamily="18" charset="0"/>
                                <a:cs typeface="Cambria Math" panose="02040503050406030204" pitchFamily="18" charset="0"/>
                              </a:rPr>
                              <m:t>,          </m:t>
                            </m:r>
                            <m:r>
                              <m:rPr>
                                <m:sty m:val="p"/>
                              </m:rPr>
                              <a:rPr lang="en-US" altLang="zh-CN" i="1" smtClean="0">
                                <a:latin typeface="Cambria Math" panose="02040503050406030204" pitchFamily="18" charset="0"/>
                                <a:cs typeface="Cambria Math" panose="02040503050406030204" pitchFamily="18" charset="0"/>
                              </a:rPr>
                              <m:t>Otherwise</m:t>
                            </m:r>
                            <m:r>
                              <a:rPr lang="en-US" altLang="zh-CN" i="1" smtClean="0">
                                <a:latin typeface="Cambria Math" panose="02040503050406030204" pitchFamily="18" charset="0"/>
                                <a:cs typeface="Cambria Math" panose="02040503050406030204" pitchFamily="18" charset="0"/>
                              </a:rPr>
                              <m:t>                                                                                              </m:t>
                            </m:r>
                          </m:e>
                        </m:eqArr>
                      </m:e>
                    </m:d>
                  </m:oMath>
                </a14:m>
                <a:endParaRPr lang="en-US" altLang="zh-CN" i="1" dirty="0" smtClean="0">
                  <a:solidFill>
                    <a:schemeClr val="tx1">
                      <a:lumMod val="85000"/>
                      <a:lumOff val="15000"/>
                    </a:schemeClr>
                  </a:solidFill>
                  <a:latin typeface="Tahoma" panose="020B0604030504040204" charset="0"/>
                  <a:cs typeface="Tahoma" panose="020B060403050404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257175" y="2291715"/>
                <a:ext cx="11684000" cy="4104005"/>
              </a:xfrm>
              <a:prstGeom prst="rect">
                <a:avLst/>
              </a:prstGeom>
              <a:blipFill rotWithShape="1">
                <a:blip r:embed="rId2"/>
                <a:stretch>
                  <a:fillRect/>
                </a:stretch>
              </a:blipFill>
            </p:spPr>
            <p:txBody>
              <a:bodyPr/>
              <a:lstStyle/>
              <a:p>
                <a:r>
                  <a:rPr lang="zh-CN" altLang="en-US">
                    <a:noFill/>
                  </a:rPr>
                  <a:t> </a:t>
                </a:r>
              </a:p>
            </p:txBody>
          </p:sp>
        </mc:Fallback>
      </mc:AlternateContent>
      <p:sp>
        <p:nvSpPr>
          <p:cNvPr id="11" name="文本框 10"/>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Poisson Regression Model</a:t>
            </a:r>
            <a:endParaRPr lang="zh-CN" altLang="en-US" sz="2400" b="1" dirty="0">
              <a:solidFill>
                <a:schemeClr val="tx1">
                  <a:lumMod val="75000"/>
                  <a:lumOff val="25000"/>
                </a:schemeClr>
              </a:solidFill>
              <a:ea typeface="微软雅黑" panose="020B0503020204020204" pitchFamily="34" charset="-122"/>
            </a:endParaRPr>
          </a:p>
        </p:txBody>
      </p:sp>
      <p:grpSp>
        <p:nvGrpSpPr>
          <p:cNvPr id="12" name="组合 11"/>
          <p:cNvGrpSpPr/>
          <p:nvPr/>
        </p:nvGrpSpPr>
        <p:grpSpPr>
          <a:xfrm flipH="1">
            <a:off x="11371899" y="5955506"/>
            <a:ext cx="839788" cy="514747"/>
            <a:chOff x="0" y="615156"/>
            <a:chExt cx="839788" cy="514747"/>
          </a:xfrm>
        </p:grpSpPr>
        <p:sp>
          <p:nvSpPr>
            <p:cNvPr id="14" name="平行四边形 13"/>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2" name="文本框 1"/>
              <p:cNvSpPr txBox="1"/>
              <p:nvPr/>
            </p:nvSpPr>
            <p:spPr>
              <a:xfrm>
                <a:off x="257175" y="1569085"/>
                <a:ext cx="11673205" cy="1015365"/>
              </a:xfrm>
              <a:prstGeom prst="rect">
                <a:avLst/>
              </a:prstGeom>
              <a:noFill/>
            </p:spPr>
            <p:txBody>
              <a:bodyPr wrap="square" rtlCol="0" anchor="t">
                <a:spAutoFit/>
              </a:bodyPr>
              <a:lstStyle/>
              <a:p>
                <a:pPr algn="ctr" fontAlgn="auto">
                  <a:lnSpc>
                    <a:spcPct val="150000"/>
                  </a:lnSpc>
                </a:pPr>
                <a:r>
                  <a:rPr lang="en-US" altLang="zh-CN" sz="2000" b="1"/>
                  <a:t>log(</a:t>
                </a:r>
                <a14:m>
                  <m:oMath xmlns:m="http://schemas.openxmlformats.org/officeDocument/2006/math">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sym typeface="+mn-ea"/>
                          </a:rPr>
                          <m:t>𝛌</m:t>
                        </m:r>
                      </m:e>
                      <m:sub>
                        <m:r>
                          <a:rPr lang="en-US" altLang="zh-CN" sz="2000" b="1">
                            <a:latin typeface="Cambria Math" panose="02040503050406030204" pitchFamily="18" charset="0"/>
                            <a:cs typeface="Cambria Math" panose="02040503050406030204" pitchFamily="18" charset="0"/>
                          </a:rPr>
                          <m:t>𝐢</m:t>
                        </m:r>
                      </m:sub>
                    </m:sSub>
                  </m:oMath>
                </a14:m>
                <a:r>
                  <a:rPr lang="en-US" altLang="zh-CN" sz="2000" b="1"/>
                  <a:t>)=</a:t>
                </a:r>
                <a14:m>
                  <m:oMath xmlns:m="http://schemas.openxmlformats.org/officeDocument/2006/math">
                    <m:r>
                      <a:rPr lang="en-US" altLang="zh-CN" sz="2000" b="1">
                        <a:latin typeface="Cambria Math" panose="02040503050406030204" pitchFamily="18" charset="0"/>
                        <a:cs typeface="Cambria Math" panose="02040503050406030204" pitchFamily="18" charset="0"/>
                      </a:rPr>
                      <m:t>𝟏</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𝟒𝟑𝟏</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𝟎𝟎𝟑</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𝐱</m:t>
                        </m:r>
                      </m:e>
                      <m:sub>
                        <m:r>
                          <a:rPr lang="en-US" altLang="zh-CN" sz="2000" b="1">
                            <a:latin typeface="Cambria Math" panose="02040503050406030204" pitchFamily="18" charset="0"/>
                            <a:cs typeface="Cambria Math" panose="02040503050406030204" pitchFamily="18" charset="0"/>
                          </a:rPr>
                          <m:t>𝟏𝐢</m:t>
                        </m:r>
                      </m:sub>
                    </m:sSub>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𝟎𝟓𝟎</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𝐱</m:t>
                        </m:r>
                      </m:e>
                      <m:sub>
                        <m:r>
                          <a:rPr lang="en-US" altLang="zh-CN" sz="2000" b="1">
                            <a:latin typeface="Cambria Math" panose="02040503050406030204" pitchFamily="18" charset="0"/>
                            <a:cs typeface="Cambria Math" panose="02040503050406030204" pitchFamily="18" charset="0"/>
                          </a:rPr>
                          <m:t>𝟐𝐢</m:t>
                        </m:r>
                      </m:sub>
                    </m:sSub>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𝟎𝟎𝟑</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𝐱</m:t>
                        </m:r>
                      </m:e>
                      <m:sub>
                        <m:r>
                          <a:rPr lang="en-US" altLang="zh-CN" sz="2000" b="1">
                            <a:latin typeface="Cambria Math" panose="02040503050406030204" pitchFamily="18" charset="0"/>
                            <a:cs typeface="Cambria Math" panose="02040503050406030204" pitchFamily="18" charset="0"/>
                          </a:rPr>
                          <m:t>𝟑𝐢</m:t>
                        </m:r>
                      </m:sub>
                    </m:sSub>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𝟎𝟎𝟐</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𝐱</m:t>
                        </m:r>
                      </m:e>
                      <m:sub>
                        <m:r>
                          <a:rPr lang="en-US" altLang="zh-CN" sz="2000" b="1">
                            <a:latin typeface="Cambria Math" panose="02040503050406030204" pitchFamily="18" charset="0"/>
                            <a:cs typeface="Cambria Math" panose="02040503050406030204" pitchFamily="18" charset="0"/>
                          </a:rPr>
                          <m:t>𝟒𝐢</m:t>
                        </m:r>
                      </m:sub>
                    </m:sSub>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𝟐𝟐𝟏</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𝐈</m:t>
                        </m:r>
                      </m:e>
                      <m:sub>
                        <m:r>
                          <a:rPr lang="en-US" altLang="zh-CN" sz="2000" b="1">
                            <a:latin typeface="Cambria Math" panose="02040503050406030204" pitchFamily="18" charset="0"/>
                            <a:cs typeface="Cambria Math" panose="02040503050406030204" pitchFamily="18" charset="0"/>
                          </a:rPr>
                          <m:t>𝐌</m:t>
                        </m:r>
                      </m:sub>
                    </m:sSub>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𝐢</m:t>
                    </m:r>
                    <m:r>
                      <a:rPr lang="en-US" altLang="zh-CN" sz="2000" b="1">
                        <a:latin typeface="Cambria Math" panose="02040503050406030204" pitchFamily="18" charset="0"/>
                        <a:cs typeface="Cambria Math" panose="02040503050406030204" pitchFamily="18" charset="0"/>
                      </a:rPr>
                      <m:t>)</m:t>
                    </m:r>
                  </m:oMath>
                </a14:m>
                <a:endParaRPr lang="en-US" altLang="zh-CN" sz="2000" b="1">
                  <a:latin typeface="Cambria Math" panose="02040503050406030204" pitchFamily="18" charset="0"/>
                  <a:cs typeface="Cambria Math" panose="02040503050406030204" pitchFamily="18" charset="0"/>
                </a:endParaRPr>
              </a:p>
              <a:p>
                <a:pPr algn="ctr" fontAlgn="auto">
                  <a:lnSpc>
                    <a:spcPct val="150000"/>
                  </a:lnSpc>
                </a:pPr>
                <a14:m>
                  <m:oMathPara xmlns:m="http://schemas.openxmlformats.org/officeDocument/2006/math">
                    <m:oMathParaPr>
                      <m:jc m:val="centerGroup"/>
                    </m:oMathParaPr>
                    <m:oMath xmlns:m="http://schemas.openxmlformats.org/officeDocument/2006/math">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𝟑𝟒𝟖</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𝐈</m:t>
                          </m:r>
                        </m:e>
                        <m:sub>
                          <m:r>
                            <a:rPr lang="en-US" altLang="zh-CN" sz="2000" b="1">
                              <a:latin typeface="Cambria Math" panose="02040503050406030204" pitchFamily="18" charset="0"/>
                              <a:cs typeface="Cambria Math" panose="02040503050406030204" pitchFamily="18" charset="0"/>
                            </a:rPr>
                            <m:t>𝐒</m:t>
                          </m:r>
                        </m:sub>
                      </m:sSub>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𝐢</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  </m:t>
                      </m:r>
                      <m:sSub>
                        <m:sSubPr>
                          <m:ctrlPr>
                            <a:rPr lang="en-US" altLang="zh-CN" sz="2000" b="1">
                              <a:latin typeface="Cambria Math" panose="02040503050406030204" pitchFamily="18" charset="0"/>
                              <a:cs typeface="Cambria Math" panose="02040503050406030204" pitchFamily="18" charset="0"/>
                            </a:rPr>
                          </m:ctrlPr>
                        </m:sSubPr>
                        <m:e>
                          <m:r>
                            <a:rPr lang="en-US" altLang="zh-CN" sz="2000" b="1">
                              <a:latin typeface="Cambria Math" panose="02040503050406030204" pitchFamily="18" charset="0"/>
                              <a:cs typeface="Cambria Math" panose="02040503050406030204" pitchFamily="18" charset="0"/>
                            </a:rPr>
                            <m:t>𝛜</m:t>
                          </m:r>
                        </m:e>
                        <m:sub>
                          <m:r>
                            <a:rPr lang="en-US" altLang="zh-CN" sz="2000" b="1">
                              <a:latin typeface="Cambria Math" panose="02040503050406030204" pitchFamily="18" charset="0"/>
                              <a:cs typeface="Cambria Math" panose="02040503050406030204" pitchFamily="18" charset="0"/>
                            </a:rPr>
                            <m:t>𝐢</m:t>
                          </m:r>
                        </m:sub>
                      </m:sSub>
                      <m:r>
                        <a:rPr lang="en-US" altLang="zh-CN" sz="2000" b="1">
                          <a:latin typeface="Cambria Math" panose="02040503050406030204" pitchFamily="18" charset="0"/>
                          <a:cs typeface="Cambria Math" panose="02040503050406030204" pitchFamily="18" charset="0"/>
                        </a:rPr>
                        <m:t>,        </m:t>
                      </m:r>
                      <m:r>
                        <a:rPr lang="en-US" altLang="zh-CN" sz="2000" b="1">
                          <a:latin typeface="Cambria Math" panose="02040503050406030204" pitchFamily="18" charset="0"/>
                          <a:cs typeface="Cambria Math" panose="02040503050406030204" pitchFamily="18" charset="0"/>
                        </a:rPr>
                        <m:t>𝛆</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𝐍</m:t>
                      </m:r>
                      <m:r>
                        <a:rPr lang="en-US" altLang="zh-CN" sz="2000" b="1">
                          <a:latin typeface="Cambria Math" panose="02040503050406030204" pitchFamily="18" charset="0"/>
                          <a:cs typeface="Cambria Math" panose="02040503050406030204" pitchFamily="18" charset="0"/>
                        </a:rPr>
                        <m:t>(</m:t>
                      </m:r>
                      <m:r>
                        <a:rPr lang="en-US" altLang="zh-CN" sz="2000" b="1">
                          <a:latin typeface="Cambria Math" panose="02040503050406030204" pitchFamily="18" charset="0"/>
                          <a:cs typeface="Cambria Math" panose="02040503050406030204" pitchFamily="18" charset="0"/>
                        </a:rPr>
                        <m:t>𝟎</m:t>
                      </m:r>
                      <m:r>
                        <a:rPr lang="en-US" altLang="zh-CN" sz="2000" b="1">
                          <a:latin typeface="Cambria Math" panose="02040503050406030204" pitchFamily="18" charset="0"/>
                          <a:cs typeface="Cambria Math" panose="02040503050406030204" pitchFamily="18" charset="0"/>
                        </a:rPr>
                        <m:t>,</m:t>
                      </m:r>
                      <m:sSup>
                        <m:sSupPr>
                          <m:ctrlPr>
                            <a:rPr lang="en-US" altLang="zh-CN" sz="2000" b="1">
                              <a:latin typeface="Cambria Math" panose="02040503050406030204" pitchFamily="18" charset="0"/>
                              <a:cs typeface="Cambria Math" panose="02040503050406030204" pitchFamily="18" charset="0"/>
                            </a:rPr>
                          </m:ctrlPr>
                        </m:sSupPr>
                        <m:e>
                          <m:r>
                            <a:rPr lang="en-US" altLang="zh-CN" sz="2000" b="1">
                              <a:latin typeface="Cambria Math" panose="02040503050406030204" pitchFamily="18" charset="0"/>
                              <a:cs typeface="Cambria Math" panose="02040503050406030204" pitchFamily="18" charset="0"/>
                            </a:rPr>
                            <m:t>𝛔</m:t>
                          </m:r>
                        </m:e>
                        <m:sup>
                          <m:r>
                            <a:rPr lang="en-US" altLang="zh-CN" sz="2000" b="1">
                              <a:latin typeface="Cambria Math" panose="02040503050406030204" pitchFamily="18" charset="0"/>
                              <a:cs typeface="Cambria Math" panose="02040503050406030204" pitchFamily="18" charset="0"/>
                            </a:rPr>
                            <m:t>𝟐</m:t>
                          </m:r>
                        </m:sup>
                      </m:sSup>
                      <m:r>
                        <a:rPr lang="en-US" altLang="zh-CN" sz="2000" b="1">
                          <a:latin typeface="Cambria Math" panose="02040503050406030204" pitchFamily="18" charset="0"/>
                          <a:ea typeface="MS Mincho" charset="0"/>
                          <a:cs typeface="Cambria Math" panose="02040503050406030204" pitchFamily="18" charset="0"/>
                        </a:rPr>
                        <m:t>)</m:t>
                      </m:r>
                    </m:oMath>
                  </m:oMathPara>
                </a14:m>
                <a:endParaRPr lang="en-US" altLang="zh-CN" sz="2000" b="1">
                  <a:latin typeface="Cambria Math" panose="02040503050406030204" pitchFamily="18" charset="0"/>
                  <a:ea typeface="MS Mincho" charset="0"/>
                  <a:cs typeface="Cambria Math" panose="02040503050406030204"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257175" y="1569085"/>
                <a:ext cx="11673205" cy="101536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246380" y="4027170"/>
                <a:ext cx="11684000" cy="922020"/>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en-US" altLang="zh-CN" dirty="0" smtClean="0">
                    <a:solidFill>
                      <a:schemeClr val="tx1">
                        <a:lumMod val="85000"/>
                        <a:lumOff val="15000"/>
                      </a:schemeClr>
                    </a:solidFill>
                    <a:latin typeface="Tahoma" panose="020B0604030504040204" charset="0"/>
                    <a:cs typeface="Tahoma" panose="020B0604030504040204" charset="0"/>
                  </a:rPr>
                  <a:t>From the formula, we can see that </a:t>
                </a:r>
                <a14:m>
                  <m:oMath xmlns:m="http://schemas.openxmlformats.org/officeDocument/2006/math">
                    <m:sSub>
                      <m:sSubPr>
                        <m:ctrlPr>
                          <a:rPr lang="en-US" altLang="zh-CN">
                            <a:latin typeface="Cambria Math" panose="02040503050406030204" pitchFamily="18" charset="0"/>
                            <a:cs typeface="Cambria Math" panose="02040503050406030204" pitchFamily="18" charset="0"/>
                          </a:rPr>
                        </m:ctrlPr>
                      </m:sSubPr>
                      <m:e>
                        <m:r>
                          <m:rPr>
                            <m:sty m:val="p"/>
                          </m:rPr>
                          <a:rPr lang="en-US" altLang="zh-CN">
                            <a:latin typeface="Cambria Math" panose="02040503050406030204" pitchFamily="18" charset="0"/>
                            <a:cs typeface="Cambria Math" panose="02040503050406030204" pitchFamily="18" charset="0"/>
                          </a:rPr>
                          <m:t>x</m:t>
                        </m:r>
                      </m:e>
                      <m:sub>
                        <m:r>
                          <m:rPr>
                            <m:sty m:val="p"/>
                          </m:rPr>
                          <a:rPr lang="en-US" altLang="zh-CN">
                            <a:latin typeface="Cambria Math" panose="02040503050406030204" pitchFamily="18" charset="0"/>
                            <a:cs typeface="Cambria Math" panose="02040503050406030204" pitchFamily="18" charset="0"/>
                          </a:rPr>
                          <m:t>1</m:t>
                        </m:r>
                      </m:sub>
                    </m:sSub>
                  </m:oMath>
                </a14:m>
                <a:r>
                  <a:rPr lang="en-US" altLang="zh-CN" dirty="0" smtClean="0">
                    <a:solidFill>
                      <a:schemeClr val="tx1">
                        <a:lumMod val="85000"/>
                        <a:lumOff val="15000"/>
                      </a:schemeClr>
                    </a:solidFill>
                    <a:latin typeface="Tahoma" panose="020B0604030504040204" charset="0"/>
                    <a:cs typeface="Tahoma" panose="020B0604030504040204" charset="0"/>
                  </a:rPr>
                  <a:t>, </a:t>
                </a:r>
                <a14:m>
                  <m:oMath xmlns:m="http://schemas.openxmlformats.org/officeDocument/2006/math">
                    <m:sSub>
                      <m:sSubPr>
                        <m:ctrlPr>
                          <a:rPr lang="en-US" altLang="zh-CN">
                            <a:latin typeface="Cambria Math" panose="02040503050406030204" pitchFamily="18" charset="0"/>
                            <a:cs typeface="Cambria Math" panose="02040503050406030204" pitchFamily="18" charset="0"/>
                          </a:rPr>
                        </m:ctrlPr>
                      </m:sSubPr>
                      <m:e>
                        <m:r>
                          <m:rPr>
                            <m:sty m:val="p"/>
                          </m:rPr>
                          <a:rPr lang="en-US" altLang="zh-CN">
                            <a:latin typeface="Cambria Math" panose="02040503050406030204" pitchFamily="18" charset="0"/>
                            <a:cs typeface="Cambria Math" panose="02040503050406030204" pitchFamily="18" charset="0"/>
                          </a:rPr>
                          <m:t>x</m:t>
                        </m:r>
                      </m:e>
                      <m:sub>
                        <m:r>
                          <m:rPr>
                            <m:sty m:val="p"/>
                          </m:rPr>
                          <a:rPr lang="en-US" altLang="zh-CN">
                            <a:latin typeface="Cambria Math" panose="02040503050406030204" pitchFamily="18" charset="0"/>
                            <a:cs typeface="Cambria Math" panose="02040503050406030204" pitchFamily="18" charset="0"/>
                          </a:rPr>
                          <m:t>3</m:t>
                        </m:r>
                      </m:sub>
                    </m:sSub>
                  </m:oMath>
                </a14:m>
                <a:r>
                  <a:rPr lang="en-US" altLang="zh-CN" dirty="0" smtClean="0">
                    <a:solidFill>
                      <a:schemeClr val="tx1">
                        <a:lumMod val="85000"/>
                        <a:lumOff val="15000"/>
                      </a:schemeClr>
                    </a:solidFill>
                    <a:latin typeface="Tahoma" panose="020B0604030504040204" charset="0"/>
                    <a:cs typeface="Tahoma" panose="020B0604030504040204" charset="0"/>
                  </a:rPr>
                  <a:t>,</a:t>
                </a:r>
                <a14:m>
                  <m:oMath xmlns:m="http://schemas.openxmlformats.org/officeDocument/2006/math">
                    <m:sSub>
                      <m:sSubPr>
                        <m:ctrlPr>
                          <a:rPr lang="en-US" altLang="zh-CN">
                            <a:latin typeface="Cambria Math" panose="02040503050406030204" pitchFamily="18" charset="0"/>
                            <a:cs typeface="Cambria Math" panose="02040503050406030204" pitchFamily="18" charset="0"/>
                          </a:rPr>
                        </m:ctrlPr>
                      </m:sSubPr>
                      <m:e>
                        <m:r>
                          <m:rPr>
                            <m:sty m:val="p"/>
                          </m:rPr>
                          <a:rPr lang="en-US" altLang="zh-CN">
                            <a:latin typeface="Cambria Math" panose="02040503050406030204" pitchFamily="18" charset="0"/>
                            <a:cs typeface="Cambria Math" panose="02040503050406030204" pitchFamily="18" charset="0"/>
                          </a:rPr>
                          <m:t>x</m:t>
                        </m:r>
                      </m:e>
                      <m:sub>
                        <m:r>
                          <m:rPr>
                            <m:sty m:val="p"/>
                          </m:rPr>
                          <a:rPr lang="en-US" altLang="zh-CN">
                            <a:latin typeface="Cambria Math" panose="02040503050406030204" pitchFamily="18" charset="0"/>
                            <a:cs typeface="Cambria Math" panose="02040503050406030204" pitchFamily="18" charset="0"/>
                          </a:rPr>
                          <m:t>4</m:t>
                        </m:r>
                      </m:sub>
                    </m:sSub>
                  </m:oMath>
                </a14:m>
                <a:r>
                  <a:rPr lang="en-US" altLang="zh-CN" dirty="0" smtClean="0">
                    <a:solidFill>
                      <a:schemeClr val="tx1">
                        <a:lumMod val="85000"/>
                        <a:lumOff val="15000"/>
                      </a:schemeClr>
                    </a:solidFill>
                    <a:latin typeface="Tahoma" panose="020B0604030504040204" charset="0"/>
                    <a:cs typeface="Tahoma" panose="020B0604030504040204" charset="0"/>
                  </a:rPr>
                  <a:t> and </a:t>
                </a:r>
                <a14:m>
                  <m:oMath xmlns:m="http://schemas.openxmlformats.org/officeDocument/2006/math">
                    <m:sSub>
                      <m:sSubPr>
                        <m:ctrlPr>
                          <a:rPr lang="en-US" altLang="zh-CN">
                            <a:latin typeface="Cambria Math" panose="02040503050406030204" pitchFamily="18" charset="0"/>
                            <a:cs typeface="Cambria Math" panose="02040503050406030204" pitchFamily="18" charset="0"/>
                          </a:rPr>
                        </m:ctrlPr>
                      </m:sSubPr>
                      <m:e>
                        <m:r>
                          <m:rPr>
                            <m:sty m:val="p"/>
                          </m:rPr>
                          <a:rPr lang="en-US" altLang="zh-CN">
                            <a:latin typeface="Cambria Math" panose="02040503050406030204" pitchFamily="18" charset="0"/>
                            <a:cs typeface="Cambria Math" panose="02040503050406030204" pitchFamily="18" charset="0"/>
                          </a:rPr>
                          <m:t>I</m:t>
                        </m:r>
                      </m:e>
                      <m:sub>
                        <m:r>
                          <m:rPr>
                            <m:sty m:val="p"/>
                          </m:rPr>
                          <a:rPr lang="en-US" altLang="zh-CN">
                            <a:latin typeface="Cambria Math" panose="02040503050406030204" pitchFamily="18" charset="0"/>
                            <a:cs typeface="Cambria Math" panose="02040503050406030204" pitchFamily="18" charset="0"/>
                          </a:rPr>
                          <m:t>S</m:t>
                        </m:r>
                      </m:sub>
                    </m:sSub>
                  </m:oMath>
                </a14:m>
                <a:r>
                  <a:rPr lang="en-US" altLang="zh-CN" dirty="0" smtClean="0">
                    <a:solidFill>
                      <a:schemeClr val="tx1">
                        <a:lumMod val="85000"/>
                        <a:lumOff val="15000"/>
                      </a:schemeClr>
                    </a:solidFill>
                    <a:latin typeface="Tahoma" panose="020B0604030504040204" charset="0"/>
                    <a:cs typeface="Tahoma" panose="020B0604030504040204" charset="0"/>
                  </a:rPr>
                  <a:t> have a negative effect on the response variable, while the other </a:t>
                </a:r>
                <a14:m>
                  <m:oMath xmlns:m="http://schemas.openxmlformats.org/officeDocument/2006/math">
                    <m:sSub>
                      <m:sSubPr>
                        <m:ctrlPr>
                          <a:rPr lang="en-US" altLang="zh-CN">
                            <a:latin typeface="Cambria Math" panose="02040503050406030204" pitchFamily="18" charset="0"/>
                            <a:cs typeface="Cambria Math" panose="02040503050406030204" pitchFamily="18" charset="0"/>
                          </a:rPr>
                        </m:ctrlPr>
                      </m:sSubPr>
                      <m:e>
                        <m:r>
                          <m:rPr>
                            <m:sty m:val="p"/>
                          </m:rPr>
                          <a:rPr lang="en-US" altLang="zh-CN">
                            <a:latin typeface="Cambria Math" panose="02040503050406030204" pitchFamily="18" charset="0"/>
                            <a:cs typeface="Cambria Math" panose="02040503050406030204" pitchFamily="18" charset="0"/>
                          </a:rPr>
                          <m:t>x</m:t>
                        </m:r>
                      </m:e>
                      <m:sub>
                        <m:r>
                          <m:rPr>
                            <m:sty m:val="p"/>
                          </m:rPr>
                          <a:rPr lang="en-US" altLang="zh-CN">
                            <a:latin typeface="Cambria Math" panose="02040503050406030204" pitchFamily="18" charset="0"/>
                            <a:cs typeface="Cambria Math" panose="02040503050406030204" pitchFamily="18" charset="0"/>
                          </a:rPr>
                          <m:t>2</m:t>
                        </m:r>
                      </m:sub>
                    </m:sSub>
                  </m:oMath>
                </a14:m>
                <a:r>
                  <a:rPr lang="en-US" altLang="zh-CN" dirty="0" smtClean="0">
                    <a:solidFill>
                      <a:schemeClr val="tx1">
                        <a:lumMod val="85000"/>
                        <a:lumOff val="15000"/>
                      </a:schemeClr>
                    </a:solidFill>
                    <a:latin typeface="Tahoma" panose="020B0604030504040204" charset="0"/>
                    <a:cs typeface="Tahoma" panose="020B0604030504040204" charset="0"/>
                  </a:rPr>
                  <a:t> and </a:t>
                </a:r>
                <a14:m>
                  <m:oMath xmlns:m="http://schemas.openxmlformats.org/officeDocument/2006/math">
                    <m:sSub>
                      <m:sSubPr>
                        <m:ctrlPr>
                          <a:rPr lang="en-US" altLang="zh-CN">
                            <a:latin typeface="Cambria Math" panose="02040503050406030204" pitchFamily="18" charset="0"/>
                            <a:cs typeface="Cambria Math" panose="02040503050406030204" pitchFamily="18" charset="0"/>
                          </a:rPr>
                        </m:ctrlPr>
                      </m:sSubPr>
                      <m:e>
                        <m:r>
                          <m:rPr>
                            <m:sty m:val="p"/>
                          </m:rPr>
                          <a:rPr lang="en-US" altLang="zh-CN">
                            <a:latin typeface="Cambria Math" panose="02040503050406030204" pitchFamily="18" charset="0"/>
                            <a:cs typeface="Cambria Math" panose="02040503050406030204" pitchFamily="18" charset="0"/>
                          </a:rPr>
                          <m:t>I</m:t>
                        </m:r>
                      </m:e>
                      <m:sub>
                        <m:r>
                          <m:rPr>
                            <m:sty m:val="p"/>
                          </m:rPr>
                          <a:rPr lang="en-US" altLang="zh-CN">
                            <a:latin typeface="Cambria Math" panose="02040503050406030204" pitchFamily="18" charset="0"/>
                            <a:cs typeface="Cambria Math" panose="02040503050406030204" pitchFamily="18" charset="0"/>
                          </a:rPr>
                          <m:t>M</m:t>
                        </m:r>
                      </m:sub>
                    </m:sSub>
                  </m:oMath>
                </a14:m>
                <a:r>
                  <a:rPr lang="en-US" altLang="zh-CN" dirty="0" smtClean="0">
                    <a:solidFill>
                      <a:schemeClr val="tx1">
                        <a:lumMod val="85000"/>
                        <a:lumOff val="15000"/>
                      </a:schemeClr>
                    </a:solidFill>
                    <a:latin typeface="Tahoma" panose="020B0604030504040204" charset="0"/>
                    <a:cs typeface="Tahoma" panose="020B0604030504040204" charset="0"/>
                  </a:rPr>
                  <a:t> have a positive effect.</a:t>
                </a:r>
                <a:endParaRPr lang="en-US" altLang="zh-CN" dirty="0" smtClean="0">
                  <a:solidFill>
                    <a:schemeClr val="tx1">
                      <a:lumMod val="85000"/>
                      <a:lumOff val="15000"/>
                    </a:schemeClr>
                  </a:solidFill>
                  <a:latin typeface="Tahoma" panose="020B0604030504040204" charset="0"/>
                  <a:cs typeface="Tahoma" panose="020B060403050404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246380" y="4027170"/>
                <a:ext cx="11684000" cy="922020"/>
              </a:xfrm>
              <a:prstGeom prst="rect">
                <a:avLst/>
              </a:prstGeom>
              <a:blipFill rotWithShape="1">
                <a:blip r:embed="rId2"/>
                <a:stretch>
                  <a:fillRect/>
                </a:stretch>
              </a:blipFill>
            </p:spPr>
            <p:txBody>
              <a:bodyPr/>
              <a:lstStyle/>
              <a:p>
                <a:r>
                  <a:rPr lang="zh-CN" altLang="en-US">
                    <a:noFill/>
                  </a:rPr>
                  <a:t> </a:t>
                </a:r>
              </a:p>
            </p:txBody>
          </p:sp>
        </mc:Fallback>
      </mc:AlternateContent>
      <p:sp>
        <p:nvSpPr>
          <p:cNvPr id="11" name="文本框 10"/>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Poisson Regression Model</a:t>
            </a:r>
            <a:endParaRPr lang="zh-CN" altLang="en-US" sz="2400" b="1" dirty="0">
              <a:solidFill>
                <a:schemeClr val="tx1">
                  <a:lumMod val="75000"/>
                  <a:lumOff val="25000"/>
                </a:schemeClr>
              </a:solidFill>
              <a:ea typeface="微软雅黑" panose="020B0503020204020204" pitchFamily="34" charset="-122"/>
            </a:endParaRPr>
          </a:p>
        </p:txBody>
      </p:sp>
      <p:grpSp>
        <p:nvGrpSpPr>
          <p:cNvPr id="12" name="组合 11"/>
          <p:cNvGrpSpPr/>
          <p:nvPr/>
        </p:nvGrpSpPr>
        <p:grpSpPr>
          <a:xfrm flipH="1">
            <a:off x="11371899" y="5955506"/>
            <a:ext cx="839788" cy="514747"/>
            <a:chOff x="0" y="615156"/>
            <a:chExt cx="839788" cy="514747"/>
          </a:xfrm>
        </p:grpSpPr>
        <p:sp>
          <p:nvSpPr>
            <p:cNvPr id="14" name="平行四边形 13"/>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3428365"/>
            <a:ext cx="12192000" cy="342963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13" name="圆角矩形 12"/>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a:solidFill>
                  <a:schemeClr val="tx1">
                    <a:lumMod val="75000"/>
                    <a:lumOff val="25000"/>
                  </a:schemeClr>
                </a:solidFill>
                <a:latin typeface="FuturaBookC" pitchFamily="2" charset="-52"/>
              </a:rPr>
              <a:t>05</a:t>
            </a:r>
            <a:endParaRPr lang="zh-CN" altLang="en-US" sz="8800" dirty="0">
              <a:solidFill>
                <a:schemeClr val="tx1">
                  <a:lumMod val="75000"/>
                  <a:lumOff val="25000"/>
                </a:schemeClr>
              </a:solidFill>
              <a:latin typeface="FuturaBookC" pitchFamily="2" charset="-52"/>
            </a:endParaRPr>
          </a:p>
        </p:txBody>
      </p:sp>
      <p:sp>
        <p:nvSpPr>
          <p:cNvPr id="32" name="文本框 31"/>
          <p:cNvSpPr txBox="1"/>
          <p:nvPr/>
        </p:nvSpPr>
        <p:spPr>
          <a:xfrm>
            <a:off x="5194614" y="2229333"/>
            <a:ext cx="4422225" cy="2123658"/>
          </a:xfrm>
          <a:prstGeom prst="rect">
            <a:avLst/>
          </a:prstGeom>
          <a:noFill/>
        </p:spPr>
        <p:txBody>
          <a:bodyPr wrap="square" rtlCol="0">
            <a:spAutoFit/>
          </a:bodyPr>
          <a:lstStyle/>
          <a:p>
            <a:r>
              <a:rPr lang="zh-CN" altLang="en-US" sz="4400" b="1" dirty="0">
                <a:solidFill>
                  <a:schemeClr val="tx1">
                    <a:lumMod val="75000"/>
                    <a:lumOff val="25000"/>
                  </a:schemeClr>
                </a:solidFill>
                <a:latin typeface="+mn-ea"/>
                <a:sym typeface="+mn-ea"/>
              </a:rPr>
              <a:t>Conclusion</a:t>
            </a:r>
            <a:r>
              <a:rPr lang="en-US" altLang="zh-CN" sz="4400" b="1" dirty="0">
                <a:solidFill>
                  <a:schemeClr val="tx1">
                    <a:lumMod val="75000"/>
                    <a:lumOff val="25000"/>
                  </a:schemeClr>
                </a:solidFill>
                <a:latin typeface="+mn-ea"/>
                <a:sym typeface="+mn-ea"/>
              </a:rPr>
              <a:t> </a:t>
            </a:r>
            <a:endParaRPr lang="en-US" altLang="zh-CN" sz="4400" b="1" dirty="0">
              <a:solidFill>
                <a:schemeClr val="tx1">
                  <a:lumMod val="75000"/>
                  <a:lumOff val="25000"/>
                </a:schemeClr>
              </a:solidFill>
              <a:latin typeface="+mn-ea"/>
              <a:sym typeface="+mn-ea"/>
            </a:endParaRPr>
          </a:p>
          <a:p>
            <a:r>
              <a:rPr lang="en-US" altLang="zh-CN" sz="4400" b="1" dirty="0">
                <a:solidFill>
                  <a:schemeClr val="tx1">
                    <a:lumMod val="75000"/>
                    <a:lumOff val="25000"/>
                  </a:schemeClr>
                </a:solidFill>
                <a:latin typeface="+mn-ea"/>
                <a:sym typeface="+mn-ea"/>
              </a:rPr>
              <a:t>and</a:t>
            </a:r>
            <a:endParaRPr lang="en-US" altLang="zh-CN" sz="4400" b="1" dirty="0">
              <a:solidFill>
                <a:schemeClr val="tx1">
                  <a:lumMod val="75000"/>
                  <a:lumOff val="25000"/>
                </a:schemeClr>
              </a:solidFill>
              <a:latin typeface="+mn-ea"/>
              <a:sym typeface="+mn-ea"/>
            </a:endParaRPr>
          </a:p>
          <a:p>
            <a:r>
              <a:rPr lang="en-US" altLang="zh-CN" sz="4400" b="1" dirty="0">
                <a:solidFill>
                  <a:schemeClr val="tx1">
                    <a:lumMod val="75000"/>
                    <a:lumOff val="25000"/>
                  </a:schemeClr>
                </a:solidFill>
                <a:latin typeface="+mn-ea"/>
                <a:sym typeface="+mn-ea"/>
              </a:rPr>
              <a:t>Future Work</a:t>
            </a:r>
            <a:endParaRPr lang="zh-CN" altLang="en-US" sz="4400" b="1" dirty="0">
              <a:solidFill>
                <a:schemeClr val="tx1">
                  <a:lumMod val="75000"/>
                  <a:lumOff val="25000"/>
                </a:schemeClr>
              </a:solidFill>
              <a:latin typeface="+mn-ea"/>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p:cNvSpPr txBox="1"/>
          <p:nvPr/>
        </p:nvSpPr>
        <p:spPr>
          <a:xfrm>
            <a:off x="1089660" y="1764665"/>
            <a:ext cx="10013315" cy="2861310"/>
          </a:xfrm>
          <a:prstGeom prst="rect">
            <a:avLst/>
          </a:prstGeom>
          <a:noFill/>
        </p:spPr>
        <p:txBody>
          <a:bodyPr wrap="square" rtlCol="0">
            <a:spAutoFit/>
          </a:bodyPr>
          <a:lstStyle/>
          <a:p>
            <a:pPr marL="342900" indent="-342900" fontAlgn="auto">
              <a:lnSpc>
                <a:spcPct val="150000"/>
              </a:lnSpc>
              <a:buFont typeface="Arial" panose="020B0604020202020204" pitchFamily="34" charset="0"/>
              <a:buChar char="•"/>
            </a:pPr>
            <a:r>
              <a:rPr lang="zh-CN" altLang="en-US" sz="2400" b="1" dirty="0">
                <a:latin typeface="+mn-ea"/>
                <a:cs typeface="Tahoma" panose="020B0604030504040204" charset="0"/>
              </a:rPr>
              <a:t>Combining the p-values and confidence intervals for each variable, we can conclude that Total Household Income, Total Food Expenditure, Head of Household Age and Sex, Age of the House, and if the Household is a Single or Extended Family, all have an effect on the number of members in a household.</a:t>
            </a:r>
            <a:endParaRPr lang="zh-CN" altLang="en-US" sz="2400" b="1" dirty="0">
              <a:latin typeface="+mn-ea"/>
              <a:cs typeface="Tahoma" panose="020B0604030504040204" charset="0"/>
            </a:endParaRPr>
          </a:p>
        </p:txBody>
      </p:sp>
      <p:sp>
        <p:nvSpPr>
          <p:cNvPr id="11" name="文本框 10"/>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Conclusion</a:t>
            </a:r>
            <a:endParaRPr lang="zh-CN" altLang="en-US" sz="2400" b="1" dirty="0">
              <a:solidFill>
                <a:schemeClr val="tx1">
                  <a:lumMod val="75000"/>
                  <a:lumOff val="25000"/>
                </a:schemeClr>
              </a:solidFill>
              <a:ea typeface="微软雅黑" panose="020B0503020204020204" pitchFamily="34" charset="-122"/>
            </a:endParaRPr>
          </a:p>
        </p:txBody>
      </p:sp>
      <p:grpSp>
        <p:nvGrpSpPr>
          <p:cNvPr id="12" name="组合 11"/>
          <p:cNvGrpSpPr/>
          <p:nvPr/>
        </p:nvGrpSpPr>
        <p:grpSpPr>
          <a:xfrm flipH="1">
            <a:off x="11371899" y="5955506"/>
            <a:ext cx="839788" cy="514747"/>
            <a:chOff x="0" y="615156"/>
            <a:chExt cx="839788" cy="514747"/>
          </a:xfrm>
        </p:grpSpPr>
        <p:sp>
          <p:nvSpPr>
            <p:cNvPr id="14" name="平行四边形 13"/>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Future Work</a:t>
            </a:r>
            <a:endParaRPr lang="zh-CN" altLang="en-US" sz="2400" b="1" dirty="0">
              <a:solidFill>
                <a:schemeClr val="tx1">
                  <a:lumMod val="75000"/>
                  <a:lumOff val="25000"/>
                </a:schemeClr>
              </a:solidFill>
              <a:ea typeface="微软雅黑" panose="020B0503020204020204" pitchFamily="34" charset="-122"/>
            </a:endParaRPr>
          </a:p>
        </p:txBody>
      </p:sp>
      <p:grpSp>
        <p:nvGrpSpPr>
          <p:cNvPr id="12" name="组合 11"/>
          <p:cNvGrpSpPr/>
          <p:nvPr/>
        </p:nvGrpSpPr>
        <p:grpSpPr>
          <a:xfrm flipH="1">
            <a:off x="11371899" y="5955506"/>
            <a:ext cx="839788" cy="514747"/>
            <a:chOff x="0" y="615156"/>
            <a:chExt cx="839788" cy="514747"/>
          </a:xfrm>
        </p:grpSpPr>
        <p:sp>
          <p:nvSpPr>
            <p:cNvPr id="14" name="平行四边形 13"/>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1089342" y="2302986"/>
            <a:ext cx="10013315" cy="2252027"/>
          </a:xfrm>
          <a:prstGeom prst="rect">
            <a:avLst/>
          </a:prstGeom>
          <a:noFill/>
        </p:spPr>
        <p:txBody>
          <a:bodyPr wrap="square" rtlCol="0">
            <a:spAutoFit/>
          </a:bodyPr>
          <a:lstStyle/>
          <a:p>
            <a:pPr marL="342900" indent="-342900" fontAlgn="auto">
              <a:lnSpc>
                <a:spcPct val="150000"/>
              </a:lnSpc>
              <a:buFont typeface="Arial" panose="020B0604020202020204" pitchFamily="34" charset="0"/>
              <a:buChar char="•"/>
            </a:pPr>
            <a:r>
              <a:rPr lang="en-US" altLang="zh-CN" sz="2400" b="1" dirty="0">
                <a:latin typeface="+mn-ea"/>
                <a:cs typeface="Tahoma" panose="020B0604030504040204" charset="0"/>
              </a:rPr>
              <a:t>Correlation between </a:t>
            </a:r>
            <a:r>
              <a:rPr lang="en-GB" altLang="zh-CN" sz="2400" b="1" dirty="0"/>
              <a:t>explanatory variable</a:t>
            </a:r>
            <a:r>
              <a:rPr lang="en-US" altLang="zh-CN" sz="2400" b="1" dirty="0"/>
              <a:t>s suggest that there might have multicollinearity</a:t>
            </a:r>
            <a:endParaRPr lang="en-US" altLang="zh-CN" sz="2400" b="1" dirty="0"/>
          </a:p>
          <a:p>
            <a:pPr marL="342900" indent="-342900" fontAlgn="auto">
              <a:lnSpc>
                <a:spcPct val="150000"/>
              </a:lnSpc>
              <a:buFont typeface="Arial" panose="020B0604020202020204" pitchFamily="34" charset="0"/>
              <a:buChar char="•"/>
            </a:pPr>
            <a:r>
              <a:rPr lang="en-US" altLang="zh-CN" sz="2400" b="1" dirty="0">
                <a:latin typeface="+mn-ea"/>
                <a:cs typeface="Tahoma" panose="020B0604030504040204" charset="0"/>
              </a:rPr>
              <a:t>Detect </a:t>
            </a:r>
            <a:r>
              <a:rPr lang="en-US" altLang="zh-CN" sz="2400" b="1" dirty="0"/>
              <a:t>multicollinearity and remove related variables can improve our model</a:t>
            </a:r>
            <a:endParaRPr lang="zh-CN" altLang="en-US" sz="2400" b="1" dirty="0">
              <a:latin typeface="+mn-ea"/>
              <a:cs typeface="Tahom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28"/>
            <a:ext cx="12192000" cy="342963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11" name="圆角矩形 10"/>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72103" y="1052119"/>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64782" y="905349"/>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68693" y="5669204"/>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32137" y="4962364"/>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096912" y="3076182"/>
            <a:ext cx="5998176" cy="705635"/>
          </a:xfrm>
          <a:prstGeom prst="rect">
            <a:avLst/>
          </a:prstGeom>
          <a:noFill/>
        </p:spPr>
        <p:txBody>
          <a:bodyPr vert="horz" wrap="square" rtlCol="0">
            <a:spAutoFit/>
          </a:bodyPr>
          <a:lstStyle/>
          <a:p>
            <a:r>
              <a:rPr lang="en-US" altLang="zh-CN" sz="4000" b="1" dirty="0">
                <a:solidFill>
                  <a:schemeClr val="tx1">
                    <a:lumMod val="65000"/>
                    <a:lumOff val="35000"/>
                  </a:schemeClr>
                </a:solidFill>
                <a:ea typeface="微软雅黑" panose="020B0503020204020204" pitchFamily="34" charset="-122"/>
                <a:cs typeface="微软雅黑" panose="020B0503020204020204" pitchFamily="34" charset="-122"/>
              </a:rPr>
              <a:t>Thank You For Watching</a:t>
            </a:r>
            <a:endParaRPr lang="zh-CN" altLang="zh-CN" sz="4000" b="1" dirty="0">
              <a:solidFill>
                <a:schemeClr val="tx1">
                  <a:lumMod val="65000"/>
                  <a:lumOff val="35000"/>
                </a:schemeClr>
              </a:solidFill>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3428365"/>
            <a:ext cx="12192000" cy="342963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a:solidFill>
                  <a:schemeClr val="tx1">
                    <a:lumMod val="75000"/>
                    <a:lumOff val="25000"/>
                  </a:schemeClr>
                </a:solidFill>
                <a:latin typeface="FuturaBookC" pitchFamily="2" charset="-52"/>
              </a:rPr>
              <a:t>01</a:t>
            </a:r>
            <a:endParaRPr lang="zh-CN" altLang="en-US" sz="8800" dirty="0">
              <a:solidFill>
                <a:schemeClr val="tx1">
                  <a:lumMod val="75000"/>
                  <a:lumOff val="25000"/>
                </a:schemeClr>
              </a:solidFill>
              <a:latin typeface="FuturaBookC" pitchFamily="2" charset="-52"/>
            </a:endParaRPr>
          </a:p>
        </p:txBody>
      </p:sp>
      <p:sp>
        <p:nvSpPr>
          <p:cNvPr id="32" name="文本框 31"/>
          <p:cNvSpPr txBox="1"/>
          <p:nvPr/>
        </p:nvSpPr>
        <p:spPr>
          <a:xfrm>
            <a:off x="5293235" y="2766994"/>
            <a:ext cx="4422225" cy="769441"/>
          </a:xfrm>
          <a:prstGeom prst="rect">
            <a:avLst/>
          </a:prstGeom>
          <a:noFill/>
        </p:spPr>
        <p:txBody>
          <a:bodyPr wrap="square" rtlCol="0">
            <a:spAutoFit/>
          </a:bodyPr>
          <a:lstStyle/>
          <a:p>
            <a:pPr algn="ctr"/>
            <a:r>
              <a:rPr lang="en-US" altLang="zh-CN" sz="4400" b="1" dirty="0">
                <a:solidFill>
                  <a:schemeClr val="tx1">
                    <a:lumMod val="75000"/>
                    <a:lumOff val="25000"/>
                  </a:schemeClr>
                </a:solidFill>
                <a:ea typeface="微软雅黑" panose="020B0503020204020204" pitchFamily="34" charset="-122"/>
                <a:sym typeface="+mn-ea"/>
              </a:rPr>
              <a:t>Introduction</a:t>
            </a:r>
            <a:endParaRPr lang="zh-CN" altLang="en-US" sz="4400" b="1" dirty="0">
              <a:solidFill>
                <a:schemeClr val="tx1">
                  <a:lumMod val="75000"/>
                  <a:lumOff val="25000"/>
                </a:schemeClr>
              </a:solidFill>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815658" y="285244"/>
            <a:ext cx="226675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Introduction</a:t>
            </a:r>
            <a:endParaRPr lang="zh-CN" altLang="en-US" sz="2400" b="1" dirty="0">
              <a:solidFill>
                <a:schemeClr val="tx1">
                  <a:lumMod val="75000"/>
                  <a:lumOff val="25000"/>
                </a:schemeClr>
              </a:solidFill>
              <a:ea typeface="微软雅黑" panose="020B0503020204020204" pitchFamily="34" charset="-122"/>
            </a:endParaRPr>
          </a:p>
        </p:txBody>
      </p:sp>
      <p:pic>
        <p:nvPicPr>
          <p:cNvPr id="22" name="图形 21" descr="郊区场景 纯色填充"/>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88680" y="1934194"/>
            <a:ext cx="2840064" cy="2840064"/>
          </a:xfrm>
          <a:prstGeom prst="rect">
            <a:avLst/>
          </a:prstGeom>
        </p:spPr>
      </p:pic>
      <p:grpSp>
        <p:nvGrpSpPr>
          <p:cNvPr id="11" name="组合 10"/>
          <p:cNvGrpSpPr/>
          <p:nvPr/>
        </p:nvGrpSpPr>
        <p:grpSpPr>
          <a:xfrm flipH="1">
            <a:off x="11371899" y="5817668"/>
            <a:ext cx="839788" cy="514747"/>
            <a:chOff x="0" y="615156"/>
            <a:chExt cx="839788" cy="514747"/>
          </a:xfrm>
        </p:grpSpPr>
        <p:sp>
          <p:nvSpPr>
            <p:cNvPr id="14" name="平行四边形 13"/>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4671423" y="1223773"/>
            <a:ext cx="1837453" cy="400110"/>
            <a:chOff x="4450464" y="509398"/>
            <a:chExt cx="1837453" cy="400110"/>
          </a:xfrm>
        </p:grpSpPr>
        <p:sp>
          <p:nvSpPr>
            <p:cNvPr id="16" name="椭圆 15"/>
            <p:cNvSpPr/>
            <p:nvPr/>
          </p:nvSpPr>
          <p:spPr>
            <a:xfrm>
              <a:off x="4450464" y="582771"/>
              <a:ext cx="253365" cy="253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latin typeface="楷体" panose="02010609060101010101" pitchFamily="49" charset="-122"/>
                <a:ea typeface="楷体" panose="02010609060101010101" pitchFamily="49" charset="-122"/>
              </a:endParaRPr>
            </a:p>
          </p:txBody>
        </p:sp>
        <p:sp>
          <p:nvSpPr>
            <p:cNvPr id="2" name="文本框 1"/>
            <p:cNvSpPr txBox="1"/>
            <p:nvPr/>
          </p:nvSpPr>
          <p:spPr>
            <a:xfrm>
              <a:off x="4703829" y="509398"/>
              <a:ext cx="1584088" cy="400110"/>
            </a:xfrm>
            <a:prstGeom prst="rect">
              <a:avLst/>
            </a:prstGeom>
            <a:noFill/>
          </p:spPr>
          <p:txBody>
            <a:bodyPr wrap="none" rtlCol="0">
              <a:spAutoFit/>
            </a:bodyPr>
            <a:lstStyle/>
            <a:p>
              <a:r>
                <a:rPr kumimoji="1" lang="en-US" altLang="zh-CN" sz="2000" b="1" dirty="0">
                  <a:solidFill>
                    <a:schemeClr val="tx1">
                      <a:lumMod val="85000"/>
                      <a:lumOff val="15000"/>
                    </a:schemeClr>
                  </a:solidFill>
                </a:rPr>
                <a:t>Background</a:t>
              </a:r>
              <a:endParaRPr kumimoji="1" lang="zh-CN" altLang="en-US" sz="2000" b="1" dirty="0">
                <a:solidFill>
                  <a:schemeClr val="tx1">
                    <a:lumMod val="85000"/>
                    <a:lumOff val="15000"/>
                  </a:schemeClr>
                </a:solidFill>
              </a:endParaRPr>
            </a:p>
          </p:txBody>
        </p:sp>
      </p:grpSp>
      <p:sp>
        <p:nvSpPr>
          <p:cNvPr id="8" name="矩形 7"/>
          <p:cNvSpPr/>
          <p:nvPr/>
        </p:nvSpPr>
        <p:spPr>
          <a:xfrm>
            <a:off x="4924788" y="1692292"/>
            <a:ext cx="6578532" cy="646331"/>
          </a:xfrm>
          <a:prstGeom prst="rect">
            <a:avLst/>
          </a:prstGeom>
        </p:spPr>
        <p:txBody>
          <a:bodyPr wrap="square">
            <a:spAutoFit/>
          </a:bodyPr>
          <a:lstStyle/>
          <a:p>
            <a:r>
              <a:rPr kumimoji="1" lang="en-US" altLang="zh-CN" b="1" dirty="0">
                <a:solidFill>
                  <a:schemeClr val="tx1">
                    <a:lumMod val="85000"/>
                    <a:lumOff val="15000"/>
                  </a:schemeClr>
                </a:solidFill>
              </a:rPr>
              <a:t>Family income and expenditure can be affected by several factors</a:t>
            </a:r>
            <a:endParaRPr kumimoji="1" lang="en-US" altLang="zh-CN" b="1" dirty="0">
              <a:solidFill>
                <a:schemeClr val="tx1">
                  <a:lumMod val="85000"/>
                  <a:lumOff val="15000"/>
                </a:schemeClr>
              </a:solidFill>
            </a:endParaRPr>
          </a:p>
        </p:txBody>
      </p:sp>
      <p:grpSp>
        <p:nvGrpSpPr>
          <p:cNvPr id="18" name="组合 17"/>
          <p:cNvGrpSpPr/>
          <p:nvPr/>
        </p:nvGrpSpPr>
        <p:grpSpPr>
          <a:xfrm>
            <a:off x="4671423" y="2762274"/>
            <a:ext cx="904505" cy="400110"/>
            <a:chOff x="4450464" y="509398"/>
            <a:chExt cx="904505" cy="400110"/>
          </a:xfrm>
        </p:grpSpPr>
        <p:sp>
          <p:nvSpPr>
            <p:cNvPr id="19" name="椭圆 18"/>
            <p:cNvSpPr/>
            <p:nvPr/>
          </p:nvSpPr>
          <p:spPr>
            <a:xfrm>
              <a:off x="4450464" y="582771"/>
              <a:ext cx="253365" cy="253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latin typeface="楷体" panose="02010609060101010101" pitchFamily="49" charset="-122"/>
                <a:ea typeface="楷体" panose="02010609060101010101" pitchFamily="49" charset="-122"/>
              </a:endParaRPr>
            </a:p>
          </p:txBody>
        </p:sp>
        <p:sp>
          <p:nvSpPr>
            <p:cNvPr id="20" name="文本框 19"/>
            <p:cNvSpPr txBox="1"/>
            <p:nvPr/>
          </p:nvSpPr>
          <p:spPr>
            <a:xfrm>
              <a:off x="4703829" y="509398"/>
              <a:ext cx="651140" cy="400110"/>
            </a:xfrm>
            <a:prstGeom prst="rect">
              <a:avLst/>
            </a:prstGeom>
            <a:noFill/>
          </p:spPr>
          <p:txBody>
            <a:bodyPr wrap="none" rtlCol="0">
              <a:spAutoFit/>
            </a:bodyPr>
            <a:lstStyle/>
            <a:p>
              <a:r>
                <a:rPr kumimoji="1" lang="en-US" altLang="zh-CN" sz="2000" b="1" dirty="0">
                  <a:solidFill>
                    <a:schemeClr val="tx1">
                      <a:lumMod val="85000"/>
                      <a:lumOff val="15000"/>
                    </a:schemeClr>
                  </a:solidFill>
                </a:rPr>
                <a:t>Aim</a:t>
              </a:r>
              <a:endParaRPr kumimoji="1" lang="zh-CN" altLang="en-US" sz="2000" b="1" dirty="0">
                <a:solidFill>
                  <a:schemeClr val="tx1">
                    <a:lumMod val="85000"/>
                    <a:lumOff val="15000"/>
                  </a:schemeClr>
                </a:solidFill>
              </a:endParaRPr>
            </a:p>
          </p:txBody>
        </p:sp>
      </p:grpSp>
      <p:sp>
        <p:nvSpPr>
          <p:cNvPr id="9" name="矩形 8"/>
          <p:cNvSpPr/>
          <p:nvPr/>
        </p:nvSpPr>
        <p:spPr>
          <a:xfrm>
            <a:off x="4924788" y="3227221"/>
            <a:ext cx="6096000" cy="646331"/>
          </a:xfrm>
          <a:prstGeom prst="rect">
            <a:avLst/>
          </a:prstGeom>
        </p:spPr>
        <p:txBody>
          <a:bodyPr>
            <a:spAutoFit/>
          </a:bodyPr>
          <a:lstStyle/>
          <a:p>
            <a:r>
              <a:rPr kumimoji="1" lang="en-US" altLang="zh-CN" b="1" dirty="0">
                <a:solidFill>
                  <a:schemeClr val="tx1">
                    <a:lumMod val="85000"/>
                    <a:lumOff val="15000"/>
                  </a:schemeClr>
                </a:solidFill>
              </a:rPr>
              <a:t>What </a:t>
            </a:r>
            <a:r>
              <a:rPr lang="en-GB" altLang="zh-CN" b="1" dirty="0">
                <a:solidFill>
                  <a:schemeClr val="tx1">
                    <a:lumMod val="85000"/>
                    <a:lumOff val="15000"/>
                  </a:schemeClr>
                </a:solidFill>
              </a:rPr>
              <a:t>household related variables influence the number of people living in a household</a:t>
            </a:r>
            <a:endParaRPr lang="en-GB" altLang="zh-CN" b="1" dirty="0">
              <a:solidFill>
                <a:schemeClr val="tx1">
                  <a:lumMod val="85000"/>
                  <a:lumOff val="15000"/>
                </a:schemeClr>
              </a:solidFill>
            </a:endParaRPr>
          </a:p>
        </p:txBody>
      </p:sp>
      <p:grpSp>
        <p:nvGrpSpPr>
          <p:cNvPr id="23" name="组合 22"/>
          <p:cNvGrpSpPr/>
          <p:nvPr/>
        </p:nvGrpSpPr>
        <p:grpSpPr>
          <a:xfrm>
            <a:off x="4671423" y="4374148"/>
            <a:ext cx="2441785" cy="400110"/>
            <a:chOff x="4450464" y="509398"/>
            <a:chExt cx="2441785" cy="400110"/>
          </a:xfrm>
        </p:grpSpPr>
        <p:sp>
          <p:nvSpPr>
            <p:cNvPr id="24" name="椭圆 23"/>
            <p:cNvSpPr/>
            <p:nvPr/>
          </p:nvSpPr>
          <p:spPr>
            <a:xfrm>
              <a:off x="4450464" y="582771"/>
              <a:ext cx="253365" cy="253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latin typeface="楷体" panose="02010609060101010101" pitchFamily="49" charset="-122"/>
                <a:ea typeface="楷体" panose="02010609060101010101" pitchFamily="49" charset="-122"/>
              </a:endParaRPr>
            </a:p>
          </p:txBody>
        </p:sp>
        <p:sp>
          <p:nvSpPr>
            <p:cNvPr id="25" name="文本框 24"/>
            <p:cNvSpPr txBox="1"/>
            <p:nvPr/>
          </p:nvSpPr>
          <p:spPr>
            <a:xfrm>
              <a:off x="4703829" y="509398"/>
              <a:ext cx="2188420" cy="400110"/>
            </a:xfrm>
            <a:prstGeom prst="rect">
              <a:avLst/>
            </a:prstGeom>
            <a:noFill/>
          </p:spPr>
          <p:txBody>
            <a:bodyPr wrap="none" rtlCol="0">
              <a:spAutoFit/>
            </a:bodyPr>
            <a:lstStyle/>
            <a:p>
              <a:r>
                <a:rPr kumimoji="1" lang="en-US" altLang="zh-CN" sz="2000" b="1" dirty="0">
                  <a:solidFill>
                    <a:schemeClr val="tx1">
                      <a:lumMod val="85000"/>
                      <a:lumOff val="15000"/>
                    </a:schemeClr>
                  </a:solidFill>
                </a:rPr>
                <a:t>Data Information</a:t>
              </a:r>
              <a:endParaRPr kumimoji="1" lang="zh-CN" altLang="en-US" sz="2000" b="1" dirty="0">
                <a:solidFill>
                  <a:schemeClr val="tx1">
                    <a:lumMod val="85000"/>
                    <a:lumOff val="15000"/>
                  </a:schemeClr>
                </a:solidFill>
              </a:endParaRPr>
            </a:p>
          </p:txBody>
        </p:sp>
      </p:grpSp>
      <p:sp>
        <p:nvSpPr>
          <p:cNvPr id="17" name="矩形 16"/>
          <p:cNvSpPr/>
          <p:nvPr/>
        </p:nvSpPr>
        <p:spPr>
          <a:xfrm>
            <a:off x="4924788" y="4847631"/>
            <a:ext cx="6096000" cy="1200329"/>
          </a:xfrm>
          <a:prstGeom prst="rect">
            <a:avLst/>
          </a:prstGeom>
        </p:spPr>
        <p:txBody>
          <a:bodyPr>
            <a:spAutoFit/>
          </a:bodyPr>
          <a:lstStyle/>
          <a:p>
            <a:r>
              <a:rPr lang="en-GB" altLang="zh-CN" b="1" dirty="0">
                <a:solidFill>
                  <a:schemeClr val="tx1">
                    <a:lumMod val="85000"/>
                    <a:lumOff val="15000"/>
                  </a:schemeClr>
                </a:solidFill>
              </a:rPr>
              <a:t>Family Income and Expenditure Survey recorded in the Philippine</a:t>
            </a:r>
            <a:endParaRPr lang="en-GB" altLang="zh-CN" b="1" dirty="0">
              <a:solidFill>
                <a:schemeClr val="tx1">
                  <a:lumMod val="85000"/>
                  <a:lumOff val="15000"/>
                </a:schemeClr>
              </a:solidFill>
            </a:endParaRPr>
          </a:p>
          <a:p>
            <a:endParaRPr lang="en-GB" altLang="zh-CN" b="1" dirty="0">
              <a:solidFill>
                <a:schemeClr val="tx1">
                  <a:lumMod val="85000"/>
                  <a:lumOff val="15000"/>
                </a:schemeClr>
              </a:solidFill>
            </a:endParaRPr>
          </a:p>
          <a:p>
            <a:r>
              <a:rPr lang="en-GB" altLang="zh-CN" b="1" dirty="0">
                <a:solidFill>
                  <a:schemeClr val="tx1">
                    <a:lumMod val="85000"/>
                    <a:lumOff val="15000"/>
                  </a:schemeClr>
                </a:solidFill>
              </a:rPr>
              <a:t>Data from the Cordillera Administrative Region</a:t>
            </a:r>
            <a:endParaRPr lang="en-GB" altLang="zh-CN" b="1"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71899"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Introduction</a:t>
            </a:r>
            <a:endParaRPr lang="zh-CN" altLang="en-US" sz="2400" b="1" dirty="0">
              <a:solidFill>
                <a:schemeClr val="tx1">
                  <a:lumMod val="75000"/>
                  <a:lumOff val="25000"/>
                </a:schemeClr>
              </a:solidFill>
              <a:ea typeface="微软雅黑" panose="020B0503020204020204" pitchFamily="34" charset="-122"/>
            </a:endParaRPr>
          </a:p>
        </p:txBody>
      </p:sp>
      <p:sp>
        <p:nvSpPr>
          <p:cNvPr id="2" name="矩形 1"/>
          <p:cNvSpPr/>
          <p:nvPr/>
        </p:nvSpPr>
        <p:spPr>
          <a:xfrm>
            <a:off x="568173" y="1010849"/>
            <a:ext cx="6096000" cy="369332"/>
          </a:xfrm>
          <a:prstGeom prst="rect">
            <a:avLst/>
          </a:prstGeom>
        </p:spPr>
        <p:txBody>
          <a:bodyPr>
            <a:spAutoFit/>
          </a:bodyPr>
          <a:lstStyle/>
          <a:p>
            <a:pPr marL="285750" indent="-285750">
              <a:buFont typeface="Arial" panose="020B0604020202020204" pitchFamily="34" charset="0"/>
              <a:buChar char="•"/>
            </a:pPr>
            <a:r>
              <a:rPr lang="en-GB" altLang="zh-CN" b="1" dirty="0">
                <a:solidFill>
                  <a:schemeClr val="tx1">
                    <a:lumMod val="85000"/>
                    <a:lumOff val="15000"/>
                  </a:schemeClr>
                </a:solidFill>
              </a:rPr>
              <a:t>1725 observations of 10 variables</a:t>
            </a:r>
            <a:endParaRPr lang="en-GB" altLang="zh-CN" b="1" dirty="0">
              <a:solidFill>
                <a:schemeClr val="tx1">
                  <a:lumMod val="85000"/>
                  <a:lumOff val="15000"/>
                </a:schemeClr>
              </a:solidFill>
            </a:endParaRPr>
          </a:p>
        </p:txBody>
      </p:sp>
      <mc:AlternateContent xmlns:mc="http://schemas.openxmlformats.org/markup-compatibility/2006">
        <mc:Choice xmlns:a14="http://schemas.microsoft.com/office/drawing/2010/main" Requires="a14">
          <p:sp>
            <p:nvSpPr>
              <p:cNvPr id="9" name="文本框 8"/>
              <p:cNvSpPr txBox="1"/>
              <p:nvPr/>
            </p:nvSpPr>
            <p:spPr>
              <a:xfrm>
                <a:off x="536428" y="1750444"/>
                <a:ext cx="10376388" cy="4263390"/>
              </a:xfrm>
              <a:prstGeom prst="rect">
                <a:avLst/>
              </a:prstGeom>
              <a:noFill/>
            </p:spPr>
            <p:txBody>
              <a:bodyPr wrap="square" rtlCol="0">
                <a:spAutoFit/>
              </a:bodyPr>
              <a:lstStyle/>
              <a:p>
                <a:pPr>
                  <a:lnSpc>
                    <a:spcPct val="150000"/>
                  </a:lnSpc>
                </a:pPr>
                <a:r>
                  <a:rPr lang="en-GB" altLang="zh-CN" b="1" dirty="0">
                    <a:solidFill>
                      <a:schemeClr val="tx1">
                        <a:lumMod val="85000"/>
                        <a:lumOff val="15000"/>
                      </a:schemeClr>
                    </a:solidFill>
                  </a:rPr>
                  <a:t>Total.Household.Income </a:t>
                </a:r>
                <a:r>
                  <a:rPr lang="en-GB" altLang="zh-CN" dirty="0">
                    <a:solidFill>
                      <a:schemeClr val="tx1">
                        <a:lumMod val="85000"/>
                        <a:lumOff val="15000"/>
                      </a:schemeClr>
                    </a:solidFill>
                  </a:rPr>
                  <a:t>:  Annual household income (in Philippine peso) </a:t>
                </a:r>
                <a:endParaRPr lang="en-GB" altLang="zh-CN" dirty="0">
                  <a:solidFill>
                    <a:schemeClr val="tx1">
                      <a:lumMod val="85000"/>
                      <a:lumOff val="15000"/>
                    </a:schemeClr>
                  </a:solidFill>
                </a:endParaRPr>
              </a:p>
              <a:p>
                <a:pPr>
                  <a:lnSpc>
                    <a:spcPct val="150000"/>
                  </a:lnSpc>
                </a:pPr>
                <a:r>
                  <a:rPr lang="en-GB" altLang="zh-CN" b="1" dirty="0">
                    <a:solidFill>
                      <a:schemeClr val="tx1">
                        <a:lumMod val="85000"/>
                        <a:lumOff val="15000"/>
                      </a:schemeClr>
                    </a:solidFill>
                  </a:rPr>
                  <a:t>Total.Food.Expenditure </a:t>
                </a:r>
                <a:r>
                  <a:rPr lang="en-GB" altLang="zh-CN" dirty="0">
                    <a:solidFill>
                      <a:schemeClr val="tx1">
                        <a:lumMod val="85000"/>
                        <a:lumOff val="15000"/>
                      </a:schemeClr>
                    </a:solidFill>
                  </a:rPr>
                  <a:t>: Annual expenditure by the household on food (in Philippine peso) </a:t>
                </a:r>
                <a:endParaRPr lang="en-GB" altLang="zh-CN" dirty="0">
                  <a:solidFill>
                    <a:schemeClr val="tx1">
                      <a:lumMod val="85000"/>
                      <a:lumOff val="15000"/>
                    </a:schemeClr>
                  </a:solidFill>
                </a:endParaRPr>
              </a:p>
              <a:p>
                <a:pPr>
                  <a:lnSpc>
                    <a:spcPct val="150000"/>
                  </a:lnSpc>
                </a:pPr>
                <a:r>
                  <a:rPr lang="en-GB" altLang="zh-CN" b="1" dirty="0">
                    <a:solidFill>
                      <a:schemeClr val="tx1">
                        <a:lumMod val="85000"/>
                        <a:lumOff val="15000"/>
                      </a:schemeClr>
                    </a:solidFill>
                  </a:rPr>
                  <a:t>Household.Head.Sex  </a:t>
                </a:r>
                <a:r>
                  <a:rPr lang="en-GB" altLang="zh-CN" dirty="0">
                    <a:solidFill>
                      <a:schemeClr val="tx1">
                        <a:lumMod val="85000"/>
                        <a:lumOff val="15000"/>
                      </a:schemeClr>
                    </a:solidFill>
                  </a:rPr>
                  <a:t>: Head of the households sex </a:t>
                </a:r>
                <a:endParaRPr lang="en-GB" altLang="zh-CN" dirty="0">
                  <a:solidFill>
                    <a:schemeClr val="tx1">
                      <a:lumMod val="85000"/>
                      <a:lumOff val="15000"/>
                    </a:schemeClr>
                  </a:solidFill>
                </a:endParaRPr>
              </a:p>
              <a:p>
                <a:pPr>
                  <a:lnSpc>
                    <a:spcPct val="150000"/>
                  </a:lnSpc>
                </a:pPr>
                <a:r>
                  <a:rPr lang="en-GB" altLang="zh-CN" b="1" dirty="0">
                    <a:solidFill>
                      <a:schemeClr val="tx1">
                        <a:lumMod val="85000"/>
                        <a:lumOff val="15000"/>
                      </a:schemeClr>
                    </a:solidFill>
                  </a:rPr>
                  <a:t>Household.Head.Age </a:t>
                </a:r>
                <a:r>
                  <a:rPr lang="en-GB" altLang="zh-CN" dirty="0">
                    <a:solidFill>
                      <a:schemeClr val="tx1">
                        <a:lumMod val="85000"/>
                        <a:lumOff val="15000"/>
                      </a:schemeClr>
                    </a:solidFill>
                  </a:rPr>
                  <a:t>: Head of the households age (in years) </a:t>
                </a:r>
                <a:endParaRPr lang="en-GB" altLang="zh-CN" dirty="0">
                  <a:solidFill>
                    <a:schemeClr val="tx1">
                      <a:lumMod val="85000"/>
                      <a:lumOff val="15000"/>
                    </a:schemeClr>
                  </a:solidFill>
                </a:endParaRPr>
              </a:p>
              <a:p>
                <a:pPr>
                  <a:lnSpc>
                    <a:spcPct val="150000"/>
                  </a:lnSpc>
                </a:pPr>
                <a:r>
                  <a:rPr lang="en-GB" altLang="zh-CN" b="1" dirty="0">
                    <a:solidFill>
                      <a:schemeClr val="tx1">
                        <a:lumMod val="85000"/>
                        <a:lumOff val="15000"/>
                      </a:schemeClr>
                    </a:solidFill>
                  </a:rPr>
                  <a:t>Type.of.Household </a:t>
                </a:r>
                <a:r>
                  <a:rPr lang="en-GB" altLang="zh-CN" dirty="0">
                    <a:solidFill>
                      <a:schemeClr val="tx1">
                        <a:lumMod val="85000"/>
                        <a:lumOff val="15000"/>
                      </a:schemeClr>
                    </a:solidFill>
                  </a:rPr>
                  <a:t>: Relationship between the group of people living in the house </a:t>
                </a:r>
                <a:endParaRPr lang="en-GB" altLang="zh-CN" dirty="0">
                  <a:solidFill>
                    <a:schemeClr val="tx1">
                      <a:lumMod val="85000"/>
                      <a:lumOff val="15000"/>
                    </a:schemeClr>
                  </a:solidFill>
                </a:endParaRPr>
              </a:p>
              <a:p>
                <a:pPr>
                  <a:lnSpc>
                    <a:spcPct val="150000"/>
                  </a:lnSpc>
                </a:pPr>
                <a:r>
                  <a:rPr lang="en-GB" altLang="zh-CN" b="1" dirty="0">
                    <a:solidFill>
                      <a:schemeClr val="tx1">
                        <a:lumMod val="85000"/>
                        <a:lumOff val="15000"/>
                      </a:schemeClr>
                    </a:solidFill>
                  </a:rPr>
                  <a:t>Total.Number.of.Family.members </a:t>
                </a:r>
                <a:r>
                  <a:rPr lang="en-GB" altLang="zh-CN" dirty="0">
                    <a:solidFill>
                      <a:schemeClr val="tx1">
                        <a:lumMod val="85000"/>
                        <a:lumOff val="15000"/>
                      </a:schemeClr>
                    </a:solidFill>
                  </a:rPr>
                  <a:t>: Number of people living in the house </a:t>
                </a:r>
                <a:endParaRPr lang="en-GB" altLang="zh-CN" dirty="0">
                  <a:solidFill>
                    <a:schemeClr val="tx1">
                      <a:lumMod val="85000"/>
                      <a:lumOff val="15000"/>
                    </a:schemeClr>
                  </a:solidFill>
                </a:endParaRPr>
              </a:p>
              <a:p>
                <a:pPr>
                  <a:lnSpc>
                    <a:spcPct val="150000"/>
                  </a:lnSpc>
                </a:pPr>
                <a:r>
                  <a:rPr lang="en-GB" altLang="zh-CN" b="1" dirty="0">
                    <a:solidFill>
                      <a:schemeClr val="tx1">
                        <a:lumMod val="85000"/>
                        <a:lumOff val="15000"/>
                      </a:schemeClr>
                    </a:solidFill>
                  </a:rPr>
                  <a:t>House.Floor.Area </a:t>
                </a:r>
                <a:r>
                  <a:rPr lang="en-GB" altLang="zh-CN" dirty="0">
                    <a:solidFill>
                      <a:schemeClr val="tx1">
                        <a:lumMod val="85000"/>
                        <a:lumOff val="15000"/>
                      </a:schemeClr>
                    </a:solidFill>
                  </a:rPr>
                  <a:t>: Floor area of the house (in </a:t>
                </a:r>
                <a14:m>
                  <m:oMath xmlns:m="http://schemas.openxmlformats.org/officeDocument/2006/math">
                    <m:sSup>
                      <m:sSupPr>
                        <m:ctrlPr>
                          <a:rPr lang="en-US" altLang="en-GB" i="1" dirty="0">
                            <a:solidFill>
                              <a:schemeClr val="tx1">
                                <a:lumMod val="85000"/>
                                <a:lumOff val="15000"/>
                              </a:schemeClr>
                            </a:solidFill>
                            <a:latin typeface="Cambria Math" panose="02040503050406030204" pitchFamily="18" charset="0"/>
                            <a:cs typeface="Cambria Math" panose="02040503050406030204" pitchFamily="18" charset="0"/>
                          </a:rPr>
                        </m:ctrlPr>
                      </m:sSupPr>
                      <m:e>
                        <m:r>
                          <a:rPr lang="en-US" altLang="en-GB" i="1" dirty="0">
                            <a:solidFill>
                              <a:schemeClr val="tx1">
                                <a:lumMod val="85000"/>
                                <a:lumOff val="15000"/>
                              </a:schemeClr>
                            </a:solidFill>
                            <a:latin typeface="Cambria Math" panose="02040503050406030204" pitchFamily="18" charset="0"/>
                            <a:cs typeface="Cambria Math" panose="02040503050406030204" pitchFamily="18" charset="0"/>
                          </a:rPr>
                          <m:t>𝑚</m:t>
                        </m:r>
                      </m:e>
                      <m:sup>
                        <m:r>
                          <a:rPr lang="en-US" altLang="en-GB" i="1" dirty="0">
                            <a:solidFill>
                              <a:schemeClr val="tx1">
                                <a:lumMod val="85000"/>
                                <a:lumOff val="15000"/>
                              </a:schemeClr>
                            </a:solidFill>
                            <a:latin typeface="Cambria Math" panose="02040503050406030204" pitchFamily="18" charset="0"/>
                            <a:cs typeface="Cambria Math" panose="02040503050406030204" pitchFamily="18" charset="0"/>
                          </a:rPr>
                          <m:t>2</m:t>
                        </m:r>
                      </m:sup>
                    </m:sSup>
                  </m:oMath>
                </a14:m>
                <a:r>
                  <a:rPr lang="en-GB" altLang="zh-CN" dirty="0">
                    <a:solidFill>
                      <a:schemeClr val="tx1">
                        <a:lumMod val="85000"/>
                        <a:lumOff val="15000"/>
                      </a:schemeClr>
                    </a:solidFill>
                  </a:rPr>
                  <a:t>) </a:t>
                </a:r>
                <a:endParaRPr lang="en-GB" altLang="zh-CN" dirty="0">
                  <a:solidFill>
                    <a:schemeClr val="tx1">
                      <a:lumMod val="85000"/>
                      <a:lumOff val="15000"/>
                    </a:schemeClr>
                  </a:solidFill>
                </a:endParaRPr>
              </a:p>
              <a:p>
                <a:pPr>
                  <a:lnSpc>
                    <a:spcPct val="150000"/>
                  </a:lnSpc>
                </a:pPr>
                <a:r>
                  <a:rPr lang="en-GB" altLang="zh-CN" b="1" dirty="0">
                    <a:solidFill>
                      <a:schemeClr val="tx1">
                        <a:lumMod val="85000"/>
                        <a:lumOff val="15000"/>
                      </a:schemeClr>
                    </a:solidFill>
                  </a:rPr>
                  <a:t>House.Age </a:t>
                </a:r>
                <a:r>
                  <a:rPr lang="en-GB" altLang="zh-CN" dirty="0">
                    <a:solidFill>
                      <a:schemeClr val="tx1">
                        <a:lumMod val="85000"/>
                        <a:lumOff val="15000"/>
                      </a:schemeClr>
                    </a:solidFill>
                  </a:rPr>
                  <a:t>: Age of the building (in years) </a:t>
                </a:r>
                <a:endParaRPr lang="en-GB" altLang="zh-CN" dirty="0">
                  <a:solidFill>
                    <a:schemeClr val="tx1">
                      <a:lumMod val="85000"/>
                      <a:lumOff val="15000"/>
                    </a:schemeClr>
                  </a:solidFill>
                </a:endParaRPr>
              </a:p>
              <a:p>
                <a:pPr>
                  <a:lnSpc>
                    <a:spcPct val="150000"/>
                  </a:lnSpc>
                </a:pPr>
                <a:r>
                  <a:rPr lang="en-GB" altLang="zh-CN" b="1" dirty="0">
                    <a:solidFill>
                      <a:schemeClr val="tx1">
                        <a:lumMod val="85000"/>
                        <a:lumOff val="15000"/>
                      </a:schemeClr>
                    </a:solidFill>
                  </a:rPr>
                  <a:t>Number.of.bedrooms </a:t>
                </a:r>
                <a:r>
                  <a:rPr lang="en-GB" altLang="zh-CN" dirty="0">
                    <a:solidFill>
                      <a:schemeClr val="tx1">
                        <a:lumMod val="85000"/>
                        <a:lumOff val="15000"/>
                      </a:schemeClr>
                    </a:solidFill>
                  </a:rPr>
                  <a:t>: Number of bedrooms in the house </a:t>
                </a:r>
                <a:endParaRPr lang="en-GB" altLang="zh-CN" dirty="0">
                  <a:solidFill>
                    <a:schemeClr val="tx1">
                      <a:lumMod val="85000"/>
                      <a:lumOff val="15000"/>
                    </a:schemeClr>
                  </a:solidFill>
                </a:endParaRPr>
              </a:p>
              <a:p>
                <a:pPr>
                  <a:lnSpc>
                    <a:spcPct val="150000"/>
                  </a:lnSpc>
                </a:pPr>
                <a:r>
                  <a:rPr lang="en-GB" altLang="zh-CN" b="1" dirty="0">
                    <a:solidFill>
                      <a:schemeClr val="tx1">
                        <a:lumMod val="85000"/>
                        <a:lumOff val="15000"/>
                      </a:schemeClr>
                    </a:solidFill>
                  </a:rPr>
                  <a:t>Electricity</a:t>
                </a:r>
                <a:r>
                  <a:rPr lang="en-GB" altLang="zh-CN" dirty="0">
                    <a:solidFill>
                      <a:schemeClr val="tx1">
                        <a:lumMod val="85000"/>
                        <a:lumOff val="15000"/>
                      </a:schemeClr>
                    </a:solidFill>
                  </a:rPr>
                  <a:t> : Does the house have electricity? (1=Yes, 0=No) </a:t>
                </a:r>
                <a:endParaRPr lang="en-GB" altLang="zh-CN" dirty="0">
                  <a:solidFill>
                    <a:schemeClr val="tx1">
                      <a:lumMod val="85000"/>
                      <a:lumOff val="15000"/>
                    </a:schemeClr>
                  </a:solidFill>
                </a:endParaRPr>
              </a:p>
            </p:txBody>
          </p:sp>
        </mc:Choice>
        <mc:Fallback>
          <p:sp>
            <p:nvSpPr>
              <p:cNvPr id="9" name="文本框 8"/>
              <p:cNvSpPr txBox="1">
                <a:spLocks noRot="1" noChangeAspect="1" noMove="1" noResize="1" noEditPoints="1" noAdjustHandles="1" noChangeArrowheads="1" noChangeShapeType="1" noTextEdit="1"/>
              </p:cNvSpPr>
              <p:nvPr/>
            </p:nvSpPr>
            <p:spPr>
              <a:xfrm>
                <a:off x="536428" y="1750444"/>
                <a:ext cx="10376388" cy="4263390"/>
              </a:xfrm>
              <a:prstGeom prst="rect">
                <a:avLst/>
              </a:prstGeom>
              <a:blipFill rotWithShape="1">
                <a:blip r:embed="rId1"/>
                <a:stretch>
                  <a:fillRect l="-5" t="-9" r="3" b="9"/>
                </a:stretch>
              </a:blipFill>
            </p:spPr>
            <p:txBody>
              <a:bodyPr/>
              <a:lstStyle/>
              <a:p>
                <a:r>
                  <a:rPr lang="zh-CN" altLang="en-US">
                    <a:noFill/>
                  </a:rPr>
                  <a:t> </a:t>
                </a:r>
              </a:p>
            </p:txBody>
          </p:sp>
        </mc:Fallback>
      </mc:AlternateContent>
      <p:cxnSp>
        <p:nvCxnSpPr>
          <p:cNvPr id="8" name="直线箭头连接符 7"/>
          <p:cNvCxnSpPr/>
          <p:nvPr/>
        </p:nvCxnSpPr>
        <p:spPr>
          <a:xfrm>
            <a:off x="6045625" y="2858119"/>
            <a:ext cx="3713821" cy="1854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直线箭头连接符 13"/>
          <p:cNvCxnSpPr/>
          <p:nvPr/>
        </p:nvCxnSpPr>
        <p:spPr>
          <a:xfrm flipV="1">
            <a:off x="8815388" y="3157538"/>
            <a:ext cx="944058" cy="5429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文本框 14"/>
          <p:cNvSpPr txBox="1"/>
          <p:nvPr/>
        </p:nvSpPr>
        <p:spPr>
          <a:xfrm>
            <a:off x="9799474" y="2880015"/>
            <a:ext cx="1499128" cy="400110"/>
          </a:xfrm>
          <a:prstGeom prst="rect">
            <a:avLst/>
          </a:prstGeom>
          <a:noFill/>
        </p:spPr>
        <p:txBody>
          <a:bodyPr wrap="none" rtlCol="0">
            <a:spAutoFit/>
          </a:bodyPr>
          <a:lstStyle/>
          <a:p>
            <a:r>
              <a:rPr kumimoji="1" lang="en-US" altLang="zh-CN" sz="2000" b="1" dirty="0">
                <a:solidFill>
                  <a:schemeClr val="tx1">
                    <a:lumMod val="85000"/>
                    <a:lumOff val="15000"/>
                  </a:schemeClr>
                </a:solidFill>
              </a:rPr>
              <a:t>Categorical</a:t>
            </a:r>
            <a:endParaRPr kumimoji="1" lang="zh-CN" altLang="en-US" sz="2000" b="1" dirty="0">
              <a:solidFill>
                <a:schemeClr val="tx1">
                  <a:lumMod val="85000"/>
                  <a:lumOff val="15000"/>
                </a:schemeClr>
              </a:solidFill>
            </a:endParaRPr>
          </a:p>
        </p:txBody>
      </p:sp>
      <p:cxnSp>
        <p:nvCxnSpPr>
          <p:cNvPr id="24" name="直线箭头连接符 23"/>
          <p:cNvCxnSpPr/>
          <p:nvPr/>
        </p:nvCxnSpPr>
        <p:spPr>
          <a:xfrm>
            <a:off x="6664173" y="5729288"/>
            <a:ext cx="96535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文本框 24"/>
          <p:cNvSpPr txBox="1"/>
          <p:nvPr/>
        </p:nvSpPr>
        <p:spPr>
          <a:xfrm>
            <a:off x="7700962" y="5514945"/>
            <a:ext cx="915635" cy="400110"/>
          </a:xfrm>
          <a:prstGeom prst="rect">
            <a:avLst/>
          </a:prstGeom>
          <a:noFill/>
        </p:spPr>
        <p:txBody>
          <a:bodyPr wrap="none" rtlCol="0">
            <a:spAutoFit/>
          </a:bodyPr>
          <a:lstStyle/>
          <a:p>
            <a:r>
              <a:rPr kumimoji="1" lang="en-US" altLang="zh-CN" sz="2000" b="1" dirty="0">
                <a:solidFill>
                  <a:schemeClr val="tx1">
                    <a:lumMod val="85000"/>
                    <a:lumOff val="15000"/>
                  </a:schemeClr>
                </a:solidFill>
              </a:rPr>
              <a:t>Binary</a:t>
            </a:r>
            <a:endParaRPr kumimoji="1" lang="zh-CN" altLang="en-US" sz="2000" b="1" dirty="0">
              <a:solidFill>
                <a:schemeClr val="tx1">
                  <a:lumMod val="85000"/>
                  <a:lumOff val="15000"/>
                </a:schemeClr>
              </a:solidFill>
            </a:endParaRPr>
          </a:p>
        </p:txBody>
      </p:sp>
      <p:cxnSp>
        <p:nvCxnSpPr>
          <p:cNvPr id="16" name="直线箭头连接符 15"/>
          <p:cNvCxnSpPr/>
          <p:nvPr/>
        </p:nvCxnSpPr>
        <p:spPr>
          <a:xfrm>
            <a:off x="8005173" y="4117357"/>
            <a:ext cx="133574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文本框 17"/>
          <p:cNvSpPr txBox="1"/>
          <p:nvPr/>
        </p:nvSpPr>
        <p:spPr>
          <a:xfrm>
            <a:off x="9379822" y="3911845"/>
            <a:ext cx="1295547" cy="400110"/>
          </a:xfrm>
          <a:prstGeom prst="rect">
            <a:avLst/>
          </a:prstGeom>
          <a:noFill/>
        </p:spPr>
        <p:txBody>
          <a:bodyPr wrap="none" rtlCol="0">
            <a:spAutoFit/>
          </a:bodyPr>
          <a:lstStyle/>
          <a:p>
            <a:r>
              <a:rPr kumimoji="1" lang="en-US" altLang="zh-CN" sz="2000" b="1" dirty="0">
                <a:solidFill>
                  <a:schemeClr val="tx1">
                    <a:lumMod val="85000"/>
                    <a:lumOff val="15000"/>
                  </a:schemeClr>
                </a:solidFill>
              </a:rPr>
              <a:t>Response</a:t>
            </a:r>
            <a:endParaRPr kumimoji="1" lang="zh-CN" altLang="en-US" sz="2000" b="1"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3428365"/>
            <a:ext cx="12192000" cy="342963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a:solidFill>
                  <a:schemeClr val="tx1">
                    <a:lumMod val="75000"/>
                    <a:lumOff val="25000"/>
                  </a:schemeClr>
                </a:solidFill>
                <a:latin typeface="FuturaBookC" pitchFamily="2" charset="-52"/>
              </a:rPr>
              <a:t>02</a:t>
            </a:r>
            <a:endParaRPr lang="zh-CN" altLang="en-US" sz="8800" dirty="0">
              <a:solidFill>
                <a:schemeClr val="tx1">
                  <a:lumMod val="75000"/>
                  <a:lumOff val="25000"/>
                </a:schemeClr>
              </a:solidFill>
              <a:latin typeface="FuturaBookC" pitchFamily="2" charset="-52"/>
            </a:endParaRPr>
          </a:p>
        </p:txBody>
      </p:sp>
      <p:sp>
        <p:nvSpPr>
          <p:cNvPr id="32" name="文本框 31"/>
          <p:cNvSpPr txBox="1"/>
          <p:nvPr/>
        </p:nvSpPr>
        <p:spPr>
          <a:xfrm>
            <a:off x="5234537" y="2397097"/>
            <a:ext cx="5735592" cy="1446550"/>
          </a:xfrm>
          <a:prstGeom prst="rect">
            <a:avLst/>
          </a:prstGeom>
          <a:noFill/>
        </p:spPr>
        <p:txBody>
          <a:bodyPr wrap="square" rtlCol="0">
            <a:spAutoFit/>
          </a:bodyPr>
          <a:lstStyle/>
          <a:p>
            <a:r>
              <a:rPr lang="en-US" altLang="zh-CN" sz="4400" b="1" dirty="0">
                <a:solidFill>
                  <a:schemeClr val="tx1">
                    <a:lumMod val="75000"/>
                    <a:lumOff val="25000"/>
                  </a:schemeClr>
                </a:solidFill>
                <a:ea typeface="微软雅黑" panose="020B0503020204020204" pitchFamily="34" charset="-122"/>
              </a:rPr>
              <a:t>Exploratory Data </a:t>
            </a:r>
            <a:endParaRPr lang="en-US" altLang="zh-CN" sz="4400" b="1" dirty="0">
              <a:solidFill>
                <a:schemeClr val="tx1">
                  <a:lumMod val="75000"/>
                  <a:lumOff val="25000"/>
                </a:schemeClr>
              </a:solidFill>
              <a:ea typeface="微软雅黑" panose="020B0503020204020204" pitchFamily="34" charset="-122"/>
            </a:endParaRPr>
          </a:p>
          <a:p>
            <a:r>
              <a:rPr lang="en-US" altLang="zh-CN" sz="4400" b="1" dirty="0">
                <a:solidFill>
                  <a:schemeClr val="tx1">
                    <a:lumMod val="75000"/>
                    <a:lumOff val="25000"/>
                  </a:schemeClr>
                </a:solidFill>
                <a:ea typeface="微软雅黑" panose="020B0503020204020204" pitchFamily="34" charset="-122"/>
              </a:rPr>
              <a:t>Analysis</a:t>
            </a:r>
            <a:endParaRPr lang="zh-CN" altLang="en-US" sz="4400" b="1" dirty="0">
              <a:solidFill>
                <a:schemeClr val="tx1">
                  <a:lumMod val="75000"/>
                  <a:lumOff val="25000"/>
                </a:schemeClr>
              </a:solidFill>
              <a:ea typeface="微软雅黑" panose="020B0503020204020204" pitchFamily="34"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Exploratory Data Analysis</a:t>
            </a:r>
            <a:endParaRPr lang="zh-CN" altLang="en-US" sz="2400" b="1" dirty="0">
              <a:solidFill>
                <a:schemeClr val="tx1">
                  <a:lumMod val="75000"/>
                  <a:lumOff val="25000"/>
                </a:schemeClr>
              </a:solidFill>
              <a:ea typeface="微软雅黑" panose="020B0503020204020204" pitchFamily="34" charset="-122"/>
            </a:endParaRPr>
          </a:p>
        </p:txBody>
      </p:sp>
      <p:pic>
        <p:nvPicPr>
          <p:cNvPr id="3" name="图片 2" descr="图表, 直方图&#10;&#10;描述已自动生成"/>
          <p:cNvPicPr>
            <a:picLocks noChangeAspect="1"/>
          </p:cNvPicPr>
          <p:nvPr/>
        </p:nvPicPr>
        <p:blipFill rotWithShape="1">
          <a:blip r:embed="rId1">
            <a:extLst>
              <a:ext uri="{28A0092B-C50C-407E-A947-70E740481C1C}">
                <a14:useLocalDpi xmlns:a14="http://schemas.microsoft.com/office/drawing/2010/main" val="0"/>
              </a:ext>
            </a:extLst>
          </a:blip>
          <a:srcRect t="1" r="6245" b="-244"/>
          <a:stretch>
            <a:fillRect/>
          </a:stretch>
        </p:blipFill>
        <p:spPr>
          <a:xfrm>
            <a:off x="402908" y="1629277"/>
            <a:ext cx="6435293" cy="4421082"/>
          </a:xfrm>
          <a:prstGeom prst="rect">
            <a:avLst/>
          </a:prstGeom>
        </p:spPr>
      </p:pic>
      <p:sp>
        <p:nvSpPr>
          <p:cNvPr id="9" name="文本框 8"/>
          <p:cNvSpPr txBox="1"/>
          <p:nvPr/>
        </p:nvSpPr>
        <p:spPr>
          <a:xfrm>
            <a:off x="7213361" y="2859648"/>
            <a:ext cx="4575731" cy="148345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b="1" dirty="0">
                <a:solidFill>
                  <a:schemeClr val="tx1">
                    <a:lumMod val="85000"/>
                    <a:lumOff val="15000"/>
                  </a:schemeClr>
                </a:solidFill>
              </a:rPr>
              <a:t>Right-skewed</a:t>
            </a:r>
            <a:endParaRPr kumimoji="1" lang="zh-CN" altLang="en-US" b="1" dirty="0">
              <a:solidFill>
                <a:schemeClr val="tx1">
                  <a:lumMod val="85000"/>
                  <a:lumOff val="15000"/>
                </a:schemeClr>
              </a:solidFill>
            </a:endParaRPr>
          </a:p>
          <a:p>
            <a:endParaRPr kumimoji="1" lang="en-GB" altLang="zh-CN" b="1" dirty="0">
              <a:solidFill>
                <a:schemeClr val="tx1">
                  <a:lumMod val="85000"/>
                  <a:lumOff val="15000"/>
                </a:schemeClr>
              </a:solidFill>
            </a:endParaRPr>
          </a:p>
          <a:p>
            <a:pPr marL="285750" indent="-285750">
              <a:buFont typeface="Arial" panose="020B0604020202020204" pitchFamily="34" charset="0"/>
              <a:buChar char="•"/>
            </a:pPr>
            <a:r>
              <a:rPr kumimoji="1" lang="en-GB" altLang="zh-CN" b="1" dirty="0">
                <a:solidFill>
                  <a:schemeClr val="tx1">
                    <a:lumMod val="85000"/>
                    <a:lumOff val="15000"/>
                  </a:schemeClr>
                </a:solidFill>
              </a:rPr>
              <a:t>Most of the family size is between 3-6 people, among which the family with 4 people is the most</a:t>
            </a:r>
            <a:endParaRPr kumimoji="1" lang="zh-CN" altLang="en-US" b="1" dirty="0">
              <a:solidFill>
                <a:schemeClr val="tx1">
                  <a:lumMod val="85000"/>
                  <a:lumOff val="15000"/>
                </a:schemeClr>
              </a:solidFill>
            </a:endParaRPr>
          </a:p>
        </p:txBody>
      </p:sp>
      <p:sp>
        <p:nvSpPr>
          <p:cNvPr id="11" name="文本框 10"/>
          <p:cNvSpPr txBox="1"/>
          <p:nvPr/>
        </p:nvSpPr>
        <p:spPr>
          <a:xfrm>
            <a:off x="815658" y="963516"/>
            <a:ext cx="2319866" cy="400110"/>
          </a:xfrm>
          <a:prstGeom prst="rect">
            <a:avLst/>
          </a:prstGeom>
          <a:noFill/>
        </p:spPr>
        <p:txBody>
          <a:bodyPr wrap="none" rtlCol="0">
            <a:spAutoFit/>
          </a:bodyPr>
          <a:lstStyle/>
          <a:p>
            <a:r>
              <a:rPr kumimoji="1" lang="en-US" altLang="zh-CN" sz="2000" b="1" dirty="0">
                <a:solidFill>
                  <a:schemeClr val="tx1">
                    <a:lumMod val="85000"/>
                    <a:lumOff val="15000"/>
                  </a:schemeClr>
                </a:solidFill>
              </a:rPr>
              <a:t>Response Variable</a:t>
            </a:r>
            <a:endParaRPr kumimoji="1" lang="zh-CN" altLang="en-US" sz="2000" b="1" dirty="0">
              <a:solidFill>
                <a:schemeClr val="tx1">
                  <a:lumMod val="85000"/>
                  <a:lumOff val="15000"/>
                </a:schemeClr>
              </a:solidFill>
            </a:endParaRPr>
          </a:p>
        </p:txBody>
      </p:sp>
      <p:grpSp>
        <p:nvGrpSpPr>
          <p:cNvPr id="12" name="组合 11"/>
          <p:cNvGrpSpPr/>
          <p:nvPr/>
        </p:nvGrpSpPr>
        <p:grpSpPr>
          <a:xfrm flipH="1">
            <a:off x="11371899" y="5955506"/>
            <a:ext cx="839788" cy="514747"/>
            <a:chOff x="0" y="615156"/>
            <a:chExt cx="839788" cy="514747"/>
          </a:xfrm>
        </p:grpSpPr>
        <p:sp>
          <p:nvSpPr>
            <p:cNvPr id="14" name="平行四边形 13"/>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85243"/>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Exploratory Data Analysis</a:t>
            </a:r>
            <a:endParaRPr lang="zh-CN" altLang="en-US" sz="2400" b="1" dirty="0">
              <a:solidFill>
                <a:schemeClr val="tx1">
                  <a:lumMod val="75000"/>
                  <a:lumOff val="25000"/>
                </a:schemeClr>
              </a:solidFill>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39800" y="1539450"/>
            <a:ext cx="10312400" cy="3200400"/>
          </a:xfrm>
          <a:prstGeom prst="rect">
            <a:avLst/>
          </a:prstGeom>
        </p:spPr>
      </p:pic>
      <p:grpSp>
        <p:nvGrpSpPr>
          <p:cNvPr id="11" name="组合 10"/>
          <p:cNvGrpSpPr/>
          <p:nvPr/>
        </p:nvGrpSpPr>
        <p:grpSpPr>
          <a:xfrm flipH="1">
            <a:off x="11371899" y="5955506"/>
            <a:ext cx="839788" cy="514747"/>
            <a:chOff x="0" y="615156"/>
            <a:chExt cx="839788" cy="514747"/>
          </a:xfrm>
        </p:grpSpPr>
        <p:sp>
          <p:nvSpPr>
            <p:cNvPr id="12" name="平行四边形 11"/>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957388" y="4791075"/>
            <a:ext cx="7435049" cy="923330"/>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b="1" dirty="0">
                <a:solidFill>
                  <a:schemeClr val="tx1">
                    <a:lumMod val="85000"/>
                    <a:lumOff val="15000"/>
                  </a:schemeClr>
                </a:solidFill>
              </a:rPr>
              <a:t>Response Variable has mean 4.67 and median 4</a:t>
            </a:r>
            <a:endParaRPr kumimoji="1" lang="en-US" altLang="zh-CN" b="1" dirty="0">
              <a:solidFill>
                <a:schemeClr val="tx1">
                  <a:lumMod val="85000"/>
                  <a:lumOff val="15000"/>
                </a:schemeClr>
              </a:solidFill>
            </a:endParaRPr>
          </a:p>
          <a:p>
            <a:endParaRPr kumimoji="1" lang="en-US" altLang="zh-CN" b="1" dirty="0">
              <a:solidFill>
                <a:schemeClr val="tx1">
                  <a:lumMod val="85000"/>
                  <a:lumOff val="15000"/>
                </a:schemeClr>
              </a:solidFill>
            </a:endParaRPr>
          </a:p>
          <a:p>
            <a:pPr marL="285750" indent="-285750">
              <a:buFont typeface="Arial" panose="020B0604020202020204" pitchFamily="34" charset="0"/>
              <a:buChar char="•"/>
            </a:pPr>
            <a:r>
              <a:rPr kumimoji="1" lang="en-US" altLang="zh-CN" b="1" dirty="0">
                <a:solidFill>
                  <a:schemeClr val="tx1">
                    <a:lumMod val="85000"/>
                    <a:lumOff val="15000"/>
                  </a:schemeClr>
                </a:solidFill>
              </a:rPr>
              <a:t>Possible outliers of Total Household Income and House Floor Area</a:t>
            </a:r>
            <a:endParaRPr kumimoji="1" lang="zh-CN" altLang="en-US" b="1" dirty="0">
              <a:solidFill>
                <a:schemeClr val="tx1">
                  <a:lumMod val="85000"/>
                  <a:lumOff val="15000"/>
                </a:schemeClr>
              </a:solidFill>
            </a:endParaRPr>
          </a:p>
        </p:txBody>
      </p:sp>
      <p:sp>
        <p:nvSpPr>
          <p:cNvPr id="8" name="椭圆 7"/>
          <p:cNvSpPr/>
          <p:nvPr/>
        </p:nvSpPr>
        <p:spPr>
          <a:xfrm>
            <a:off x="9744075" y="2780619"/>
            <a:ext cx="871538" cy="242888"/>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zh-CN" altLang="en-US"/>
          </a:p>
        </p:txBody>
      </p:sp>
      <p:sp>
        <p:nvSpPr>
          <p:cNvPr id="15" name="椭圆 14"/>
          <p:cNvSpPr/>
          <p:nvPr/>
        </p:nvSpPr>
        <p:spPr>
          <a:xfrm>
            <a:off x="9753595" y="3404509"/>
            <a:ext cx="871538" cy="242888"/>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zh-CN" altLang="en-US"/>
          </a:p>
        </p:txBody>
      </p:sp>
      <p:sp>
        <p:nvSpPr>
          <p:cNvPr id="16" name="文本框 15"/>
          <p:cNvSpPr txBox="1"/>
          <p:nvPr/>
        </p:nvSpPr>
        <p:spPr>
          <a:xfrm>
            <a:off x="815658" y="963516"/>
            <a:ext cx="2403222" cy="400110"/>
          </a:xfrm>
          <a:prstGeom prst="rect">
            <a:avLst/>
          </a:prstGeom>
          <a:noFill/>
        </p:spPr>
        <p:txBody>
          <a:bodyPr wrap="none" rtlCol="0">
            <a:spAutoFit/>
          </a:bodyPr>
          <a:lstStyle/>
          <a:p>
            <a:r>
              <a:rPr kumimoji="1" lang="en-US" altLang="zh-CN" sz="2000" b="1" dirty="0">
                <a:solidFill>
                  <a:schemeClr val="tx1">
                    <a:lumMod val="85000"/>
                    <a:lumOff val="15000"/>
                  </a:schemeClr>
                </a:solidFill>
              </a:rPr>
              <a:t>Numerical Variable</a:t>
            </a:r>
            <a:endParaRPr kumimoji="1" lang="zh-CN" altLang="en-US" sz="2000" b="1"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815658" y="285243"/>
            <a:ext cx="5038725" cy="461665"/>
          </a:xfrm>
          <a:prstGeom prst="rect">
            <a:avLst/>
          </a:prstGeom>
          <a:noFill/>
        </p:spPr>
        <p:txBody>
          <a:bodyPr wrap="square" rtlCol="0">
            <a:spAutoFit/>
          </a:bodyPr>
          <a:lstStyle/>
          <a:p>
            <a:r>
              <a:rPr lang="en-US" altLang="zh-CN" sz="2400" b="1" dirty="0">
                <a:solidFill>
                  <a:schemeClr val="tx1">
                    <a:lumMod val="75000"/>
                    <a:lumOff val="25000"/>
                  </a:schemeClr>
                </a:solidFill>
                <a:ea typeface="微软雅黑" panose="020B0503020204020204" pitchFamily="34" charset="-122"/>
              </a:rPr>
              <a:t>Exploratory Data Analysis</a:t>
            </a:r>
            <a:endParaRPr lang="zh-CN" altLang="en-US" sz="2400" b="1" dirty="0">
              <a:solidFill>
                <a:schemeClr val="tx1">
                  <a:lumMod val="75000"/>
                  <a:lumOff val="25000"/>
                </a:schemeClr>
              </a:solidFill>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02908" y="1864176"/>
            <a:ext cx="6229488" cy="1674730"/>
          </a:xfrm>
          <a:prstGeom prst="rect">
            <a:avLst/>
          </a:prstGeom>
        </p:spPr>
      </p:pic>
      <p:pic>
        <p:nvPicPr>
          <p:cNvPr id="8" name="图片 7"/>
          <p:cNvPicPr>
            <a:picLocks noChangeAspect="1"/>
          </p:cNvPicPr>
          <p:nvPr/>
        </p:nvPicPr>
        <p:blipFill rotWithShape="1">
          <a:blip r:embed="rId2"/>
          <a:srcRect l="12020" t="32715" r="20780" b="7296"/>
          <a:stretch>
            <a:fillRect/>
          </a:stretch>
        </p:blipFill>
        <p:spPr>
          <a:xfrm>
            <a:off x="783973" y="4039456"/>
            <a:ext cx="5070410" cy="1674730"/>
          </a:xfrm>
          <a:prstGeom prst="rect">
            <a:avLst/>
          </a:prstGeom>
        </p:spPr>
      </p:pic>
      <p:sp>
        <p:nvSpPr>
          <p:cNvPr id="14" name="文本框 13"/>
          <p:cNvSpPr txBox="1"/>
          <p:nvPr/>
        </p:nvSpPr>
        <p:spPr>
          <a:xfrm>
            <a:off x="815658" y="963516"/>
            <a:ext cx="2523448" cy="400110"/>
          </a:xfrm>
          <a:prstGeom prst="rect">
            <a:avLst/>
          </a:prstGeom>
          <a:noFill/>
        </p:spPr>
        <p:txBody>
          <a:bodyPr wrap="none" rtlCol="0">
            <a:spAutoFit/>
          </a:bodyPr>
          <a:lstStyle/>
          <a:p>
            <a:r>
              <a:rPr kumimoji="1" lang="en-US" altLang="zh-CN" sz="2000" b="1" dirty="0">
                <a:solidFill>
                  <a:schemeClr val="tx1">
                    <a:lumMod val="85000"/>
                    <a:lumOff val="15000"/>
                  </a:schemeClr>
                </a:solidFill>
              </a:rPr>
              <a:t>Categorical Variable</a:t>
            </a:r>
            <a:endParaRPr kumimoji="1" lang="zh-CN" altLang="en-US" sz="2000" b="1" dirty="0">
              <a:solidFill>
                <a:schemeClr val="tx1">
                  <a:lumMod val="85000"/>
                  <a:lumOff val="15000"/>
                </a:schemeClr>
              </a:solidFill>
            </a:endParaRPr>
          </a:p>
        </p:txBody>
      </p:sp>
      <p:grpSp>
        <p:nvGrpSpPr>
          <p:cNvPr id="12" name="组合 11"/>
          <p:cNvGrpSpPr/>
          <p:nvPr/>
        </p:nvGrpSpPr>
        <p:grpSpPr>
          <a:xfrm flipH="1">
            <a:off x="11371899" y="5955506"/>
            <a:ext cx="839788" cy="514747"/>
            <a:chOff x="0" y="615156"/>
            <a:chExt cx="839788" cy="514747"/>
          </a:xfrm>
        </p:grpSpPr>
        <p:sp>
          <p:nvSpPr>
            <p:cNvPr id="15" name="平行四边形 1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7184534" y="2332209"/>
            <a:ext cx="4187365"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b="1" dirty="0">
                <a:solidFill>
                  <a:schemeClr val="tx1">
                    <a:lumMod val="85000"/>
                    <a:lumOff val="15000"/>
                  </a:schemeClr>
                </a:solidFill>
              </a:rPr>
              <a:t>Most of the family are single family</a:t>
            </a:r>
            <a:endParaRPr kumimoji="1" lang="en-US" altLang="zh-CN" b="1" dirty="0">
              <a:solidFill>
                <a:schemeClr val="tx1">
                  <a:lumMod val="85000"/>
                  <a:lumOff val="15000"/>
                </a:schemeClr>
              </a:solidFill>
            </a:endParaRPr>
          </a:p>
        </p:txBody>
      </p:sp>
      <p:sp>
        <p:nvSpPr>
          <p:cNvPr id="17" name="文本框 16"/>
          <p:cNvSpPr txBox="1"/>
          <p:nvPr/>
        </p:nvSpPr>
        <p:spPr>
          <a:xfrm>
            <a:off x="7184533" y="4595425"/>
            <a:ext cx="4600116"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b="1" dirty="0">
                <a:solidFill>
                  <a:schemeClr val="tx1">
                    <a:lumMod val="85000"/>
                    <a:lumOff val="15000"/>
                  </a:schemeClr>
                </a:solidFill>
              </a:rPr>
              <a:t>Less than a quarter had a female head of household</a:t>
            </a:r>
            <a:endParaRPr kumimoji="1" lang="en-US" altLang="zh-CN" b="1"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UNIT_TABLE_BEAUTIFY" val="smartTable{9300aa5d-5294-46fc-a0dc-906254787ba1}"/>
  <p:tag name="TABLE_ENDDRAG_ORIGIN_RECT" val="251*71"/>
  <p:tag name="TABLE_ENDDRAG_RECT" val="302*412*252*7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7402</Words>
  <Application>WPS 演示</Application>
  <PresentationFormat>宽屏</PresentationFormat>
  <Paragraphs>229</Paragraphs>
  <Slides>28</Slides>
  <Notes>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28</vt:i4>
      </vt:variant>
    </vt:vector>
  </HeadingPairs>
  <TitlesOfParts>
    <vt:vector size="46" baseType="lpstr">
      <vt:lpstr>Arial</vt:lpstr>
      <vt:lpstr>宋体</vt:lpstr>
      <vt:lpstr>Wingdings</vt:lpstr>
      <vt:lpstr>Calibri</vt:lpstr>
      <vt:lpstr>微软雅黑 Light</vt:lpstr>
      <vt:lpstr>微软雅黑</vt:lpstr>
      <vt:lpstr>FuturaBookC</vt:lpstr>
      <vt:lpstr>Segoe Print</vt:lpstr>
      <vt:lpstr>楷体</vt:lpstr>
      <vt:lpstr>等线</vt:lpstr>
      <vt:lpstr>Arial Unicode MS</vt:lpstr>
      <vt:lpstr>等线 Light</vt:lpstr>
      <vt:lpstr>Wingdings</vt:lpstr>
      <vt:lpstr>Tahoma</vt:lpstr>
      <vt:lpstr>Cambria Math</vt:lpstr>
      <vt:lpstr>MS Mincho</vt:lpstr>
      <vt:lpstr>BatangChe</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dc:title>
  <dc:creator>第一PPT</dc:creator>
  <cp:keywords>www.1ppt.com</cp:keywords>
  <dc:description>www.1ppt.com</dc:description>
  <cp:lastModifiedBy>?</cp:lastModifiedBy>
  <cp:revision>209</cp:revision>
  <dcterms:created xsi:type="dcterms:W3CDTF">2018-03-08T13:14:00Z</dcterms:created>
  <dcterms:modified xsi:type="dcterms:W3CDTF">2021-07-22T14:12:27Z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KSORubyTemplateID">
    <vt:lpwstr>2</vt:lpwstr>
  </property>
  <property fmtid="{D5CDD505-2E9C-101B-9397-08002B2CF9AE}" pid="4" name="ICV">
    <vt:lpwstr>290FF9AAEA114A1E8889D0E3866235FE</vt:lpwstr>
  </property>
</Properties>
</file>