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EFD3-D7F6-4278-9A94-2AD08D85914E}" type="datetimeFigureOut">
              <a:rPr lang="zh-CN" altLang="en-US" smtClean="0"/>
              <a:pPr/>
              <a:t>2011/12/4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D56D-2C08-42AC-AAD5-EE381A7BC9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EFD3-D7F6-4278-9A94-2AD08D85914E}" type="datetimeFigureOut">
              <a:rPr lang="zh-CN" altLang="en-US" smtClean="0"/>
              <a:pPr/>
              <a:t>2011/12/4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D56D-2C08-42AC-AAD5-EE381A7BC9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EFD3-D7F6-4278-9A94-2AD08D85914E}" type="datetimeFigureOut">
              <a:rPr lang="zh-CN" altLang="en-US" smtClean="0"/>
              <a:pPr/>
              <a:t>2011/12/4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D56D-2C08-42AC-AAD5-EE381A7BC9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EFD3-D7F6-4278-9A94-2AD08D85914E}" type="datetimeFigureOut">
              <a:rPr lang="zh-CN" altLang="en-US" smtClean="0"/>
              <a:pPr/>
              <a:t>2011/12/4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D56D-2C08-42AC-AAD5-EE381A7BC9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EFD3-D7F6-4278-9A94-2AD08D85914E}" type="datetimeFigureOut">
              <a:rPr lang="zh-CN" altLang="en-US" smtClean="0"/>
              <a:pPr/>
              <a:t>2011/12/4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D56D-2C08-42AC-AAD5-EE381A7BC9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EFD3-D7F6-4278-9A94-2AD08D85914E}" type="datetimeFigureOut">
              <a:rPr lang="zh-CN" altLang="en-US" smtClean="0"/>
              <a:pPr/>
              <a:t>2011/12/4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D56D-2C08-42AC-AAD5-EE381A7BC9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EFD3-D7F6-4278-9A94-2AD08D85914E}" type="datetimeFigureOut">
              <a:rPr lang="zh-CN" altLang="en-US" smtClean="0"/>
              <a:pPr/>
              <a:t>2011/12/4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D56D-2C08-42AC-AAD5-EE381A7BC9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EFD3-D7F6-4278-9A94-2AD08D85914E}" type="datetimeFigureOut">
              <a:rPr lang="zh-CN" altLang="en-US" smtClean="0"/>
              <a:pPr/>
              <a:t>2011/12/4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D56D-2C08-42AC-AAD5-EE381A7BC9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EFD3-D7F6-4278-9A94-2AD08D85914E}" type="datetimeFigureOut">
              <a:rPr lang="zh-CN" altLang="en-US" smtClean="0"/>
              <a:pPr/>
              <a:t>2011/12/4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D56D-2C08-42AC-AAD5-EE381A7BC9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EFD3-D7F6-4278-9A94-2AD08D85914E}" type="datetimeFigureOut">
              <a:rPr lang="zh-CN" altLang="en-US" smtClean="0"/>
              <a:pPr/>
              <a:t>2011/12/4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D56D-2C08-42AC-AAD5-EE381A7BC9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EFD3-D7F6-4278-9A94-2AD08D85914E}" type="datetimeFigureOut">
              <a:rPr lang="zh-CN" altLang="en-US" smtClean="0"/>
              <a:pPr/>
              <a:t>2011/12/4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D56D-2C08-42AC-AAD5-EE381A7BC9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EFD3-D7F6-4278-9A94-2AD08D85914E}" type="datetimeFigureOut">
              <a:rPr lang="zh-CN" altLang="en-US" smtClean="0"/>
              <a:pPr/>
              <a:t>2011/12/4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D56D-2C08-42AC-AAD5-EE381A7BC9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密钥管理系统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系统总体结构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43240" y="5000636"/>
            <a:ext cx="142876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43240" y="3071810"/>
            <a:ext cx="142876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2"/>
            <a:endCxn id="5" idx="0"/>
          </p:cNvCxnSpPr>
          <p:nvPr/>
        </p:nvCxnSpPr>
        <p:spPr>
          <a:xfrm rot="5400000">
            <a:off x="3357554" y="4500570"/>
            <a:ext cx="100013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14678" y="428625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TCP/IP</a:t>
            </a:r>
            <a:r>
              <a:rPr lang="zh-CN" altLang="en-US" dirty="0" smtClean="0"/>
              <a:t>通信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1500166" y="1571612"/>
            <a:ext cx="64294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card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7" idx="0"/>
            <a:endCxn id="14" idx="2"/>
          </p:cNvCxnSpPr>
          <p:nvPr/>
        </p:nvCxnSpPr>
        <p:spPr>
          <a:xfrm rot="16200000" flipV="1">
            <a:off x="2339563" y="1553752"/>
            <a:ext cx="1000132" cy="20359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0"/>
            <a:endCxn id="27" idx="2"/>
          </p:cNvCxnSpPr>
          <p:nvPr/>
        </p:nvCxnSpPr>
        <p:spPr>
          <a:xfrm rot="16200000" flipV="1">
            <a:off x="2803910" y="2018099"/>
            <a:ext cx="1000132" cy="11072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0"/>
            <a:endCxn id="28" idx="2"/>
          </p:cNvCxnSpPr>
          <p:nvPr/>
        </p:nvCxnSpPr>
        <p:spPr>
          <a:xfrm rot="5400000" flipH="1" flipV="1">
            <a:off x="4232669" y="1696629"/>
            <a:ext cx="1000132" cy="1750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428860" y="1571612"/>
            <a:ext cx="64294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card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286380" y="1571612"/>
            <a:ext cx="64294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card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643306" y="164305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· · · · · ·</a:t>
            </a:r>
            <a:endParaRPr lang="zh-CN" altLang="en-US" dirty="0"/>
          </a:p>
        </p:txBody>
      </p:sp>
      <p:cxnSp>
        <p:nvCxnSpPr>
          <p:cNvPr id="37" name="直接连接符 36"/>
          <p:cNvCxnSpPr>
            <a:stCxn id="7" idx="3"/>
            <a:endCxn id="38" idx="1"/>
          </p:cNvCxnSpPr>
          <p:nvPr/>
        </p:nvCxnSpPr>
        <p:spPr>
          <a:xfrm>
            <a:off x="4572000" y="3536157"/>
            <a:ext cx="1428760" cy="560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00760" y="3357562"/>
            <a:ext cx="2571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对读卡器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的调用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TCP/IP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多线程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对服务器和读卡器的基本配置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对读卡器密钥的管理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5" idx="3"/>
            <a:endCxn id="48" idx="1"/>
          </p:cNvCxnSpPr>
          <p:nvPr/>
        </p:nvCxnSpPr>
        <p:spPr>
          <a:xfrm>
            <a:off x="4572000" y="5464983"/>
            <a:ext cx="1357322" cy="28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29322" y="5286388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对读卡器进行操作</a:t>
            </a:r>
            <a:r>
              <a:rPr lang="en-US" altLang="zh-CN" dirty="0" smtClean="0"/>
              <a:t>, </a:t>
            </a:r>
            <a:r>
              <a:rPr lang="zh-CN" altLang="en-US" dirty="0" smtClean="0"/>
              <a:t>和没有网络通信的时候一样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屏蔽了中间的网络通信层</a:t>
            </a:r>
            <a:r>
              <a:rPr lang="en-US" altLang="zh-CN" dirty="0" smtClean="0"/>
              <a:t>, </a:t>
            </a:r>
            <a:r>
              <a:rPr lang="zh-CN" altLang="en-US" dirty="0" smtClean="0"/>
              <a:t>和本地操作读卡器一样的</a:t>
            </a:r>
            <a:r>
              <a:rPr lang="en-US" altLang="zh-CN" dirty="0" smtClean="0"/>
              <a:t>API</a:t>
            </a:r>
          </a:p>
          <a:p>
            <a:r>
              <a:rPr lang="zh-CN" altLang="en-US" dirty="0" smtClean="0"/>
              <a:t>采用多线程编程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可以保证同时操作多个读卡器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执行效率高</a:t>
            </a:r>
            <a:endParaRPr lang="en-US" altLang="zh-CN" dirty="0" smtClean="0"/>
          </a:p>
          <a:p>
            <a:r>
              <a:rPr lang="zh-CN" altLang="en-US" dirty="0" smtClean="0"/>
              <a:t>较为灵活的设计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可以添加对多种读卡器的支持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项目整体进度规划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服务器端的</a:t>
            </a:r>
            <a:r>
              <a:rPr lang="en-US" altLang="zh-CN" b="1" dirty="0" smtClean="0">
                <a:solidFill>
                  <a:srgbClr val="00B050"/>
                </a:solidFill>
              </a:rPr>
              <a:t>UI</a:t>
            </a:r>
            <a:r>
              <a:rPr lang="zh-CN" altLang="en-US" b="1" dirty="0" smtClean="0">
                <a:solidFill>
                  <a:srgbClr val="00B050"/>
                </a:solidFill>
              </a:rPr>
              <a:t>设计</a:t>
            </a:r>
            <a:r>
              <a:rPr lang="en-US" altLang="zh-CN" b="1" dirty="0" smtClean="0">
                <a:solidFill>
                  <a:srgbClr val="00B050"/>
                </a:solidFill>
              </a:rPr>
              <a:t>(</a:t>
            </a:r>
            <a:r>
              <a:rPr lang="zh-CN" altLang="en-US" b="1" dirty="0">
                <a:solidFill>
                  <a:srgbClr val="00B050"/>
                </a:solidFill>
              </a:rPr>
              <a:t>初步</a:t>
            </a:r>
            <a:r>
              <a:rPr lang="zh-CN" altLang="en-US" b="1" dirty="0" smtClean="0">
                <a:solidFill>
                  <a:srgbClr val="00B050"/>
                </a:solidFill>
              </a:rPr>
              <a:t>完成</a:t>
            </a:r>
            <a:r>
              <a:rPr lang="en-US" altLang="zh-CN" b="1" dirty="0" smtClean="0">
                <a:solidFill>
                  <a:srgbClr val="00B050"/>
                </a:solidFill>
              </a:rPr>
              <a:t>, </a:t>
            </a:r>
            <a:r>
              <a:rPr lang="zh-CN" altLang="en-US" b="1" dirty="0" smtClean="0">
                <a:solidFill>
                  <a:srgbClr val="00B050"/>
                </a:solidFill>
              </a:rPr>
              <a:t>有待完善</a:t>
            </a:r>
            <a:r>
              <a:rPr lang="en-US" altLang="zh-CN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zh-CN" altLang="en-US" b="1" dirty="0" smtClean="0">
                <a:solidFill>
                  <a:srgbClr val="00B050"/>
                </a:solidFill>
              </a:rPr>
              <a:t>软件整体结构的编码</a:t>
            </a:r>
            <a:r>
              <a:rPr lang="en-US" altLang="zh-CN" b="1" dirty="0" smtClean="0">
                <a:solidFill>
                  <a:srgbClr val="00B050"/>
                </a:solidFill>
              </a:rPr>
              <a:t>(</a:t>
            </a:r>
            <a:r>
              <a:rPr lang="zh-CN" altLang="en-US" b="1" dirty="0" smtClean="0">
                <a:solidFill>
                  <a:srgbClr val="00B050"/>
                </a:solidFill>
              </a:rPr>
              <a:t>基本完成</a:t>
            </a:r>
            <a:r>
              <a:rPr lang="en-US" altLang="zh-CN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zh-CN" altLang="en-US" b="1" dirty="0">
                <a:solidFill>
                  <a:srgbClr val="00B050"/>
                </a:solidFill>
              </a:rPr>
              <a:t>读卡</a:t>
            </a:r>
            <a:r>
              <a:rPr lang="zh-CN" altLang="en-US" b="1" dirty="0" smtClean="0">
                <a:solidFill>
                  <a:srgbClr val="00B050"/>
                </a:solidFill>
              </a:rPr>
              <a:t>器</a:t>
            </a:r>
            <a:r>
              <a:rPr lang="en-US" altLang="zh-CN" b="1" dirty="0" smtClean="0">
                <a:solidFill>
                  <a:srgbClr val="00B050"/>
                </a:solidFill>
              </a:rPr>
              <a:t>API</a:t>
            </a:r>
            <a:r>
              <a:rPr lang="zh-CN" altLang="en-US" b="1" dirty="0" smtClean="0">
                <a:solidFill>
                  <a:srgbClr val="00B050"/>
                </a:solidFill>
              </a:rPr>
              <a:t>的封装</a:t>
            </a:r>
            <a:r>
              <a:rPr lang="en-US" altLang="zh-CN" b="1" dirty="0" smtClean="0">
                <a:solidFill>
                  <a:srgbClr val="00B050"/>
                </a:solidFill>
              </a:rPr>
              <a:t>(</a:t>
            </a:r>
            <a:r>
              <a:rPr lang="zh-CN" altLang="en-US" b="1" dirty="0" smtClean="0">
                <a:solidFill>
                  <a:srgbClr val="00B050"/>
                </a:solidFill>
              </a:rPr>
              <a:t>基本完成</a:t>
            </a:r>
            <a:r>
              <a:rPr lang="en-US" altLang="zh-CN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客户端动态链接库</a:t>
            </a:r>
            <a:r>
              <a:rPr lang="en-US" altLang="zh-CN" b="1" dirty="0" smtClean="0">
                <a:solidFill>
                  <a:srgbClr val="FFC000"/>
                </a:solidFill>
              </a:rPr>
              <a:t>(</a:t>
            </a:r>
            <a:r>
              <a:rPr lang="en-US" altLang="zh-CN" b="1" dirty="0" err="1" smtClean="0">
                <a:solidFill>
                  <a:srgbClr val="FFC000"/>
                </a:solidFill>
              </a:rPr>
              <a:t>dll</a:t>
            </a:r>
            <a:r>
              <a:rPr lang="en-US" altLang="zh-CN" b="1" dirty="0" smtClean="0">
                <a:solidFill>
                  <a:srgbClr val="FFC000"/>
                </a:solidFill>
              </a:rPr>
              <a:t>)</a:t>
            </a:r>
            <a:r>
              <a:rPr lang="zh-CN" altLang="en-US" b="1" dirty="0" smtClean="0">
                <a:solidFill>
                  <a:srgbClr val="FFC000"/>
                </a:solidFill>
              </a:rPr>
              <a:t>的设计与</a:t>
            </a:r>
            <a:r>
              <a:rPr lang="zh-CN" altLang="en-US" b="1" dirty="0" smtClean="0">
                <a:solidFill>
                  <a:srgbClr val="FFC000"/>
                </a:solidFill>
              </a:rPr>
              <a:t>编码</a:t>
            </a:r>
            <a:r>
              <a:rPr lang="en-US" altLang="zh-CN" b="1" dirty="0" smtClean="0">
                <a:solidFill>
                  <a:srgbClr val="FFC000"/>
                </a:solidFill>
              </a:rPr>
              <a:t>(</a:t>
            </a:r>
            <a:r>
              <a:rPr lang="zh-CN" altLang="en-US" b="1" dirty="0" smtClean="0">
                <a:solidFill>
                  <a:srgbClr val="FFC000"/>
                </a:solidFill>
              </a:rPr>
              <a:t>正在进行</a:t>
            </a:r>
            <a:r>
              <a:rPr lang="en-US" altLang="zh-CN" b="1" smtClean="0">
                <a:solidFill>
                  <a:srgbClr val="FFC000"/>
                </a:solidFill>
              </a:rPr>
              <a:t>)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服务器端和客户端的测试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endParaRPr lang="en-US" altLang="zh-CN" b="1" dirty="0" smtClean="0">
              <a:solidFill>
                <a:srgbClr val="FFC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159</Words>
  <Application>Microsoft Office PowerPoint</Application>
  <PresentationFormat>全屏显示(4:3)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密钥管理系统</vt:lpstr>
      <vt:lpstr>系统总体结构</vt:lpstr>
      <vt:lpstr>软件功能</vt:lpstr>
      <vt:lpstr>项目整体进度规划</vt:lpstr>
    </vt:vector>
  </TitlesOfParts>
  <Company>scut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读卡器服务器</dc:title>
  <dc:creator>icejoywoo</dc:creator>
  <cp:lastModifiedBy>icejoywoo</cp:lastModifiedBy>
  <cp:revision>19</cp:revision>
  <dcterms:created xsi:type="dcterms:W3CDTF">2011-12-03T07:14:23Z</dcterms:created>
  <dcterms:modified xsi:type="dcterms:W3CDTF">2011-12-04T15:13:59Z</dcterms:modified>
</cp:coreProperties>
</file>