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81" r:id="rId4"/>
    <p:sldId id="283" r:id="rId5"/>
    <p:sldId id="282" r:id="rId6"/>
    <p:sldId id="272" r:id="rId7"/>
    <p:sldId id="258" r:id="rId8"/>
    <p:sldId id="268" r:id="rId9"/>
    <p:sldId id="259" r:id="rId10"/>
    <p:sldId id="267" r:id="rId11"/>
    <p:sldId id="284" r:id="rId12"/>
  </p:sldIdLst>
  <p:sldSz cx="9144000" cy="6858000" type="screen4x3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2" autoAdjust="0"/>
    <p:restoredTop sz="94660"/>
  </p:normalViewPr>
  <p:slideViewPr>
    <p:cSldViewPr>
      <p:cViewPr varScale="1">
        <p:scale>
          <a:sx n="50" d="100"/>
          <a:sy n="50" d="100"/>
        </p:scale>
        <p:origin x="-761" y="-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smtClean="0"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2560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noProof="0" smtClean="0"/>
              <a:t>Click to edit Master text styles</a:t>
            </a:r>
          </a:p>
          <a:p>
            <a:pPr lvl="1"/>
            <a:r>
              <a:rPr lang="th-TH" altLang="en-US" noProof="0" smtClean="0"/>
              <a:t>Second level</a:t>
            </a:r>
          </a:p>
          <a:p>
            <a:pPr lvl="2"/>
            <a:r>
              <a:rPr lang="th-TH" altLang="en-US" noProof="0" smtClean="0"/>
              <a:t>Third level</a:t>
            </a:r>
          </a:p>
          <a:p>
            <a:pPr lvl="3"/>
            <a:r>
              <a:rPr lang="th-TH" altLang="en-US" noProof="0" smtClean="0"/>
              <a:t>Fourth level</a:t>
            </a:r>
          </a:p>
          <a:p>
            <a:pPr lvl="4"/>
            <a:r>
              <a:rPr lang="th-TH" alt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800" smtClean="0"/>
            </a:lvl1pPr>
          </a:lstStyle>
          <a:p>
            <a:pPr>
              <a:defRPr/>
            </a:pPr>
            <a:endParaRPr lang="th-TH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smtClean="0"/>
            </a:lvl1pPr>
          </a:lstStyle>
          <a:p>
            <a:pPr>
              <a:defRPr/>
            </a:pPr>
            <a:fld id="{B938D185-426E-409C-9F8C-AE5A1D7F298E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899595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3844CF-AD28-4BD7-8EBE-C3D9D25429CC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0808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3534B3-DA7B-408F-AD8C-3FA337C62BA6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02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1336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2484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F13AF4-93DD-4623-85CD-A680F680D5AA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137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191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1066800"/>
            <a:ext cx="4191000" cy="5257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78ADAC-DEA4-4F0D-A565-2DB9621F8AFC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473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6E02C1-0C4F-4784-9784-B6126057639B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55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8014B4-DEFC-422F-9A58-584045C5A00F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43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A2650F-CC68-4FF3-B6B5-ED86BDD4DEF5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890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BB005-523A-41EC-832F-BCB60933D21D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187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4BD49-CCF2-4282-9BCC-E7F7DC4D63D8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425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E4E0BC-8170-49CE-80B3-BAF674C22841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517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2A75B0-9BA6-4EF7-921E-5E734034FE15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689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5CEB45-B1CE-45B8-BB3E-85AFCAEB80CB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271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534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smtClean="0"/>
              <a:t>Click to edit Master text styles</a:t>
            </a:r>
          </a:p>
          <a:p>
            <a:pPr lvl="1"/>
            <a:r>
              <a:rPr lang="th-TH" altLang="en-US" smtClean="0"/>
              <a:t>Second level</a:t>
            </a:r>
          </a:p>
          <a:p>
            <a:pPr lvl="2"/>
            <a:r>
              <a:rPr lang="th-TH" altLang="en-US" smtClean="0"/>
              <a:t>Third level</a:t>
            </a:r>
          </a:p>
          <a:p>
            <a:pPr lvl="3"/>
            <a:r>
              <a:rPr lang="th-TH" altLang="en-US" smtClean="0"/>
              <a:t>Fourth level</a:t>
            </a:r>
          </a:p>
          <a:p>
            <a:pPr lvl="4"/>
            <a:r>
              <a:rPr lang="th-TH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  <a:cs typeface="Angsana New" pitchFamily="18" charset="-34"/>
              </a:defRPr>
            </a:lvl1pPr>
          </a:lstStyle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00800"/>
            <a:ext cx="472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38BEE3AA-2037-4A12-883E-77831289D4FE}" type="slidenum">
              <a:rPr lang="en-US" altLang="en-US"/>
              <a:pPr>
                <a:defRPr/>
              </a:pPr>
              <a:t>‹#›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284163" y="990600"/>
            <a:ext cx="8534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04800" y="6400800"/>
            <a:ext cx="8534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6D5A6-0C13-411C-9056-CAE24F5E8054}" type="slidenum">
              <a:rPr lang="en-US" altLang="en-US"/>
              <a:pPr>
                <a:defRPr/>
              </a:pPr>
              <a:t>1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th-TH" altLang="en-US" sz="8800" smtClean="0"/>
              <a:t>Introduction</a:t>
            </a:r>
            <a:endParaRPr lang="th-TH" altLang="en-US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th-TH" altLang="en-US" smtClean="0"/>
          </a:p>
          <a:p>
            <a:r>
              <a:rPr lang="en-US" altLang="en-US" smtClean="0"/>
              <a:t>Supplement:   Cross compiler, History</a:t>
            </a:r>
            <a:endParaRPr lang="th-TH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81ADB-0116-4250-BB0D-26AA55B44B86}" type="slidenum">
              <a:rPr lang="en-US" altLang="en-US"/>
              <a:pPr>
                <a:defRPr/>
              </a:pPr>
              <a:t>10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History (1970’s)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LALR was develpoed by DeRemer.	</a:t>
            </a:r>
          </a:p>
          <a:p>
            <a:r>
              <a:rPr lang="en-US" altLang="en-US" smtClean="0"/>
              <a:t>Aho and Ullman founded the theory of LR parsing techniques.	</a:t>
            </a:r>
          </a:p>
          <a:p>
            <a:r>
              <a:rPr lang="en-US" altLang="en-US" smtClean="0"/>
              <a:t>Yacc (Yet Another Compiler Compiler) was developed by Johnson.	</a:t>
            </a:r>
          </a:p>
          <a:p>
            <a:r>
              <a:rPr lang="en-US" altLang="en-US" smtClean="0"/>
              <a:t>Type inference was studied by Milner.	</a:t>
            </a:r>
            <a:endParaRPr lang="th-TH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D122B-8844-4867-BD5B-D33E598F38D9}" type="slidenum">
              <a:rPr lang="en-US" altLang="en-US"/>
              <a:pPr>
                <a:defRPr/>
              </a:pPr>
              <a:t>11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Assignment</a:t>
            </a:r>
            <a:endParaRPr lang="th-TH" altLang="en-US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cs typeface="Angsana New" pitchFamily="18" charset="-34"/>
              </a:rPr>
              <a:t>Louden, K.C., Compiler Construction: Principles and Practice, PWS Publishing, 1997. -&gt;Chapter 1</a:t>
            </a:r>
            <a:endParaRPr lang="th-TH" altLang="en-US" smtClean="0"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44833-FE46-441D-8DB2-866862D0859D}" type="slidenum">
              <a:rPr lang="en-US" altLang="en-US"/>
              <a:pPr>
                <a:defRPr/>
              </a:pPr>
              <a:t>2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altLang="en-US" smtClean="0"/>
              <a:t>a compiler which generates target code for a different machine from one on which the compiler runs. </a:t>
            </a:r>
          </a:p>
          <a:p>
            <a:r>
              <a:rPr lang="th-TH" altLang="en-US" smtClean="0"/>
              <a:t>A host language is a language in which the compiler is written.</a:t>
            </a:r>
          </a:p>
          <a:p>
            <a:pPr lvl="1"/>
            <a:r>
              <a:rPr lang="th-TH" altLang="en-US" smtClean="0"/>
              <a:t>T-diagram</a:t>
            </a:r>
          </a:p>
          <a:p>
            <a:pPr lvl="1"/>
            <a:endParaRPr lang="th-TH" altLang="en-US" smtClean="0"/>
          </a:p>
          <a:p>
            <a:pPr lvl="1"/>
            <a:endParaRPr lang="th-TH" altLang="en-US" smtClean="0"/>
          </a:p>
          <a:p>
            <a:r>
              <a:rPr lang="th-TH" altLang="en-US" smtClean="0"/>
              <a:t>Cross compilers are used very often in practice.</a:t>
            </a:r>
          </a:p>
          <a:p>
            <a:pPr lvl="1"/>
            <a:endParaRPr lang="th-TH" altLang="en-US" smtClean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Cross Compiler</a:t>
            </a:r>
          </a:p>
        </p:txBody>
      </p: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3200400" y="3886200"/>
            <a:ext cx="1603375" cy="1257300"/>
            <a:chOff x="2112" y="1464"/>
            <a:chExt cx="1010" cy="792"/>
          </a:xfrm>
        </p:grpSpPr>
        <p:sp>
          <p:nvSpPr>
            <p:cNvPr id="15368" name="Freeform 6"/>
            <p:cNvSpPr>
              <a:spLocks/>
            </p:cNvSpPr>
            <p:nvPr/>
          </p:nvSpPr>
          <p:spPr bwMode="auto">
            <a:xfrm>
              <a:off x="2112" y="1488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Text Box 7"/>
            <p:cNvSpPr txBox="1">
              <a:spLocks noChangeArrowheads="1"/>
            </p:cNvSpPr>
            <p:nvPr/>
          </p:nvSpPr>
          <p:spPr bwMode="auto">
            <a:xfrm>
              <a:off x="2112" y="14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>
                  <a:latin typeface="Arial" charset="0"/>
                </a:rPr>
                <a:t>S</a:t>
              </a:r>
            </a:p>
          </p:txBody>
        </p:sp>
        <p:sp>
          <p:nvSpPr>
            <p:cNvPr id="15370" name="Text Box 8"/>
            <p:cNvSpPr txBox="1">
              <a:spLocks noChangeArrowheads="1"/>
            </p:cNvSpPr>
            <p:nvPr/>
          </p:nvSpPr>
          <p:spPr bwMode="auto">
            <a:xfrm>
              <a:off x="2496" y="182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>
                  <a:latin typeface="Arial" charset="0"/>
                </a:rPr>
                <a:t>H</a:t>
              </a:r>
              <a:endParaRPr lang="th-TH" altLang="en-US"/>
            </a:p>
          </p:txBody>
        </p:sp>
        <p:sp>
          <p:nvSpPr>
            <p:cNvPr id="15371" name="Text Box 9"/>
            <p:cNvSpPr txBox="1">
              <a:spLocks noChangeArrowheads="1"/>
            </p:cNvSpPr>
            <p:nvPr/>
          </p:nvSpPr>
          <p:spPr bwMode="auto">
            <a:xfrm>
              <a:off x="2832" y="1488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>
                  <a:latin typeface="Arial" charset="0"/>
                </a:rPr>
                <a:t>T</a:t>
              </a:r>
              <a:endParaRPr lang="th-TH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CC3EC4-B9A9-4B76-8082-5649007DF47F}" type="slidenum">
              <a:rPr lang="en-US" altLang="en-US"/>
              <a:pPr>
                <a:defRPr/>
              </a:pPr>
              <a:t>3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Cross Compilers (cont’d)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5486400" cy="5257800"/>
          </a:xfrm>
        </p:spPr>
        <p:txBody>
          <a:bodyPr/>
          <a:lstStyle/>
          <a:p>
            <a:r>
              <a:rPr lang="th-TH" altLang="en-US" sz="2800" smtClean="0"/>
              <a:t>If we want a compiler from language </a:t>
            </a:r>
            <a:r>
              <a:rPr lang="th-TH" altLang="en-US" sz="2800" i="1" smtClean="0"/>
              <a:t>A</a:t>
            </a:r>
            <a:r>
              <a:rPr lang="th-TH" altLang="en-US" sz="2800" smtClean="0"/>
              <a:t> to language </a:t>
            </a:r>
            <a:r>
              <a:rPr lang="th-TH" altLang="en-US" sz="2800" i="1" smtClean="0"/>
              <a:t>B</a:t>
            </a:r>
            <a:r>
              <a:rPr lang="th-TH" altLang="en-US" sz="2800" smtClean="0"/>
              <a:t> on a machine with language </a:t>
            </a:r>
            <a:r>
              <a:rPr lang="th-TH" altLang="en-US" sz="2800" i="1" smtClean="0"/>
              <a:t>E</a:t>
            </a:r>
            <a:r>
              <a:rPr lang="th-TH" altLang="en-US" sz="2800" smtClean="0"/>
              <a:t>,</a:t>
            </a:r>
          </a:p>
          <a:p>
            <a:pPr lvl="1"/>
            <a:r>
              <a:rPr lang="th-TH" altLang="en-US" sz="2400" smtClean="0"/>
              <a:t>write one with </a:t>
            </a:r>
            <a:r>
              <a:rPr lang="th-TH" altLang="en-US" sz="2400" i="1" smtClean="0"/>
              <a:t>E</a:t>
            </a:r>
          </a:p>
          <a:p>
            <a:pPr lvl="1"/>
            <a:r>
              <a:rPr lang="th-TH" altLang="en-US" sz="2400" smtClean="0"/>
              <a:t>write one with</a:t>
            </a:r>
            <a:r>
              <a:rPr lang="th-TH" altLang="en-US" sz="2400" i="1" smtClean="0"/>
              <a:t> D </a:t>
            </a:r>
            <a:r>
              <a:rPr lang="th-TH" altLang="en-US" sz="2400" smtClean="0"/>
              <a:t>if you have a compiler from</a:t>
            </a:r>
            <a:r>
              <a:rPr lang="th-TH" altLang="en-US" sz="2400" i="1" smtClean="0"/>
              <a:t> D </a:t>
            </a:r>
            <a:r>
              <a:rPr lang="th-TH" altLang="en-US" sz="2400" smtClean="0"/>
              <a:t>to </a:t>
            </a:r>
            <a:r>
              <a:rPr lang="th-TH" altLang="en-US" sz="2400" i="1" smtClean="0"/>
              <a:t>E </a:t>
            </a:r>
            <a:r>
              <a:rPr lang="th-TH" altLang="en-US" sz="2400" smtClean="0"/>
              <a:t>on some machine</a:t>
            </a:r>
          </a:p>
          <a:p>
            <a:pPr marL="1085850" lvl="2"/>
            <a:r>
              <a:rPr lang="th-TH" altLang="en-US" sz="2000" smtClean="0"/>
              <a:t>It is better than the former approach if </a:t>
            </a:r>
            <a:r>
              <a:rPr lang="th-TH" altLang="en-US" sz="2000" i="1" smtClean="0"/>
              <a:t>D</a:t>
            </a:r>
            <a:r>
              <a:rPr lang="th-TH" altLang="en-US" sz="2000" smtClean="0"/>
              <a:t> is a high-level language but </a:t>
            </a:r>
            <a:r>
              <a:rPr lang="th-TH" altLang="en-US" sz="2000" i="1" smtClean="0"/>
              <a:t>E</a:t>
            </a:r>
            <a:r>
              <a:rPr lang="th-TH" altLang="en-US" sz="2000" smtClean="0"/>
              <a:t> is a machine language</a:t>
            </a:r>
          </a:p>
          <a:p>
            <a:pPr lvl="1"/>
            <a:r>
              <a:rPr lang="th-TH" altLang="en-US" sz="2400" smtClean="0"/>
              <a:t>write one from </a:t>
            </a:r>
            <a:r>
              <a:rPr lang="th-TH" altLang="en-US" sz="2400" i="1" smtClean="0"/>
              <a:t>G</a:t>
            </a:r>
            <a:r>
              <a:rPr lang="th-TH" altLang="en-US" sz="2400" smtClean="0"/>
              <a:t> to </a:t>
            </a:r>
            <a:r>
              <a:rPr lang="th-TH" altLang="en-US" sz="2400" i="1" smtClean="0"/>
              <a:t>B</a:t>
            </a:r>
            <a:r>
              <a:rPr lang="th-TH" altLang="en-US" sz="2400" smtClean="0"/>
              <a:t> with </a:t>
            </a:r>
            <a:r>
              <a:rPr lang="th-TH" altLang="en-US" sz="2400" i="1" smtClean="0"/>
              <a:t>E </a:t>
            </a:r>
            <a:r>
              <a:rPr lang="th-TH" altLang="en-US" sz="2400" smtClean="0"/>
              <a:t>if we have a compiler from</a:t>
            </a:r>
            <a:r>
              <a:rPr lang="th-TH" altLang="en-US" sz="2400" i="1" smtClean="0"/>
              <a:t> A </a:t>
            </a:r>
            <a:r>
              <a:rPr lang="th-TH" altLang="en-US" sz="2400" smtClean="0"/>
              <a:t>to </a:t>
            </a:r>
            <a:r>
              <a:rPr lang="th-TH" altLang="en-US" sz="2400" i="1" smtClean="0"/>
              <a:t>G </a:t>
            </a:r>
            <a:r>
              <a:rPr lang="th-TH" altLang="en-US" sz="2400" smtClean="0"/>
              <a:t>written in</a:t>
            </a:r>
            <a:r>
              <a:rPr lang="th-TH" altLang="en-US" sz="2400" i="1" smtClean="0"/>
              <a:t> E</a:t>
            </a:r>
            <a:endParaRPr lang="th-TH" altLang="en-US" sz="2400" smtClean="0"/>
          </a:p>
        </p:txBody>
      </p:sp>
      <p:graphicFrame>
        <p:nvGraphicFramePr>
          <p:cNvPr id="16391" name="Object 4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6019800" y="1143000"/>
          <a:ext cx="495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Clip" r:id="rId3" imgW="1857375" imgH="3995738" progId="MS_ClipArt_Gallery.2">
                  <p:embed/>
                </p:oleObj>
              </mc:Choice>
              <mc:Fallback>
                <p:oleObj name="Clip" r:id="rId3" imgW="1857375" imgH="399573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143000"/>
                        <a:ext cx="495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2" name="Group 5"/>
          <p:cNvGrpSpPr>
            <a:grpSpLocks/>
          </p:cNvGrpSpPr>
          <p:nvPr/>
        </p:nvGrpSpPr>
        <p:grpSpPr bwMode="auto">
          <a:xfrm>
            <a:off x="6934200" y="1447800"/>
            <a:ext cx="1603375" cy="1257300"/>
            <a:chOff x="2112" y="1464"/>
            <a:chExt cx="1010" cy="792"/>
          </a:xfrm>
        </p:grpSpPr>
        <p:sp>
          <p:nvSpPr>
            <p:cNvPr id="16415" name="Freeform 6"/>
            <p:cNvSpPr>
              <a:spLocks/>
            </p:cNvSpPr>
            <p:nvPr/>
          </p:nvSpPr>
          <p:spPr bwMode="auto">
            <a:xfrm>
              <a:off x="2112" y="1488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Text Box 7"/>
            <p:cNvSpPr txBox="1">
              <a:spLocks noChangeArrowheads="1"/>
            </p:cNvSpPr>
            <p:nvPr/>
          </p:nvSpPr>
          <p:spPr bwMode="auto">
            <a:xfrm>
              <a:off x="2112" y="14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A</a:t>
              </a:r>
              <a:endParaRPr lang="th-TH" altLang="en-US">
                <a:latin typeface="Arial" charset="0"/>
              </a:endParaRPr>
            </a:p>
          </p:txBody>
        </p:sp>
        <p:sp>
          <p:nvSpPr>
            <p:cNvPr id="16417" name="Text Box 8"/>
            <p:cNvSpPr txBox="1">
              <a:spLocks noChangeArrowheads="1"/>
            </p:cNvSpPr>
            <p:nvPr/>
          </p:nvSpPr>
          <p:spPr bwMode="auto">
            <a:xfrm>
              <a:off x="2496" y="182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E</a:t>
              </a:r>
              <a:endParaRPr lang="th-TH" altLang="en-US"/>
            </a:p>
          </p:txBody>
        </p:sp>
        <p:sp>
          <p:nvSpPr>
            <p:cNvPr id="16418" name="Text Box 9"/>
            <p:cNvSpPr txBox="1">
              <a:spLocks noChangeArrowheads="1"/>
            </p:cNvSpPr>
            <p:nvPr/>
          </p:nvSpPr>
          <p:spPr bwMode="auto">
            <a:xfrm>
              <a:off x="2832" y="148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B</a:t>
              </a:r>
              <a:endParaRPr lang="th-TH" altLang="en-US"/>
            </a:p>
          </p:txBody>
        </p:sp>
      </p:grpSp>
      <p:grpSp>
        <p:nvGrpSpPr>
          <p:cNvPr id="31774" name="Group 30"/>
          <p:cNvGrpSpPr>
            <a:grpSpLocks/>
          </p:cNvGrpSpPr>
          <p:nvPr/>
        </p:nvGrpSpPr>
        <p:grpSpPr bwMode="auto">
          <a:xfrm>
            <a:off x="6019800" y="2819400"/>
            <a:ext cx="2746375" cy="1866900"/>
            <a:chOff x="3792" y="1776"/>
            <a:chExt cx="1730" cy="1176"/>
          </a:xfrm>
        </p:grpSpPr>
        <p:grpSp>
          <p:nvGrpSpPr>
            <p:cNvPr id="16405" name="Group 10"/>
            <p:cNvGrpSpPr>
              <a:grpSpLocks/>
            </p:cNvGrpSpPr>
            <p:nvPr/>
          </p:nvGrpSpPr>
          <p:grpSpPr bwMode="auto">
            <a:xfrm>
              <a:off x="4512" y="2160"/>
              <a:ext cx="1010" cy="792"/>
              <a:chOff x="2112" y="1464"/>
              <a:chExt cx="1010" cy="792"/>
            </a:xfrm>
          </p:grpSpPr>
          <p:sp>
            <p:nvSpPr>
              <p:cNvPr id="16411" name="Freeform 11"/>
              <p:cNvSpPr>
                <a:spLocks/>
              </p:cNvSpPr>
              <p:nvPr/>
            </p:nvSpPr>
            <p:spPr bwMode="auto">
              <a:xfrm>
                <a:off x="2112" y="1488"/>
                <a:ext cx="1010" cy="768"/>
              </a:xfrm>
              <a:custGeom>
                <a:avLst/>
                <a:gdLst>
                  <a:gd name="T0" fmla="*/ 0 w 1010"/>
                  <a:gd name="T1" fmla="*/ 2 h 768"/>
                  <a:gd name="T2" fmla="*/ 1010 w 1010"/>
                  <a:gd name="T3" fmla="*/ 0 h 768"/>
                  <a:gd name="T4" fmla="*/ 1010 w 1010"/>
                  <a:gd name="T5" fmla="*/ 336 h 768"/>
                  <a:gd name="T6" fmla="*/ 674 w 1010"/>
                  <a:gd name="T7" fmla="*/ 336 h 768"/>
                  <a:gd name="T8" fmla="*/ 674 w 1010"/>
                  <a:gd name="T9" fmla="*/ 768 h 768"/>
                  <a:gd name="T10" fmla="*/ 338 w 1010"/>
                  <a:gd name="T11" fmla="*/ 768 h 768"/>
                  <a:gd name="T12" fmla="*/ 338 w 1010"/>
                  <a:gd name="T13" fmla="*/ 336 h 768"/>
                  <a:gd name="T14" fmla="*/ 2 w 1010"/>
                  <a:gd name="T15" fmla="*/ 336 h 768"/>
                  <a:gd name="T16" fmla="*/ 2 w 1010"/>
                  <a:gd name="T17" fmla="*/ 0 h 7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10" h="768">
                    <a:moveTo>
                      <a:pt x="0" y="2"/>
                    </a:moveTo>
                    <a:lnTo>
                      <a:pt x="1010" y="0"/>
                    </a:lnTo>
                    <a:lnTo>
                      <a:pt x="1010" y="336"/>
                    </a:lnTo>
                    <a:lnTo>
                      <a:pt x="674" y="336"/>
                    </a:lnTo>
                    <a:lnTo>
                      <a:pt x="674" y="768"/>
                    </a:lnTo>
                    <a:lnTo>
                      <a:pt x="338" y="768"/>
                    </a:lnTo>
                    <a:lnTo>
                      <a:pt x="338" y="336"/>
                    </a:lnTo>
                    <a:lnTo>
                      <a:pt x="2" y="336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Text Box 12"/>
              <p:cNvSpPr txBox="1">
                <a:spLocks noChangeArrowheads="1"/>
              </p:cNvSpPr>
              <p:nvPr/>
            </p:nvSpPr>
            <p:spPr bwMode="auto">
              <a:xfrm>
                <a:off x="2112" y="1464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9pPr>
              </a:lstStyle>
              <a:p>
                <a:r>
                  <a:rPr lang="th-TH" altLang="en-US" i="1">
                    <a:latin typeface="Arial" charset="0"/>
                  </a:rPr>
                  <a:t>D</a:t>
                </a:r>
                <a:endParaRPr lang="th-TH" altLang="en-US">
                  <a:latin typeface="Arial" charset="0"/>
                </a:endParaRPr>
              </a:p>
            </p:txBody>
          </p:sp>
          <p:sp>
            <p:nvSpPr>
              <p:cNvPr id="16413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824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9pPr>
              </a:lstStyle>
              <a:p>
                <a:r>
                  <a:rPr lang="th-TH" altLang="en-US">
                    <a:latin typeface="Arial" charset="0"/>
                  </a:rPr>
                  <a:t>?</a:t>
                </a:r>
                <a:endParaRPr lang="th-TH" altLang="en-US"/>
              </a:p>
            </p:txBody>
          </p:sp>
          <p:sp>
            <p:nvSpPr>
              <p:cNvPr id="16414" name="Text Box 14"/>
              <p:cNvSpPr txBox="1">
                <a:spLocks noChangeArrowheads="1"/>
              </p:cNvSpPr>
              <p:nvPr/>
            </p:nvSpPr>
            <p:spPr bwMode="auto">
              <a:xfrm>
                <a:off x="2832" y="148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9pPr>
              </a:lstStyle>
              <a:p>
                <a:r>
                  <a:rPr lang="th-TH" altLang="en-US" i="1">
                    <a:latin typeface="Arial" charset="0"/>
                  </a:rPr>
                  <a:t>E</a:t>
                </a:r>
                <a:endParaRPr lang="th-TH" altLang="en-US"/>
              </a:p>
            </p:txBody>
          </p:sp>
        </p:grpSp>
        <p:grpSp>
          <p:nvGrpSpPr>
            <p:cNvPr id="16406" name="Group 15"/>
            <p:cNvGrpSpPr>
              <a:grpSpLocks/>
            </p:cNvGrpSpPr>
            <p:nvPr/>
          </p:nvGrpSpPr>
          <p:grpSpPr bwMode="auto">
            <a:xfrm>
              <a:off x="3792" y="1776"/>
              <a:ext cx="1010" cy="792"/>
              <a:chOff x="2112" y="1464"/>
              <a:chExt cx="1010" cy="792"/>
            </a:xfrm>
          </p:grpSpPr>
          <p:sp>
            <p:nvSpPr>
              <p:cNvPr id="16407" name="Freeform 16"/>
              <p:cNvSpPr>
                <a:spLocks/>
              </p:cNvSpPr>
              <p:nvPr/>
            </p:nvSpPr>
            <p:spPr bwMode="auto">
              <a:xfrm>
                <a:off x="2112" y="1488"/>
                <a:ext cx="1010" cy="768"/>
              </a:xfrm>
              <a:custGeom>
                <a:avLst/>
                <a:gdLst>
                  <a:gd name="T0" fmla="*/ 0 w 1010"/>
                  <a:gd name="T1" fmla="*/ 2 h 768"/>
                  <a:gd name="T2" fmla="*/ 1010 w 1010"/>
                  <a:gd name="T3" fmla="*/ 0 h 768"/>
                  <a:gd name="T4" fmla="*/ 1010 w 1010"/>
                  <a:gd name="T5" fmla="*/ 336 h 768"/>
                  <a:gd name="T6" fmla="*/ 674 w 1010"/>
                  <a:gd name="T7" fmla="*/ 336 h 768"/>
                  <a:gd name="T8" fmla="*/ 674 w 1010"/>
                  <a:gd name="T9" fmla="*/ 768 h 768"/>
                  <a:gd name="T10" fmla="*/ 338 w 1010"/>
                  <a:gd name="T11" fmla="*/ 768 h 768"/>
                  <a:gd name="T12" fmla="*/ 338 w 1010"/>
                  <a:gd name="T13" fmla="*/ 336 h 768"/>
                  <a:gd name="T14" fmla="*/ 2 w 1010"/>
                  <a:gd name="T15" fmla="*/ 336 h 768"/>
                  <a:gd name="T16" fmla="*/ 2 w 1010"/>
                  <a:gd name="T17" fmla="*/ 0 h 7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10" h="768">
                    <a:moveTo>
                      <a:pt x="0" y="2"/>
                    </a:moveTo>
                    <a:lnTo>
                      <a:pt x="1010" y="0"/>
                    </a:lnTo>
                    <a:lnTo>
                      <a:pt x="1010" y="336"/>
                    </a:lnTo>
                    <a:lnTo>
                      <a:pt x="674" y="336"/>
                    </a:lnTo>
                    <a:lnTo>
                      <a:pt x="674" y="768"/>
                    </a:lnTo>
                    <a:lnTo>
                      <a:pt x="338" y="768"/>
                    </a:lnTo>
                    <a:lnTo>
                      <a:pt x="338" y="336"/>
                    </a:lnTo>
                    <a:lnTo>
                      <a:pt x="2" y="336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8" name="Text Box 17"/>
              <p:cNvSpPr txBox="1">
                <a:spLocks noChangeArrowheads="1"/>
              </p:cNvSpPr>
              <p:nvPr/>
            </p:nvSpPr>
            <p:spPr bwMode="auto">
              <a:xfrm>
                <a:off x="2112" y="1464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9pPr>
              </a:lstStyle>
              <a:p>
                <a:r>
                  <a:rPr lang="th-TH" altLang="en-US" i="1">
                    <a:latin typeface="Arial" charset="0"/>
                  </a:rPr>
                  <a:t>A</a:t>
                </a:r>
                <a:endParaRPr lang="th-TH" altLang="en-US">
                  <a:latin typeface="Arial" charset="0"/>
                </a:endParaRPr>
              </a:p>
            </p:txBody>
          </p:sp>
          <p:sp>
            <p:nvSpPr>
              <p:cNvPr id="16409" name="Text Box 18"/>
              <p:cNvSpPr txBox="1">
                <a:spLocks noChangeArrowheads="1"/>
              </p:cNvSpPr>
              <p:nvPr/>
            </p:nvSpPr>
            <p:spPr bwMode="auto">
              <a:xfrm>
                <a:off x="2496" y="1824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9pPr>
              </a:lstStyle>
              <a:p>
                <a:r>
                  <a:rPr lang="th-TH" altLang="en-US" i="1">
                    <a:latin typeface="Arial" charset="0"/>
                  </a:rPr>
                  <a:t>D</a:t>
                </a:r>
                <a:endParaRPr lang="th-TH" altLang="en-US"/>
              </a:p>
            </p:txBody>
          </p:sp>
          <p:sp>
            <p:nvSpPr>
              <p:cNvPr id="16410" name="Text Box 19"/>
              <p:cNvSpPr txBox="1">
                <a:spLocks noChangeArrowheads="1"/>
              </p:cNvSpPr>
              <p:nvPr/>
            </p:nvSpPr>
            <p:spPr bwMode="auto">
              <a:xfrm>
                <a:off x="2832" y="148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9pPr>
              </a:lstStyle>
              <a:p>
                <a:r>
                  <a:rPr lang="th-TH" altLang="en-US" i="1">
                    <a:latin typeface="Arial" charset="0"/>
                  </a:rPr>
                  <a:t>B</a:t>
                </a:r>
                <a:endParaRPr lang="th-TH" altLang="en-US"/>
              </a:p>
            </p:txBody>
          </p:sp>
        </p:grpSp>
      </p:grpSp>
      <p:grpSp>
        <p:nvGrpSpPr>
          <p:cNvPr id="31775" name="Group 31"/>
          <p:cNvGrpSpPr>
            <a:grpSpLocks/>
          </p:cNvGrpSpPr>
          <p:nvPr/>
        </p:nvGrpSpPr>
        <p:grpSpPr bwMode="auto">
          <a:xfrm>
            <a:off x="5638800" y="4876800"/>
            <a:ext cx="3279775" cy="1257300"/>
            <a:chOff x="3552" y="3072"/>
            <a:chExt cx="2066" cy="792"/>
          </a:xfrm>
        </p:grpSpPr>
        <p:grpSp>
          <p:nvGrpSpPr>
            <p:cNvPr id="16395" name="Group 20"/>
            <p:cNvGrpSpPr>
              <a:grpSpLocks/>
            </p:cNvGrpSpPr>
            <p:nvPr/>
          </p:nvGrpSpPr>
          <p:grpSpPr bwMode="auto">
            <a:xfrm>
              <a:off x="4608" y="3072"/>
              <a:ext cx="1010" cy="792"/>
              <a:chOff x="2112" y="1464"/>
              <a:chExt cx="1010" cy="792"/>
            </a:xfrm>
          </p:grpSpPr>
          <p:sp>
            <p:nvSpPr>
              <p:cNvPr id="16401" name="Freeform 21"/>
              <p:cNvSpPr>
                <a:spLocks/>
              </p:cNvSpPr>
              <p:nvPr/>
            </p:nvSpPr>
            <p:spPr bwMode="auto">
              <a:xfrm>
                <a:off x="2112" y="1488"/>
                <a:ext cx="1010" cy="768"/>
              </a:xfrm>
              <a:custGeom>
                <a:avLst/>
                <a:gdLst>
                  <a:gd name="T0" fmla="*/ 0 w 1010"/>
                  <a:gd name="T1" fmla="*/ 2 h 768"/>
                  <a:gd name="T2" fmla="*/ 1010 w 1010"/>
                  <a:gd name="T3" fmla="*/ 0 h 768"/>
                  <a:gd name="T4" fmla="*/ 1010 w 1010"/>
                  <a:gd name="T5" fmla="*/ 336 h 768"/>
                  <a:gd name="T6" fmla="*/ 674 w 1010"/>
                  <a:gd name="T7" fmla="*/ 336 h 768"/>
                  <a:gd name="T8" fmla="*/ 674 w 1010"/>
                  <a:gd name="T9" fmla="*/ 768 h 768"/>
                  <a:gd name="T10" fmla="*/ 338 w 1010"/>
                  <a:gd name="T11" fmla="*/ 768 h 768"/>
                  <a:gd name="T12" fmla="*/ 338 w 1010"/>
                  <a:gd name="T13" fmla="*/ 336 h 768"/>
                  <a:gd name="T14" fmla="*/ 2 w 1010"/>
                  <a:gd name="T15" fmla="*/ 336 h 768"/>
                  <a:gd name="T16" fmla="*/ 2 w 1010"/>
                  <a:gd name="T17" fmla="*/ 0 h 7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10" h="768">
                    <a:moveTo>
                      <a:pt x="0" y="2"/>
                    </a:moveTo>
                    <a:lnTo>
                      <a:pt x="1010" y="0"/>
                    </a:lnTo>
                    <a:lnTo>
                      <a:pt x="1010" y="336"/>
                    </a:lnTo>
                    <a:lnTo>
                      <a:pt x="674" y="336"/>
                    </a:lnTo>
                    <a:lnTo>
                      <a:pt x="674" y="768"/>
                    </a:lnTo>
                    <a:lnTo>
                      <a:pt x="338" y="768"/>
                    </a:lnTo>
                    <a:lnTo>
                      <a:pt x="338" y="336"/>
                    </a:lnTo>
                    <a:lnTo>
                      <a:pt x="2" y="336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2" name="Text Box 22"/>
              <p:cNvSpPr txBox="1">
                <a:spLocks noChangeArrowheads="1"/>
              </p:cNvSpPr>
              <p:nvPr/>
            </p:nvSpPr>
            <p:spPr bwMode="auto">
              <a:xfrm>
                <a:off x="2112" y="1464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9pPr>
              </a:lstStyle>
              <a:p>
                <a:r>
                  <a:rPr lang="th-TH" altLang="en-US" i="1">
                    <a:latin typeface="Arial" charset="0"/>
                  </a:rPr>
                  <a:t>G</a:t>
                </a:r>
                <a:endParaRPr lang="th-TH" altLang="en-US">
                  <a:latin typeface="Arial" charset="0"/>
                </a:endParaRPr>
              </a:p>
            </p:txBody>
          </p:sp>
          <p:sp>
            <p:nvSpPr>
              <p:cNvPr id="16403" name="Text Box 23"/>
              <p:cNvSpPr txBox="1">
                <a:spLocks noChangeArrowheads="1"/>
              </p:cNvSpPr>
              <p:nvPr/>
            </p:nvSpPr>
            <p:spPr bwMode="auto">
              <a:xfrm>
                <a:off x="2496" y="1824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9pPr>
              </a:lstStyle>
              <a:p>
                <a:r>
                  <a:rPr lang="th-TH" altLang="en-US" i="1">
                    <a:latin typeface="Arial" charset="0"/>
                  </a:rPr>
                  <a:t>E</a:t>
                </a:r>
                <a:endParaRPr lang="th-TH" altLang="en-US"/>
              </a:p>
            </p:txBody>
          </p:sp>
          <p:sp>
            <p:nvSpPr>
              <p:cNvPr id="16404" name="Text Box 24"/>
              <p:cNvSpPr txBox="1">
                <a:spLocks noChangeArrowheads="1"/>
              </p:cNvSpPr>
              <p:nvPr/>
            </p:nvSpPr>
            <p:spPr bwMode="auto">
              <a:xfrm>
                <a:off x="2832" y="148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9pPr>
              </a:lstStyle>
              <a:p>
                <a:r>
                  <a:rPr lang="th-TH" altLang="en-US" i="1">
                    <a:latin typeface="Arial" charset="0"/>
                  </a:rPr>
                  <a:t>B</a:t>
                </a:r>
                <a:endParaRPr lang="th-TH" altLang="en-US"/>
              </a:p>
            </p:txBody>
          </p:sp>
        </p:grpSp>
        <p:grpSp>
          <p:nvGrpSpPr>
            <p:cNvPr id="16396" name="Group 25"/>
            <p:cNvGrpSpPr>
              <a:grpSpLocks/>
            </p:cNvGrpSpPr>
            <p:nvPr/>
          </p:nvGrpSpPr>
          <p:grpSpPr bwMode="auto">
            <a:xfrm>
              <a:off x="3552" y="3072"/>
              <a:ext cx="1010" cy="792"/>
              <a:chOff x="2112" y="1464"/>
              <a:chExt cx="1010" cy="792"/>
            </a:xfrm>
          </p:grpSpPr>
          <p:sp>
            <p:nvSpPr>
              <p:cNvPr id="16397" name="Freeform 26"/>
              <p:cNvSpPr>
                <a:spLocks/>
              </p:cNvSpPr>
              <p:nvPr/>
            </p:nvSpPr>
            <p:spPr bwMode="auto">
              <a:xfrm>
                <a:off x="2112" y="1488"/>
                <a:ext cx="1010" cy="768"/>
              </a:xfrm>
              <a:custGeom>
                <a:avLst/>
                <a:gdLst>
                  <a:gd name="T0" fmla="*/ 0 w 1010"/>
                  <a:gd name="T1" fmla="*/ 2 h 768"/>
                  <a:gd name="T2" fmla="*/ 1010 w 1010"/>
                  <a:gd name="T3" fmla="*/ 0 h 768"/>
                  <a:gd name="T4" fmla="*/ 1010 w 1010"/>
                  <a:gd name="T5" fmla="*/ 336 h 768"/>
                  <a:gd name="T6" fmla="*/ 674 w 1010"/>
                  <a:gd name="T7" fmla="*/ 336 h 768"/>
                  <a:gd name="T8" fmla="*/ 674 w 1010"/>
                  <a:gd name="T9" fmla="*/ 768 h 768"/>
                  <a:gd name="T10" fmla="*/ 338 w 1010"/>
                  <a:gd name="T11" fmla="*/ 768 h 768"/>
                  <a:gd name="T12" fmla="*/ 338 w 1010"/>
                  <a:gd name="T13" fmla="*/ 336 h 768"/>
                  <a:gd name="T14" fmla="*/ 2 w 1010"/>
                  <a:gd name="T15" fmla="*/ 336 h 768"/>
                  <a:gd name="T16" fmla="*/ 2 w 1010"/>
                  <a:gd name="T17" fmla="*/ 0 h 7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10" h="768">
                    <a:moveTo>
                      <a:pt x="0" y="2"/>
                    </a:moveTo>
                    <a:lnTo>
                      <a:pt x="1010" y="0"/>
                    </a:lnTo>
                    <a:lnTo>
                      <a:pt x="1010" y="336"/>
                    </a:lnTo>
                    <a:lnTo>
                      <a:pt x="674" y="336"/>
                    </a:lnTo>
                    <a:lnTo>
                      <a:pt x="674" y="768"/>
                    </a:lnTo>
                    <a:lnTo>
                      <a:pt x="338" y="768"/>
                    </a:lnTo>
                    <a:lnTo>
                      <a:pt x="338" y="336"/>
                    </a:lnTo>
                    <a:lnTo>
                      <a:pt x="2" y="336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8" name="Text Box 27"/>
              <p:cNvSpPr txBox="1">
                <a:spLocks noChangeArrowheads="1"/>
              </p:cNvSpPr>
              <p:nvPr/>
            </p:nvSpPr>
            <p:spPr bwMode="auto">
              <a:xfrm>
                <a:off x="2112" y="1464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9pPr>
              </a:lstStyle>
              <a:p>
                <a:r>
                  <a:rPr lang="th-TH" altLang="en-US" i="1">
                    <a:latin typeface="Arial" charset="0"/>
                  </a:rPr>
                  <a:t>A</a:t>
                </a:r>
                <a:endParaRPr lang="th-TH" altLang="en-US">
                  <a:latin typeface="Arial" charset="0"/>
                </a:endParaRPr>
              </a:p>
            </p:txBody>
          </p:sp>
          <p:sp>
            <p:nvSpPr>
              <p:cNvPr id="16399" name="Text Box 28"/>
              <p:cNvSpPr txBox="1">
                <a:spLocks noChangeArrowheads="1"/>
              </p:cNvSpPr>
              <p:nvPr/>
            </p:nvSpPr>
            <p:spPr bwMode="auto">
              <a:xfrm>
                <a:off x="2496" y="1824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9pPr>
              </a:lstStyle>
              <a:p>
                <a:r>
                  <a:rPr lang="th-TH" altLang="en-US" i="1">
                    <a:latin typeface="Arial" charset="0"/>
                  </a:rPr>
                  <a:t>E</a:t>
                </a:r>
                <a:endParaRPr lang="th-TH" altLang="en-US"/>
              </a:p>
            </p:txBody>
          </p:sp>
          <p:sp>
            <p:nvSpPr>
              <p:cNvPr id="16400" name="Text Box 29"/>
              <p:cNvSpPr txBox="1">
                <a:spLocks noChangeArrowheads="1"/>
              </p:cNvSpPr>
              <p:nvPr/>
            </p:nvSpPr>
            <p:spPr bwMode="auto">
              <a:xfrm>
                <a:off x="2832" y="1488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</a:defRPr>
                </a:lvl9pPr>
              </a:lstStyle>
              <a:p>
                <a:r>
                  <a:rPr lang="th-TH" altLang="en-US" i="1">
                    <a:latin typeface="Arial" charset="0"/>
                  </a:rPr>
                  <a:t>G</a:t>
                </a:r>
                <a:endParaRPr lang="th-TH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7E4098-ED1C-4236-A560-403F391AB266}" type="slidenum">
              <a:rPr lang="en-US" altLang="en-US"/>
              <a:pPr>
                <a:defRPr/>
              </a:pPr>
              <a:t>4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Porting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cs typeface="Angsana New" pitchFamily="18" charset="-34"/>
              </a:rPr>
              <a:t>Porting: construct a compiler between a source and a target language using one host language from another host language</a:t>
            </a:r>
            <a:endParaRPr lang="th-TH" altLang="en-US" smtClean="0">
              <a:cs typeface="Angsana New" pitchFamily="18" charset="-34"/>
            </a:endParaRP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900113" y="2781300"/>
            <a:ext cx="1603375" cy="1257300"/>
            <a:chOff x="2112" y="1464"/>
            <a:chExt cx="1010" cy="792"/>
          </a:xfrm>
        </p:grpSpPr>
        <p:sp>
          <p:nvSpPr>
            <p:cNvPr id="17441" name="Freeform 7"/>
            <p:cNvSpPr>
              <a:spLocks/>
            </p:cNvSpPr>
            <p:nvPr/>
          </p:nvSpPr>
          <p:spPr bwMode="auto">
            <a:xfrm>
              <a:off x="2112" y="1488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Text Box 8"/>
            <p:cNvSpPr txBox="1">
              <a:spLocks noChangeArrowheads="1"/>
            </p:cNvSpPr>
            <p:nvPr/>
          </p:nvSpPr>
          <p:spPr bwMode="auto">
            <a:xfrm>
              <a:off x="2112" y="14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th-TH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7443" name="Text Box 9"/>
            <p:cNvSpPr txBox="1">
              <a:spLocks noChangeArrowheads="1"/>
            </p:cNvSpPr>
            <p:nvPr/>
          </p:nvSpPr>
          <p:spPr bwMode="auto">
            <a:xfrm>
              <a:off x="2496" y="182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en-US" altLang="en-US" i="1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th-TH" altLang="en-US">
                <a:solidFill>
                  <a:schemeClr val="bg1"/>
                </a:solidFill>
              </a:endParaRPr>
            </a:p>
          </p:txBody>
        </p:sp>
        <p:sp>
          <p:nvSpPr>
            <p:cNvPr id="17444" name="Text Box 10"/>
            <p:cNvSpPr txBox="1">
              <a:spLocks noChangeArrowheads="1"/>
            </p:cNvSpPr>
            <p:nvPr/>
          </p:nvSpPr>
          <p:spPr bwMode="auto">
            <a:xfrm>
              <a:off x="2832" y="148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en-US" altLang="en-US" i="1">
                  <a:solidFill>
                    <a:schemeClr val="bg1"/>
                  </a:solidFill>
                  <a:latin typeface="Arial" charset="0"/>
                </a:rPr>
                <a:t>K</a:t>
              </a:r>
              <a:endParaRPr lang="th-TH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416" name="Group 43"/>
          <p:cNvGrpSpPr>
            <a:grpSpLocks/>
          </p:cNvGrpSpPr>
          <p:nvPr/>
        </p:nvGrpSpPr>
        <p:grpSpPr bwMode="auto">
          <a:xfrm>
            <a:off x="2051050" y="3467100"/>
            <a:ext cx="1603375" cy="1219200"/>
            <a:chOff x="1292" y="2184"/>
            <a:chExt cx="1010" cy="768"/>
          </a:xfrm>
        </p:grpSpPr>
        <p:sp>
          <p:nvSpPr>
            <p:cNvPr id="17437" name="Freeform 12"/>
            <p:cNvSpPr>
              <a:spLocks/>
            </p:cNvSpPr>
            <p:nvPr/>
          </p:nvSpPr>
          <p:spPr bwMode="auto">
            <a:xfrm>
              <a:off x="1292" y="2184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Text Box 13"/>
            <p:cNvSpPr txBox="1">
              <a:spLocks noChangeArrowheads="1"/>
            </p:cNvSpPr>
            <p:nvPr/>
          </p:nvSpPr>
          <p:spPr bwMode="auto">
            <a:xfrm>
              <a:off x="1292" y="2196"/>
              <a:ext cx="265" cy="32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th-TH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7439" name="Text Box 14"/>
            <p:cNvSpPr txBox="1">
              <a:spLocks noChangeArrowheads="1"/>
            </p:cNvSpPr>
            <p:nvPr/>
          </p:nvSpPr>
          <p:spPr bwMode="auto">
            <a:xfrm>
              <a:off x="1676" y="2520"/>
              <a:ext cx="278" cy="32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solidFill>
                    <a:schemeClr val="bg1"/>
                  </a:solidFill>
                  <a:latin typeface="Arial" charset="0"/>
                </a:rPr>
                <a:t>H</a:t>
              </a:r>
              <a:endParaRPr lang="th-TH" altLang="en-US">
                <a:solidFill>
                  <a:schemeClr val="bg1"/>
                </a:solidFill>
              </a:endParaRPr>
            </a:p>
          </p:txBody>
        </p:sp>
        <p:sp>
          <p:nvSpPr>
            <p:cNvPr id="17440" name="Text Box 15"/>
            <p:cNvSpPr txBox="1">
              <a:spLocks noChangeArrowheads="1"/>
            </p:cNvSpPr>
            <p:nvPr/>
          </p:nvSpPr>
          <p:spPr bwMode="auto">
            <a:xfrm>
              <a:off x="2012" y="2196"/>
              <a:ext cx="278" cy="32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solidFill>
                    <a:schemeClr val="bg1"/>
                  </a:solidFill>
                  <a:latin typeface="Arial" charset="0"/>
                </a:rPr>
                <a:t>H</a:t>
              </a:r>
              <a:endParaRPr lang="th-TH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838" name="Group 46"/>
          <p:cNvGrpSpPr>
            <a:grpSpLocks/>
          </p:cNvGrpSpPr>
          <p:nvPr/>
        </p:nvGrpSpPr>
        <p:grpSpPr bwMode="auto">
          <a:xfrm>
            <a:off x="5940425" y="3538538"/>
            <a:ext cx="1603375" cy="1219200"/>
            <a:chOff x="3742" y="2229"/>
            <a:chExt cx="1010" cy="768"/>
          </a:xfrm>
        </p:grpSpPr>
        <p:sp>
          <p:nvSpPr>
            <p:cNvPr id="17433" name="Freeform 17"/>
            <p:cNvSpPr>
              <a:spLocks/>
            </p:cNvSpPr>
            <p:nvPr/>
          </p:nvSpPr>
          <p:spPr bwMode="auto">
            <a:xfrm>
              <a:off x="3742" y="2229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Text Box 18"/>
            <p:cNvSpPr txBox="1">
              <a:spLocks noChangeArrowheads="1"/>
            </p:cNvSpPr>
            <p:nvPr/>
          </p:nvSpPr>
          <p:spPr bwMode="auto">
            <a:xfrm>
              <a:off x="3742" y="2241"/>
              <a:ext cx="265" cy="3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th-TH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7435" name="Text Box 19"/>
            <p:cNvSpPr txBox="1">
              <a:spLocks noChangeArrowheads="1"/>
            </p:cNvSpPr>
            <p:nvPr/>
          </p:nvSpPr>
          <p:spPr bwMode="auto">
            <a:xfrm>
              <a:off x="4126" y="2565"/>
              <a:ext cx="278" cy="3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en-US" altLang="en-US" i="1">
                  <a:solidFill>
                    <a:schemeClr val="bg1"/>
                  </a:solidFill>
                  <a:latin typeface="Arial" charset="0"/>
                </a:rPr>
                <a:t>H</a:t>
              </a:r>
              <a:endParaRPr lang="th-TH" altLang="en-US">
                <a:solidFill>
                  <a:schemeClr val="bg1"/>
                </a:solidFill>
              </a:endParaRPr>
            </a:p>
          </p:txBody>
        </p:sp>
        <p:sp>
          <p:nvSpPr>
            <p:cNvPr id="17436" name="Text Box 20"/>
            <p:cNvSpPr txBox="1">
              <a:spLocks noChangeArrowheads="1"/>
            </p:cNvSpPr>
            <p:nvPr/>
          </p:nvSpPr>
          <p:spPr bwMode="auto">
            <a:xfrm>
              <a:off x="4462" y="2241"/>
              <a:ext cx="265" cy="3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en-US" altLang="en-US" i="1">
                  <a:solidFill>
                    <a:schemeClr val="bg1"/>
                  </a:solidFill>
                  <a:latin typeface="Arial" charset="0"/>
                </a:rPr>
                <a:t>K</a:t>
              </a:r>
              <a:endParaRPr lang="th-TH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837" name="Group 45"/>
          <p:cNvGrpSpPr>
            <a:grpSpLocks/>
          </p:cNvGrpSpPr>
          <p:nvPr/>
        </p:nvGrpSpPr>
        <p:grpSpPr bwMode="auto">
          <a:xfrm>
            <a:off x="4716463" y="2890838"/>
            <a:ext cx="1603375" cy="1219200"/>
            <a:chOff x="2971" y="1821"/>
            <a:chExt cx="1010" cy="768"/>
          </a:xfrm>
        </p:grpSpPr>
        <p:sp>
          <p:nvSpPr>
            <p:cNvPr id="17429" name="Freeform 22"/>
            <p:cNvSpPr>
              <a:spLocks/>
            </p:cNvSpPr>
            <p:nvPr/>
          </p:nvSpPr>
          <p:spPr bwMode="auto">
            <a:xfrm>
              <a:off x="2971" y="1821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23"/>
            <p:cNvSpPr txBox="1">
              <a:spLocks noChangeArrowheads="1"/>
            </p:cNvSpPr>
            <p:nvPr/>
          </p:nvSpPr>
          <p:spPr bwMode="auto">
            <a:xfrm>
              <a:off x="2971" y="1833"/>
              <a:ext cx="265" cy="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th-TH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7431" name="Text Box 24"/>
            <p:cNvSpPr txBox="1">
              <a:spLocks noChangeArrowheads="1"/>
            </p:cNvSpPr>
            <p:nvPr/>
          </p:nvSpPr>
          <p:spPr bwMode="auto">
            <a:xfrm>
              <a:off x="3355" y="2157"/>
              <a:ext cx="265" cy="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en-US" altLang="en-US" i="1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th-TH" altLang="en-US">
                <a:solidFill>
                  <a:schemeClr val="bg1"/>
                </a:solidFill>
              </a:endParaRPr>
            </a:p>
          </p:txBody>
        </p:sp>
        <p:sp>
          <p:nvSpPr>
            <p:cNvPr id="17432" name="Text Box 25"/>
            <p:cNvSpPr txBox="1">
              <a:spLocks noChangeArrowheads="1"/>
            </p:cNvSpPr>
            <p:nvPr/>
          </p:nvSpPr>
          <p:spPr bwMode="auto">
            <a:xfrm>
              <a:off x="3691" y="1833"/>
              <a:ext cx="265" cy="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en-US" altLang="en-US" i="1">
                  <a:solidFill>
                    <a:schemeClr val="bg1"/>
                  </a:solidFill>
                  <a:latin typeface="Arial" charset="0"/>
                </a:rPr>
                <a:t>K</a:t>
              </a:r>
              <a:endParaRPr lang="th-TH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836" name="Group 44"/>
          <p:cNvGrpSpPr>
            <a:grpSpLocks/>
          </p:cNvGrpSpPr>
          <p:nvPr/>
        </p:nvGrpSpPr>
        <p:grpSpPr bwMode="auto">
          <a:xfrm>
            <a:off x="1042988" y="5051425"/>
            <a:ext cx="1603375" cy="1219200"/>
            <a:chOff x="657" y="3182"/>
            <a:chExt cx="1010" cy="768"/>
          </a:xfrm>
        </p:grpSpPr>
        <p:sp>
          <p:nvSpPr>
            <p:cNvPr id="17425" name="Freeform 27"/>
            <p:cNvSpPr>
              <a:spLocks/>
            </p:cNvSpPr>
            <p:nvPr/>
          </p:nvSpPr>
          <p:spPr bwMode="auto">
            <a:xfrm>
              <a:off x="657" y="3182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Text Box 28"/>
            <p:cNvSpPr txBox="1">
              <a:spLocks noChangeArrowheads="1"/>
            </p:cNvSpPr>
            <p:nvPr/>
          </p:nvSpPr>
          <p:spPr bwMode="auto">
            <a:xfrm>
              <a:off x="657" y="3194"/>
              <a:ext cx="265" cy="3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th-TH" altLang="en-US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17427" name="Text Box 29"/>
            <p:cNvSpPr txBox="1">
              <a:spLocks noChangeArrowheads="1"/>
            </p:cNvSpPr>
            <p:nvPr/>
          </p:nvSpPr>
          <p:spPr bwMode="auto">
            <a:xfrm>
              <a:off x="1041" y="3518"/>
              <a:ext cx="278" cy="3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solidFill>
                    <a:schemeClr val="bg1"/>
                  </a:solidFill>
                  <a:latin typeface="Arial" charset="0"/>
                </a:rPr>
                <a:t>H</a:t>
              </a:r>
              <a:endParaRPr lang="th-TH" altLang="en-US">
                <a:solidFill>
                  <a:schemeClr val="bg1"/>
                </a:solidFill>
              </a:endParaRPr>
            </a:p>
          </p:txBody>
        </p:sp>
        <p:sp>
          <p:nvSpPr>
            <p:cNvPr id="17428" name="Text Box 30"/>
            <p:cNvSpPr txBox="1">
              <a:spLocks noChangeArrowheads="1"/>
            </p:cNvSpPr>
            <p:nvPr/>
          </p:nvSpPr>
          <p:spPr bwMode="auto">
            <a:xfrm>
              <a:off x="1377" y="3194"/>
              <a:ext cx="265" cy="32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en-US" altLang="en-US" i="1">
                  <a:solidFill>
                    <a:schemeClr val="bg1"/>
                  </a:solidFill>
                  <a:latin typeface="Arial" charset="0"/>
                </a:rPr>
                <a:t>K</a:t>
              </a:r>
              <a:endParaRPr lang="th-TH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420" name="Group 31"/>
          <p:cNvGrpSpPr>
            <a:grpSpLocks/>
          </p:cNvGrpSpPr>
          <p:nvPr/>
        </p:nvGrpSpPr>
        <p:grpSpPr bwMode="auto">
          <a:xfrm>
            <a:off x="5219700" y="5013325"/>
            <a:ext cx="1603375" cy="1257300"/>
            <a:chOff x="2112" y="1464"/>
            <a:chExt cx="1010" cy="792"/>
          </a:xfrm>
        </p:grpSpPr>
        <p:sp>
          <p:nvSpPr>
            <p:cNvPr id="17421" name="Freeform 32"/>
            <p:cNvSpPr>
              <a:spLocks/>
            </p:cNvSpPr>
            <p:nvPr/>
          </p:nvSpPr>
          <p:spPr bwMode="auto">
            <a:xfrm>
              <a:off x="2112" y="1488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Text Box 33"/>
            <p:cNvSpPr txBox="1">
              <a:spLocks noChangeArrowheads="1"/>
            </p:cNvSpPr>
            <p:nvPr/>
          </p:nvSpPr>
          <p:spPr bwMode="auto">
            <a:xfrm>
              <a:off x="2112" y="14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A</a:t>
              </a:r>
              <a:endParaRPr lang="th-TH" altLang="en-US">
                <a:latin typeface="Arial" charset="0"/>
              </a:endParaRPr>
            </a:p>
          </p:txBody>
        </p:sp>
        <p:sp>
          <p:nvSpPr>
            <p:cNvPr id="17423" name="Text Box 34"/>
            <p:cNvSpPr txBox="1">
              <a:spLocks noChangeArrowheads="1"/>
            </p:cNvSpPr>
            <p:nvPr/>
          </p:nvSpPr>
          <p:spPr bwMode="auto">
            <a:xfrm>
              <a:off x="2496" y="182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en-US" altLang="en-US" i="1">
                  <a:latin typeface="Arial" charset="0"/>
                </a:rPr>
                <a:t>K</a:t>
              </a:r>
              <a:endParaRPr lang="th-TH" altLang="en-US"/>
            </a:p>
          </p:txBody>
        </p:sp>
        <p:sp>
          <p:nvSpPr>
            <p:cNvPr id="17424" name="Text Box 35"/>
            <p:cNvSpPr txBox="1">
              <a:spLocks noChangeArrowheads="1"/>
            </p:cNvSpPr>
            <p:nvPr/>
          </p:nvSpPr>
          <p:spPr bwMode="auto">
            <a:xfrm>
              <a:off x="2832" y="148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en-US" altLang="en-US" i="1">
                  <a:latin typeface="Arial" charset="0"/>
                </a:rPr>
                <a:t>K</a:t>
              </a:r>
              <a:endParaRPr lang="th-TH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13ED8-93D3-41D2-92C1-AC4D2DC5957D}" type="slidenum">
              <a:rPr lang="en-US" altLang="en-US"/>
              <a:pPr>
                <a:defRPr/>
              </a:pPr>
              <a:t>5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Bootstrapping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5486400" cy="5257800"/>
          </a:xfrm>
        </p:spPr>
        <p:txBody>
          <a:bodyPr/>
          <a:lstStyle/>
          <a:p>
            <a:r>
              <a:rPr lang="th-TH" altLang="en-US" sz="2800" smtClean="0"/>
              <a:t>If we have to implement, from scratch, a compiler from a high-level language A to a machine, which is also a host, language,</a:t>
            </a:r>
          </a:p>
          <a:p>
            <a:pPr lvl="1"/>
            <a:r>
              <a:rPr lang="th-TH" altLang="en-US" sz="2400" smtClean="0"/>
              <a:t>direct method</a:t>
            </a:r>
          </a:p>
          <a:p>
            <a:pPr lvl="1"/>
            <a:r>
              <a:rPr lang="th-TH" altLang="en-US" sz="2400" smtClean="0"/>
              <a:t>bootstrapping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2987675" y="3716338"/>
          <a:ext cx="3270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Clip" r:id="rId3" imgW="1296063" imgH="3934305" progId="MS_ClipArt_Gallery.2">
                  <p:embed/>
                </p:oleObj>
              </mc:Choice>
              <mc:Fallback>
                <p:oleObj name="Clip" r:id="rId3" imgW="1296063" imgH="39343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716338"/>
                        <a:ext cx="3270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0" name="Group 5"/>
          <p:cNvGrpSpPr>
            <a:grpSpLocks/>
          </p:cNvGrpSpPr>
          <p:nvPr/>
        </p:nvGrpSpPr>
        <p:grpSpPr bwMode="auto">
          <a:xfrm>
            <a:off x="5943600" y="1295400"/>
            <a:ext cx="1603375" cy="1257300"/>
            <a:chOff x="2112" y="1464"/>
            <a:chExt cx="1010" cy="792"/>
          </a:xfrm>
        </p:grpSpPr>
        <p:sp>
          <p:nvSpPr>
            <p:cNvPr id="18458" name="Freeform 6"/>
            <p:cNvSpPr>
              <a:spLocks/>
            </p:cNvSpPr>
            <p:nvPr/>
          </p:nvSpPr>
          <p:spPr bwMode="auto">
            <a:xfrm>
              <a:off x="2112" y="1488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Text Box 7"/>
            <p:cNvSpPr txBox="1">
              <a:spLocks noChangeArrowheads="1"/>
            </p:cNvSpPr>
            <p:nvPr/>
          </p:nvSpPr>
          <p:spPr bwMode="auto">
            <a:xfrm>
              <a:off x="2112" y="14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A</a:t>
              </a:r>
              <a:endParaRPr lang="th-TH" altLang="en-US">
                <a:latin typeface="Arial" charset="0"/>
              </a:endParaRPr>
            </a:p>
          </p:txBody>
        </p:sp>
        <p:sp>
          <p:nvSpPr>
            <p:cNvPr id="18460" name="Text Box 8"/>
            <p:cNvSpPr txBox="1">
              <a:spLocks noChangeArrowheads="1"/>
            </p:cNvSpPr>
            <p:nvPr/>
          </p:nvSpPr>
          <p:spPr bwMode="auto">
            <a:xfrm>
              <a:off x="2496" y="182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H</a:t>
              </a:r>
              <a:endParaRPr lang="th-TH" altLang="en-US"/>
            </a:p>
          </p:txBody>
        </p:sp>
        <p:sp>
          <p:nvSpPr>
            <p:cNvPr id="18461" name="Text Box 9"/>
            <p:cNvSpPr txBox="1">
              <a:spLocks noChangeArrowheads="1"/>
            </p:cNvSpPr>
            <p:nvPr/>
          </p:nvSpPr>
          <p:spPr bwMode="auto">
            <a:xfrm>
              <a:off x="2832" y="148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H</a:t>
              </a:r>
              <a:endParaRPr lang="th-TH" altLang="en-US"/>
            </a:p>
          </p:txBody>
        </p:sp>
      </p:grp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3779838" y="3213100"/>
            <a:ext cx="5032375" cy="3086100"/>
            <a:chOff x="2400" y="2016"/>
            <a:chExt cx="3170" cy="1944"/>
          </a:xfrm>
        </p:grpSpPr>
        <p:sp>
          <p:nvSpPr>
            <p:cNvPr id="18442" name="Freeform 11"/>
            <p:cNvSpPr>
              <a:spLocks/>
            </p:cNvSpPr>
            <p:nvPr/>
          </p:nvSpPr>
          <p:spPr bwMode="auto">
            <a:xfrm>
              <a:off x="2400" y="2040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Text Box 12"/>
            <p:cNvSpPr txBox="1">
              <a:spLocks noChangeArrowheads="1"/>
            </p:cNvSpPr>
            <p:nvPr/>
          </p:nvSpPr>
          <p:spPr bwMode="auto">
            <a:xfrm>
              <a:off x="2400" y="201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A</a:t>
              </a:r>
              <a:endParaRPr lang="th-TH" altLang="en-US">
                <a:latin typeface="Arial" charset="0"/>
              </a:endParaRPr>
            </a:p>
          </p:txBody>
        </p:sp>
        <p:sp>
          <p:nvSpPr>
            <p:cNvPr id="18444" name="Text Box 13"/>
            <p:cNvSpPr txBox="1">
              <a:spLocks noChangeArrowheads="1"/>
            </p:cNvSpPr>
            <p:nvPr/>
          </p:nvSpPr>
          <p:spPr bwMode="auto">
            <a:xfrm>
              <a:off x="2784" y="2400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A</a:t>
              </a:r>
              <a:r>
                <a:rPr lang="th-TH" altLang="en-US" i="1" baseline="-25000">
                  <a:latin typeface="Arial" charset="0"/>
                </a:rPr>
                <a:t>1</a:t>
              </a:r>
              <a:endParaRPr lang="th-TH" altLang="en-US"/>
            </a:p>
          </p:txBody>
        </p:sp>
        <p:sp>
          <p:nvSpPr>
            <p:cNvPr id="18445" name="Text Box 14"/>
            <p:cNvSpPr txBox="1">
              <a:spLocks noChangeArrowheads="1"/>
            </p:cNvSpPr>
            <p:nvPr/>
          </p:nvSpPr>
          <p:spPr bwMode="auto">
            <a:xfrm>
              <a:off x="3120" y="204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H</a:t>
              </a:r>
              <a:endParaRPr lang="th-TH" altLang="en-US"/>
            </a:p>
          </p:txBody>
        </p:sp>
        <p:sp>
          <p:nvSpPr>
            <p:cNvPr id="18446" name="Freeform 16"/>
            <p:cNvSpPr>
              <a:spLocks/>
            </p:cNvSpPr>
            <p:nvPr/>
          </p:nvSpPr>
          <p:spPr bwMode="auto">
            <a:xfrm>
              <a:off x="3120" y="2424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Text Box 17"/>
            <p:cNvSpPr txBox="1">
              <a:spLocks noChangeArrowheads="1"/>
            </p:cNvSpPr>
            <p:nvPr/>
          </p:nvSpPr>
          <p:spPr bwMode="auto">
            <a:xfrm>
              <a:off x="3120" y="2400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A</a:t>
              </a:r>
              <a:r>
                <a:rPr lang="th-TH" altLang="en-US" i="1" baseline="-25000">
                  <a:latin typeface="Arial" charset="0"/>
                </a:rPr>
                <a:t>1</a:t>
              </a:r>
              <a:endParaRPr lang="th-TH" altLang="en-US">
                <a:latin typeface="Arial" charset="0"/>
              </a:endParaRPr>
            </a:p>
          </p:txBody>
        </p:sp>
        <p:sp>
          <p:nvSpPr>
            <p:cNvPr id="18448" name="Text Box 18"/>
            <p:cNvSpPr txBox="1">
              <a:spLocks noChangeArrowheads="1"/>
            </p:cNvSpPr>
            <p:nvPr/>
          </p:nvSpPr>
          <p:spPr bwMode="auto">
            <a:xfrm>
              <a:off x="3504" y="2760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A</a:t>
              </a:r>
              <a:r>
                <a:rPr lang="th-TH" altLang="en-US" i="1" baseline="-25000">
                  <a:latin typeface="Arial" charset="0"/>
                </a:rPr>
                <a:t>2</a:t>
              </a:r>
              <a:endParaRPr lang="th-TH" altLang="en-US"/>
            </a:p>
          </p:txBody>
        </p:sp>
        <p:sp>
          <p:nvSpPr>
            <p:cNvPr id="18449" name="Text Box 19"/>
            <p:cNvSpPr txBox="1">
              <a:spLocks noChangeArrowheads="1"/>
            </p:cNvSpPr>
            <p:nvPr/>
          </p:nvSpPr>
          <p:spPr bwMode="auto">
            <a:xfrm>
              <a:off x="3840" y="242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H</a:t>
              </a:r>
              <a:endParaRPr lang="th-TH" altLang="en-US"/>
            </a:p>
          </p:txBody>
        </p:sp>
        <p:sp>
          <p:nvSpPr>
            <p:cNvPr id="18450" name="Freeform 21"/>
            <p:cNvSpPr>
              <a:spLocks/>
            </p:cNvSpPr>
            <p:nvPr/>
          </p:nvSpPr>
          <p:spPr bwMode="auto">
            <a:xfrm>
              <a:off x="3840" y="2808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Text Box 22"/>
            <p:cNvSpPr txBox="1">
              <a:spLocks noChangeArrowheads="1"/>
            </p:cNvSpPr>
            <p:nvPr/>
          </p:nvSpPr>
          <p:spPr bwMode="auto">
            <a:xfrm>
              <a:off x="3840" y="2784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A</a:t>
              </a:r>
              <a:r>
                <a:rPr lang="th-TH" altLang="en-US" i="1" baseline="-25000">
                  <a:latin typeface="Arial" charset="0"/>
                </a:rPr>
                <a:t>2</a:t>
              </a:r>
              <a:endParaRPr lang="th-TH" altLang="en-US">
                <a:latin typeface="Arial" charset="0"/>
              </a:endParaRPr>
            </a:p>
          </p:txBody>
        </p:sp>
        <p:sp>
          <p:nvSpPr>
            <p:cNvPr id="18452" name="Text Box 23"/>
            <p:cNvSpPr txBox="1">
              <a:spLocks noChangeArrowheads="1"/>
            </p:cNvSpPr>
            <p:nvPr/>
          </p:nvSpPr>
          <p:spPr bwMode="auto">
            <a:xfrm>
              <a:off x="4224" y="3216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A</a:t>
              </a:r>
              <a:r>
                <a:rPr lang="th-TH" altLang="en-US" i="1" baseline="-25000">
                  <a:latin typeface="Arial" charset="0"/>
                </a:rPr>
                <a:t>3</a:t>
              </a:r>
              <a:endParaRPr lang="th-TH" altLang="en-US"/>
            </a:p>
          </p:txBody>
        </p:sp>
        <p:sp>
          <p:nvSpPr>
            <p:cNvPr id="18453" name="Text Box 24"/>
            <p:cNvSpPr txBox="1">
              <a:spLocks noChangeArrowheads="1"/>
            </p:cNvSpPr>
            <p:nvPr/>
          </p:nvSpPr>
          <p:spPr bwMode="auto">
            <a:xfrm>
              <a:off x="4560" y="280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H</a:t>
              </a:r>
              <a:endParaRPr lang="th-TH" altLang="en-US"/>
            </a:p>
          </p:txBody>
        </p:sp>
        <p:sp>
          <p:nvSpPr>
            <p:cNvPr id="18454" name="Freeform 26"/>
            <p:cNvSpPr>
              <a:spLocks/>
            </p:cNvSpPr>
            <p:nvPr/>
          </p:nvSpPr>
          <p:spPr bwMode="auto">
            <a:xfrm>
              <a:off x="4560" y="3192"/>
              <a:ext cx="1010" cy="768"/>
            </a:xfrm>
            <a:custGeom>
              <a:avLst/>
              <a:gdLst>
                <a:gd name="T0" fmla="*/ 0 w 1010"/>
                <a:gd name="T1" fmla="*/ 2 h 768"/>
                <a:gd name="T2" fmla="*/ 1010 w 1010"/>
                <a:gd name="T3" fmla="*/ 0 h 768"/>
                <a:gd name="T4" fmla="*/ 1010 w 1010"/>
                <a:gd name="T5" fmla="*/ 336 h 768"/>
                <a:gd name="T6" fmla="*/ 674 w 1010"/>
                <a:gd name="T7" fmla="*/ 336 h 768"/>
                <a:gd name="T8" fmla="*/ 674 w 1010"/>
                <a:gd name="T9" fmla="*/ 768 h 768"/>
                <a:gd name="T10" fmla="*/ 338 w 1010"/>
                <a:gd name="T11" fmla="*/ 768 h 768"/>
                <a:gd name="T12" fmla="*/ 338 w 1010"/>
                <a:gd name="T13" fmla="*/ 336 h 768"/>
                <a:gd name="T14" fmla="*/ 2 w 1010"/>
                <a:gd name="T15" fmla="*/ 336 h 768"/>
                <a:gd name="T16" fmla="*/ 2 w 1010"/>
                <a:gd name="T17" fmla="*/ 0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10" h="768">
                  <a:moveTo>
                    <a:pt x="0" y="2"/>
                  </a:moveTo>
                  <a:lnTo>
                    <a:pt x="1010" y="0"/>
                  </a:lnTo>
                  <a:lnTo>
                    <a:pt x="1010" y="336"/>
                  </a:lnTo>
                  <a:lnTo>
                    <a:pt x="674" y="336"/>
                  </a:lnTo>
                  <a:lnTo>
                    <a:pt x="674" y="768"/>
                  </a:lnTo>
                  <a:lnTo>
                    <a:pt x="338" y="768"/>
                  </a:lnTo>
                  <a:lnTo>
                    <a:pt x="338" y="336"/>
                  </a:lnTo>
                  <a:lnTo>
                    <a:pt x="2" y="33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Text Box 27"/>
            <p:cNvSpPr txBox="1">
              <a:spLocks noChangeArrowheads="1"/>
            </p:cNvSpPr>
            <p:nvPr/>
          </p:nvSpPr>
          <p:spPr bwMode="auto">
            <a:xfrm>
              <a:off x="4560" y="3168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A</a:t>
              </a:r>
              <a:r>
                <a:rPr lang="th-TH" altLang="en-US" i="1" baseline="-25000">
                  <a:latin typeface="Arial" charset="0"/>
                </a:rPr>
                <a:t>3</a:t>
              </a:r>
              <a:endParaRPr lang="th-TH" altLang="en-US">
                <a:latin typeface="Arial" charset="0"/>
              </a:endParaRPr>
            </a:p>
          </p:txBody>
        </p:sp>
        <p:sp>
          <p:nvSpPr>
            <p:cNvPr id="18456" name="Text Box 28"/>
            <p:cNvSpPr txBox="1">
              <a:spLocks noChangeArrowheads="1"/>
            </p:cNvSpPr>
            <p:nvPr/>
          </p:nvSpPr>
          <p:spPr bwMode="auto">
            <a:xfrm>
              <a:off x="4944" y="3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H</a:t>
              </a:r>
              <a:endParaRPr lang="th-TH" altLang="en-US"/>
            </a:p>
          </p:txBody>
        </p:sp>
        <p:sp>
          <p:nvSpPr>
            <p:cNvPr id="18457" name="Text Box 29"/>
            <p:cNvSpPr txBox="1">
              <a:spLocks noChangeArrowheads="1"/>
            </p:cNvSpPr>
            <p:nvPr/>
          </p:nvSpPr>
          <p:spPr bwMode="auto">
            <a:xfrm>
              <a:off x="5280" y="319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</a:defRPr>
              </a:lvl9pPr>
            </a:lstStyle>
            <a:p>
              <a:r>
                <a:rPr lang="th-TH" altLang="en-US" i="1">
                  <a:latin typeface="Arial" charset="0"/>
                </a:rPr>
                <a:t>H</a:t>
              </a:r>
              <a:endParaRPr lang="th-TH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8B2E6-4772-49E6-8ABB-D7C73F2E5382}" type="slidenum">
              <a:rPr lang="en-US" altLang="en-US"/>
              <a:pPr>
                <a:defRPr/>
              </a:pPr>
              <a:t>6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Cousins of Compilers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smtClean="0"/>
              <a:t>Linkers</a:t>
            </a:r>
          </a:p>
          <a:p>
            <a:pPr>
              <a:spcBef>
                <a:spcPct val="0"/>
              </a:spcBef>
            </a:pPr>
            <a:r>
              <a:rPr lang="en-US" altLang="en-US" b="1" smtClean="0"/>
              <a:t>Loaders</a:t>
            </a:r>
          </a:p>
          <a:p>
            <a:pPr>
              <a:spcBef>
                <a:spcPct val="0"/>
              </a:spcBef>
            </a:pPr>
            <a:r>
              <a:rPr lang="en-US" altLang="en-US" b="1" smtClean="0"/>
              <a:t>Interpreters</a:t>
            </a:r>
          </a:p>
          <a:p>
            <a:pPr>
              <a:spcBef>
                <a:spcPct val="0"/>
              </a:spcBef>
            </a:pPr>
            <a:r>
              <a:rPr lang="en-US" altLang="en-US" b="1" smtClean="0"/>
              <a:t>Assemblers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07058C-79A4-40F8-B76C-CF0B0AD361F3}" type="slidenum">
              <a:rPr lang="en-US" altLang="en-US"/>
              <a:pPr>
                <a:defRPr/>
              </a:pPr>
              <a:t>7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History (1930’s -40’s)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1930’s</a:t>
            </a:r>
          </a:p>
          <a:p>
            <a:pPr lvl="1"/>
            <a:r>
              <a:rPr lang="en-US" altLang="en-US" smtClean="0"/>
              <a:t>John von Neumann invented the concept of stored-program computer.	</a:t>
            </a:r>
          </a:p>
          <a:p>
            <a:pPr lvl="1"/>
            <a:r>
              <a:rPr lang="en-US" altLang="en-US" smtClean="0"/>
              <a:t>Alan Turing defined Turing machine and computability.	</a:t>
            </a:r>
          </a:p>
          <a:p>
            <a:r>
              <a:rPr lang="en-US" altLang="en-US" smtClean="0"/>
              <a:t>1940’s</a:t>
            </a:r>
          </a:p>
          <a:p>
            <a:pPr lvl="1"/>
            <a:r>
              <a:rPr lang="en-US" altLang="en-US" smtClean="0"/>
              <a:t>Many electro-mechanic, stored-program computers were constructed. </a:t>
            </a:r>
          </a:p>
          <a:p>
            <a:pPr lvl="2"/>
            <a:r>
              <a:rPr lang="en-US" altLang="en-US" smtClean="0"/>
              <a:t>  ABC (Atanasoff Berry Computer) at Iowa</a:t>
            </a:r>
          </a:p>
          <a:p>
            <a:pPr lvl="2"/>
            <a:r>
              <a:rPr lang="en-US" altLang="en-US" smtClean="0"/>
              <a:t>  Z1-4 (by Zuse) in Germany</a:t>
            </a:r>
          </a:p>
          <a:p>
            <a:pPr lvl="2"/>
            <a:r>
              <a:rPr lang="en-US" altLang="en-US" smtClean="0"/>
              <a:t>  ENIAC (programmed by a plug board)	</a:t>
            </a:r>
          </a:p>
          <a:p>
            <a:endParaRPr lang="th-TH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F0F38-5FE8-45B8-B229-0802CD2D091A}" type="slidenum">
              <a:rPr lang="en-US" altLang="en-US"/>
              <a:pPr>
                <a:defRPr/>
              </a:pPr>
              <a:t>8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History : 1950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Many electronic, stored-program computers were designed.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  EDVAC (by von Neumann)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  ACE (by Turing)	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Programs were written in machine languages.	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Later, programs are written in assembly languages instead.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Assemblers translate symbolic code and memory address to machine code.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John Backus developed FORTRAN (no recursive call) and FORTRAN compiler.	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Noam Chomsky studied structure of languages and classified them into classes called </a:t>
            </a:r>
            <a:r>
              <a:rPr lang="en-US" altLang="en-US" sz="2800" i="1" smtClean="0"/>
              <a:t>Chomsky hierarchy</a:t>
            </a:r>
            <a:r>
              <a:rPr lang="en-US" altLang="en-US" sz="2800" smtClean="0"/>
              <a:t>.</a:t>
            </a:r>
            <a:endParaRPr lang="th-TH" altLang="en-US" sz="2800" smtClean="0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5076825" y="1484313"/>
            <a:ext cx="2881313" cy="936625"/>
          </a:xfrm>
          <a:prstGeom prst="wedgeRectCallout">
            <a:avLst>
              <a:gd name="adj1" fmla="val -48898"/>
              <a:gd name="adj2" fmla="val 7288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sz="2000">
                <a:latin typeface="Courier New" pitchFamily="49" charset="0"/>
                <a:cs typeface="Angsana New" pitchFamily="18" charset="-34"/>
              </a:rPr>
              <a:t>0A 1F 83 90 4B</a:t>
            </a:r>
          </a:p>
          <a:p>
            <a:endParaRPr lang="en-US" altLang="en-US" sz="2000">
              <a:latin typeface="Courier New" pitchFamily="49" charset="0"/>
              <a:cs typeface="Angsana New" pitchFamily="18" charset="-34"/>
            </a:endParaRPr>
          </a:p>
          <a:p>
            <a:r>
              <a:rPr lang="en-US" altLang="en-US" sz="2000">
                <a:latin typeface="Arial" charset="0"/>
                <a:cs typeface="Angsana New" pitchFamily="18" charset="-34"/>
              </a:rPr>
              <a:t>op code, address,..</a:t>
            </a:r>
            <a:endParaRPr lang="th-TH" altLang="en-US" sz="2000">
              <a:latin typeface="Arial" charset="0"/>
              <a:cs typeface="Angsana New" pitchFamily="18" charset="-34"/>
            </a:endParaRP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2771775" y="3357563"/>
            <a:ext cx="3348038" cy="2232025"/>
          </a:xfrm>
          <a:prstGeom prst="wedgeRectCallout">
            <a:avLst>
              <a:gd name="adj1" fmla="val 67685"/>
              <a:gd name="adj2" fmla="val -50069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r>
              <a:rPr lang="en-US" altLang="en-US" sz="2000">
                <a:latin typeface="Courier New" pitchFamily="49" charset="0"/>
              </a:rPr>
              <a:t>	LDI 	B, 4</a:t>
            </a:r>
          </a:p>
          <a:p>
            <a:r>
              <a:rPr lang="en-US" altLang="en-US" sz="2000">
                <a:latin typeface="Courier New" pitchFamily="49" charset="0"/>
              </a:rPr>
              <a:t>	LDI	C, 3</a:t>
            </a:r>
          </a:p>
          <a:p>
            <a:r>
              <a:rPr lang="en-US" altLang="en-US" sz="2000">
                <a:latin typeface="Courier New" pitchFamily="49" charset="0"/>
              </a:rPr>
              <a:t>	LDI	A, 0</a:t>
            </a:r>
          </a:p>
          <a:p>
            <a:r>
              <a:rPr lang="en-US" altLang="en-US" sz="2000">
                <a:latin typeface="Courier New" pitchFamily="49" charset="0"/>
              </a:rPr>
              <a:t>ST:	ADI	A, C</a:t>
            </a:r>
          </a:p>
          <a:p>
            <a:r>
              <a:rPr lang="en-US" altLang="en-US" sz="2000">
                <a:latin typeface="Courier New" pitchFamily="49" charset="0"/>
              </a:rPr>
              <a:t>	DEC	B</a:t>
            </a:r>
          </a:p>
          <a:p>
            <a:r>
              <a:rPr lang="en-US" altLang="en-US" sz="2000">
                <a:latin typeface="Courier New" pitchFamily="49" charset="0"/>
              </a:rPr>
              <a:t>	JNZ	B, ST</a:t>
            </a:r>
          </a:p>
          <a:p>
            <a:r>
              <a:rPr lang="en-US" altLang="en-US" sz="2000">
                <a:latin typeface="Courier New" pitchFamily="49" charset="0"/>
              </a:rPr>
              <a:t>	STO	0XF0, A</a:t>
            </a:r>
            <a:endParaRPr lang="th-TH" altLang="en-US" sz="200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6300788" y="6021388"/>
            <a:ext cx="2087562" cy="647700"/>
          </a:xfrm>
          <a:prstGeom prst="wedgeRectCallout">
            <a:avLst>
              <a:gd name="adj1" fmla="val -93880"/>
              <a:gd name="adj2" fmla="val -127694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</a:defRPr>
            </a:lvl9pPr>
          </a:lstStyle>
          <a:p>
            <a:pPr algn="ctr"/>
            <a:r>
              <a:rPr lang="en-US" altLang="en-US">
                <a:latin typeface="Arial" charset="0"/>
              </a:rPr>
              <a:t>Grammar</a:t>
            </a:r>
            <a:endParaRPr lang="th-TH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2" grpId="1" animBg="1"/>
      <p:bldP spid="17413" grpId="0" animBg="1"/>
      <p:bldP spid="17413" grpId="1" animBg="1"/>
      <p:bldP spid="17414" grpId="0" animBg="1"/>
      <p:bldP spid="174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th-TH" altLang="en-US"/>
              <a:t>Chapter 1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2301373: Introduction</a:t>
            </a:r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B79FE-FD75-42D1-829E-BC78D8DBDCB4}" type="slidenum">
              <a:rPr lang="en-US" altLang="en-US"/>
              <a:pPr>
                <a:defRPr/>
              </a:pPr>
              <a:t>9</a:t>
            </a:fld>
            <a:endParaRPr lang="th-TH" altLang="en-US" sz="2600">
              <a:latin typeface="Angsana New" pitchFamily="18" charset="-34"/>
            </a:endParaRP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mtClean="0"/>
              <a:t>History (1960’s)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Recursive-descent parsing was introduced.	</a:t>
            </a:r>
          </a:p>
          <a:p>
            <a:r>
              <a:rPr lang="en-US" altLang="en-US" smtClean="0"/>
              <a:t>Nuar designed Algol60, Pascal’s ancestor, which allows recursive call.</a:t>
            </a:r>
          </a:p>
          <a:p>
            <a:r>
              <a:rPr lang="en-US" altLang="en-US" smtClean="0"/>
              <a:t>Backus-Nuar form (BNF) was used to described Algol60.	</a:t>
            </a:r>
          </a:p>
          <a:p>
            <a:r>
              <a:rPr lang="en-US" altLang="en-US" smtClean="0"/>
              <a:t>LL(1) parsing was proposed by Lewis and Stearns.	</a:t>
            </a:r>
          </a:p>
          <a:p>
            <a:r>
              <a:rPr lang="en-US" altLang="en-US" smtClean="0"/>
              <a:t>General LR parsing was invented by Knuth.	</a:t>
            </a:r>
          </a:p>
          <a:p>
            <a:r>
              <a:rPr lang="en-US" altLang="en-US" smtClean="0"/>
              <a:t>SLR parsing was developed by DeRemer.	</a:t>
            </a:r>
          </a:p>
          <a:p>
            <a:endParaRPr lang="th-TH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การออกแบบเริ่มต้น">
  <a:themeElements>
    <a:clrScheme name="การออกแบบเริ่มต้น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การออกแบบเริ่มต้น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การออกแบบเริ่มต้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401</Words>
  <Application>Microsoft Office PowerPoint</Application>
  <PresentationFormat>On-screen Show (4:3)</PresentationFormat>
  <Paragraphs>154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Angsana New</vt:lpstr>
      <vt:lpstr>Arial</vt:lpstr>
      <vt:lpstr>Arial Black</vt:lpstr>
      <vt:lpstr>Cordia New</vt:lpstr>
      <vt:lpstr>Courier New</vt:lpstr>
      <vt:lpstr>การออกแบบเริ่มต้น</vt:lpstr>
      <vt:lpstr>Microsoft Clip Gallery</vt:lpstr>
      <vt:lpstr>Introduction</vt:lpstr>
      <vt:lpstr>Cross Compiler</vt:lpstr>
      <vt:lpstr>Cross Compilers (cont’d)</vt:lpstr>
      <vt:lpstr>Porting</vt:lpstr>
      <vt:lpstr>Bootstrapping</vt:lpstr>
      <vt:lpstr>Cousins of Compilers</vt:lpstr>
      <vt:lpstr>History (1930’s -40’s)</vt:lpstr>
      <vt:lpstr>History : 1950</vt:lpstr>
      <vt:lpstr>History (1960’s)</vt:lpstr>
      <vt:lpstr>History (1970’s)</vt:lpstr>
      <vt:lpstr>Reading Assignment</vt:lpstr>
    </vt:vector>
  </TitlesOfParts>
  <Company>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took</dc:creator>
  <cp:lastModifiedBy>Windows User</cp:lastModifiedBy>
  <cp:revision>28</cp:revision>
  <cp:lastPrinted>2003-10-31T00:27:31Z</cp:lastPrinted>
  <dcterms:created xsi:type="dcterms:W3CDTF">2003-10-28T00:34:51Z</dcterms:created>
  <dcterms:modified xsi:type="dcterms:W3CDTF">2014-08-17T07:22:38Z</dcterms:modified>
</cp:coreProperties>
</file>