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1" r:id="rId5"/>
    <p:sldId id="276" r:id="rId6"/>
    <p:sldId id="278" r:id="rId7"/>
    <p:sldId id="277" r:id="rId8"/>
    <p:sldId id="275" r:id="rId9"/>
    <p:sldId id="261" r:id="rId10"/>
    <p:sldId id="262" r:id="rId11"/>
    <p:sldId id="263" r:id="rId12"/>
    <p:sldId id="264" r:id="rId13"/>
    <p:sldId id="269" r:id="rId14"/>
    <p:sldId id="265" r:id="rId15"/>
    <p:sldId id="266" r:id="rId16"/>
    <p:sldId id="279" r:id="rId17"/>
    <p:sldId id="284" r:id="rId18"/>
  </p:sldIdLst>
  <p:sldSz cx="9144000" cy="6858000" type="screen4x3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2" autoAdjust="0"/>
    <p:restoredTop sz="94660"/>
  </p:normalViewPr>
  <p:slideViewPr>
    <p:cSldViewPr>
      <p:cViewPr varScale="1">
        <p:scale>
          <a:sx n="50" d="100"/>
          <a:sy n="50" d="100"/>
        </p:scale>
        <p:origin x="-761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smtClean="0"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noProof="0" smtClean="0"/>
              <a:t>Click to edit Master text styles</a:t>
            </a:r>
          </a:p>
          <a:p>
            <a:pPr lvl="1"/>
            <a:r>
              <a:rPr lang="th-TH" altLang="en-US" noProof="0" smtClean="0"/>
              <a:t>Second level</a:t>
            </a:r>
          </a:p>
          <a:p>
            <a:pPr lvl="2"/>
            <a:r>
              <a:rPr lang="th-TH" altLang="en-US" noProof="0" smtClean="0"/>
              <a:t>Third level</a:t>
            </a:r>
          </a:p>
          <a:p>
            <a:pPr lvl="3"/>
            <a:r>
              <a:rPr lang="th-TH" altLang="en-US" noProof="0" smtClean="0"/>
              <a:t>Fourth level</a:t>
            </a:r>
          </a:p>
          <a:p>
            <a:pPr lvl="4"/>
            <a:r>
              <a:rPr lang="th-TH" alt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800" smtClean="0"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smtClean="0"/>
            </a:lvl1pPr>
          </a:lstStyle>
          <a:p>
            <a:pPr>
              <a:defRPr/>
            </a:pPr>
            <a:fld id="{861EFF01-FC45-4F47-A811-4FFCEB068467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075693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7986CE-1667-492D-98E5-B0CF21EC38CA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69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C7197-D055-4408-AAF8-2B80334878D2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30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1336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2484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7875EB-E066-4050-8D7F-9C87AB57EBB9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737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191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066800"/>
            <a:ext cx="4191000" cy="5257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D888BB-11FE-4E6D-BDAF-61B1DF141C96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69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DE182A-0997-4EE7-AEBC-17D49F12CED9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441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20F637-399E-4CB3-B076-E6CFB6A96E62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963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B6A327-114C-48DA-916D-F95B77CB4DF4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87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127F31-70C6-43E1-8919-E64E22468DD5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214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4ADE90-D560-4350-B42D-AFECD1CE7B36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0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D29590-908D-410C-8D50-464DF9822675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833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3F94FD-7901-478E-A5CE-D33ABBEA97BA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70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61A443-034D-454A-A16F-D11424AA5B1C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571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Click to edit Master text styles</a:t>
            </a:r>
          </a:p>
          <a:p>
            <a:pPr lvl="1"/>
            <a:r>
              <a:rPr lang="th-TH" altLang="en-US" smtClean="0"/>
              <a:t>Second level</a:t>
            </a:r>
          </a:p>
          <a:p>
            <a:pPr lvl="2"/>
            <a:r>
              <a:rPr lang="th-TH" altLang="en-US" smtClean="0"/>
              <a:t>Third level</a:t>
            </a:r>
          </a:p>
          <a:p>
            <a:pPr lvl="3"/>
            <a:r>
              <a:rPr lang="th-TH" altLang="en-US" smtClean="0"/>
              <a:t>Fourth level</a:t>
            </a:r>
          </a:p>
          <a:p>
            <a:pPr lvl="4"/>
            <a:r>
              <a:rPr lang="th-TH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cs typeface="Angsana New" pitchFamily="18" charset="-34"/>
              </a:defRPr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00800"/>
            <a:ext cx="472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9B854668-DF04-49A5-8274-F71CF32988F3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284163" y="990600"/>
            <a:ext cx="8534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04800" y="6400800"/>
            <a:ext cx="8534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D80E1-41FC-4C45-90E3-2397AEF5AE3B}" type="slidenum">
              <a:rPr lang="en-US" altLang="en-US"/>
              <a:pPr>
                <a:defRPr/>
              </a:pPr>
              <a:t>1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th-TH" altLang="en-US" sz="8800" smtClean="0"/>
              <a:t>Introduction</a:t>
            </a:r>
            <a:endParaRPr lang="th-TH" altLang="en-US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886200"/>
            <a:ext cx="7489825" cy="1752600"/>
          </a:xfrm>
        </p:spPr>
        <p:txBody>
          <a:bodyPr/>
          <a:lstStyle/>
          <a:p>
            <a:r>
              <a:rPr lang="en-US" altLang="en-US" sz="2400" smtClean="0"/>
              <a:t>Jaruloj Chongstitvatana</a:t>
            </a:r>
          </a:p>
          <a:p>
            <a:r>
              <a:rPr lang="en-US" altLang="en-US" sz="2400" smtClean="0"/>
              <a:t>Department of Mathematics and Computer Science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Chulalongkorn University</a:t>
            </a:r>
          </a:p>
          <a:p>
            <a:endParaRPr lang="th-TH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E66AA-0F66-40B0-A7E4-39EA474593B0}" type="slidenum">
              <a:rPr lang="en-US" altLang="en-US"/>
              <a:pPr>
                <a:defRPr/>
              </a:pPr>
              <a:t>10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Parsing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parser gets a stream of tokens from the scanner, and determines if the syntax (structure) of the program is correct according to the (context-free) grammar of the source language.  </a:t>
            </a:r>
          </a:p>
          <a:p>
            <a:r>
              <a:rPr lang="en-US" altLang="en-US" smtClean="0"/>
              <a:t>Then, it produces a data structure, called a </a:t>
            </a:r>
            <a:r>
              <a:rPr lang="en-US" altLang="en-US" i="1" smtClean="0"/>
              <a:t>parse tree or an abstract syntax tree</a:t>
            </a:r>
            <a:r>
              <a:rPr lang="en-US" altLang="en-US" smtClean="0"/>
              <a:t>, which describes the syntactic structure of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A29E8-4B82-4038-A4DA-1B66D246EB49}" type="slidenum">
              <a:rPr lang="en-US" altLang="en-US"/>
              <a:pPr>
                <a:defRPr/>
              </a:pPr>
              <a:t>11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Semantic analysis</a:t>
            </a:r>
            <a:endParaRPr lang="th-TH" altLang="en-US" smtClean="0"/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It gets the parse tree from the parser together with information about some syntactic elements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It determines if the semantics or meaning of the program is correct.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This part deals with </a:t>
            </a:r>
            <a:r>
              <a:rPr lang="en-US" altLang="en-US" sz="2800" i="1" smtClean="0"/>
              <a:t>static semantic</a:t>
            </a:r>
            <a:r>
              <a:rPr lang="en-US" altLang="en-US" smtClean="0"/>
              <a:t>.</a:t>
            </a:r>
            <a:endParaRPr lang="en-US" altLang="en-US" sz="2800" smtClean="0"/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semantic of programs that can be checked by reading off from the program only.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</a:t>
            </a:r>
            <a:r>
              <a:rPr lang="en-US" altLang="en-US" sz="2400" i="1" smtClean="0"/>
              <a:t>yntax of the language which cannot be described in context-free grammar</a:t>
            </a:r>
            <a:r>
              <a:rPr lang="en-US" altLang="en-US" sz="2400" smtClean="0"/>
              <a:t>. 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Mostly, a semantic analyzer does type checking.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It modifies the parse tree in order to get that (static) semantically correct code.</a:t>
            </a:r>
            <a:endParaRPr lang="th-TH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725E7-5F3B-4E25-BC7B-73ABE5B89130}" type="slidenum">
              <a:rPr lang="en-US" altLang="en-US"/>
              <a:pPr>
                <a:defRPr/>
              </a:pPr>
              <a:t>12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code generation</a:t>
            </a:r>
            <a:endParaRPr lang="th-TH" altLang="en-US" smtClean="0"/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 intermediate code generator </a:t>
            </a:r>
          </a:p>
          <a:p>
            <a:pPr lvl="1"/>
            <a:r>
              <a:rPr lang="en-US" altLang="en-US" smtClean="0"/>
              <a:t>takes a parse tree from the semantic analyzer</a:t>
            </a:r>
          </a:p>
          <a:p>
            <a:pPr lvl="1"/>
            <a:r>
              <a:rPr lang="en-US" altLang="en-US" smtClean="0"/>
              <a:t>generates a program in the intermediate language.  </a:t>
            </a:r>
          </a:p>
          <a:p>
            <a:r>
              <a:rPr lang="en-US" altLang="en-US" smtClean="0"/>
              <a:t>In some compilers, a source program is translated into an intermediate code first and then the intermediate code is translated into the target language.  </a:t>
            </a:r>
          </a:p>
          <a:p>
            <a:r>
              <a:rPr lang="en-US" altLang="en-US" smtClean="0"/>
              <a:t>In other compilers, a source program is translated directly into the target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DB349-3948-467C-9069-0CF81DCFA2E5}" type="slidenum">
              <a:rPr lang="en-US" altLang="en-US"/>
              <a:pPr>
                <a:defRPr/>
              </a:pPr>
              <a:t>13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code generation </a:t>
            </a:r>
            <a:r>
              <a:rPr lang="en-US" altLang="en-US" sz="2800" smtClean="0"/>
              <a:t>(cont’d)</a:t>
            </a:r>
            <a:endParaRPr lang="th-TH" altLang="en-US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Using intermediate code is beneficial when compilers which translates a single source language to many target languages are required. 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The front-end of a compiler – </a:t>
            </a:r>
            <a:r>
              <a:rPr lang="en-US" altLang="en-US" i="1" smtClean="0"/>
              <a:t>scanner to intermediate code generator</a:t>
            </a:r>
            <a:r>
              <a:rPr lang="en-US" altLang="en-US" smtClean="0"/>
              <a:t> – can be used for every compilers.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Different back-ends – </a:t>
            </a:r>
            <a:r>
              <a:rPr lang="en-US" altLang="en-US" i="1" smtClean="0"/>
              <a:t>code optimizer and code generator</a:t>
            </a:r>
            <a:r>
              <a:rPr lang="en-US" altLang="en-US" smtClean="0"/>
              <a:t>– is required for each target language.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One of the popular intermediate code is </a:t>
            </a:r>
            <a:r>
              <a:rPr lang="en-US" altLang="en-US" sz="2800" i="1" smtClean="0"/>
              <a:t>three-address code</a:t>
            </a:r>
            <a:r>
              <a:rPr lang="en-US" altLang="en-US" sz="2800" smtClean="0"/>
              <a:t>.</a:t>
            </a:r>
            <a:r>
              <a:rPr lang="en-US" altLang="en-US" smtClean="0"/>
              <a:t>  A three-address code instruction is in the form of   </a:t>
            </a:r>
            <a:r>
              <a:rPr lang="en-US" altLang="en-US" i="1" smtClean="0"/>
              <a:t>x</a:t>
            </a:r>
            <a:r>
              <a:rPr lang="en-US" altLang="en-US" smtClean="0"/>
              <a:t> = </a:t>
            </a:r>
            <a:r>
              <a:rPr lang="en-US" altLang="en-US" i="1" smtClean="0"/>
              <a:t>y op z</a:t>
            </a:r>
            <a:r>
              <a:rPr lang="en-US" altLang="en-US" smtClean="0"/>
              <a:t>.</a:t>
            </a:r>
            <a:endParaRPr lang="th-TH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43954-67D3-4D7C-89AE-4F6807B5FC25}" type="slidenum">
              <a:rPr lang="en-US" altLang="en-US"/>
              <a:pPr>
                <a:defRPr/>
              </a:pPr>
              <a:t>14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Code optimization</a:t>
            </a:r>
            <a:endParaRPr lang="th-TH" altLang="en-US" smtClean="0"/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Replacing an inefficient sequence of instructions with a better sequence of instructions.</a:t>
            </a:r>
          </a:p>
          <a:p>
            <a:r>
              <a:rPr lang="en-US" altLang="en-US" smtClean="0"/>
              <a:t>Sometimes called code improvement.</a:t>
            </a:r>
          </a:p>
          <a:p>
            <a:r>
              <a:rPr lang="en-US" altLang="en-US" smtClean="0"/>
              <a:t>Code optimization can be done: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after semantic analyzing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performed on a parse tree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after intermediate code generation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performed on a intermediate code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 after code generation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performed on a target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0ED67-95B8-4524-AD29-B2404DB99BAF}" type="slidenum">
              <a:rPr lang="en-US" altLang="en-US"/>
              <a:pPr>
                <a:defRPr/>
              </a:pPr>
              <a:t>15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Code generation</a:t>
            </a:r>
            <a:endParaRPr lang="th-TH" altLang="en-US" smtClean="0"/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code generator </a:t>
            </a:r>
          </a:p>
          <a:p>
            <a:pPr lvl="1"/>
            <a:r>
              <a:rPr lang="en-US" altLang="en-US" smtClean="0"/>
              <a:t>takes either an intermediate code or a parse tree</a:t>
            </a:r>
          </a:p>
          <a:p>
            <a:pPr lvl="1"/>
            <a:r>
              <a:rPr lang="en-US" altLang="en-US" smtClean="0"/>
              <a:t>produces a target program.</a:t>
            </a:r>
            <a:endParaRPr lang="th-TH" altLang="en-US" smtClean="0"/>
          </a:p>
          <a:p>
            <a:endParaRPr lang="th-TH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E939D-9C87-4232-A454-B6DFB2BB23B8}" type="slidenum">
              <a:rPr lang="en-US" altLang="en-US"/>
              <a:pPr>
                <a:defRPr/>
              </a:pPr>
              <a:t>16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Error Handling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 smtClean="0"/>
              <a:t>Error can be found in every phase of compilation.</a:t>
            </a:r>
          </a:p>
          <a:p>
            <a:pPr lvl="1"/>
            <a:r>
              <a:rPr lang="th-TH" altLang="en-US" smtClean="0"/>
              <a:t>Errors found during compilation are called </a:t>
            </a:r>
            <a:r>
              <a:rPr lang="th-TH" altLang="en-US" i="1" smtClean="0"/>
              <a:t>static </a:t>
            </a:r>
            <a:r>
              <a:rPr lang="th-TH" altLang="en-US" smtClean="0"/>
              <a:t>(or </a:t>
            </a:r>
            <a:r>
              <a:rPr lang="th-TH" altLang="en-US" i="1" smtClean="0"/>
              <a:t>compile-time</a:t>
            </a:r>
            <a:r>
              <a:rPr lang="th-TH" altLang="en-US" smtClean="0"/>
              <a:t>) </a:t>
            </a:r>
            <a:r>
              <a:rPr lang="th-TH" altLang="en-US" i="1" smtClean="0"/>
              <a:t>errors.</a:t>
            </a:r>
            <a:endParaRPr lang="th-TH" altLang="en-US" smtClean="0"/>
          </a:p>
          <a:p>
            <a:pPr lvl="1"/>
            <a:r>
              <a:rPr lang="th-TH" altLang="en-US" smtClean="0"/>
              <a:t>Errors found during execution are called </a:t>
            </a:r>
            <a:r>
              <a:rPr lang="th-TH" altLang="en-US" i="1" smtClean="0"/>
              <a:t>dynamic </a:t>
            </a:r>
            <a:r>
              <a:rPr lang="th-TH" altLang="en-US" smtClean="0"/>
              <a:t>(or </a:t>
            </a:r>
            <a:r>
              <a:rPr lang="th-TH" altLang="en-US" i="1" smtClean="0"/>
              <a:t>run-time</a:t>
            </a:r>
            <a:r>
              <a:rPr lang="th-TH" altLang="en-US" smtClean="0"/>
              <a:t>) </a:t>
            </a:r>
            <a:r>
              <a:rPr lang="th-TH" altLang="en-US" i="1" smtClean="0"/>
              <a:t>errors</a:t>
            </a:r>
            <a:endParaRPr lang="th-TH" altLang="en-US" smtClean="0"/>
          </a:p>
          <a:p>
            <a:r>
              <a:rPr lang="th-TH" altLang="en-US" smtClean="0"/>
              <a:t>Compilers need to detect, report, and recover from error found in source programs</a:t>
            </a:r>
          </a:p>
          <a:p>
            <a:r>
              <a:rPr lang="th-TH" altLang="en-US" smtClean="0"/>
              <a:t>Error handlers are different in different phases of compiler.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B15DA-3ECD-4804-80C9-4F3AEE26706D}" type="slidenum">
              <a:rPr lang="en-US" altLang="en-US"/>
              <a:pPr>
                <a:defRPr/>
              </a:pPr>
              <a:t>17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Assignment</a:t>
            </a:r>
            <a:endParaRPr lang="th-TH" altLang="en-US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cs typeface="Angsana New" pitchFamily="18" charset="-34"/>
              </a:rPr>
              <a:t>Louden, K.C., Compiler Construction: Principles and Practice, PWS Publishing, 1997. -&gt;Chapter 1</a:t>
            </a:r>
            <a:endParaRPr lang="th-TH" altLang="en-US" smtClean="0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7602C-6F37-41BB-9565-3A0394FFC6D8}" type="slidenum">
              <a:rPr lang="en-US" altLang="en-US"/>
              <a:pPr>
                <a:defRPr/>
              </a:pPr>
              <a:t>2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What is a Compiler?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183063" cy="5257800"/>
          </a:xfrm>
        </p:spPr>
        <p:txBody>
          <a:bodyPr/>
          <a:lstStyle/>
          <a:p>
            <a:pPr>
              <a:spcAft>
                <a:spcPts val="1100"/>
              </a:spcAft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compiler</a:t>
            </a:r>
            <a:r>
              <a:rPr lang="en-US" altLang="en-US" sz="2000" smtClean="0"/>
              <a:t> is a computer program that translates a program in a </a:t>
            </a:r>
            <a:r>
              <a:rPr lang="en-US" altLang="en-US" sz="2000" i="1" smtClean="0"/>
              <a:t>source language</a:t>
            </a:r>
            <a:r>
              <a:rPr lang="en-US" altLang="en-US" sz="2000" smtClean="0"/>
              <a:t> into an equivalent program in a </a:t>
            </a:r>
            <a:r>
              <a:rPr lang="en-US" altLang="en-US" sz="2000" i="1" smtClean="0"/>
              <a:t>target language</a:t>
            </a:r>
            <a:r>
              <a:rPr lang="en-US" altLang="en-US" sz="2000" smtClean="0"/>
              <a:t>.</a:t>
            </a:r>
          </a:p>
          <a:p>
            <a:pPr>
              <a:spcAft>
                <a:spcPts val="1100"/>
              </a:spcAft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source program/code</a:t>
            </a:r>
            <a:r>
              <a:rPr lang="en-US" altLang="en-US" sz="2000" smtClean="0"/>
              <a:t> is a program/code written in the source language, which is usually a high-level language.</a:t>
            </a:r>
          </a:p>
          <a:p>
            <a:pPr>
              <a:spcAft>
                <a:spcPts val="1100"/>
              </a:spcAft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target program/code</a:t>
            </a:r>
            <a:r>
              <a:rPr lang="en-US" altLang="en-US" sz="2000" smtClean="0"/>
              <a:t> is a program/code written in the target language, which often is a machine language or an intermediate code.</a:t>
            </a:r>
            <a:endParaRPr lang="th-TH" altLang="en-US" sz="2000" smtClean="0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6172200" y="2743200"/>
            <a:ext cx="1066800" cy="1111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1200">
                <a:latin typeface="Cordia New" pitchFamily="34" charset="-34"/>
                <a:cs typeface="Cordia New" pitchFamily="34" charset="-34"/>
              </a:rPr>
              <a:t>  </a:t>
            </a:r>
          </a:p>
          <a:p>
            <a:endParaRPr lang="th-TH" altLang="en-US" sz="1200">
              <a:latin typeface="Cordia New" pitchFamily="34" charset="-34"/>
              <a:cs typeface="Cordia New" pitchFamily="34" charset="-34"/>
            </a:endParaRPr>
          </a:p>
          <a:p>
            <a:r>
              <a:rPr lang="th-TH" altLang="en-US" sz="1800">
                <a:latin typeface="Arial" charset="0"/>
                <a:cs typeface="Cordia New" pitchFamily="34" charset="-34"/>
              </a:rPr>
              <a:t>compiler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6645275" y="3854450"/>
            <a:ext cx="0" cy="541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24400" y="2805113"/>
            <a:ext cx="1066800" cy="801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1800">
                <a:latin typeface="Arial" charset="0"/>
                <a:cs typeface="Cordia New" pitchFamily="34" charset="-34"/>
              </a:rPr>
              <a:t>Source program</a:t>
            </a:r>
            <a:endParaRPr lang="th-TH" altLang="en-US" sz="14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7543800" y="2805113"/>
            <a:ext cx="1204913" cy="801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1800">
                <a:latin typeface="Arial" charset="0"/>
                <a:cs typeface="Cordia New" pitchFamily="34" charset="-34"/>
              </a:rPr>
              <a:t>Target program</a:t>
            </a:r>
            <a:endParaRPr lang="th-TH" altLang="en-US" sz="14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6188075" y="4379913"/>
            <a:ext cx="1127125" cy="801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1800">
                <a:latin typeface="Arial" charset="0"/>
                <a:cs typeface="Cordia New" pitchFamily="34" charset="-34"/>
              </a:rPr>
              <a:t>Error message</a:t>
            </a:r>
            <a:endParaRPr lang="th-TH" altLang="en-US" sz="14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5715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>
            <a:off x="72390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158D36-4A99-4DB9-AF31-20FACAFDA41F}" type="slidenum">
              <a:rPr lang="en-US" altLang="en-US"/>
              <a:pPr>
                <a:defRPr/>
              </a:pPr>
              <a:t>3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Process of Compiling</a:t>
            </a:r>
            <a:endParaRPr lang="th-TH" altLang="en-US" sz="1400" b="1" smtClean="0">
              <a:latin typeface="Arial" charset="0"/>
            </a:endParaRPr>
          </a:p>
        </p:txBody>
      </p:sp>
      <p:sp>
        <p:nvSpPr>
          <p:cNvPr id="16390" name="Line 11"/>
          <p:cNvSpPr>
            <a:spLocks noChangeShapeType="1"/>
          </p:cNvSpPr>
          <p:nvPr/>
        </p:nvSpPr>
        <p:spPr bwMode="auto">
          <a:xfrm>
            <a:off x="4587875" y="914400"/>
            <a:ext cx="1588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56038" y="1274763"/>
            <a:ext cx="12795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2000" b="1">
                <a:latin typeface="Arial" charset="0"/>
                <a:cs typeface="Cordia New" pitchFamily="34" charset="-34"/>
              </a:rPr>
              <a:t>scanner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038600" y="1997075"/>
            <a:ext cx="109696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sz="2000" b="1">
                <a:latin typeface="Arial" charset="0"/>
              </a:rPr>
              <a:t>parser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124200" y="2717800"/>
            <a:ext cx="2560638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2000" b="1">
                <a:latin typeface="Arial" charset="0"/>
                <a:cs typeface="Cordia New" pitchFamily="34" charset="-34"/>
              </a:rPr>
              <a:t>Semantic analyzer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895600" y="3505200"/>
            <a:ext cx="40386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2000" b="1">
                <a:latin typeface="Arial" charset="0"/>
                <a:cs typeface="Cordia New" pitchFamily="34" charset="-34"/>
              </a:rPr>
              <a:t>Intermediate code generator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971800" y="4191000"/>
            <a:ext cx="2713038" cy="33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2000" b="1">
                <a:latin typeface="Arial" charset="0"/>
                <a:cs typeface="Cordia New" pitchFamily="34" charset="-34"/>
              </a:rPr>
              <a:t>Code optimization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124200" y="4881563"/>
            <a:ext cx="2378075" cy="376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2000" b="1">
                <a:latin typeface="Arial" charset="0"/>
                <a:cs typeface="Cordia New" pitchFamily="34" charset="-34"/>
              </a:rPr>
              <a:t>Code generator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306763" y="5638800"/>
            <a:ext cx="2636837" cy="325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th-TH" altLang="en-US" sz="2000" b="1">
                <a:latin typeface="Arial" charset="0"/>
                <a:cs typeface="Cordia New" pitchFamily="34" charset="-34"/>
              </a:rPr>
              <a:t>Code optimization</a:t>
            </a:r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4587875" y="1635125"/>
            <a:ext cx="1588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>
            <a:off x="4587875" y="2357438"/>
            <a:ext cx="1588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4572000" y="3213100"/>
            <a:ext cx="1588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>
            <a:off x="4572000" y="3933825"/>
            <a:ext cx="17463" cy="227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>
            <a:off x="4587875" y="4521200"/>
            <a:ext cx="1588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4587875" y="5241925"/>
            <a:ext cx="1588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4587875" y="5964238"/>
            <a:ext cx="1588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5364163" y="8366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Stream of characters</a:t>
            </a:r>
            <a:endParaRPr lang="th-TH" altLang="en-US" b="1">
              <a:solidFill>
                <a:schemeClr val="accent2"/>
              </a:solidFill>
            </a:endParaRP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5292725" y="1557338"/>
            <a:ext cx="187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Stream of tokens</a:t>
            </a:r>
            <a:endParaRPr lang="th-TH" altLang="en-US" b="1">
              <a:solidFill>
                <a:schemeClr val="accent2"/>
              </a:solidFill>
            </a:endParaRP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5292725" y="2205038"/>
            <a:ext cx="1914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Parse/syntax tree</a:t>
            </a:r>
            <a:endParaRPr lang="th-TH" altLang="en-US" b="1">
              <a:solidFill>
                <a:schemeClr val="accent2"/>
              </a:solidFill>
            </a:endParaRP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5219700" y="3068638"/>
            <a:ext cx="169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Annotated tree</a:t>
            </a:r>
            <a:endParaRPr lang="th-TH" altLang="en-US" b="1">
              <a:solidFill>
                <a:schemeClr val="accent2"/>
              </a:solidFill>
            </a:endParaRP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5219700" y="3789363"/>
            <a:ext cx="2005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Intermediate code</a:t>
            </a:r>
            <a:endParaRPr lang="th-TH" altLang="en-US" b="1">
              <a:solidFill>
                <a:schemeClr val="accent2"/>
              </a:solidFill>
            </a:endParaRP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5292725" y="4437063"/>
            <a:ext cx="2005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Intermediate code</a:t>
            </a:r>
            <a:endParaRPr lang="th-TH" altLang="en-US" b="1">
              <a:solidFill>
                <a:schemeClr val="accent2"/>
              </a:solidFill>
            </a:endParaRPr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5219700" y="5084763"/>
            <a:ext cx="1379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Target code</a:t>
            </a:r>
            <a:endParaRPr lang="th-TH" altLang="en-US" b="1">
              <a:solidFill>
                <a:schemeClr val="accent2"/>
              </a:solidFill>
            </a:endParaRPr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4859338" y="5949950"/>
            <a:ext cx="1379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Target code</a:t>
            </a:r>
            <a:endParaRPr lang="th-TH" altLang="en-US" b="1">
              <a:solidFill>
                <a:schemeClr val="accent2"/>
              </a:solidFill>
            </a:endParaRPr>
          </a:p>
        </p:txBody>
      </p:sp>
      <p:cxnSp>
        <p:nvCxnSpPr>
          <p:cNvPr id="7211" name="AutoShape 43"/>
          <p:cNvCxnSpPr>
            <a:cxnSpLocks noChangeShapeType="1"/>
            <a:stCxn id="7174" idx="1"/>
            <a:endCxn id="7176" idx="1"/>
          </p:cNvCxnSpPr>
          <p:nvPr/>
        </p:nvCxnSpPr>
        <p:spPr bwMode="auto">
          <a:xfrm rot="10800000" flipV="1">
            <a:off x="2971800" y="2959100"/>
            <a:ext cx="152400" cy="1397000"/>
          </a:xfrm>
          <a:prstGeom prst="bentConnector3">
            <a:avLst>
              <a:gd name="adj1" fmla="val 250000"/>
            </a:avLst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2" name="AutoShape 44"/>
          <p:cNvCxnSpPr>
            <a:cxnSpLocks noChangeShapeType="1"/>
            <a:stCxn id="7175" idx="3"/>
            <a:endCxn id="7177" idx="3"/>
          </p:cNvCxnSpPr>
          <p:nvPr/>
        </p:nvCxnSpPr>
        <p:spPr bwMode="auto">
          <a:xfrm flipH="1">
            <a:off x="5502275" y="3733800"/>
            <a:ext cx="1431925" cy="1336675"/>
          </a:xfrm>
          <a:prstGeom prst="bentConnector3">
            <a:avLst>
              <a:gd name="adj1" fmla="val -15963"/>
            </a:avLst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3" name="AutoShape 45"/>
          <p:cNvCxnSpPr>
            <a:cxnSpLocks noChangeShapeType="1"/>
            <a:stCxn id="7174" idx="1"/>
            <a:endCxn id="7177" idx="1"/>
          </p:cNvCxnSpPr>
          <p:nvPr/>
        </p:nvCxnSpPr>
        <p:spPr bwMode="auto">
          <a:xfrm rot="10800000" flipH="1" flipV="1">
            <a:off x="3124200" y="2959100"/>
            <a:ext cx="1588" cy="2111375"/>
          </a:xfrm>
          <a:prstGeom prst="bentConnector3">
            <a:avLst>
              <a:gd name="adj1" fmla="val -66000000"/>
            </a:avLst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4" name="AutoShape 46"/>
          <p:cNvCxnSpPr>
            <a:cxnSpLocks noChangeShapeType="1"/>
            <a:stCxn id="7177" idx="1"/>
            <a:endCxn id="16404" idx="1"/>
          </p:cNvCxnSpPr>
          <p:nvPr/>
        </p:nvCxnSpPr>
        <p:spPr bwMode="auto">
          <a:xfrm rot="10800000" flipH="1" flipV="1">
            <a:off x="3124200" y="5070475"/>
            <a:ext cx="1465263" cy="1254125"/>
          </a:xfrm>
          <a:prstGeom prst="bentConnector4">
            <a:avLst>
              <a:gd name="adj1" fmla="val -15602"/>
              <a:gd name="adj2" fmla="val 96454"/>
            </a:avLst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71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1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7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74" grpId="0" animBg="1"/>
      <p:bldP spid="7175" grpId="0" animBg="1"/>
      <p:bldP spid="7176" grpId="0" animBg="1"/>
      <p:bldP spid="7176" grpId="1" animBg="1"/>
      <p:bldP spid="7177" grpId="0" animBg="1"/>
      <p:bldP spid="7178" grpId="0" animBg="1"/>
      <p:bldP spid="7178" grpId="1" animBg="1"/>
      <p:bldP spid="7203" grpId="0"/>
      <p:bldP spid="7203" grpId="1"/>
      <p:bldP spid="7204" grpId="0"/>
      <p:bldP spid="7204" grpId="1"/>
      <p:bldP spid="7205" grpId="0"/>
      <p:bldP spid="7205" grpId="1"/>
      <p:bldP spid="7206" grpId="0"/>
      <p:bldP spid="7206" grpId="1"/>
      <p:bldP spid="7207" grpId="0"/>
      <p:bldP spid="7208" grpId="0"/>
      <p:bldP spid="7208" grpId="1"/>
      <p:bldP spid="7209" grpId="0"/>
      <p:bldP spid="7209" grpId="1"/>
      <p:bldP spid="7210" grpId="0"/>
      <p:bldP spid="72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FBEAC-04C0-4871-86E2-C7EC6C6F1138}" type="slidenum">
              <a:rPr lang="en-US" altLang="en-US"/>
              <a:pPr>
                <a:defRPr/>
              </a:pPr>
              <a:t>4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ngsana New" pitchFamily="18" charset="-34"/>
              </a:rPr>
              <a:t>Some</a:t>
            </a:r>
            <a:r>
              <a:rPr lang="th-TH" altLang="en-US" smtClean="0"/>
              <a:t> Data Structures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en-US" altLang="en-US" b="1" smtClean="0"/>
              <a:t>Symbol table</a:t>
            </a:r>
          </a:p>
          <a:p>
            <a:pPr>
              <a:spcBef>
                <a:spcPts val="700"/>
              </a:spcBef>
            </a:pPr>
            <a:r>
              <a:rPr lang="en-US" altLang="en-US" b="1" smtClean="0"/>
              <a:t>Literal table</a:t>
            </a:r>
          </a:p>
          <a:p>
            <a:pPr>
              <a:spcBef>
                <a:spcPts val="700"/>
              </a:spcBef>
            </a:pPr>
            <a:r>
              <a:rPr lang="en-US" altLang="en-US" b="1" smtClean="0"/>
              <a:t>Parse tree</a:t>
            </a:r>
          </a:p>
          <a:p>
            <a:pPr>
              <a:spcBef>
                <a:spcPts val="1100"/>
              </a:spcBef>
              <a:spcAft>
                <a:spcPts val="1100"/>
              </a:spcAft>
            </a:pPr>
            <a:endParaRPr lang="th-TH" altLang="en-US" smtClean="0">
              <a:latin typeface="Times New Roman" pitchFamily="18" charset="0"/>
            </a:endParaRPr>
          </a:p>
          <a:p>
            <a:pPr>
              <a:spcBef>
                <a:spcPts val="1100"/>
              </a:spcBef>
              <a:spcAft>
                <a:spcPts val="1100"/>
              </a:spcAft>
            </a:pPr>
            <a:endParaRPr lang="th-TH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A7635-A8E9-4780-9066-9FCC9A85F6ED}" type="slidenum">
              <a:rPr lang="en-US" altLang="en-US"/>
              <a:pPr>
                <a:defRPr/>
              </a:pPr>
              <a:t>5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Symbol Table 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257800"/>
          </a:xfrm>
        </p:spPr>
        <p:txBody>
          <a:bodyPr/>
          <a:lstStyle/>
          <a:p>
            <a:r>
              <a:rPr lang="th-TH" altLang="en-US" smtClean="0"/>
              <a:t>Identifiers are </a:t>
            </a:r>
            <a:r>
              <a:rPr lang="th-TH" altLang="en-US" b="1" smtClean="0"/>
              <a:t>names</a:t>
            </a:r>
            <a:r>
              <a:rPr lang="th-TH" altLang="en-US" smtClean="0"/>
              <a:t> of variables, constants, functions, data types, etc.</a:t>
            </a:r>
          </a:p>
          <a:p>
            <a:r>
              <a:rPr lang="th-TH" altLang="en-US" smtClean="0"/>
              <a:t>Store information associated with identifiers</a:t>
            </a:r>
          </a:p>
          <a:p>
            <a:pPr lvl="1"/>
            <a:r>
              <a:rPr lang="th-TH" altLang="en-US" smtClean="0"/>
              <a:t>Information associated with different types of identifiers can be different</a:t>
            </a:r>
          </a:p>
          <a:p>
            <a:pPr lvl="2"/>
            <a:r>
              <a:rPr lang="th-TH" altLang="en-US" smtClean="0"/>
              <a:t>Information associated with variables are name, type, address,size (for array), etc.</a:t>
            </a:r>
          </a:p>
          <a:p>
            <a:pPr lvl="2"/>
            <a:r>
              <a:rPr lang="th-TH" altLang="en-US" smtClean="0"/>
              <a:t>Information associated with functions are name,type of return value, parameters, address, etc.</a:t>
            </a:r>
          </a:p>
          <a:p>
            <a:endParaRPr lang="th-TH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687A3-B2F5-497D-B20E-3E2C087B1222}" type="slidenum">
              <a:rPr lang="en-US" altLang="en-US"/>
              <a:pPr>
                <a:defRPr/>
              </a:pPr>
              <a:t>6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Symbol Table (cont’d)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 smtClean="0"/>
              <a:t>Accessed in every phase of compilers</a:t>
            </a:r>
          </a:p>
          <a:p>
            <a:pPr lvl="1"/>
            <a:r>
              <a:rPr lang="th-TH" altLang="en-US" smtClean="0"/>
              <a:t>The scanner, parser, and semantic analyzer put names of identifiers in symbol table.</a:t>
            </a:r>
          </a:p>
          <a:p>
            <a:pPr lvl="1"/>
            <a:r>
              <a:rPr lang="th-TH" altLang="en-US" smtClean="0"/>
              <a:t>The semantic analyzer stores more information (e.g. data types) in the table.</a:t>
            </a:r>
          </a:p>
          <a:p>
            <a:pPr lvl="1"/>
            <a:r>
              <a:rPr lang="th-TH" altLang="en-US" smtClean="0"/>
              <a:t>The intermediate code generator, code optimizer and code generator use information in symbol table to generate appropriate code.</a:t>
            </a:r>
          </a:p>
          <a:p>
            <a:r>
              <a:rPr lang="th-TH" altLang="en-US" smtClean="0"/>
              <a:t>Mostly use hash table for efficiency.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C39E-5A68-4482-B81B-BA2A4CEC5421}" type="slidenum">
              <a:rPr lang="en-US" altLang="en-US"/>
              <a:pPr>
                <a:defRPr/>
              </a:pPr>
              <a:t>7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Literal table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 smtClean="0"/>
              <a:t>Store constants and strings used in program</a:t>
            </a:r>
          </a:p>
          <a:p>
            <a:pPr lvl="1"/>
            <a:r>
              <a:rPr lang="th-TH" altLang="en-US" smtClean="0"/>
              <a:t>reduce the memory size by reusing constants and strings</a:t>
            </a:r>
          </a:p>
          <a:p>
            <a:r>
              <a:rPr lang="th-TH" altLang="en-US" smtClean="0"/>
              <a:t>Can be combined with symbol table</a:t>
            </a:r>
          </a:p>
          <a:p>
            <a:endParaRPr lang="th-TH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41EEE-A17E-44AB-8197-053509765477}" type="slidenum">
              <a:rPr lang="en-US" altLang="en-US"/>
              <a:pPr>
                <a:defRPr/>
              </a:pPr>
              <a:t>8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Parse tree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en-US" altLang="en-US" b="1" smtClean="0"/>
              <a:t>Dynamically-allocated, pointer-based structure</a:t>
            </a:r>
          </a:p>
          <a:p>
            <a:pPr>
              <a:spcBef>
                <a:spcPts val="700"/>
              </a:spcBef>
            </a:pPr>
            <a:r>
              <a:rPr lang="en-US" altLang="en-US" b="1" smtClean="0"/>
              <a:t>Information for different data types related to parse trees need to be stored somewhere.</a:t>
            </a:r>
          </a:p>
          <a:p>
            <a:pPr lvl="1">
              <a:spcBef>
                <a:spcPts val="700"/>
              </a:spcBef>
            </a:pPr>
            <a:r>
              <a:rPr lang="en-US" altLang="en-US" b="1" smtClean="0"/>
              <a:t>Nodes are variant records, storing information for different types of data </a:t>
            </a:r>
          </a:p>
          <a:p>
            <a:pPr lvl="1">
              <a:spcBef>
                <a:spcPts val="700"/>
              </a:spcBef>
            </a:pPr>
            <a:r>
              <a:rPr lang="en-US" altLang="en-US" b="1" smtClean="0"/>
              <a:t>Nodes store pointers to information stored in other data structure, e.g. symbol table</a:t>
            </a:r>
          </a:p>
          <a:p>
            <a:endParaRPr lang="th-TH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3F907-7021-4C3D-A146-0C69073453A3}" type="slidenum">
              <a:rPr lang="en-US" altLang="en-US"/>
              <a:pPr>
                <a:defRPr/>
              </a:pPr>
              <a:t>9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Scanning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scanner reads a stream of characters and puts them together into some meaningful (with respect to the source language) units called </a:t>
            </a:r>
            <a:r>
              <a:rPr lang="en-US" altLang="en-US" b="1" i="1" smtClean="0"/>
              <a:t>tokens</a:t>
            </a:r>
            <a:r>
              <a:rPr lang="en-US" altLang="en-US" smtClean="0"/>
              <a:t>. </a:t>
            </a:r>
          </a:p>
          <a:p>
            <a:r>
              <a:rPr lang="en-US" altLang="en-US" smtClean="0"/>
              <a:t>It produces a stream of tokens for the next phase of compiler.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การออกแบบเริ่มต้น">
  <a:themeElements>
    <a:clrScheme name="การออกแบบเริ่มต้น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การออกแบบเริ่มต้น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การออกแบบเริ่มต้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938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Angsana New</vt:lpstr>
      <vt:lpstr>Arial</vt:lpstr>
      <vt:lpstr>Arial Black</vt:lpstr>
      <vt:lpstr>Cordia New</vt:lpstr>
      <vt:lpstr>Times New Roman</vt:lpstr>
      <vt:lpstr>การออกแบบเริ่มต้น</vt:lpstr>
      <vt:lpstr>Introduction</vt:lpstr>
      <vt:lpstr>What is a Compiler?</vt:lpstr>
      <vt:lpstr>Process of Compiling</vt:lpstr>
      <vt:lpstr>Some Data Structures</vt:lpstr>
      <vt:lpstr>Symbol Table </vt:lpstr>
      <vt:lpstr>Symbol Table (cont’d)</vt:lpstr>
      <vt:lpstr>Literal table</vt:lpstr>
      <vt:lpstr>Parse tree</vt:lpstr>
      <vt:lpstr>Scanning</vt:lpstr>
      <vt:lpstr>Parsing</vt:lpstr>
      <vt:lpstr>Semantic analysis</vt:lpstr>
      <vt:lpstr>Intermediate code generation</vt:lpstr>
      <vt:lpstr>Intermediate code generation (cont’d)</vt:lpstr>
      <vt:lpstr>Code optimization</vt:lpstr>
      <vt:lpstr>Code generation</vt:lpstr>
      <vt:lpstr>Error Handling</vt:lpstr>
      <vt:lpstr>Reading Assignment</vt:lpstr>
    </vt:vector>
  </TitlesOfParts>
  <Company>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took</dc:creator>
  <cp:lastModifiedBy>Windows User</cp:lastModifiedBy>
  <cp:revision>29</cp:revision>
  <cp:lastPrinted>2003-10-31T00:27:31Z</cp:lastPrinted>
  <dcterms:created xsi:type="dcterms:W3CDTF">2003-10-28T00:34:51Z</dcterms:created>
  <dcterms:modified xsi:type="dcterms:W3CDTF">2014-08-17T07:21:57Z</dcterms:modified>
</cp:coreProperties>
</file>