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CF1B26B-F8D4-4B72-9DD5-4FEE6055D013}" type="datetimeFigureOut">
              <a:rPr lang="en-KE" smtClean="0"/>
              <a:t>25/08/2024</a:t>
            </a:fld>
            <a:endParaRPr lang="en-KE"/>
          </a:p>
        </p:txBody>
      </p:sp>
      <p:sp>
        <p:nvSpPr>
          <p:cNvPr id="5" name="Footer Placeholder 4"/>
          <p:cNvSpPr>
            <a:spLocks noGrp="1"/>
          </p:cNvSpPr>
          <p:nvPr>
            <p:ph type="ftr" sz="quarter" idx="11"/>
          </p:nvPr>
        </p:nvSpPr>
        <p:spPr>
          <a:xfrm>
            <a:off x="3962399" y="5870575"/>
            <a:ext cx="4893958" cy="377825"/>
          </a:xfrm>
        </p:spPr>
        <p:txBody>
          <a:bodyPr/>
          <a:lstStyle/>
          <a:p>
            <a:endParaRPr lang="en-KE"/>
          </a:p>
        </p:txBody>
      </p:sp>
      <p:sp>
        <p:nvSpPr>
          <p:cNvPr id="6" name="Slide Number Placeholder 5"/>
          <p:cNvSpPr>
            <a:spLocks noGrp="1"/>
          </p:cNvSpPr>
          <p:nvPr>
            <p:ph type="sldNum" sz="quarter" idx="12"/>
          </p:nvPr>
        </p:nvSpPr>
        <p:spPr>
          <a:xfrm>
            <a:off x="10608958" y="5870575"/>
            <a:ext cx="551167" cy="377825"/>
          </a:xfrm>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25599008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1B26B-F8D4-4B72-9DD5-4FEE6055D013}" type="datetimeFigureOut">
              <a:rPr lang="en-KE" smtClean="0"/>
              <a:t>25/08/2024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164272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1B26B-F8D4-4B72-9DD5-4FEE6055D013}" type="datetimeFigureOut">
              <a:rPr lang="en-KE" smtClean="0"/>
              <a:t>25/08/2024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3699841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1B26B-F8D4-4B72-9DD5-4FEE6055D013}" type="datetimeFigureOut">
              <a:rPr lang="en-KE" smtClean="0"/>
              <a:t>25/08/2024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2162012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1B26B-F8D4-4B72-9DD5-4FEE6055D013}" type="datetimeFigureOut">
              <a:rPr lang="en-KE" smtClean="0"/>
              <a:t>25/08/2024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973704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1B26B-F8D4-4B72-9DD5-4FEE6055D013}" type="datetimeFigureOut">
              <a:rPr lang="en-KE" smtClean="0"/>
              <a:t>25/08/2024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2680694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1B26B-F8D4-4B72-9DD5-4FEE6055D013}" type="datetimeFigureOut">
              <a:rPr lang="en-KE" smtClean="0"/>
              <a:t>25/08/2024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821832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1B26B-F8D4-4B72-9DD5-4FEE6055D013}" type="datetimeFigureOut">
              <a:rPr lang="en-KE" smtClean="0"/>
              <a:t>25/08/2024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73E2414-A2AE-48B7-8B0E-6CD8CC0B10C8}" type="slidenum">
              <a:rPr lang="en-KE" smtClean="0"/>
              <a:t>‹#›</a:t>
            </a:fld>
            <a:endParaRPr lang="en-KE"/>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153265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1B26B-F8D4-4B72-9DD5-4FEE6055D013}" type="datetimeFigureOut">
              <a:rPr lang="en-KE" smtClean="0"/>
              <a:t>25/08/2024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36075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1B26B-F8D4-4B72-9DD5-4FEE6055D013}" type="datetimeFigureOut">
              <a:rPr lang="en-KE" smtClean="0"/>
              <a:t>25/08/2024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238579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1B26B-F8D4-4B72-9DD5-4FEE6055D013}" type="datetimeFigureOut">
              <a:rPr lang="en-KE" smtClean="0"/>
              <a:t>25/08/2024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229744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F1B26B-F8D4-4B72-9DD5-4FEE6055D013}" type="datetimeFigureOut">
              <a:rPr lang="en-KE" smtClean="0"/>
              <a:t>25/08/2024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211234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F1B26B-F8D4-4B72-9DD5-4FEE6055D013}" type="datetimeFigureOut">
              <a:rPr lang="en-KE" smtClean="0"/>
              <a:t>25/08/2024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83894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F1B26B-F8D4-4B72-9DD5-4FEE6055D013}" type="datetimeFigureOut">
              <a:rPr lang="en-KE" smtClean="0"/>
              <a:t>25/08/2024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116761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CF1B26B-F8D4-4B72-9DD5-4FEE6055D013}" type="datetimeFigureOut">
              <a:rPr lang="en-KE" smtClean="0"/>
              <a:t>25/08/2024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340018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1B26B-F8D4-4B72-9DD5-4FEE6055D013}" type="datetimeFigureOut">
              <a:rPr lang="en-KE" smtClean="0"/>
              <a:t>25/08/2024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2991827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1B26B-F8D4-4B72-9DD5-4FEE6055D013}" type="datetimeFigureOut">
              <a:rPr lang="en-KE" smtClean="0"/>
              <a:t>25/08/2024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C73E2414-A2AE-48B7-8B0E-6CD8CC0B10C8}" type="slidenum">
              <a:rPr lang="en-KE" smtClean="0"/>
              <a:t>‹#›</a:t>
            </a:fld>
            <a:endParaRPr lang="en-KE"/>
          </a:p>
        </p:txBody>
      </p:sp>
    </p:spTree>
    <p:extLst>
      <p:ext uri="{BB962C8B-B14F-4D97-AF65-F5344CB8AC3E}">
        <p14:creationId xmlns:p14="http://schemas.microsoft.com/office/powerpoint/2010/main" val="10096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F1B26B-F8D4-4B72-9DD5-4FEE6055D013}" type="datetimeFigureOut">
              <a:rPr lang="en-KE" smtClean="0"/>
              <a:t>25/08/2024</a:t>
            </a:fld>
            <a:endParaRPr lang="en-KE"/>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KE"/>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3E2414-A2AE-48B7-8B0E-6CD8CC0B10C8}" type="slidenum">
              <a:rPr lang="en-KE" smtClean="0"/>
              <a:t>‹#›</a:t>
            </a:fld>
            <a:endParaRPr lang="en-KE"/>
          </a:p>
        </p:txBody>
      </p:sp>
    </p:spTree>
    <p:extLst>
      <p:ext uri="{BB962C8B-B14F-4D97-AF65-F5344CB8AC3E}">
        <p14:creationId xmlns:p14="http://schemas.microsoft.com/office/powerpoint/2010/main" val="166314827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3913-56DC-98B2-37CD-A7C3A48D4ADF}"/>
              </a:ext>
            </a:extLst>
          </p:cNvPr>
          <p:cNvSpPr>
            <a:spLocks noGrp="1"/>
          </p:cNvSpPr>
          <p:nvPr>
            <p:ph type="ctrTitle"/>
          </p:nvPr>
        </p:nvSpPr>
        <p:spPr/>
        <p:txBody>
          <a:bodyPr/>
          <a:lstStyle/>
          <a:p>
            <a:r>
              <a:rPr lang="en-US" dirty="0"/>
              <a:t>Role of African culture in web development</a:t>
            </a:r>
            <a:endParaRPr lang="en-KE" dirty="0"/>
          </a:p>
        </p:txBody>
      </p:sp>
      <p:sp>
        <p:nvSpPr>
          <p:cNvPr id="3" name="Subtitle 2">
            <a:extLst>
              <a:ext uri="{FF2B5EF4-FFF2-40B4-BE49-F238E27FC236}">
                <a16:creationId xmlns:a16="http://schemas.microsoft.com/office/drawing/2014/main" id="{1DA3F0F2-23E3-13C9-9C3B-BF00206C5892}"/>
              </a:ext>
            </a:extLst>
          </p:cNvPr>
          <p:cNvSpPr>
            <a:spLocks noGrp="1"/>
          </p:cNvSpPr>
          <p:nvPr>
            <p:ph type="subTitle" idx="1"/>
          </p:nvPr>
        </p:nvSpPr>
        <p:spPr/>
        <p:txBody>
          <a:bodyPr/>
          <a:lstStyle/>
          <a:p>
            <a:r>
              <a:rPr lang="en-US" dirty="0"/>
              <a:t>Exploring Cultural influence On technology and innovation</a:t>
            </a:r>
            <a:endParaRPr lang="en-KE" dirty="0"/>
          </a:p>
        </p:txBody>
      </p:sp>
    </p:spTree>
    <p:extLst>
      <p:ext uri="{BB962C8B-B14F-4D97-AF65-F5344CB8AC3E}">
        <p14:creationId xmlns:p14="http://schemas.microsoft.com/office/powerpoint/2010/main" val="360910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3667-950E-5759-CE5A-82ECCDA9F112}"/>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75D3806E-33DD-457B-B036-F82897E85069}"/>
              </a:ext>
            </a:extLst>
          </p:cNvPr>
          <p:cNvSpPr>
            <a:spLocks noGrp="1"/>
          </p:cNvSpPr>
          <p:nvPr>
            <p:ph idx="1"/>
          </p:nvPr>
        </p:nvSpPr>
        <p:spPr/>
        <p:txBody>
          <a:bodyPr/>
          <a:lstStyle/>
          <a:p>
            <a:pPr marL="0" indent="0">
              <a:buNone/>
            </a:pPr>
            <a:r>
              <a:rPr lang="en-US" b="1" dirty="0"/>
              <a:t>Summary:</a:t>
            </a:r>
          </a:p>
          <a:p>
            <a:r>
              <a:rPr lang="en-US" dirty="0"/>
              <a:t>African culture provides a wealth of inspiration for full-stack web development, from storytelling and design to ethical practices and community collaboration. By embracing these cultural elements, developers can create more engaging, inclusive, and innovative web applications.</a:t>
            </a:r>
          </a:p>
          <a:p>
            <a:pPr marL="0" indent="0">
              <a:buNone/>
            </a:pPr>
            <a:r>
              <a:rPr lang="en-US" b="1" dirty="0"/>
              <a:t>Call to Action:</a:t>
            </a:r>
          </a:p>
          <a:p>
            <a:r>
              <a:rPr lang="en-US" dirty="0"/>
              <a:t>Encourage developers to integrate cultural elements into their work, promoting diversity and inclusivity in the digital space.</a:t>
            </a:r>
            <a:endParaRPr lang="en-KE" dirty="0"/>
          </a:p>
        </p:txBody>
      </p:sp>
    </p:spTree>
    <p:extLst>
      <p:ext uri="{BB962C8B-B14F-4D97-AF65-F5344CB8AC3E}">
        <p14:creationId xmlns:p14="http://schemas.microsoft.com/office/powerpoint/2010/main" val="266733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C772-C355-DB39-B959-B50F6B66399A}"/>
              </a:ext>
            </a:extLst>
          </p:cNvPr>
          <p:cNvSpPr>
            <a:spLocks noGrp="1"/>
          </p:cNvSpPr>
          <p:nvPr>
            <p:ph type="title"/>
          </p:nvPr>
        </p:nvSpPr>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B9A24DD6-81D8-AC64-5C18-072C4CE67A8C}"/>
              </a:ext>
            </a:extLst>
          </p:cNvPr>
          <p:cNvSpPr>
            <a:spLocks noGrp="1"/>
          </p:cNvSpPr>
          <p:nvPr>
            <p:ph idx="1"/>
          </p:nvPr>
        </p:nvSpPr>
        <p:spPr/>
        <p:txBody>
          <a:bodyPr/>
          <a:lstStyle/>
          <a:p>
            <a:pPr marL="0" indent="0">
              <a:buNone/>
            </a:pPr>
            <a:r>
              <a:rPr lang="en-US" b="1" dirty="0"/>
              <a:t>Defining African Culture:</a:t>
            </a:r>
          </a:p>
          <a:p>
            <a:r>
              <a:rPr lang="en-US" dirty="0"/>
              <a:t>African culture is a rich tapestry of languages, traditions, art, music, and storytelling that varies widely across the continent. It encompasses communal values, vibrant visual arts, and a deep connection to history and ancestry.</a:t>
            </a:r>
          </a:p>
          <a:p>
            <a:pPr marL="0" indent="0">
              <a:buNone/>
            </a:pPr>
            <a:r>
              <a:rPr lang="en-US" b="1" dirty="0"/>
              <a:t>Defining Full-Stack Web Development:</a:t>
            </a:r>
          </a:p>
          <a:p>
            <a:r>
              <a:rPr lang="en-US" dirty="0"/>
              <a:t>Full-stack web development refers to the practice of working on both the front-end (client-side) and back-end (server-side) aspects of web applications. It involves developing user interfaces, managing databases, and ensuring seamless interaction between the server and the user.</a:t>
            </a:r>
            <a:endParaRPr lang="en-KE" dirty="0"/>
          </a:p>
        </p:txBody>
      </p:sp>
    </p:spTree>
    <p:extLst>
      <p:ext uri="{BB962C8B-B14F-4D97-AF65-F5344CB8AC3E}">
        <p14:creationId xmlns:p14="http://schemas.microsoft.com/office/powerpoint/2010/main" val="961364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D7A2-C68A-B8D5-AB57-0242DBF985FD}"/>
              </a:ext>
            </a:extLst>
          </p:cNvPr>
          <p:cNvSpPr>
            <a:spLocks noGrp="1"/>
          </p:cNvSpPr>
          <p:nvPr>
            <p:ph type="title"/>
          </p:nvPr>
        </p:nvSpPr>
        <p:spPr/>
        <p:txBody>
          <a:bodyPr/>
          <a:lstStyle/>
          <a:p>
            <a:r>
              <a:rPr lang="en-US" dirty="0"/>
              <a:t>African Storytelling Tradition and Web Content Creation</a:t>
            </a:r>
            <a:endParaRPr lang="en-KE" dirty="0"/>
          </a:p>
        </p:txBody>
      </p:sp>
      <p:sp>
        <p:nvSpPr>
          <p:cNvPr id="3" name="Content Placeholder 2">
            <a:extLst>
              <a:ext uri="{FF2B5EF4-FFF2-40B4-BE49-F238E27FC236}">
                <a16:creationId xmlns:a16="http://schemas.microsoft.com/office/drawing/2014/main" id="{7BE70882-3497-B3DB-C909-686397FA955C}"/>
              </a:ext>
            </a:extLst>
          </p:cNvPr>
          <p:cNvSpPr>
            <a:spLocks noGrp="1"/>
          </p:cNvSpPr>
          <p:nvPr>
            <p:ph idx="1"/>
          </p:nvPr>
        </p:nvSpPr>
        <p:spPr/>
        <p:txBody>
          <a:bodyPr>
            <a:normAutofit fontScale="92500" lnSpcReduction="20000"/>
          </a:bodyPr>
          <a:lstStyle/>
          <a:p>
            <a:pPr marL="0" indent="0">
              <a:buNone/>
            </a:pPr>
            <a:r>
              <a:rPr lang="en-US" b="1" dirty="0"/>
              <a:t>Storytelling in African Culture:</a:t>
            </a:r>
            <a:endParaRPr lang="en-US" dirty="0"/>
          </a:p>
          <a:p>
            <a:r>
              <a:rPr lang="en-US" dirty="0"/>
              <a:t>Storytelling is a central element of African culture, used to pass down knowledge, traditions, and values from one generation to the next. It is often oral and highly engaging, involving music, dance, and visual symbols.</a:t>
            </a:r>
          </a:p>
          <a:p>
            <a:pPr marL="0" indent="0">
              <a:buNone/>
            </a:pPr>
            <a:endParaRPr lang="en-US" dirty="0"/>
          </a:p>
          <a:p>
            <a:pPr marL="0" indent="0">
              <a:buNone/>
            </a:pPr>
            <a:r>
              <a:rPr lang="en-US" b="1" dirty="0"/>
              <a:t>Applying Storytelling to Web Development:</a:t>
            </a:r>
          </a:p>
          <a:p>
            <a:r>
              <a:rPr lang="en-US" dirty="0"/>
              <a:t>In web development, storytelling can be leveraged to create compelling narratives that enhance user experience. For instance, using multimedia elements like video, animations, and interactive content can tell a story and keep users engaged on a website.</a:t>
            </a:r>
          </a:p>
          <a:p>
            <a:pPr marL="0" indent="0">
              <a:buNone/>
            </a:pPr>
            <a:endParaRPr lang="en-US" dirty="0"/>
          </a:p>
          <a:p>
            <a:pPr marL="0" indent="0">
              <a:buNone/>
            </a:pPr>
            <a:r>
              <a:rPr lang="en-US" b="1" dirty="0"/>
              <a:t>Example:</a:t>
            </a:r>
          </a:p>
          <a:p>
            <a:r>
              <a:rPr lang="en-US" dirty="0"/>
              <a:t>A website designed to promote African tourism might use storytelling to provide an immersive experience, taking users through a virtual journey of different regions, cultures, and historical sites.</a:t>
            </a:r>
            <a:endParaRPr lang="en-KE" dirty="0"/>
          </a:p>
        </p:txBody>
      </p:sp>
    </p:spTree>
    <p:extLst>
      <p:ext uri="{BB962C8B-B14F-4D97-AF65-F5344CB8AC3E}">
        <p14:creationId xmlns:p14="http://schemas.microsoft.com/office/powerpoint/2010/main" val="257591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6107-160D-FFBC-B32C-4CCF23A60223}"/>
              </a:ext>
            </a:extLst>
          </p:cNvPr>
          <p:cNvSpPr>
            <a:spLocks noGrp="1"/>
          </p:cNvSpPr>
          <p:nvPr>
            <p:ph type="title"/>
          </p:nvPr>
        </p:nvSpPr>
        <p:spPr/>
        <p:txBody>
          <a:bodyPr/>
          <a:lstStyle/>
          <a:p>
            <a:r>
              <a:rPr lang="en-US" dirty="0"/>
              <a:t>Design Inspiration from African Art and Aesthetics</a:t>
            </a:r>
            <a:endParaRPr lang="en-KE" dirty="0"/>
          </a:p>
        </p:txBody>
      </p:sp>
      <p:sp>
        <p:nvSpPr>
          <p:cNvPr id="3" name="Content Placeholder 2">
            <a:extLst>
              <a:ext uri="{FF2B5EF4-FFF2-40B4-BE49-F238E27FC236}">
                <a16:creationId xmlns:a16="http://schemas.microsoft.com/office/drawing/2014/main" id="{45B155DE-9631-4655-AE1A-C4552579D82A}"/>
              </a:ext>
            </a:extLst>
          </p:cNvPr>
          <p:cNvSpPr>
            <a:spLocks noGrp="1"/>
          </p:cNvSpPr>
          <p:nvPr>
            <p:ph idx="1"/>
          </p:nvPr>
        </p:nvSpPr>
        <p:spPr/>
        <p:txBody>
          <a:bodyPr>
            <a:normAutofit fontScale="85000" lnSpcReduction="20000"/>
          </a:bodyPr>
          <a:lstStyle/>
          <a:p>
            <a:pPr marL="0" indent="0">
              <a:buNone/>
            </a:pPr>
            <a:r>
              <a:rPr lang="en-US" b="1" dirty="0"/>
              <a:t>Influence of African Art:</a:t>
            </a:r>
            <a:endParaRPr lang="en-US" dirty="0"/>
          </a:p>
          <a:p>
            <a:r>
              <a:rPr lang="en-US" dirty="0"/>
              <a:t>African art is known for its use of bold colors, geometric patterns, and symbolic representations. These elements can be translated into modern web design to create visually striking and culturally meaningful interfaces.</a:t>
            </a:r>
          </a:p>
          <a:p>
            <a:pPr marL="0" indent="0">
              <a:buNone/>
            </a:pPr>
            <a:endParaRPr lang="en-US" dirty="0"/>
          </a:p>
          <a:p>
            <a:pPr marL="0" indent="0">
              <a:buNone/>
            </a:pPr>
            <a:r>
              <a:rPr lang="en-US" b="1" dirty="0"/>
              <a:t>Case Studies:</a:t>
            </a:r>
          </a:p>
          <a:p>
            <a:r>
              <a:rPr lang="en-US" dirty="0"/>
              <a:t>Websites like Osu African Market use vibrant colors and traditional patterns to reflect their cultural heritage while also creating an engaging user interface.</a:t>
            </a:r>
          </a:p>
          <a:p>
            <a:r>
              <a:rPr lang="en-US" dirty="0"/>
              <a:t>African digital platforms such as </a:t>
            </a:r>
            <a:r>
              <a:rPr lang="en-US" dirty="0" err="1"/>
              <a:t>AfroPop</a:t>
            </a:r>
            <a:r>
              <a:rPr lang="en-US" dirty="0"/>
              <a:t> use African motifs and color palettes to create a unique, memorable user experience.</a:t>
            </a:r>
          </a:p>
          <a:p>
            <a:pPr marL="0" indent="0">
              <a:buNone/>
            </a:pPr>
            <a:endParaRPr lang="en-US" dirty="0"/>
          </a:p>
          <a:p>
            <a:pPr marL="0" indent="0">
              <a:buNone/>
            </a:pPr>
            <a:r>
              <a:rPr lang="en-US" b="1" dirty="0"/>
              <a:t>Benefits:</a:t>
            </a:r>
          </a:p>
          <a:p>
            <a:r>
              <a:rPr lang="en-US" dirty="0"/>
              <a:t>Incorporating African aesthetics can help websites resonate with African audiences and those interested in African culture, fostering a deeper connection and a sense of inclusivity.</a:t>
            </a:r>
          </a:p>
          <a:p>
            <a:endParaRPr lang="en-KE" dirty="0"/>
          </a:p>
        </p:txBody>
      </p:sp>
    </p:spTree>
    <p:extLst>
      <p:ext uri="{BB962C8B-B14F-4D97-AF65-F5344CB8AC3E}">
        <p14:creationId xmlns:p14="http://schemas.microsoft.com/office/powerpoint/2010/main" val="141434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077A-FDD1-7887-6572-26195648E381}"/>
              </a:ext>
            </a:extLst>
          </p:cNvPr>
          <p:cNvSpPr>
            <a:spLocks noGrp="1"/>
          </p:cNvSpPr>
          <p:nvPr>
            <p:ph type="title"/>
          </p:nvPr>
        </p:nvSpPr>
        <p:spPr/>
        <p:txBody>
          <a:bodyPr/>
          <a:lstStyle/>
          <a:p>
            <a:r>
              <a:rPr lang="en-US" dirty="0"/>
              <a:t>Community and Collaboration: African Ubuntu Philosophy</a:t>
            </a:r>
            <a:endParaRPr lang="en-KE" dirty="0"/>
          </a:p>
        </p:txBody>
      </p:sp>
      <p:sp>
        <p:nvSpPr>
          <p:cNvPr id="3" name="Content Placeholder 2">
            <a:extLst>
              <a:ext uri="{FF2B5EF4-FFF2-40B4-BE49-F238E27FC236}">
                <a16:creationId xmlns:a16="http://schemas.microsoft.com/office/drawing/2014/main" id="{59990CCC-E21C-DBB7-A0D1-485E01444992}"/>
              </a:ext>
            </a:extLst>
          </p:cNvPr>
          <p:cNvSpPr>
            <a:spLocks noGrp="1"/>
          </p:cNvSpPr>
          <p:nvPr>
            <p:ph idx="1"/>
          </p:nvPr>
        </p:nvSpPr>
        <p:spPr/>
        <p:txBody>
          <a:bodyPr>
            <a:normAutofit fontScale="92500" lnSpcReduction="20000"/>
          </a:bodyPr>
          <a:lstStyle/>
          <a:p>
            <a:pPr marL="0" indent="0">
              <a:buNone/>
            </a:pPr>
            <a:r>
              <a:rPr lang="en-US" b="1" dirty="0"/>
              <a:t>Understanding Ubuntu:</a:t>
            </a:r>
          </a:p>
          <a:p>
            <a:r>
              <a:rPr lang="en-US" dirty="0"/>
              <a:t>Ubuntu is a Nguni Bantu term meaning "humanity." It is often translated as "I am because we are," emphasizing community, interconnectedness, and mutual care.</a:t>
            </a:r>
          </a:p>
          <a:p>
            <a:pPr marL="0" indent="0">
              <a:buNone/>
            </a:pPr>
            <a:endParaRPr lang="en-US" dirty="0"/>
          </a:p>
          <a:p>
            <a:pPr marL="0" indent="0">
              <a:buNone/>
            </a:pPr>
            <a:r>
              <a:rPr lang="en-US" b="1" dirty="0"/>
              <a:t>Relevance to Web Development:</a:t>
            </a:r>
          </a:p>
          <a:p>
            <a:r>
              <a:rPr lang="en-US" dirty="0"/>
              <a:t>The Ubuntu philosophy aligns with open-source development principles, where community-driven efforts and collaborative coding practices drive innovation. Platforms like GitHub thrive on the idea that many developers working together can achieve more than any individual.</a:t>
            </a:r>
          </a:p>
          <a:p>
            <a:pPr marL="0" indent="0">
              <a:buNone/>
            </a:pPr>
            <a:endParaRPr lang="en-US" dirty="0"/>
          </a:p>
          <a:p>
            <a:pPr marL="0" indent="0">
              <a:buNone/>
            </a:pPr>
            <a:r>
              <a:rPr lang="en-US" b="1" dirty="0"/>
              <a:t>African Contributions to Open Source:</a:t>
            </a:r>
          </a:p>
          <a:p>
            <a:r>
              <a:rPr lang="en-US" dirty="0"/>
              <a:t>African developers are contributing significantly to open-source projects globally. For example, OpenStreetMap has a strong community in Africa, where local developers map out underrepresented regions.</a:t>
            </a:r>
          </a:p>
          <a:p>
            <a:endParaRPr lang="en-KE" dirty="0"/>
          </a:p>
        </p:txBody>
      </p:sp>
    </p:spTree>
    <p:extLst>
      <p:ext uri="{BB962C8B-B14F-4D97-AF65-F5344CB8AC3E}">
        <p14:creationId xmlns:p14="http://schemas.microsoft.com/office/powerpoint/2010/main" val="120052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CEF1-354F-E659-4E2B-97CDD1CAEAF7}"/>
              </a:ext>
            </a:extLst>
          </p:cNvPr>
          <p:cNvSpPr>
            <a:spLocks noGrp="1"/>
          </p:cNvSpPr>
          <p:nvPr>
            <p:ph type="title"/>
          </p:nvPr>
        </p:nvSpPr>
        <p:spPr/>
        <p:txBody>
          <a:bodyPr/>
          <a:lstStyle/>
          <a:p>
            <a:r>
              <a:rPr lang="en-US" dirty="0"/>
              <a:t>Innovation through Necessity: African Ingenuity in Tech</a:t>
            </a:r>
            <a:endParaRPr lang="en-KE" dirty="0"/>
          </a:p>
        </p:txBody>
      </p:sp>
      <p:sp>
        <p:nvSpPr>
          <p:cNvPr id="3" name="Content Placeholder 2">
            <a:extLst>
              <a:ext uri="{FF2B5EF4-FFF2-40B4-BE49-F238E27FC236}">
                <a16:creationId xmlns:a16="http://schemas.microsoft.com/office/drawing/2014/main" id="{2E6CB02C-BC06-8889-E856-8444B4D7FB10}"/>
              </a:ext>
            </a:extLst>
          </p:cNvPr>
          <p:cNvSpPr>
            <a:spLocks noGrp="1"/>
          </p:cNvSpPr>
          <p:nvPr>
            <p:ph idx="1"/>
          </p:nvPr>
        </p:nvSpPr>
        <p:spPr/>
        <p:txBody>
          <a:bodyPr>
            <a:normAutofit fontScale="92500" lnSpcReduction="10000"/>
          </a:bodyPr>
          <a:lstStyle/>
          <a:p>
            <a:pPr marL="0" indent="0">
              <a:buNone/>
            </a:pPr>
            <a:r>
              <a:rPr lang="en-US" b="1" dirty="0"/>
              <a:t>Technological Innovation in Africa:</a:t>
            </a:r>
          </a:p>
          <a:p>
            <a:r>
              <a:rPr lang="en-US" dirty="0"/>
              <a:t>Due to varying levels of access to technology and resources, African developers have often created innovative solutions to local problems. For example, M-Pesa, a mobile payment solution from Kenya, revolutionized banking by allowing money transfers through SMS.</a:t>
            </a:r>
          </a:p>
          <a:p>
            <a:pPr marL="0" indent="0">
              <a:buNone/>
            </a:pPr>
            <a:r>
              <a:rPr lang="en-US" b="1" dirty="0"/>
              <a:t>Inspiration for Full-Stack Development:</a:t>
            </a:r>
          </a:p>
          <a:p>
            <a:r>
              <a:rPr lang="en-US" dirty="0"/>
              <a:t>These innovative approaches can inspire full-stack developers to think creatively and develop adaptable, resource-efficient solutions. The concept of progressive web apps (PWAs), which work in areas with limited internet connectivity, aligns with this philosophy.</a:t>
            </a:r>
          </a:p>
          <a:p>
            <a:pPr marL="0" indent="0">
              <a:buNone/>
            </a:pPr>
            <a:r>
              <a:rPr lang="en-US" b="1" dirty="0"/>
              <a:t>Example:</a:t>
            </a:r>
          </a:p>
          <a:p>
            <a:r>
              <a:rPr lang="en-US" dirty="0"/>
              <a:t>BRCK is a rugged, portable internet router designed to provide connectivity in remote areas. The same principles can be applied to create robust web applications that function seamlessly in low-bandwidth conditions.</a:t>
            </a:r>
            <a:endParaRPr lang="en-KE" dirty="0"/>
          </a:p>
        </p:txBody>
      </p:sp>
    </p:spTree>
    <p:extLst>
      <p:ext uri="{BB962C8B-B14F-4D97-AF65-F5344CB8AC3E}">
        <p14:creationId xmlns:p14="http://schemas.microsoft.com/office/powerpoint/2010/main" val="74170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363F0-B4AD-F50A-F497-7C983CFE7BFF}"/>
              </a:ext>
            </a:extLst>
          </p:cNvPr>
          <p:cNvSpPr>
            <a:spLocks noGrp="1"/>
          </p:cNvSpPr>
          <p:nvPr>
            <p:ph type="title"/>
          </p:nvPr>
        </p:nvSpPr>
        <p:spPr/>
        <p:txBody>
          <a:bodyPr/>
          <a:lstStyle/>
          <a:p>
            <a:r>
              <a:rPr lang="en-US" dirty="0"/>
              <a:t>Cultural Representation in Web Development</a:t>
            </a:r>
            <a:endParaRPr lang="en-KE" dirty="0"/>
          </a:p>
        </p:txBody>
      </p:sp>
      <p:sp>
        <p:nvSpPr>
          <p:cNvPr id="3" name="Content Placeholder 2">
            <a:extLst>
              <a:ext uri="{FF2B5EF4-FFF2-40B4-BE49-F238E27FC236}">
                <a16:creationId xmlns:a16="http://schemas.microsoft.com/office/drawing/2014/main" id="{909E39AD-94EB-5239-D39F-9714DC6C933C}"/>
              </a:ext>
            </a:extLst>
          </p:cNvPr>
          <p:cNvSpPr>
            <a:spLocks noGrp="1"/>
          </p:cNvSpPr>
          <p:nvPr>
            <p:ph idx="1"/>
          </p:nvPr>
        </p:nvSpPr>
        <p:spPr/>
        <p:txBody>
          <a:bodyPr>
            <a:normAutofit/>
          </a:bodyPr>
          <a:lstStyle/>
          <a:p>
            <a:pPr marL="0" indent="0">
              <a:buNone/>
            </a:pPr>
            <a:r>
              <a:rPr lang="en-US" b="1" dirty="0"/>
              <a:t>Importance of Cultural Representation:</a:t>
            </a:r>
          </a:p>
          <a:p>
            <a:r>
              <a:rPr lang="en-US" dirty="0"/>
              <a:t>Representing diverse cultures online ensures inclusivity and caters to a global audience. For African culture, this means creating content that reflects local languages, traditions, and values.</a:t>
            </a:r>
          </a:p>
          <a:p>
            <a:pPr marL="0" indent="0">
              <a:buNone/>
            </a:pPr>
            <a:r>
              <a:rPr lang="en-US" b="1" dirty="0"/>
              <a:t>Strategies for Inclusion:</a:t>
            </a:r>
          </a:p>
          <a:p>
            <a:r>
              <a:rPr lang="en-US" dirty="0"/>
              <a:t>Use multilingual support to cater to different languages spoken across Africa.</a:t>
            </a:r>
          </a:p>
          <a:p>
            <a:r>
              <a:rPr lang="en-US" dirty="0"/>
              <a:t>Design for accessibility to ensure that websites are usable by people with diverse needs and abilities.</a:t>
            </a:r>
          </a:p>
          <a:p>
            <a:pPr marL="0" indent="0">
              <a:buNone/>
            </a:pPr>
            <a:r>
              <a:rPr lang="en-US" b="1" dirty="0"/>
              <a:t>Tools and Frameworks:</a:t>
            </a:r>
          </a:p>
          <a:p>
            <a:r>
              <a:rPr lang="en-US" dirty="0"/>
              <a:t>Utilizing frameworks like React or Vue.js that support internationalization (i18n) for creating multilingual and culturally inclusive web applications.</a:t>
            </a:r>
            <a:endParaRPr lang="en-KE" dirty="0"/>
          </a:p>
        </p:txBody>
      </p:sp>
    </p:spTree>
    <p:extLst>
      <p:ext uri="{BB962C8B-B14F-4D97-AF65-F5344CB8AC3E}">
        <p14:creationId xmlns:p14="http://schemas.microsoft.com/office/powerpoint/2010/main" val="13750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296E-8EA1-4F7F-AB54-351A6DE522E8}"/>
              </a:ext>
            </a:extLst>
          </p:cNvPr>
          <p:cNvSpPr>
            <a:spLocks noGrp="1"/>
          </p:cNvSpPr>
          <p:nvPr>
            <p:ph type="title"/>
          </p:nvPr>
        </p:nvSpPr>
        <p:spPr/>
        <p:txBody>
          <a:bodyPr/>
          <a:lstStyle/>
          <a:p>
            <a:r>
              <a:rPr lang="en-US" dirty="0"/>
              <a:t>Ethical Considerations and Data Privacy</a:t>
            </a:r>
            <a:endParaRPr lang="en-KE" dirty="0"/>
          </a:p>
        </p:txBody>
      </p:sp>
      <p:sp>
        <p:nvSpPr>
          <p:cNvPr id="3" name="Content Placeholder 2">
            <a:extLst>
              <a:ext uri="{FF2B5EF4-FFF2-40B4-BE49-F238E27FC236}">
                <a16:creationId xmlns:a16="http://schemas.microsoft.com/office/drawing/2014/main" id="{678763C3-C0A2-1A1B-0CB1-1A5D1FE856E3}"/>
              </a:ext>
            </a:extLst>
          </p:cNvPr>
          <p:cNvSpPr>
            <a:spLocks noGrp="1"/>
          </p:cNvSpPr>
          <p:nvPr>
            <p:ph idx="1"/>
          </p:nvPr>
        </p:nvSpPr>
        <p:spPr/>
        <p:txBody>
          <a:bodyPr>
            <a:normAutofit/>
          </a:bodyPr>
          <a:lstStyle/>
          <a:p>
            <a:pPr marL="0" indent="0">
              <a:buNone/>
            </a:pPr>
            <a:r>
              <a:rPr lang="en-US" b="1" dirty="0"/>
              <a:t>African Perspectives on Privacy:</a:t>
            </a:r>
          </a:p>
          <a:p>
            <a:r>
              <a:rPr lang="en-US" dirty="0"/>
              <a:t>In many African cultures, privacy is deeply respected, and personal data is considered sensitive. This perspective should influence how we handle data privacy and user consent in web development.</a:t>
            </a:r>
          </a:p>
          <a:p>
            <a:pPr marL="0" indent="0">
              <a:buNone/>
            </a:pPr>
            <a:r>
              <a:rPr lang="en-US" b="1" dirty="0"/>
              <a:t>Implementing Ethical Practices:</a:t>
            </a:r>
          </a:p>
          <a:p>
            <a:r>
              <a:rPr lang="en-US" dirty="0"/>
              <a:t>Full-stack developers should build applications that prioritize user privacy and ethical data use, aligning with local regulations like Nigeria's Data Protection Regulation (NDPR) and Kenya's Data Protection Act.</a:t>
            </a:r>
          </a:p>
          <a:p>
            <a:pPr marL="0" indent="0">
              <a:buNone/>
            </a:pPr>
            <a:r>
              <a:rPr lang="en-US" b="1" dirty="0"/>
              <a:t>Example:</a:t>
            </a:r>
          </a:p>
          <a:p>
            <a:r>
              <a:rPr lang="en-US" dirty="0"/>
              <a:t>Building transparent consent mechanisms that clearly explain what data is being collected and how it will be used, ensuring users have control over their information.</a:t>
            </a:r>
            <a:endParaRPr lang="en-KE" dirty="0"/>
          </a:p>
        </p:txBody>
      </p:sp>
    </p:spTree>
    <p:extLst>
      <p:ext uri="{BB962C8B-B14F-4D97-AF65-F5344CB8AC3E}">
        <p14:creationId xmlns:p14="http://schemas.microsoft.com/office/powerpoint/2010/main" val="270688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FB9D-0CFB-3070-FED7-668BA1098E3B}"/>
              </a:ext>
            </a:extLst>
          </p:cNvPr>
          <p:cNvSpPr>
            <a:spLocks noGrp="1"/>
          </p:cNvSpPr>
          <p:nvPr>
            <p:ph type="title"/>
          </p:nvPr>
        </p:nvSpPr>
        <p:spPr/>
        <p:txBody>
          <a:bodyPr/>
          <a:lstStyle/>
          <a:p>
            <a:r>
              <a:rPr lang="en-US" dirty="0"/>
              <a:t>Case Study: A Web Project Inspired by African Culture</a:t>
            </a:r>
            <a:endParaRPr lang="en-KE" dirty="0"/>
          </a:p>
        </p:txBody>
      </p:sp>
      <p:sp>
        <p:nvSpPr>
          <p:cNvPr id="3" name="Content Placeholder 2">
            <a:extLst>
              <a:ext uri="{FF2B5EF4-FFF2-40B4-BE49-F238E27FC236}">
                <a16:creationId xmlns:a16="http://schemas.microsoft.com/office/drawing/2014/main" id="{CAC28CEF-6241-C475-8CFD-B2C12FB98162}"/>
              </a:ext>
            </a:extLst>
          </p:cNvPr>
          <p:cNvSpPr>
            <a:spLocks noGrp="1"/>
          </p:cNvSpPr>
          <p:nvPr>
            <p:ph idx="1"/>
          </p:nvPr>
        </p:nvSpPr>
        <p:spPr/>
        <p:txBody>
          <a:bodyPr>
            <a:normAutofit/>
          </a:bodyPr>
          <a:lstStyle/>
          <a:p>
            <a:pPr marL="0" indent="0">
              <a:buNone/>
            </a:pPr>
            <a:r>
              <a:rPr lang="en-US" b="1" dirty="0"/>
              <a:t>Case Study Overview:</a:t>
            </a:r>
          </a:p>
          <a:p>
            <a:r>
              <a:rPr lang="en-US" dirty="0"/>
              <a:t>Imagine a web platform designed to promote African small businesses globally. This platform could incorporate African aesthetics, multilingual support, and storytelling elements to showcase the unique narratives of each business.</a:t>
            </a:r>
          </a:p>
          <a:p>
            <a:pPr marL="0" indent="0">
              <a:buNone/>
            </a:pPr>
            <a:r>
              <a:rPr lang="en-US" b="1" dirty="0"/>
              <a:t>Design Choices:</a:t>
            </a:r>
          </a:p>
          <a:p>
            <a:r>
              <a:rPr lang="en-US" dirty="0"/>
              <a:t>Use of local languages and dialects to make the platform accessible to a broader African audience.</a:t>
            </a:r>
          </a:p>
          <a:p>
            <a:r>
              <a:rPr lang="en-US" dirty="0"/>
              <a:t>Incorporation of visual elements inspired by traditional African art to enhance cultural representation.</a:t>
            </a:r>
          </a:p>
          <a:p>
            <a:pPr marL="0" indent="0">
              <a:buNone/>
            </a:pPr>
            <a:r>
              <a:rPr lang="en-US" b="1" dirty="0"/>
              <a:t>User Feedback:</a:t>
            </a:r>
          </a:p>
          <a:p>
            <a:r>
              <a:rPr lang="en-US" dirty="0"/>
              <a:t>Positive feedback from users appreciating the cultural relevance and inclusive design. Increased engagement due to storytelling techniques that highlight the heritage and journey of each business.</a:t>
            </a:r>
            <a:endParaRPr lang="en-KE" dirty="0"/>
          </a:p>
        </p:txBody>
      </p:sp>
    </p:spTree>
    <p:extLst>
      <p:ext uri="{BB962C8B-B14F-4D97-AF65-F5344CB8AC3E}">
        <p14:creationId xmlns:p14="http://schemas.microsoft.com/office/powerpoint/2010/main" val="3014031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12</TotalTime>
  <Words>1021</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Role of African culture in web development</vt:lpstr>
      <vt:lpstr>introduction</vt:lpstr>
      <vt:lpstr>African Storytelling Tradition and Web Content Creation</vt:lpstr>
      <vt:lpstr>Design Inspiration from African Art and Aesthetics</vt:lpstr>
      <vt:lpstr>Community and Collaboration: African Ubuntu Philosophy</vt:lpstr>
      <vt:lpstr>Innovation through Necessity: African Ingenuity in Tech</vt:lpstr>
      <vt:lpstr>Cultural Representation in Web Development</vt:lpstr>
      <vt:lpstr>Ethical Considerations and Data Privacy</vt:lpstr>
      <vt:lpstr>Case Study: A Web Project Inspired by African Culture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Kamunge</dc:creator>
  <cp:lastModifiedBy>George Kamunge</cp:lastModifiedBy>
  <cp:revision>1</cp:revision>
  <dcterms:created xsi:type="dcterms:W3CDTF">2024-08-25T10:48:11Z</dcterms:created>
  <dcterms:modified xsi:type="dcterms:W3CDTF">2024-08-25T11:00:16Z</dcterms:modified>
</cp:coreProperties>
</file>