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66"/>
  </p:notesMasterIdLst>
  <p:handoutMasterIdLst>
    <p:handoutMasterId r:id="rId67"/>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432" r:id="rId35"/>
    <p:sldId id="482" r:id="rId36"/>
    <p:sldId id="449" r:id="rId37"/>
    <p:sldId id="404" r:id="rId38"/>
    <p:sldId id="405" r:id="rId39"/>
    <p:sldId id="406" r:id="rId40"/>
    <p:sldId id="407" r:id="rId41"/>
    <p:sldId id="490" r:id="rId42"/>
    <p:sldId id="408" r:id="rId43"/>
    <p:sldId id="410" r:id="rId44"/>
    <p:sldId id="437" r:id="rId45"/>
    <p:sldId id="483" r:id="rId46"/>
    <p:sldId id="450" r:id="rId47"/>
    <p:sldId id="436" r:id="rId48"/>
    <p:sldId id="411" r:id="rId49"/>
    <p:sldId id="409" r:id="rId50"/>
    <p:sldId id="414" r:id="rId51"/>
    <p:sldId id="415" r:id="rId52"/>
    <p:sldId id="416" r:id="rId53"/>
    <p:sldId id="420" r:id="rId54"/>
    <p:sldId id="419" r:id="rId55"/>
    <p:sldId id="484" r:id="rId56"/>
    <p:sldId id="451" r:id="rId57"/>
    <p:sldId id="438" r:id="rId58"/>
    <p:sldId id="444" r:id="rId59"/>
    <p:sldId id="445" r:id="rId60"/>
    <p:sldId id="446" r:id="rId61"/>
    <p:sldId id="476" r:id="rId62"/>
    <p:sldId id="478" r:id="rId63"/>
    <p:sldId id="485" r:id="rId64"/>
    <p:sldId id="491" r:id="rId6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751" autoAdjust="0"/>
  </p:normalViewPr>
  <p:slideViewPr>
    <p:cSldViewPr>
      <p:cViewPr varScale="1">
        <p:scale>
          <a:sx n="125" d="100"/>
          <a:sy n="125" d="100"/>
        </p:scale>
        <p:origin x="1240"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34</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37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38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42</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43</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47</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48</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49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50</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51</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52</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53</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54</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57</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58</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60</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61</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62</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580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11/30/21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11/30/21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11/30/21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11/30/21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11/30/21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11/30/21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11/30/21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11/30/21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5.emf"/><Relationship Id="rId4" Type="http://schemas.openxmlformats.org/officeDocument/2006/relationships/oleObject" Target="../embeddings/oleObject1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5.emf"/><Relationship Id="rId4"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a:xfrm>
            <a:off x="3460238" y="548640"/>
            <a:ext cx="5340862" cy="3943350"/>
          </a:xfrm>
        </p:spPr>
        <p:txBody>
          <a:bodyPr>
            <a:normAutofit fontScale="92500" lnSpcReduction="20000"/>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1. Introduction to N-grams</a:t>
            </a:r>
          </a:p>
          <a:p>
            <a:pPr>
              <a:spcAft>
                <a:spcPts val="600"/>
              </a:spcAft>
            </a:pPr>
            <a:r>
              <a:rPr lang="en-US" sz="3200" dirty="0">
                <a:solidFill>
                  <a:srgbClr val="A50021"/>
                </a:solidFill>
                <a:latin typeface="Calibri" charset="0"/>
              </a:rPr>
              <a:t>2. Estimating N-gram Probs</a:t>
            </a:r>
          </a:p>
          <a:p>
            <a:pPr>
              <a:spcAft>
                <a:spcPts val="600"/>
              </a:spcAft>
            </a:pPr>
            <a:r>
              <a:rPr lang="en-US" sz="3200" dirty="0">
                <a:solidFill>
                  <a:srgbClr val="A50021"/>
                </a:solidFill>
                <a:latin typeface="Calibri" charset="0"/>
              </a:rPr>
              <a:t>3. Evaluation and Perplexity</a:t>
            </a:r>
          </a:p>
          <a:p>
            <a:pPr>
              <a:spcAft>
                <a:spcPts val="600"/>
              </a:spcAft>
            </a:pPr>
            <a:r>
              <a:rPr lang="en-US" sz="3200" dirty="0">
                <a:solidFill>
                  <a:srgbClr val="A50021"/>
                </a:solidFill>
                <a:latin typeface="Calibri" charset="0"/>
              </a:rPr>
              <a:t>4. Generalization and zeros</a:t>
            </a:r>
          </a:p>
          <a:p>
            <a:pPr>
              <a:spcAft>
                <a:spcPts val="600"/>
              </a:spcAft>
            </a:pPr>
            <a:r>
              <a:rPr lang="en-US" sz="3200" dirty="0">
                <a:solidFill>
                  <a:srgbClr val="A50021"/>
                </a:solidFill>
                <a:latin typeface="Calibri" charset="0"/>
              </a:rPr>
              <a:t>5. Add-one Laplace smoothing</a:t>
            </a:r>
          </a:p>
          <a:p>
            <a:pPr>
              <a:spcAft>
                <a:spcPts val="600"/>
              </a:spcAft>
            </a:pPr>
            <a:r>
              <a:rPr lang="en-US" sz="3200" dirty="0">
                <a:solidFill>
                  <a:srgbClr val="A50021"/>
                </a:solidFill>
                <a:latin typeface="Calibri" charset="0"/>
              </a:rPr>
              <a:t>6. Interpolation, Backoff, and Web-Scale LMs</a:t>
            </a:r>
            <a:endParaRPr lang="en-US" sz="3200" dirty="0">
              <a:latin typeface="Calibri" charset="0"/>
            </a:endParaRPr>
          </a:p>
          <a:p>
            <a:pPr>
              <a:spcAft>
                <a:spcPts val="600"/>
              </a:spcAft>
            </a:pPr>
            <a:endParaRPr lang="en-US" sz="3200" dirty="0">
              <a:latin typeface="Calibri" charset="0"/>
            </a:endParaRPr>
          </a:p>
          <a:p>
            <a:pPr>
              <a:spcAft>
                <a:spcPts val="600"/>
              </a:spcAft>
            </a:pPr>
            <a:endParaRPr lang="en-US" sz="3200" dirty="0">
              <a:latin typeface="Calibri" charset="0"/>
            </a:endParaRPr>
          </a:p>
          <a:p>
            <a:pPr>
              <a:spcAft>
                <a:spcPts val="600"/>
              </a:spcAft>
            </a:pP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8"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302"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40"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41"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65"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tonight) &gt; P(</a:t>
            </a:r>
            <a:r>
              <a:rPr lang="en-US" sz="2000" b="1" dirty="0"/>
              <a:t>large</a:t>
            </a:r>
            <a:r>
              <a:rPr lang="en-US" sz="2000" dirty="0"/>
              <a:t> winds tonight)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7"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or: a</a:t>
            </a:r>
            <a:r>
              <a:rPr lang="en-US" sz="2400" b="1" dirty="0">
                <a:solidFill>
                  <a:srgbClr val="CC0033"/>
                </a:solidFill>
                <a:latin typeface="Calibri" charset="0"/>
              </a:rPr>
              <a:t>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35"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Tree>
    <p:extLst>
      <p:ext uri="{BB962C8B-B14F-4D97-AF65-F5344CB8AC3E}">
        <p14:creationId xmlns:p14="http://schemas.microsoft.com/office/powerpoint/2010/main" val="40559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41"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42"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state-of-the-art N-gram LMs: </a:t>
            </a:r>
          </a:p>
          <a:p>
            <a:pPr lvl="1"/>
            <a:r>
              <a:rPr lang="en-US" sz="2000" dirty="0">
                <a:latin typeface="Calibri" charset="0"/>
              </a:rPr>
              <a:t>There are better (but more complicated) methods</a:t>
            </a:r>
          </a:p>
          <a:p>
            <a:pPr eaLnBrk="1" hangingPunct="1"/>
            <a:r>
              <a:rPr lang="en-US" sz="2400" dirty="0">
                <a:latin typeface="Calibri" charset="0"/>
              </a:rPr>
              <a:t>add-1 is used to smooth some NLP models</a:t>
            </a:r>
          </a:p>
          <a:p>
            <a:pPr lvl="1"/>
            <a:r>
              <a:rPr lang="en-US" sz="2400" dirty="0">
                <a:latin typeface="Calibri" charset="0"/>
              </a:rPr>
              <a:t>For text classification, rank order </a:t>
            </a:r>
            <a:r>
              <a:rPr lang="en-US" dirty="0">
                <a:latin typeface="Calibri" charset="0"/>
              </a:rPr>
              <a:t>can be sufficient</a:t>
            </a:r>
            <a:r>
              <a:rPr lang="en-US" sz="2400" dirty="0">
                <a:latin typeface="Calibri" charset="0"/>
              </a:rPr>
              <a:t> </a:t>
            </a:r>
          </a:p>
          <a:p>
            <a:pPr lvl="1" eaLnBrk="1" hangingPunct="1"/>
            <a:r>
              <a:rPr lang="en-US" sz="2400" dirty="0">
                <a:latin typeface="Calibri" charset="0"/>
              </a:rPr>
              <a:t>In limited domains</a:t>
            </a:r>
            <a:r>
              <a:rPr lang="en-US" dirty="0">
                <a:latin typeface="Calibri" charset="0"/>
              </a:rPr>
              <a:t>, with limited corpus.</a:t>
            </a:r>
            <a:endParaRPr lang="en-US" sz="2400" dirty="0">
              <a:latin typeface="Calibri" charset="0"/>
            </a:endParaRP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 but is more complicated</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spTree>
    <p:extLst>
      <p:ext uri="{BB962C8B-B14F-4D97-AF65-F5344CB8AC3E}">
        <p14:creationId xmlns:p14="http://schemas.microsoft.com/office/powerpoint/2010/main" val="93110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82"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925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a:lnSpc>
                <a:spcPct val="90000"/>
              </a:lnSpc>
            </a:pPr>
            <a:r>
              <a:rPr lang="en-US" dirty="0"/>
              <a:t>Efficiency</a:t>
            </a:r>
          </a:p>
          <a:p>
            <a:pPr lvl="1">
              <a:lnSpc>
                <a:spcPct val="90000"/>
              </a:lnSpc>
            </a:pPr>
            <a:r>
              <a:rPr lang="en-US" dirty="0"/>
              <a:t>Efficient data structure like </a:t>
            </a:r>
            <a:r>
              <a:rPr lang="en-US" dirty="0" err="1"/>
              <a:t>trie</a:t>
            </a:r>
            <a:r>
              <a:rPr lang="en-US" dirty="0"/>
              <a:t> or bloom filter</a:t>
            </a:r>
          </a:p>
          <a:p>
            <a:pPr lvl="1">
              <a:lnSpc>
                <a:spcPct val="90000"/>
              </a:lnSpc>
            </a:pPr>
            <a:r>
              <a:rPr lang="en-US" dirty="0"/>
              <a:t>Backoff, not interpolation</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a:bodyPr>
          <a:lstStyle/>
          <a:p>
            <a:r>
              <a:rPr lang="en-US" dirty="0">
                <a:ea typeface="ＭＳ Ｐゴシック" charset="0"/>
                <a:cs typeface="Calibri"/>
              </a:rPr>
              <a:t>Adaptive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spid="_x0000_s54340" name="Equation" r:id="rId4" imgW="3670300" imgH="431800" progId="Equation.3">
                  <p:embed/>
                </p:oleObj>
              </mc:Choice>
              <mc:Fallback>
                <p:oleObj name="Equation" r:id="rId4" imgW="3670300" imgH="431800" progId="Equation.3">
                  <p:embed/>
                  <p:pic>
                    <p:nvPicPr>
                      <p:cNvPr id="0" name=""/>
                      <p:cNvPicPr>
                        <a:picLocks noChangeAspect="1" noChangeArrowheads="1"/>
                      </p:cNvPicPr>
                      <p:nvPr/>
                    </p:nvPicPr>
                    <p:blipFill>
                      <a:blip r:embed="rId5"/>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a:xfrm>
            <a:off x="3460238" y="548640"/>
            <a:ext cx="5340862" cy="3943350"/>
          </a:xfrm>
        </p:spPr>
        <p:txBody>
          <a:bodyPr>
            <a:normAutofit fontScale="92500" lnSpcReduction="20000"/>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1. Introduction to N-grams</a:t>
            </a:r>
          </a:p>
          <a:p>
            <a:pPr>
              <a:spcAft>
                <a:spcPts val="600"/>
              </a:spcAft>
            </a:pPr>
            <a:r>
              <a:rPr lang="en-US" sz="3200" dirty="0">
                <a:solidFill>
                  <a:srgbClr val="A50021"/>
                </a:solidFill>
                <a:latin typeface="Calibri" charset="0"/>
              </a:rPr>
              <a:t>2. Estimating N-gram Probs</a:t>
            </a:r>
          </a:p>
          <a:p>
            <a:pPr>
              <a:spcAft>
                <a:spcPts val="600"/>
              </a:spcAft>
            </a:pPr>
            <a:r>
              <a:rPr lang="en-US" sz="3200" dirty="0">
                <a:solidFill>
                  <a:srgbClr val="A50021"/>
                </a:solidFill>
                <a:latin typeface="Calibri" charset="0"/>
              </a:rPr>
              <a:t>3. Evaluation and Perplexity</a:t>
            </a:r>
          </a:p>
          <a:p>
            <a:pPr>
              <a:spcAft>
                <a:spcPts val="600"/>
              </a:spcAft>
            </a:pPr>
            <a:r>
              <a:rPr lang="en-US" sz="3200" dirty="0">
                <a:solidFill>
                  <a:srgbClr val="A50021"/>
                </a:solidFill>
                <a:latin typeface="Calibri" charset="0"/>
              </a:rPr>
              <a:t>4. Generalization and zeros</a:t>
            </a:r>
          </a:p>
          <a:p>
            <a:pPr>
              <a:spcAft>
                <a:spcPts val="600"/>
              </a:spcAft>
            </a:pPr>
            <a:r>
              <a:rPr lang="en-US" sz="3200" dirty="0">
                <a:solidFill>
                  <a:srgbClr val="A50021"/>
                </a:solidFill>
                <a:latin typeface="Calibri" charset="0"/>
              </a:rPr>
              <a:t>5. Add-one Laplace smoothing</a:t>
            </a:r>
          </a:p>
          <a:p>
            <a:pPr>
              <a:spcAft>
                <a:spcPts val="600"/>
              </a:spcAft>
            </a:pPr>
            <a:r>
              <a:rPr lang="en-US" sz="3200" dirty="0">
                <a:solidFill>
                  <a:srgbClr val="A50021"/>
                </a:solidFill>
                <a:latin typeface="Calibri" charset="0"/>
              </a:rPr>
              <a:t>6. Interpolation, Backoff, and Web-Scale LMs</a:t>
            </a:r>
            <a:endParaRPr lang="en-US" sz="3200" dirty="0">
              <a:latin typeface="Calibri" charset="0"/>
            </a:endParaRPr>
          </a:p>
          <a:p>
            <a:pPr>
              <a:spcAft>
                <a:spcPts val="600"/>
              </a:spcAft>
            </a:pPr>
            <a:endParaRPr lang="en-US" sz="3200" dirty="0">
              <a:latin typeface="Calibri" charset="0"/>
            </a:endParaRPr>
          </a:p>
          <a:p>
            <a:pPr>
              <a:spcAft>
                <a:spcPts val="600"/>
              </a:spcAft>
            </a:pPr>
            <a:endParaRPr lang="en-US" sz="3200" dirty="0">
              <a:latin typeface="Calibri" charset="0"/>
            </a:endParaRPr>
          </a:p>
          <a:p>
            <a:pPr>
              <a:spcAft>
                <a:spcPts val="600"/>
              </a:spcAft>
            </a:pP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4283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06"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80336" y="1187906"/>
            <a:ext cx="7543801" cy="3822243"/>
          </a:xfrm>
        </p:spPr>
        <p:txBody>
          <a:bodyPr>
            <a:normAutofit lnSpcReduction="10000"/>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r>
              <a:rPr lang="en-US" dirty="0">
                <a:latin typeface="Calibri" charset="0"/>
              </a:rPr>
              <a:t> </a:t>
            </a:r>
          </a:p>
          <a:p>
            <a:pPr eaLnBrk="1" hangingPunct="1">
              <a:buFont typeface="Wingdings" charset="2"/>
              <a:buNone/>
            </a:pPr>
            <a:r>
              <a:rPr lang="en-US" dirty="0">
                <a:latin typeface="Calibri" charset="0"/>
              </a:rPr>
              <a:t>(Markov modelled letter-sequences, simpler)</a:t>
            </a:r>
          </a:p>
        </p:txBody>
      </p:sp>
      <p:graphicFrame>
        <p:nvGraphicFramePr>
          <p:cNvPr id="6" name="Object 2"/>
          <p:cNvGraphicFramePr>
            <a:graphicFrameLocks noChangeAspect="1"/>
          </p:cNvGraphicFramePr>
          <p:nvPr>
            <p:extLst>
              <p:ext uri="{D42A27DB-BD31-4B8C-83A1-F6EECF244321}">
                <p14:modId xmlns:p14="http://schemas.microsoft.com/office/powerpoint/2010/main" val="383075800"/>
              </p:ext>
            </p:extLst>
          </p:nvPr>
        </p:nvGraphicFramePr>
        <p:xfrm>
          <a:off x="381000" y="2289725"/>
          <a:ext cx="7696200" cy="1014899"/>
        </p:xfrm>
        <a:graphic>
          <a:graphicData uri="http://schemas.openxmlformats.org/presentationml/2006/ole">
            <mc:AlternateContent xmlns:mc="http://schemas.openxmlformats.org/markup-compatibility/2006">
              <mc:Choice xmlns:v="urn:schemas-microsoft-com:vml" Requires="v">
                <p:oleObj spid="_x0000_s4341"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9725"/>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968504234"/>
              </p:ext>
            </p:extLst>
          </p:nvPr>
        </p:nvGraphicFramePr>
        <p:xfrm>
          <a:off x="226925" y="3594036"/>
          <a:ext cx="8915400" cy="961219"/>
        </p:xfrm>
        <a:graphic>
          <a:graphicData uri="http://schemas.openxmlformats.org/presentationml/2006/ole">
            <mc:AlternateContent xmlns:mc="http://schemas.openxmlformats.org/markup-compatibility/2006">
              <mc:Choice xmlns:v="urn:schemas-microsoft-com:vml" Requires="v">
                <p:oleObj spid="_x0000_s4342"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25" y="3594036"/>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63"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64"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11673</TotalTime>
  <Words>2660</Words>
  <Application>Microsoft Macintosh PowerPoint</Application>
  <PresentationFormat>On-screen Show (16:9)</PresentationFormat>
  <Paragraphs>534</Paragraphs>
  <Slides>64</Slides>
  <Notes>58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5"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Advanced Language Modeling</vt:lpstr>
      <vt:lpstr> Language Modeling</vt:lpstr>
      <vt:lpstr> 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Eric Atwell</cp:lastModifiedBy>
  <cp:revision>197</cp:revision>
  <cp:lastPrinted>2019-01-09T00:29:37Z</cp:lastPrinted>
  <dcterms:created xsi:type="dcterms:W3CDTF">2010-04-19T15:31:24Z</dcterms:created>
  <dcterms:modified xsi:type="dcterms:W3CDTF">2021-12-02T14:24:27Z</dcterms:modified>
  <cp:category/>
</cp:coreProperties>
</file>