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1"/>
  </p:notesMasterIdLst>
  <p:handoutMasterIdLst>
    <p:handoutMasterId r:id="rId22"/>
  </p:handoutMasterIdLst>
  <p:sldIdLst>
    <p:sldId id="259" r:id="rId2"/>
    <p:sldId id="269" r:id="rId3"/>
    <p:sldId id="260" r:id="rId4"/>
    <p:sldId id="270" r:id="rId5"/>
    <p:sldId id="276" r:id="rId6"/>
    <p:sldId id="271" r:id="rId7"/>
    <p:sldId id="277" r:id="rId8"/>
    <p:sldId id="278" r:id="rId9"/>
    <p:sldId id="279" r:id="rId10"/>
    <p:sldId id="280" r:id="rId11"/>
    <p:sldId id="272" r:id="rId12"/>
    <p:sldId id="285" r:id="rId13"/>
    <p:sldId id="286" r:id="rId14"/>
    <p:sldId id="287" r:id="rId15"/>
    <p:sldId id="288" r:id="rId16"/>
    <p:sldId id="273" r:id="rId17"/>
    <p:sldId id="274" r:id="rId18"/>
    <p:sldId id="275" r:id="rId19"/>
    <p:sldId id="289" r:id="rId20"/>
  </p:sldIdLst>
  <p:sldSz cx="9144000" cy="6858000" type="screen4x3"/>
  <p:notesSz cx="6797675" cy="9926638"/>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9D5"/>
    <a:srgbClr val="B0001A"/>
    <a:srgbClr val="003626"/>
    <a:srgbClr val="004832"/>
    <a:srgbClr val="004731"/>
    <a:srgbClr val="0A3023"/>
    <a:srgbClr val="00286B"/>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63" autoAdjust="0"/>
    <p:restoredTop sz="94610" autoAdjust="0"/>
  </p:normalViewPr>
  <p:slideViewPr>
    <p:cSldViewPr snapToObjects="1">
      <p:cViewPr>
        <p:scale>
          <a:sx n="105" d="100"/>
          <a:sy n="105" d="100"/>
        </p:scale>
        <p:origin x="632"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76" d="100"/>
          <a:sy n="76" d="100"/>
        </p:scale>
        <p:origin x="273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51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defRPr>
            </a:lvl1pPr>
          </a:lstStyle>
          <a:p>
            <a:pPr>
              <a:defRPr/>
            </a:pPr>
            <a:endParaRPr lang="en-GB"/>
          </a:p>
        </p:txBody>
      </p:sp>
      <p:sp>
        <p:nvSpPr>
          <p:cNvPr id="13517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517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charset="0"/>
              </a:defRPr>
            </a:lvl1pPr>
          </a:lstStyle>
          <a:p>
            <a:pPr>
              <a:defRPr/>
            </a:pPr>
            <a:fld id="{F622DD3D-B66B-4683-B34A-BB061128533D}" type="slidenum">
              <a:rPr lang="en-GB"/>
              <a:pPr>
                <a:defRPr/>
              </a:pPr>
              <a:t>‹#›</a:t>
            </a:fld>
            <a:endParaRPr lang="en-GB"/>
          </a:p>
        </p:txBody>
      </p:sp>
    </p:spTree>
    <p:extLst>
      <p:ext uri="{BB962C8B-B14F-4D97-AF65-F5344CB8AC3E}">
        <p14:creationId xmlns:p14="http://schemas.microsoft.com/office/powerpoint/2010/main" val="42397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7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7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7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7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charset="0"/>
              </a:defRPr>
            </a:lvl1pPr>
          </a:lstStyle>
          <a:p>
            <a:pPr>
              <a:defRPr/>
            </a:pPr>
            <a:fld id="{1DD49B35-3F28-499E-97B3-72E4E95ADB3D}" type="slidenum">
              <a:rPr lang="en-GB"/>
              <a:pPr>
                <a:defRPr/>
              </a:pPr>
              <a:t>‹#›</a:t>
            </a:fld>
            <a:endParaRPr lang="en-GB"/>
          </a:p>
        </p:txBody>
      </p:sp>
    </p:spTree>
    <p:extLst>
      <p:ext uri="{BB962C8B-B14F-4D97-AF65-F5344CB8AC3E}">
        <p14:creationId xmlns:p14="http://schemas.microsoft.com/office/powerpoint/2010/main" val="2845448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F9DC661-04A0-4D7F-BF12-E583ADC36530}" type="slidenum">
              <a:rPr lang="en-GB" altLang="en-US" sz="1200" smtClean="0"/>
              <a:pPr/>
              <a:t>1</a:t>
            </a:fld>
            <a:endParaRPr lang="en-GB"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5345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F9DC661-04A0-4D7F-BF12-E583ADC36530}" type="slidenum">
              <a:rPr lang="en-GB" altLang="en-US" sz="1200" smtClean="0"/>
              <a:pPr/>
              <a:t>19</a:t>
            </a:fld>
            <a:endParaRPr lang="en-GB"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60101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76200" y="76200"/>
            <a:ext cx="8991600" cy="67056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a:spcBef>
                <a:spcPct val="0"/>
              </a:spcBef>
              <a:defRPr/>
            </a:pPr>
            <a:endParaRPr lang="en-US" altLang="en-US" sz="2400">
              <a:solidFill>
                <a:srgbClr val="8D010F"/>
              </a:solidFill>
              <a:latin typeface="Times" panose="02020603050405020304" pitchFamily="18" charset="0"/>
            </a:endParaRPr>
          </a:p>
        </p:txBody>
      </p:sp>
      <p:pic>
        <p:nvPicPr>
          <p:cNvPr id="5" name="Picture 11" descr="LeedsUni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925" y="441325"/>
            <a:ext cx="227488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9"/>
          <p:cNvSpPr>
            <a:spLocks noChangeShapeType="1"/>
          </p:cNvSpPr>
          <p:nvPr/>
        </p:nvSpPr>
        <p:spPr bwMode="white">
          <a:xfrm>
            <a:off x="201613" y="1341438"/>
            <a:ext cx="8713787"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 name="Text Box 10"/>
          <p:cNvSpPr txBox="1">
            <a:spLocks noChangeArrowheads="1"/>
          </p:cNvSpPr>
          <p:nvPr/>
        </p:nvSpPr>
        <p:spPr bwMode="ltGray">
          <a:xfrm>
            <a:off x="355600" y="420688"/>
            <a:ext cx="48768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defRPr/>
            </a:pPr>
            <a:r>
              <a:rPr lang="en-GB" altLang="en-US" sz="2800">
                <a:solidFill>
                  <a:schemeClr val="bg1"/>
                </a:solidFill>
              </a:rPr>
              <a:t>School of something</a:t>
            </a:r>
          </a:p>
          <a:p>
            <a:pPr>
              <a:spcBef>
                <a:spcPct val="0"/>
              </a:spcBef>
              <a:defRPr/>
            </a:pPr>
            <a:r>
              <a:rPr lang="en-GB" altLang="en-US" sz="1400">
                <a:solidFill>
                  <a:schemeClr val="bg1"/>
                </a:solidFill>
              </a:rPr>
              <a:t>FACULTY OF OTHER</a:t>
            </a:r>
          </a:p>
        </p:txBody>
      </p:sp>
      <p:sp>
        <p:nvSpPr>
          <p:cNvPr id="43011" name="Rectangle 3"/>
          <p:cNvSpPr>
            <a:spLocks noGrp="1" noChangeArrowheads="1"/>
          </p:cNvSpPr>
          <p:nvPr>
            <p:ph type="ctrTitle"/>
          </p:nvPr>
        </p:nvSpPr>
        <p:spPr>
          <a:xfrm>
            <a:off x="349250" y="2565400"/>
            <a:ext cx="7772400" cy="549275"/>
          </a:xfrm>
        </p:spPr>
        <p:txBody>
          <a:bodyPr anchor="t">
            <a:spAutoFit/>
          </a:bodyPr>
          <a:lstStyle>
            <a:lvl1pPr>
              <a:defRPr sz="3600">
                <a:solidFill>
                  <a:schemeClr val="bg1"/>
                </a:solidFill>
              </a:defRPr>
            </a:lvl1pPr>
          </a:lstStyle>
          <a:p>
            <a:r>
              <a:rPr lang="en-GB"/>
              <a:t>Click to edit Master title style</a:t>
            </a:r>
          </a:p>
        </p:txBody>
      </p:sp>
      <p:sp>
        <p:nvSpPr>
          <p:cNvPr id="43012" name="Rectangle 4"/>
          <p:cNvSpPr>
            <a:spLocks noGrp="1" noChangeArrowheads="1"/>
          </p:cNvSpPr>
          <p:nvPr>
            <p:ph type="subTitle" idx="1"/>
          </p:nvPr>
        </p:nvSpPr>
        <p:spPr bwMode="ltGray">
          <a:xfrm>
            <a:off x="352425" y="3990975"/>
            <a:ext cx="5394325" cy="519113"/>
          </a:xfrm>
        </p:spPr>
        <p:txBody>
          <a:bodyPr/>
          <a:lstStyle>
            <a:lvl1pPr>
              <a:defRPr sz="2000">
                <a:solidFill>
                  <a:schemeClr val="bg1"/>
                </a:solidFill>
              </a:defRPr>
            </a:lvl1pPr>
          </a:lstStyle>
          <a:p>
            <a:r>
              <a:rPr lang="en-GB"/>
              <a:t>Click to edit Master subtitle style</a:t>
            </a:r>
          </a:p>
        </p:txBody>
      </p:sp>
      <p:sp>
        <p:nvSpPr>
          <p:cNvPr id="8" name="Rectangle 5"/>
          <p:cNvSpPr>
            <a:spLocks noGrp="1" noChangeArrowheads="1"/>
          </p:cNvSpPr>
          <p:nvPr>
            <p:ph type="dt" sz="half" idx="10"/>
          </p:nvPr>
        </p:nvSpPr>
        <p:spPr>
          <a:xfrm>
            <a:off x="457200" y="6927850"/>
            <a:ext cx="2133600" cy="476250"/>
          </a:xfrm>
        </p:spPr>
        <p:txBody>
          <a:bodyPr/>
          <a:lstStyle>
            <a:lvl1pPr>
              <a:defRPr/>
            </a:lvl1pPr>
          </a:lstStyle>
          <a:p>
            <a:pPr>
              <a:defRPr/>
            </a:pPr>
            <a:endParaRPr lang="en-GB"/>
          </a:p>
        </p:txBody>
      </p:sp>
      <p:sp>
        <p:nvSpPr>
          <p:cNvPr id="9" name="Rectangle 6"/>
          <p:cNvSpPr>
            <a:spLocks noGrp="1" noChangeArrowheads="1"/>
          </p:cNvSpPr>
          <p:nvPr>
            <p:ph type="ftr" sz="quarter" idx="11"/>
          </p:nvPr>
        </p:nvSpPr>
        <p:spPr>
          <a:xfrm>
            <a:off x="3124200" y="6927850"/>
            <a:ext cx="2895600" cy="476250"/>
          </a:xfrm>
        </p:spPr>
        <p:txBody>
          <a:bodyPr/>
          <a:lstStyle>
            <a:lvl1pPr>
              <a:defRPr/>
            </a:lvl1pPr>
          </a:lstStyle>
          <a:p>
            <a:pPr>
              <a:defRPr/>
            </a:pPr>
            <a:endParaRPr lang="en-GB"/>
          </a:p>
        </p:txBody>
      </p:sp>
      <p:sp>
        <p:nvSpPr>
          <p:cNvPr id="10" name="Rectangle 7"/>
          <p:cNvSpPr>
            <a:spLocks noGrp="1" noChangeArrowheads="1"/>
          </p:cNvSpPr>
          <p:nvPr>
            <p:ph type="sldNum" sz="quarter" idx="12"/>
          </p:nvPr>
        </p:nvSpPr>
        <p:spPr>
          <a:xfrm>
            <a:off x="6553200" y="6927850"/>
            <a:ext cx="2133600" cy="476250"/>
          </a:xfrm>
        </p:spPr>
        <p:txBody>
          <a:bodyPr/>
          <a:lstStyle>
            <a:lvl1pPr>
              <a:defRPr/>
            </a:lvl1pPr>
          </a:lstStyle>
          <a:p>
            <a:pPr>
              <a:defRPr/>
            </a:pPr>
            <a:fld id="{EA074CE1-18F0-441C-8323-39F83D69BED6}" type="slidenum">
              <a:rPr lang="en-GB"/>
              <a:pPr>
                <a:defRPr/>
              </a:pPr>
              <a:t>‹#›</a:t>
            </a:fld>
            <a:endParaRPr lang="en-GB"/>
          </a:p>
        </p:txBody>
      </p:sp>
    </p:spTree>
    <p:extLst>
      <p:ext uri="{BB962C8B-B14F-4D97-AF65-F5344CB8AC3E}">
        <p14:creationId xmlns:p14="http://schemas.microsoft.com/office/powerpoint/2010/main" val="36611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BEC51011-A9D9-41FA-A78E-D56F992EE0E2}" type="slidenum">
              <a:rPr lang="en-GB"/>
              <a:pPr>
                <a:defRPr/>
              </a:pPr>
              <a:t>‹#›</a:t>
            </a:fld>
            <a:endParaRPr lang="en-GB"/>
          </a:p>
        </p:txBody>
      </p:sp>
    </p:spTree>
    <p:extLst>
      <p:ext uri="{BB962C8B-B14F-4D97-AF65-F5344CB8AC3E}">
        <p14:creationId xmlns:p14="http://schemas.microsoft.com/office/powerpoint/2010/main" val="213321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422275"/>
            <a:ext cx="2106612" cy="55927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5600" y="422275"/>
            <a:ext cx="6170613"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F9A4CAB6-C3F7-41D0-B865-C7630AB147DD}" type="slidenum">
              <a:rPr lang="en-GB"/>
              <a:pPr>
                <a:defRPr/>
              </a:pPr>
              <a:t>‹#›</a:t>
            </a:fld>
            <a:endParaRPr lang="en-GB"/>
          </a:p>
        </p:txBody>
      </p:sp>
    </p:spTree>
    <p:extLst>
      <p:ext uri="{BB962C8B-B14F-4D97-AF65-F5344CB8AC3E}">
        <p14:creationId xmlns:p14="http://schemas.microsoft.com/office/powerpoint/2010/main" val="851504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422275"/>
            <a:ext cx="4876800" cy="7381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55600" y="1665288"/>
            <a:ext cx="4138613"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6613" y="1665288"/>
            <a:ext cx="4138612"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6613" y="3916363"/>
            <a:ext cx="4138612"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p:cNvSpPr>
            <a:spLocks noGrp="1" noChangeArrowheads="1"/>
          </p:cNvSpPr>
          <p:nvPr>
            <p:ph type="dt" sz="half" idx="10"/>
          </p:nvPr>
        </p:nvSpPr>
        <p:spPr>
          <a:ln/>
        </p:spPr>
        <p:txBody>
          <a:bodyPr/>
          <a:lstStyle>
            <a:lvl1pPr>
              <a:defRPr/>
            </a:lvl1pPr>
          </a:lstStyle>
          <a:p>
            <a:pPr>
              <a:defRPr/>
            </a:pPr>
            <a:endParaRPr lang="en-GB"/>
          </a:p>
        </p:txBody>
      </p:sp>
      <p:sp>
        <p:nvSpPr>
          <p:cNvPr id="7" name="Rectangle 6"/>
          <p:cNvSpPr>
            <a:spLocks noGrp="1" noChangeArrowheads="1"/>
          </p:cNvSpPr>
          <p:nvPr>
            <p:ph type="ftr" sz="quarter" idx="11"/>
          </p:nvPr>
        </p:nvSpPr>
        <p:spPr>
          <a:ln/>
        </p:spPr>
        <p:txBody>
          <a:bodyPr/>
          <a:lstStyle>
            <a:lvl1pPr>
              <a:defRPr/>
            </a:lvl1pPr>
          </a:lstStyle>
          <a:p>
            <a:pPr>
              <a:defRPr/>
            </a:pPr>
            <a:endParaRPr lang="en-GB"/>
          </a:p>
        </p:txBody>
      </p:sp>
      <p:sp>
        <p:nvSpPr>
          <p:cNvPr id="8" name="Rectangle 7"/>
          <p:cNvSpPr>
            <a:spLocks noGrp="1" noChangeArrowheads="1"/>
          </p:cNvSpPr>
          <p:nvPr>
            <p:ph type="sldNum" sz="quarter" idx="12"/>
          </p:nvPr>
        </p:nvSpPr>
        <p:spPr>
          <a:ln/>
        </p:spPr>
        <p:txBody>
          <a:bodyPr/>
          <a:lstStyle>
            <a:lvl1pPr>
              <a:defRPr/>
            </a:lvl1pPr>
          </a:lstStyle>
          <a:p>
            <a:pPr>
              <a:defRPr/>
            </a:pPr>
            <a:fld id="{1D665556-A29F-478B-B1A5-0A1F4A2F7124}" type="slidenum">
              <a:rPr lang="en-GB"/>
              <a:pPr>
                <a:defRPr/>
              </a:pPr>
              <a:t>‹#›</a:t>
            </a:fld>
            <a:endParaRPr lang="en-GB"/>
          </a:p>
        </p:txBody>
      </p:sp>
    </p:spTree>
    <p:extLst>
      <p:ext uri="{BB962C8B-B14F-4D97-AF65-F5344CB8AC3E}">
        <p14:creationId xmlns:p14="http://schemas.microsoft.com/office/powerpoint/2010/main" val="23239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38635EBB-27E3-4B4D-924C-E77A743591DC}" type="slidenum">
              <a:rPr lang="en-GB"/>
              <a:pPr>
                <a:defRPr/>
              </a:pPr>
              <a:t>‹#›</a:t>
            </a:fld>
            <a:endParaRPr lang="en-GB"/>
          </a:p>
        </p:txBody>
      </p:sp>
    </p:spTree>
    <p:extLst>
      <p:ext uri="{BB962C8B-B14F-4D97-AF65-F5344CB8AC3E}">
        <p14:creationId xmlns:p14="http://schemas.microsoft.com/office/powerpoint/2010/main" val="180103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ACEF898D-2C1E-4072-BFA6-07CC5D9DBE7B}" type="slidenum">
              <a:rPr lang="en-GB"/>
              <a:pPr>
                <a:defRPr/>
              </a:pPr>
              <a:t>‹#›</a:t>
            </a:fld>
            <a:endParaRPr lang="en-GB"/>
          </a:p>
        </p:txBody>
      </p:sp>
    </p:spTree>
    <p:extLst>
      <p:ext uri="{BB962C8B-B14F-4D97-AF65-F5344CB8AC3E}">
        <p14:creationId xmlns:p14="http://schemas.microsoft.com/office/powerpoint/2010/main" val="309254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5600" y="1665288"/>
            <a:ext cx="4138613"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665288"/>
            <a:ext cx="4138612"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CF820BD1-57DE-4F31-AF52-F2455A53E256}" type="slidenum">
              <a:rPr lang="en-GB"/>
              <a:pPr>
                <a:defRPr/>
              </a:pPr>
              <a:t>‹#›</a:t>
            </a:fld>
            <a:endParaRPr lang="en-GB"/>
          </a:p>
        </p:txBody>
      </p:sp>
    </p:spTree>
    <p:extLst>
      <p:ext uri="{BB962C8B-B14F-4D97-AF65-F5344CB8AC3E}">
        <p14:creationId xmlns:p14="http://schemas.microsoft.com/office/powerpoint/2010/main" val="366114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GB"/>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pPr>
              <a:defRPr/>
            </a:pPr>
            <a:fld id="{23191A40-F5E4-470C-ACBA-6E2196004980}" type="slidenum">
              <a:rPr lang="en-GB"/>
              <a:pPr>
                <a:defRPr/>
              </a:pPr>
              <a:t>‹#›</a:t>
            </a:fld>
            <a:endParaRPr lang="en-GB"/>
          </a:p>
        </p:txBody>
      </p:sp>
    </p:spTree>
    <p:extLst>
      <p:ext uri="{BB962C8B-B14F-4D97-AF65-F5344CB8AC3E}">
        <p14:creationId xmlns:p14="http://schemas.microsoft.com/office/powerpoint/2010/main" val="421618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GB"/>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pPr>
              <a:defRPr/>
            </a:pPr>
            <a:fld id="{0D89BE27-C5F0-4F52-9248-C6A2F76007A0}" type="slidenum">
              <a:rPr lang="en-GB"/>
              <a:pPr>
                <a:defRPr/>
              </a:pPr>
              <a:t>‹#›</a:t>
            </a:fld>
            <a:endParaRPr lang="en-GB"/>
          </a:p>
        </p:txBody>
      </p:sp>
    </p:spTree>
    <p:extLst>
      <p:ext uri="{BB962C8B-B14F-4D97-AF65-F5344CB8AC3E}">
        <p14:creationId xmlns:p14="http://schemas.microsoft.com/office/powerpoint/2010/main" val="355427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pPr>
              <a:defRPr/>
            </a:pPr>
            <a:fld id="{3EFD953D-66F3-41E6-A3D9-C1BC48EEAE6C}" type="slidenum">
              <a:rPr lang="en-GB"/>
              <a:pPr>
                <a:defRPr/>
              </a:pPr>
              <a:t>‹#›</a:t>
            </a:fld>
            <a:endParaRPr lang="en-GB"/>
          </a:p>
        </p:txBody>
      </p:sp>
    </p:spTree>
    <p:extLst>
      <p:ext uri="{BB962C8B-B14F-4D97-AF65-F5344CB8AC3E}">
        <p14:creationId xmlns:p14="http://schemas.microsoft.com/office/powerpoint/2010/main" val="324454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8CF287DD-C631-4BD0-98D8-B0DF7F162BB7}" type="slidenum">
              <a:rPr lang="en-GB"/>
              <a:pPr>
                <a:defRPr/>
              </a:pPr>
              <a:t>‹#›</a:t>
            </a:fld>
            <a:endParaRPr lang="en-GB"/>
          </a:p>
        </p:txBody>
      </p:sp>
    </p:spTree>
    <p:extLst>
      <p:ext uri="{BB962C8B-B14F-4D97-AF65-F5344CB8AC3E}">
        <p14:creationId xmlns:p14="http://schemas.microsoft.com/office/powerpoint/2010/main" val="28367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05120651-08FD-4754-8807-1AA6C90D1108}" type="slidenum">
              <a:rPr lang="en-GB"/>
              <a:pPr>
                <a:defRPr/>
              </a:pPr>
              <a:t>‹#›</a:t>
            </a:fld>
            <a:endParaRPr lang="en-GB"/>
          </a:p>
        </p:txBody>
      </p:sp>
    </p:spTree>
    <p:extLst>
      <p:ext uri="{BB962C8B-B14F-4D97-AF65-F5344CB8AC3E}">
        <p14:creationId xmlns:p14="http://schemas.microsoft.com/office/powerpoint/2010/main" val="32613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ltGray">
          <a:xfrm>
            <a:off x="76200" y="76200"/>
            <a:ext cx="8991600" cy="1258888"/>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a:spcBef>
                <a:spcPct val="0"/>
              </a:spcBef>
              <a:defRPr/>
            </a:pPr>
            <a:endParaRPr lang="en-US" altLang="en-US" sz="2400">
              <a:solidFill>
                <a:srgbClr val="8D010F"/>
              </a:solidFill>
              <a:latin typeface="Times" panose="02020603050405020304" pitchFamily="18" charset="0"/>
            </a:endParaRPr>
          </a:p>
        </p:txBody>
      </p:sp>
      <p:pic>
        <p:nvPicPr>
          <p:cNvPr id="1027" name="Picture 11" descr="LeedsUniWhit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1925" y="441325"/>
            <a:ext cx="227488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body" idx="1"/>
          </p:nvPr>
        </p:nvSpPr>
        <p:spPr bwMode="auto">
          <a:xfrm>
            <a:off x="355600" y="1665288"/>
            <a:ext cx="8429625"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9" name="Rectangle 4"/>
          <p:cNvSpPr>
            <a:spLocks noGrp="1" noChangeArrowheads="1"/>
          </p:cNvSpPr>
          <p:nvPr>
            <p:ph type="title"/>
          </p:nvPr>
        </p:nvSpPr>
        <p:spPr bwMode="ltGray">
          <a:xfrm>
            <a:off x="355600" y="422275"/>
            <a:ext cx="48768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41989" name="Rectangle 5"/>
          <p:cNvSpPr>
            <a:spLocks noGrp="1" noChangeArrowheads="1"/>
          </p:cNvSpPr>
          <p:nvPr>
            <p:ph type="dt" sz="half" idx="2"/>
          </p:nvPr>
        </p:nvSpPr>
        <p:spPr bwMode="auto">
          <a:xfrm>
            <a:off x="6858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latin typeface="Times" pitchFamily="18" charset="0"/>
              </a:defRPr>
            </a:lvl1pPr>
          </a:lstStyle>
          <a:p>
            <a:pPr>
              <a:defRPr/>
            </a:pPr>
            <a:endParaRPr lang="en-GB"/>
          </a:p>
        </p:txBody>
      </p:sp>
      <p:sp>
        <p:nvSpPr>
          <p:cNvPr id="41990" name="Rectangle 6"/>
          <p:cNvSpPr>
            <a:spLocks noGrp="1" noChangeArrowheads="1"/>
          </p:cNvSpPr>
          <p:nvPr>
            <p:ph type="ftr" sz="quarter" idx="3"/>
          </p:nvPr>
        </p:nvSpPr>
        <p:spPr bwMode="auto">
          <a:xfrm>
            <a:off x="3124200" y="694848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latin typeface="Times" pitchFamily="18" charset="0"/>
              </a:defRPr>
            </a:lvl1pPr>
          </a:lstStyle>
          <a:p>
            <a:pPr>
              <a:defRPr/>
            </a:pPr>
            <a:endParaRPr lang="en-GB"/>
          </a:p>
        </p:txBody>
      </p:sp>
      <p:sp>
        <p:nvSpPr>
          <p:cNvPr id="41991" name="Rectangle 7"/>
          <p:cNvSpPr>
            <a:spLocks noGrp="1" noChangeArrowheads="1"/>
          </p:cNvSpPr>
          <p:nvPr>
            <p:ph type="sldNum" sz="quarter" idx="4"/>
          </p:nvPr>
        </p:nvSpPr>
        <p:spPr bwMode="auto">
          <a:xfrm>
            <a:off x="65532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latin typeface="Times" pitchFamily="18" charset="0"/>
              </a:defRPr>
            </a:lvl1pPr>
          </a:lstStyle>
          <a:p>
            <a:pPr>
              <a:defRPr/>
            </a:pPr>
            <a:fld id="{6ECE3083-EEF5-4380-AC16-5A0127F0E2F0}" type="slidenum">
              <a:rPr lang="en-GB"/>
              <a:pPr>
                <a:defRPr/>
              </a:pPr>
              <a:t>‹#›</a:t>
            </a:fld>
            <a:endParaRPr lang="en-GB"/>
          </a:p>
        </p:txBody>
      </p:sp>
      <p:sp>
        <p:nvSpPr>
          <p:cNvPr id="1033" name="Line 10"/>
          <p:cNvSpPr>
            <a:spLocks noChangeShapeType="1"/>
          </p:cNvSpPr>
          <p:nvPr/>
        </p:nvSpPr>
        <p:spPr bwMode="white">
          <a:xfrm>
            <a:off x="201613" y="1600200"/>
            <a:ext cx="8713787"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algn="l" rtl="0" eaLnBrk="0" fontAlgn="base" hangingPunct="0">
        <a:spcBef>
          <a:spcPct val="0"/>
        </a:spcBef>
        <a:spcAft>
          <a:spcPct val="40000"/>
        </a:spcAft>
        <a:defRPr sz="2400">
          <a:solidFill>
            <a:schemeClr val="tx1"/>
          </a:solidFill>
          <a:latin typeface="+mn-lt"/>
          <a:ea typeface="+mn-ea"/>
          <a:cs typeface="+mn-cs"/>
        </a:defRPr>
      </a:lvl1pPr>
      <a:lvl2pPr marL="271463" indent="-269875" algn="l" rtl="0" eaLnBrk="0" fontAlgn="base" hangingPunct="0">
        <a:spcBef>
          <a:spcPct val="0"/>
        </a:spcBef>
        <a:spcAft>
          <a:spcPct val="40000"/>
        </a:spcAft>
        <a:buChar char="•"/>
        <a:defRPr sz="2000">
          <a:solidFill>
            <a:schemeClr val="tx1"/>
          </a:solidFill>
          <a:latin typeface="+mn-lt"/>
        </a:defRPr>
      </a:lvl2pPr>
      <a:lvl3pPr marL="542925" indent="-269875" algn="l" rtl="0" eaLnBrk="0" fontAlgn="base" hangingPunct="0">
        <a:spcBef>
          <a:spcPct val="0"/>
        </a:spcBef>
        <a:spcAft>
          <a:spcPct val="40000"/>
        </a:spcAft>
        <a:buChar char="•"/>
        <a:defRPr sz="2000">
          <a:solidFill>
            <a:schemeClr val="tx1"/>
          </a:solidFill>
          <a:latin typeface="+mn-lt"/>
        </a:defRPr>
      </a:lvl3pPr>
      <a:lvl4pPr marL="809625" indent="-265113" algn="l" rtl="0" eaLnBrk="0" fontAlgn="base" hangingPunct="0">
        <a:spcBef>
          <a:spcPct val="0"/>
        </a:spcBef>
        <a:spcAft>
          <a:spcPct val="40000"/>
        </a:spcAft>
        <a:buChar char="•"/>
        <a:defRPr sz="2000">
          <a:solidFill>
            <a:schemeClr val="tx1"/>
          </a:solidFill>
          <a:latin typeface="+mn-lt"/>
        </a:defRPr>
      </a:lvl4pPr>
      <a:lvl5pPr marL="1081088" indent="-269875" algn="l" rtl="0" eaLnBrk="0" fontAlgn="base" hangingPunct="0">
        <a:spcBef>
          <a:spcPct val="0"/>
        </a:spcBef>
        <a:spcAft>
          <a:spcPct val="40000"/>
        </a:spcAft>
        <a:buChar char="•"/>
        <a:defRPr sz="2000">
          <a:solidFill>
            <a:schemeClr val="tx1"/>
          </a:solidFill>
          <a:latin typeface="+mn-lt"/>
        </a:defRPr>
      </a:lvl5pPr>
      <a:lvl6pPr marL="1538288" indent="-269875" algn="l" rtl="0" fontAlgn="base">
        <a:spcBef>
          <a:spcPct val="0"/>
        </a:spcBef>
        <a:spcAft>
          <a:spcPct val="40000"/>
        </a:spcAft>
        <a:buChar char="•"/>
        <a:defRPr sz="2000">
          <a:solidFill>
            <a:schemeClr val="tx1"/>
          </a:solidFill>
          <a:latin typeface="+mn-lt"/>
        </a:defRPr>
      </a:lvl6pPr>
      <a:lvl7pPr marL="1995488" indent="-269875" algn="l" rtl="0" fontAlgn="base">
        <a:spcBef>
          <a:spcPct val="0"/>
        </a:spcBef>
        <a:spcAft>
          <a:spcPct val="40000"/>
        </a:spcAft>
        <a:buChar char="•"/>
        <a:defRPr sz="2000">
          <a:solidFill>
            <a:schemeClr val="tx1"/>
          </a:solidFill>
          <a:latin typeface="+mn-lt"/>
        </a:defRPr>
      </a:lvl7pPr>
      <a:lvl8pPr marL="2452688" indent="-269875" algn="l" rtl="0" fontAlgn="base">
        <a:spcBef>
          <a:spcPct val="0"/>
        </a:spcBef>
        <a:spcAft>
          <a:spcPct val="40000"/>
        </a:spcAft>
        <a:buChar char="•"/>
        <a:defRPr sz="2000">
          <a:solidFill>
            <a:schemeClr val="tx1"/>
          </a:solidFill>
          <a:latin typeface="+mn-lt"/>
        </a:defRPr>
      </a:lvl8pPr>
      <a:lvl9pPr marL="2909888" indent="-269875" algn="l" rtl="0" fontAlgn="base">
        <a:spcBef>
          <a:spcPct val="0"/>
        </a:spcBef>
        <a:spcAft>
          <a:spcPct val="4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e.google.com/archive/p/word2ve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de.google.com/archive/p/word2ve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de.google.com/archive/p/word2ve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clweb.org/aclwiki/Journals" TargetMode="External"/><Relationship Id="rId2" Type="http://schemas.openxmlformats.org/officeDocument/2006/relationships/hyperlink" Target="https://aclweb.org/" TargetMode="External"/><Relationship Id="rId1" Type="http://schemas.openxmlformats.org/officeDocument/2006/relationships/slideLayout" Target="../slideLayouts/slideLayout2.xml"/><Relationship Id="rId5" Type="http://schemas.openxmlformats.org/officeDocument/2006/relationships/hyperlink" Target="https://aclanthology.org/" TargetMode="External"/><Relationship Id="rId4" Type="http://schemas.openxmlformats.org/officeDocument/2006/relationships/hyperlink" Target="https://www.aclweb.org/portal/ev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4"/>
          <p:cNvSpPr>
            <a:spLocks noGrp="1" noChangeArrowheads="1"/>
          </p:cNvSpPr>
          <p:nvPr>
            <p:ph type="body" idx="1"/>
          </p:nvPr>
        </p:nvSpPr>
        <p:spPr>
          <a:xfrm>
            <a:off x="355600" y="1665288"/>
            <a:ext cx="8431213" cy="5003800"/>
          </a:xfrm>
        </p:spPr>
        <p:txBody>
          <a:bodyPr/>
          <a:lstStyle/>
          <a:p>
            <a:r>
              <a:rPr lang="en-GB" dirty="0"/>
              <a:t>In these papers and Google code archive, you will learn more about methods and software to learn word embeddings (numerical vector representations of word meanings) from corpora, and the impacts of scaling from small data to large real-world data-sets. </a:t>
            </a: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E Atwell. 1986. A parsing expert system which learns from corpus analysis </a:t>
            </a:r>
            <a:r>
              <a:rPr lang="en-GB" dirty="0">
                <a:solidFill>
                  <a:srgbClr val="4472C4"/>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atwell86wordEmbeddings.pdf</a:t>
            </a:r>
            <a:r>
              <a:rPr lang="en-GB" dirty="0">
                <a:ea typeface="Calibri" panose="020F0502020204030204" pitchFamily="34" charset="0"/>
                <a:cs typeface="Times New Roman" panose="02020603050405020304" pitchFamily="18" charset="0"/>
              </a:rPr>
              <a:t> </a:t>
            </a: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M </a:t>
            </a:r>
            <a:r>
              <a:rPr lang="en-GB" dirty="0" err="1">
                <a:ea typeface="Calibri" panose="020F0502020204030204" pitchFamily="34" charset="0"/>
                <a:cs typeface="Times New Roman" panose="02020603050405020304" pitchFamily="18" charset="0"/>
              </a:rPr>
              <a:t>Banko</a:t>
            </a:r>
            <a:r>
              <a:rPr lang="en-GB" dirty="0">
                <a:ea typeface="Calibri" panose="020F0502020204030204" pitchFamily="34" charset="0"/>
                <a:cs typeface="Times New Roman" panose="02020603050405020304" pitchFamily="18" charset="0"/>
              </a:rPr>
              <a:t> and E Brill. 2001. Scaling to very very large corpora for natural language disambiguation </a:t>
            </a:r>
            <a:r>
              <a:rPr lang="en-GB" dirty="0">
                <a:solidFill>
                  <a:srgbClr val="4472C4"/>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banko01largeCorpora.pdf</a:t>
            </a:r>
            <a:r>
              <a:rPr lang="en-GB" dirty="0">
                <a:ea typeface="Calibri" panose="020F0502020204030204" pitchFamily="34" charset="0"/>
                <a:cs typeface="Times New Roman" panose="02020603050405020304" pitchFamily="18" charset="0"/>
              </a:rPr>
              <a:t>  </a:t>
            </a: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T </a:t>
            </a:r>
            <a:r>
              <a:rPr lang="en-GB" dirty="0" err="1">
                <a:ea typeface="Calibri" panose="020F0502020204030204" pitchFamily="34" charset="0"/>
                <a:cs typeface="Times New Roman" panose="02020603050405020304" pitchFamily="18" charset="0"/>
              </a:rPr>
              <a:t>Mikolov</a:t>
            </a:r>
            <a:r>
              <a:rPr lang="en-GB" dirty="0">
                <a:ea typeface="Calibri" panose="020F0502020204030204" pitchFamily="34" charset="0"/>
                <a:cs typeface="Times New Roman" panose="02020603050405020304" pitchFamily="18" charset="0"/>
              </a:rPr>
              <a:t> et al. 2013. Efficient Estimation of Word Representations in Vector Space </a:t>
            </a:r>
            <a:r>
              <a:rPr lang="en-GB" dirty="0">
                <a:solidFill>
                  <a:srgbClr val="4472C4"/>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mikolov13word2vec.pdf</a:t>
            </a:r>
            <a:endParaRPr lang="en-GB" dirty="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Google code archive – word2vec </a:t>
            </a:r>
            <a:r>
              <a:rPr lang="en-GB" u="sng" dirty="0">
                <a:solidFill>
                  <a:srgbClr val="0563C1"/>
                </a:solidFill>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code.google.com/archive/p/word2vec/</a:t>
            </a:r>
            <a:endParaRPr lang="en-GB" dirty="0">
              <a:ea typeface="Calibri" panose="020F0502020204030204" pitchFamily="34" charset="0"/>
              <a:cs typeface="Times New Roman" panose="02020603050405020304" pitchFamily="18" charset="0"/>
            </a:endParaRPr>
          </a:p>
          <a:p>
            <a:br>
              <a:rPr lang="en-GB" dirty="0"/>
            </a:br>
            <a:endParaRPr lang="en-GB" dirty="0"/>
          </a:p>
          <a:p>
            <a:pPr eaLnBrk="1" hangingPunct="1"/>
            <a:r>
              <a:rPr lang="en-GB" dirty="0"/>
              <a:t> </a:t>
            </a:r>
          </a:p>
          <a:p>
            <a:pPr eaLnBrk="1" hangingPunct="1"/>
            <a:endParaRPr lang="en-GB" dirty="0"/>
          </a:p>
        </p:txBody>
      </p:sp>
      <p:grpSp>
        <p:nvGrpSpPr>
          <p:cNvPr id="5123" name="Group 23"/>
          <p:cNvGrpSpPr>
            <a:grpSpLocks/>
          </p:cNvGrpSpPr>
          <p:nvPr/>
        </p:nvGrpSpPr>
        <p:grpSpPr bwMode="auto">
          <a:xfrm>
            <a:off x="76200" y="76200"/>
            <a:ext cx="8991600" cy="1258888"/>
            <a:chOff x="48" y="48"/>
            <a:chExt cx="5664" cy="793"/>
          </a:xfrm>
        </p:grpSpPr>
        <p:sp>
          <p:nvSpPr>
            <p:cNvPr id="5125" name="Rectangle 18"/>
            <p:cNvSpPr>
              <a:spLocks noChangeArrowheads="1"/>
            </p:cNvSpPr>
            <p:nvPr/>
          </p:nvSpPr>
          <p:spPr bwMode="ltGray">
            <a:xfrm>
              <a:off x="48" y="48"/>
              <a:ext cx="5664" cy="79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en-US" altLang="en-US" sz="2400">
                <a:solidFill>
                  <a:srgbClr val="8D010F"/>
                </a:solidFill>
                <a:latin typeface="Times" panose="02020603050405020304" pitchFamily="18" charset="0"/>
              </a:endParaRPr>
            </a:p>
          </p:txBody>
        </p:sp>
        <p:pic>
          <p:nvPicPr>
            <p:cNvPr id="5126" name="Picture 19" descr="LeedsUni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 y="278"/>
              <a:ext cx="1433"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4" name="Text Box 22"/>
          <p:cNvSpPr txBox="1">
            <a:spLocks noChangeArrowheads="1"/>
          </p:cNvSpPr>
          <p:nvPr/>
        </p:nvSpPr>
        <p:spPr bwMode="ltGray">
          <a:xfrm>
            <a:off x="355600" y="420688"/>
            <a:ext cx="5512544" cy="738187"/>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en-US" sz="2800" dirty="0">
                <a:solidFill>
                  <a:schemeClr val="bg1"/>
                </a:solidFill>
              </a:rPr>
              <a:t>Word embeddings </a:t>
            </a:r>
          </a:p>
          <a:p>
            <a:r>
              <a:rPr lang="en-GB" altLang="en-US" sz="2800" dirty="0">
                <a:solidFill>
                  <a:schemeClr val="bg1"/>
                </a:solidFill>
              </a:rPr>
              <a:t>and scaling to big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7620-CA40-624E-9DD2-992D9C01346E}"/>
              </a:ext>
            </a:extLst>
          </p:cNvPr>
          <p:cNvSpPr>
            <a:spLocks noGrp="1"/>
          </p:cNvSpPr>
          <p:nvPr>
            <p:ph type="title"/>
          </p:nvPr>
        </p:nvSpPr>
        <p:spPr>
          <a:xfrm>
            <a:off x="355600" y="422275"/>
            <a:ext cx="6088608" cy="738188"/>
          </a:xfrm>
        </p:spPr>
        <p:txBody>
          <a:bodyPr/>
          <a:lstStyle/>
          <a:p>
            <a:r>
              <a:rPr lang="en-GB" dirty="0">
                <a:ea typeface="Calibri" panose="020F0502020204030204" pitchFamily="34" charset="0"/>
                <a:cs typeface="Times New Roman" panose="02020603050405020304" pitchFamily="18" charset="0"/>
              </a:rPr>
              <a:t>Scaling to very very large corpora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for natural language disambiguation</a:t>
            </a:r>
            <a:endParaRPr lang="en-US" dirty="0"/>
          </a:p>
        </p:txBody>
      </p:sp>
      <p:sp>
        <p:nvSpPr>
          <p:cNvPr id="3" name="Content Placeholder 2">
            <a:extLst>
              <a:ext uri="{FF2B5EF4-FFF2-40B4-BE49-F238E27FC236}">
                <a16:creationId xmlns:a16="http://schemas.microsoft.com/office/drawing/2014/main" id="{B98C3DE1-E020-EF43-9797-0739BE81556E}"/>
              </a:ext>
            </a:extLst>
          </p:cNvPr>
          <p:cNvSpPr>
            <a:spLocks noGrp="1"/>
          </p:cNvSpPr>
          <p:nvPr>
            <p:ph sz="half" idx="1"/>
          </p:nvPr>
        </p:nvSpPr>
        <p:spPr>
          <a:xfrm>
            <a:off x="355600" y="1665288"/>
            <a:ext cx="8464872" cy="5192712"/>
          </a:xfrm>
        </p:spPr>
        <p:txBody>
          <a:bodyPr/>
          <a:lstStyle/>
          <a:p>
            <a:r>
              <a:rPr lang="en-GB" dirty="0"/>
              <a:t>When annotated data is not free: </a:t>
            </a:r>
          </a:p>
          <a:p>
            <a:r>
              <a:rPr lang="en-GB" dirty="0"/>
              <a:t>Active Learning: “… choose the most uncertain instances for manual annotation” </a:t>
            </a:r>
          </a:p>
          <a:p>
            <a:r>
              <a:rPr lang="en-GB" dirty="0"/>
              <a:t>Semi-Supervised Learning: “… choose the instances that have the highest probability of being correct for automatic labelling” </a:t>
            </a:r>
          </a:p>
          <a:p>
            <a:r>
              <a:rPr lang="en-GB" dirty="0"/>
              <a:t>“… direct efforts towards increasing the size of annotated training collections, while deemphasizing the focus on comparing different learning techniques trained only on small training corpora.”</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381791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2D44-A2D6-9A44-8397-36EADD9AFFF2}"/>
              </a:ext>
            </a:extLst>
          </p:cNvPr>
          <p:cNvSpPr>
            <a:spLocks noGrp="1"/>
          </p:cNvSpPr>
          <p:nvPr>
            <p:ph type="title"/>
          </p:nvPr>
        </p:nvSpPr>
        <p:spPr>
          <a:xfrm>
            <a:off x="251520" y="620688"/>
            <a:ext cx="6448648" cy="738188"/>
          </a:xfrm>
        </p:spPr>
        <p:txBody>
          <a:bodyPr/>
          <a:lstStyle/>
          <a:p>
            <a:r>
              <a:rPr lang="en-GB" dirty="0">
                <a:ea typeface="Calibri" panose="020F0502020204030204" pitchFamily="34" charset="0"/>
                <a:cs typeface="Times New Roman" panose="02020603050405020304" pitchFamily="18" charset="0"/>
              </a:rPr>
              <a:t>T </a:t>
            </a:r>
            <a:r>
              <a:rPr lang="en-GB" dirty="0" err="1">
                <a:ea typeface="Calibri" panose="020F0502020204030204" pitchFamily="34" charset="0"/>
                <a:cs typeface="Times New Roman" panose="02020603050405020304" pitchFamily="18" charset="0"/>
              </a:rPr>
              <a:t>Mikolov</a:t>
            </a:r>
            <a:r>
              <a:rPr lang="en-GB" dirty="0">
                <a:ea typeface="Calibri" panose="020F0502020204030204" pitchFamily="34" charset="0"/>
                <a:cs typeface="Times New Roman" panose="02020603050405020304" pitchFamily="18" charset="0"/>
              </a:rPr>
              <a:t> et al. 2013.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Efficient Estimation of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Word Representations in Vector Space</a:t>
            </a:r>
            <a:endParaRPr lang="en-US" dirty="0"/>
          </a:p>
        </p:txBody>
      </p:sp>
      <p:sp>
        <p:nvSpPr>
          <p:cNvPr id="3" name="Content Placeholder 2">
            <a:extLst>
              <a:ext uri="{FF2B5EF4-FFF2-40B4-BE49-F238E27FC236}">
                <a16:creationId xmlns:a16="http://schemas.microsoft.com/office/drawing/2014/main" id="{D319E6E3-2B63-6845-975C-0A8BA4424C8E}"/>
              </a:ext>
            </a:extLst>
          </p:cNvPr>
          <p:cNvSpPr>
            <a:spLocks noGrp="1"/>
          </p:cNvSpPr>
          <p:nvPr>
            <p:ph idx="1"/>
          </p:nvPr>
        </p:nvSpPr>
        <p:spPr>
          <a:xfrm>
            <a:off x="357187" y="1484784"/>
            <a:ext cx="8429625" cy="4349750"/>
          </a:xfrm>
        </p:spPr>
        <p:txBody>
          <a:bodyPr/>
          <a:lstStyle/>
          <a:p>
            <a:r>
              <a:rPr lang="en-US" b="1" dirty="0"/>
              <a:t>Aims</a:t>
            </a:r>
            <a:r>
              <a:rPr lang="en-US" dirty="0"/>
              <a:t>: “</a:t>
            </a:r>
            <a:r>
              <a:rPr lang="en-GB" dirty="0"/>
              <a:t>novel model architectures for computing continuous vector representations of words from very large data sets ... and … a new comprehensive test set for measuring both syntactic and semantic regularities” </a:t>
            </a:r>
            <a:endParaRPr lang="en-US" dirty="0"/>
          </a:p>
          <a:p>
            <a:r>
              <a:rPr lang="en-US" b="1" dirty="0"/>
              <a:t>Background</a:t>
            </a:r>
            <a:r>
              <a:rPr lang="en-US" dirty="0"/>
              <a:t>: vector representations in neural network </a:t>
            </a:r>
            <a:r>
              <a:rPr lang="en-US" dirty="0" err="1"/>
              <a:t>i</a:t>
            </a:r>
            <a:r>
              <a:rPr lang="en-US" dirty="0"/>
              <a:t>/o, </a:t>
            </a:r>
            <a:r>
              <a:rPr lang="en-GB" dirty="0"/>
              <a:t>Feedforward Neural Network Language Model (NNLM) </a:t>
            </a:r>
          </a:p>
          <a:p>
            <a:r>
              <a:rPr lang="en-US" dirty="0"/>
              <a:t>T</a:t>
            </a:r>
            <a:r>
              <a:rPr lang="en-GB" dirty="0"/>
              <a:t>raining complexity is high (processor, memory, duration)</a:t>
            </a:r>
            <a:endParaRPr lang="en-US" dirty="0"/>
          </a:p>
          <a:p>
            <a:r>
              <a:rPr lang="en-US" b="1" dirty="0"/>
              <a:t>Methods</a:t>
            </a:r>
            <a:r>
              <a:rPr lang="en-US" dirty="0"/>
              <a:t>: </a:t>
            </a:r>
            <a:r>
              <a:rPr lang="en-GB" dirty="0"/>
              <a:t>Continuous Bag-of-Words, Continuous Skip-gram fast training; new Word Relationships test set for evaluation</a:t>
            </a:r>
          </a:p>
          <a:p>
            <a:r>
              <a:rPr lang="en-US" b="1" dirty="0"/>
              <a:t>Conclusions</a:t>
            </a:r>
            <a:r>
              <a:rPr lang="en-US" dirty="0"/>
              <a:t>:  CBOW and Skip-gram have </a:t>
            </a:r>
            <a:r>
              <a:rPr lang="en-GB" dirty="0"/>
              <a:t>much lower computational complexity than feedforward and recurrent NNs</a:t>
            </a:r>
          </a:p>
          <a:p>
            <a:r>
              <a:rPr lang="en-GB" dirty="0"/>
              <a:t>Comprehensive test set will help the research community </a:t>
            </a:r>
          </a:p>
          <a:p>
            <a:endParaRPr lang="en-GB" dirty="0"/>
          </a:p>
          <a:p>
            <a:endParaRPr lang="en-US" dirty="0"/>
          </a:p>
        </p:txBody>
      </p:sp>
    </p:spTree>
    <p:extLst>
      <p:ext uri="{BB962C8B-B14F-4D97-AF65-F5344CB8AC3E}">
        <p14:creationId xmlns:p14="http://schemas.microsoft.com/office/powerpoint/2010/main" val="14186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F13C-D1A5-8341-8272-5721D1372CBA}"/>
              </a:ext>
            </a:extLst>
          </p:cNvPr>
          <p:cNvSpPr>
            <a:spLocks noGrp="1"/>
          </p:cNvSpPr>
          <p:nvPr>
            <p:ph type="title"/>
          </p:nvPr>
        </p:nvSpPr>
        <p:spPr>
          <a:xfrm>
            <a:off x="355600" y="422275"/>
            <a:ext cx="6160616" cy="738188"/>
          </a:xfrm>
        </p:spPr>
        <p:txBody>
          <a:bodyPr/>
          <a:lstStyle/>
          <a:p>
            <a:r>
              <a:rPr lang="en-GB" dirty="0">
                <a:ea typeface="Calibri" panose="020F0502020204030204" pitchFamily="34" charset="0"/>
                <a:cs typeface="Times New Roman" panose="02020603050405020304" pitchFamily="18" charset="0"/>
              </a:rPr>
              <a:t>Efficient Estimation of Word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Representations in Vector Space</a:t>
            </a:r>
            <a:endParaRPr lang="en-US" dirty="0"/>
          </a:p>
        </p:txBody>
      </p:sp>
      <p:pic>
        <p:nvPicPr>
          <p:cNvPr id="4" name="Content Placeholder 3">
            <a:extLst>
              <a:ext uri="{FF2B5EF4-FFF2-40B4-BE49-F238E27FC236}">
                <a16:creationId xmlns:a16="http://schemas.microsoft.com/office/drawing/2014/main" id="{D16F36BA-1ADA-0D4D-A4E5-D45F38DD795E}"/>
              </a:ext>
            </a:extLst>
          </p:cNvPr>
          <p:cNvPicPr>
            <a:picLocks noGrp="1" noChangeAspect="1"/>
          </p:cNvPicPr>
          <p:nvPr>
            <p:ph idx="1"/>
          </p:nvPr>
        </p:nvPicPr>
        <p:blipFill>
          <a:blip r:embed="rId2"/>
          <a:stretch>
            <a:fillRect/>
          </a:stretch>
        </p:blipFill>
        <p:spPr>
          <a:xfrm>
            <a:off x="1016606" y="1412776"/>
            <a:ext cx="7587842" cy="5187794"/>
          </a:xfrm>
          <a:prstGeom prst="rect">
            <a:avLst/>
          </a:prstGeom>
        </p:spPr>
      </p:pic>
    </p:spTree>
    <p:extLst>
      <p:ext uri="{BB962C8B-B14F-4D97-AF65-F5344CB8AC3E}">
        <p14:creationId xmlns:p14="http://schemas.microsoft.com/office/powerpoint/2010/main" val="191245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F13C-D1A5-8341-8272-5721D1372CBA}"/>
              </a:ext>
            </a:extLst>
          </p:cNvPr>
          <p:cNvSpPr>
            <a:spLocks noGrp="1"/>
          </p:cNvSpPr>
          <p:nvPr>
            <p:ph type="title"/>
          </p:nvPr>
        </p:nvSpPr>
        <p:spPr>
          <a:xfrm>
            <a:off x="355600" y="422275"/>
            <a:ext cx="6160616" cy="738188"/>
          </a:xfrm>
        </p:spPr>
        <p:txBody>
          <a:bodyPr/>
          <a:lstStyle/>
          <a:p>
            <a:r>
              <a:rPr lang="en-GB" dirty="0">
                <a:ea typeface="Calibri" panose="020F0502020204030204" pitchFamily="34" charset="0"/>
                <a:cs typeface="Times New Roman" panose="02020603050405020304" pitchFamily="18" charset="0"/>
              </a:rPr>
              <a:t>Efficient Estimation of Word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Representations in Vector Space</a:t>
            </a:r>
            <a:endParaRPr lang="en-US" dirty="0"/>
          </a:p>
        </p:txBody>
      </p:sp>
      <p:sp>
        <p:nvSpPr>
          <p:cNvPr id="3" name="Content Placeholder 2">
            <a:extLst>
              <a:ext uri="{FF2B5EF4-FFF2-40B4-BE49-F238E27FC236}">
                <a16:creationId xmlns:a16="http://schemas.microsoft.com/office/drawing/2014/main" id="{B1849365-4142-4B46-B100-523A27A5820C}"/>
              </a:ext>
            </a:extLst>
          </p:cNvPr>
          <p:cNvSpPr>
            <a:spLocks noGrp="1"/>
          </p:cNvSpPr>
          <p:nvPr>
            <p:ph idx="1"/>
          </p:nvPr>
        </p:nvSpPr>
        <p:spPr>
          <a:xfrm>
            <a:off x="355600" y="1665288"/>
            <a:ext cx="8429625" cy="4932064"/>
          </a:xfrm>
        </p:spPr>
        <p:txBody>
          <a:bodyPr/>
          <a:lstStyle/>
          <a:p>
            <a:r>
              <a:rPr lang="en-US" dirty="0"/>
              <a:t>“To compare the quality of different versions of word vectors, previous papers typically use a table showing example words and their most similar words, and understand them intuitively. … </a:t>
            </a:r>
            <a:r>
              <a:rPr lang="en-GB" dirty="0"/>
              <a:t>we define a comprehensive test set that contains five types of semantic questions, and nine types of syntactic questions. Two examples from each category are shown in Table 1. Overall, there are 8869 semantic and 10675 syntactic questions. … Question is assumed to be correctly answered only if the closest word to the vector computed using the above method is exactly the same as the correct word in the question; synonyms are thus counted as mistakes.” </a:t>
            </a:r>
          </a:p>
          <a:p>
            <a:endParaRPr lang="en-GB" dirty="0"/>
          </a:p>
          <a:p>
            <a:r>
              <a:rPr lang="en-US" dirty="0"/>
              <a:t> </a:t>
            </a:r>
          </a:p>
          <a:p>
            <a:endParaRPr lang="en-US" dirty="0"/>
          </a:p>
        </p:txBody>
      </p:sp>
    </p:spTree>
    <p:extLst>
      <p:ext uri="{BB962C8B-B14F-4D97-AF65-F5344CB8AC3E}">
        <p14:creationId xmlns:p14="http://schemas.microsoft.com/office/powerpoint/2010/main" val="143829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F13C-D1A5-8341-8272-5721D1372CBA}"/>
              </a:ext>
            </a:extLst>
          </p:cNvPr>
          <p:cNvSpPr>
            <a:spLocks noGrp="1"/>
          </p:cNvSpPr>
          <p:nvPr>
            <p:ph type="title"/>
          </p:nvPr>
        </p:nvSpPr>
        <p:spPr>
          <a:xfrm>
            <a:off x="355600" y="422275"/>
            <a:ext cx="6160616" cy="738188"/>
          </a:xfrm>
        </p:spPr>
        <p:txBody>
          <a:bodyPr/>
          <a:lstStyle/>
          <a:p>
            <a:r>
              <a:rPr lang="en-GB" dirty="0">
                <a:ea typeface="Calibri" panose="020F0502020204030204" pitchFamily="34" charset="0"/>
                <a:cs typeface="Times New Roman" panose="02020603050405020304" pitchFamily="18" charset="0"/>
              </a:rPr>
              <a:t>Efficient Estimation of Word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Representations in Vector Space</a:t>
            </a:r>
            <a:endParaRPr lang="en-US" dirty="0"/>
          </a:p>
        </p:txBody>
      </p:sp>
      <p:pic>
        <p:nvPicPr>
          <p:cNvPr id="4" name="Content Placeholder 3">
            <a:extLst>
              <a:ext uri="{FF2B5EF4-FFF2-40B4-BE49-F238E27FC236}">
                <a16:creationId xmlns:a16="http://schemas.microsoft.com/office/drawing/2014/main" id="{4DE017AE-7938-E949-B587-3A48176D69FA}"/>
              </a:ext>
            </a:extLst>
          </p:cNvPr>
          <p:cNvPicPr>
            <a:picLocks noGrp="1" noChangeAspect="1"/>
          </p:cNvPicPr>
          <p:nvPr>
            <p:ph idx="1"/>
          </p:nvPr>
        </p:nvPicPr>
        <p:blipFill>
          <a:blip r:embed="rId2"/>
          <a:stretch>
            <a:fillRect/>
          </a:stretch>
        </p:blipFill>
        <p:spPr>
          <a:xfrm>
            <a:off x="319142" y="1412775"/>
            <a:ext cx="8429322" cy="5341353"/>
          </a:xfrm>
          <a:prstGeom prst="rect">
            <a:avLst/>
          </a:prstGeom>
        </p:spPr>
      </p:pic>
    </p:spTree>
    <p:extLst>
      <p:ext uri="{BB962C8B-B14F-4D97-AF65-F5344CB8AC3E}">
        <p14:creationId xmlns:p14="http://schemas.microsoft.com/office/powerpoint/2010/main" val="28292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F13C-D1A5-8341-8272-5721D1372CBA}"/>
              </a:ext>
            </a:extLst>
          </p:cNvPr>
          <p:cNvSpPr>
            <a:spLocks noGrp="1"/>
          </p:cNvSpPr>
          <p:nvPr>
            <p:ph type="title"/>
          </p:nvPr>
        </p:nvSpPr>
        <p:spPr>
          <a:xfrm>
            <a:off x="355600" y="422275"/>
            <a:ext cx="6160616" cy="738188"/>
          </a:xfrm>
        </p:spPr>
        <p:txBody>
          <a:bodyPr/>
          <a:lstStyle/>
          <a:p>
            <a:r>
              <a:rPr lang="en-GB" dirty="0">
                <a:ea typeface="Calibri" panose="020F0502020204030204" pitchFamily="34" charset="0"/>
                <a:cs typeface="Times New Roman" panose="02020603050405020304" pitchFamily="18" charset="0"/>
              </a:rPr>
              <a:t>Efficient Estimation of Word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Representations in Vector Space</a:t>
            </a:r>
            <a:endParaRPr lang="en-US" dirty="0"/>
          </a:p>
        </p:txBody>
      </p:sp>
      <p:pic>
        <p:nvPicPr>
          <p:cNvPr id="4" name="Content Placeholder 3">
            <a:extLst>
              <a:ext uri="{FF2B5EF4-FFF2-40B4-BE49-F238E27FC236}">
                <a16:creationId xmlns:a16="http://schemas.microsoft.com/office/drawing/2014/main" id="{18D9176A-8827-D749-9F1D-46EBFA805CFC}"/>
              </a:ext>
            </a:extLst>
          </p:cNvPr>
          <p:cNvPicPr>
            <a:picLocks noGrp="1" noChangeAspect="1"/>
          </p:cNvPicPr>
          <p:nvPr>
            <p:ph idx="1"/>
          </p:nvPr>
        </p:nvPicPr>
        <p:blipFill>
          <a:blip r:embed="rId2"/>
          <a:stretch>
            <a:fillRect/>
          </a:stretch>
        </p:blipFill>
        <p:spPr>
          <a:xfrm>
            <a:off x="553265" y="1412614"/>
            <a:ext cx="8037470" cy="5445386"/>
          </a:xfrm>
          <a:prstGeom prst="rect">
            <a:avLst/>
          </a:prstGeom>
        </p:spPr>
      </p:pic>
    </p:spTree>
    <p:extLst>
      <p:ext uri="{BB962C8B-B14F-4D97-AF65-F5344CB8AC3E}">
        <p14:creationId xmlns:p14="http://schemas.microsoft.com/office/powerpoint/2010/main" val="302203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315E-02C3-494C-ACEB-02F5E595A378}"/>
              </a:ext>
            </a:extLst>
          </p:cNvPr>
          <p:cNvSpPr>
            <a:spLocks noGrp="1"/>
          </p:cNvSpPr>
          <p:nvPr>
            <p:ph type="title"/>
          </p:nvPr>
        </p:nvSpPr>
        <p:spPr>
          <a:xfrm>
            <a:off x="355600" y="422275"/>
            <a:ext cx="6304632" cy="738188"/>
          </a:xfrm>
        </p:spPr>
        <p:txBody>
          <a:bodyPr/>
          <a:lstStyle/>
          <a:p>
            <a:r>
              <a:rPr lang="en-GB" dirty="0">
                <a:ea typeface="Calibri" panose="020F0502020204030204" pitchFamily="34" charset="0"/>
                <a:cs typeface="Times New Roman" panose="02020603050405020304" pitchFamily="18" charset="0"/>
              </a:rPr>
              <a:t>Efficient Estimation of Word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Representations in Vector Space</a:t>
            </a:r>
            <a:endParaRPr lang="en-US" dirty="0"/>
          </a:p>
        </p:txBody>
      </p:sp>
      <p:sp>
        <p:nvSpPr>
          <p:cNvPr id="3" name="Content Placeholder 2">
            <a:extLst>
              <a:ext uri="{FF2B5EF4-FFF2-40B4-BE49-F238E27FC236}">
                <a16:creationId xmlns:a16="http://schemas.microsoft.com/office/drawing/2014/main" id="{08F269B1-10D7-324E-AFBA-9E65201C8712}"/>
              </a:ext>
            </a:extLst>
          </p:cNvPr>
          <p:cNvSpPr>
            <a:spLocks noGrp="1"/>
          </p:cNvSpPr>
          <p:nvPr>
            <p:ph idx="1"/>
          </p:nvPr>
        </p:nvSpPr>
        <p:spPr/>
        <p:txBody>
          <a:bodyPr/>
          <a:lstStyle/>
          <a:p>
            <a:r>
              <a:rPr lang="en-GB" dirty="0"/>
              <a:t>Predictions, for example, </a:t>
            </a:r>
            <a:r>
              <a:rPr lang="en-GB" i="1" dirty="0"/>
              <a:t>Paris - France + Italy = ?  Rome </a:t>
            </a:r>
          </a:p>
          <a:p>
            <a:endParaRPr lang="en-GB" dirty="0"/>
          </a:p>
          <a:p>
            <a:endParaRPr lang="en-US" dirty="0"/>
          </a:p>
        </p:txBody>
      </p:sp>
      <p:pic>
        <p:nvPicPr>
          <p:cNvPr id="4" name="Picture 3">
            <a:extLst>
              <a:ext uri="{FF2B5EF4-FFF2-40B4-BE49-F238E27FC236}">
                <a16:creationId xmlns:a16="http://schemas.microsoft.com/office/drawing/2014/main" id="{68D76E86-D7C7-BC45-827E-2013F95F53F4}"/>
              </a:ext>
            </a:extLst>
          </p:cNvPr>
          <p:cNvPicPr>
            <a:picLocks noChangeAspect="1"/>
          </p:cNvPicPr>
          <p:nvPr/>
        </p:nvPicPr>
        <p:blipFill>
          <a:blip r:embed="rId2"/>
          <a:stretch>
            <a:fillRect/>
          </a:stretch>
        </p:blipFill>
        <p:spPr>
          <a:xfrm>
            <a:off x="256021" y="2209800"/>
            <a:ext cx="8775534" cy="4099520"/>
          </a:xfrm>
          <a:prstGeom prst="rect">
            <a:avLst/>
          </a:prstGeom>
        </p:spPr>
      </p:pic>
    </p:spTree>
    <p:extLst>
      <p:ext uri="{BB962C8B-B14F-4D97-AF65-F5344CB8AC3E}">
        <p14:creationId xmlns:p14="http://schemas.microsoft.com/office/powerpoint/2010/main" val="244481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914C-375D-564F-891A-0B78224E6422}"/>
              </a:ext>
            </a:extLst>
          </p:cNvPr>
          <p:cNvSpPr>
            <a:spLocks noGrp="1"/>
          </p:cNvSpPr>
          <p:nvPr>
            <p:ph type="title"/>
          </p:nvPr>
        </p:nvSpPr>
        <p:spPr>
          <a:xfrm>
            <a:off x="355600" y="422275"/>
            <a:ext cx="5296520" cy="738188"/>
          </a:xfrm>
        </p:spPr>
        <p:txBody>
          <a:bodyPr/>
          <a:lstStyle/>
          <a:p>
            <a:r>
              <a:rPr lang="en-GB" dirty="0">
                <a:ea typeface="Calibri" panose="020F0502020204030204" pitchFamily="34" charset="0"/>
                <a:cs typeface="Times New Roman" panose="02020603050405020304" pitchFamily="18" charset="0"/>
              </a:rPr>
              <a:t>Efficient Estimation of Word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Representations in Vector Space</a:t>
            </a:r>
            <a:endParaRPr lang="en-US" dirty="0"/>
          </a:p>
        </p:txBody>
      </p:sp>
      <p:sp>
        <p:nvSpPr>
          <p:cNvPr id="3" name="Content Placeholder 2">
            <a:extLst>
              <a:ext uri="{FF2B5EF4-FFF2-40B4-BE49-F238E27FC236}">
                <a16:creationId xmlns:a16="http://schemas.microsoft.com/office/drawing/2014/main" id="{A6E74994-4747-2941-B159-143180A08BA1}"/>
              </a:ext>
            </a:extLst>
          </p:cNvPr>
          <p:cNvSpPr>
            <a:spLocks noGrp="1"/>
          </p:cNvSpPr>
          <p:nvPr>
            <p:ph idx="1"/>
          </p:nvPr>
        </p:nvSpPr>
        <p:spPr/>
        <p:txBody>
          <a:bodyPr/>
          <a:lstStyle/>
          <a:p>
            <a:r>
              <a:rPr lang="en-GB" dirty="0"/>
              <a:t>Conclusions: “… it is possible to train high quality word vectors using very simple model architectures, compared to the popular neural network models (both feedforward and recurrent). Because of the much lower computational complexity, it is possible to compute very accurate high dimensional word vectors from a much larger data set.</a:t>
            </a:r>
          </a:p>
          <a:p>
            <a:r>
              <a:rPr lang="en-GB" dirty="0"/>
              <a:t>… our comprehensive test set will help the research community to improve …</a:t>
            </a:r>
          </a:p>
          <a:p>
            <a:r>
              <a:rPr lang="en-GB" dirty="0"/>
              <a:t>… high quality word vectors will become an important building block for future NLP applications. “</a:t>
            </a:r>
          </a:p>
          <a:p>
            <a:endParaRPr lang="en-GB" dirty="0"/>
          </a:p>
          <a:p>
            <a:endParaRPr lang="en-GB" dirty="0"/>
          </a:p>
          <a:p>
            <a:endParaRPr lang="en-US" dirty="0"/>
          </a:p>
        </p:txBody>
      </p:sp>
    </p:spTree>
    <p:extLst>
      <p:ext uri="{BB962C8B-B14F-4D97-AF65-F5344CB8AC3E}">
        <p14:creationId xmlns:p14="http://schemas.microsoft.com/office/powerpoint/2010/main" val="208630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1F53-5903-F148-8858-91C05EAFB013}"/>
              </a:ext>
            </a:extLst>
          </p:cNvPr>
          <p:cNvSpPr>
            <a:spLocks noGrp="1"/>
          </p:cNvSpPr>
          <p:nvPr>
            <p:ph type="title"/>
          </p:nvPr>
        </p:nvSpPr>
        <p:spPr>
          <a:xfrm>
            <a:off x="355600" y="422275"/>
            <a:ext cx="6232624" cy="738188"/>
          </a:xfrm>
        </p:spPr>
        <p:txBody>
          <a:bodyPr/>
          <a:lstStyle/>
          <a:p>
            <a:r>
              <a:rPr lang="en-GB" dirty="0">
                <a:ea typeface="Calibri" panose="020F0502020204030204" pitchFamily="34" charset="0"/>
                <a:cs typeface="Times New Roman" panose="02020603050405020304" pitchFamily="18" charset="0"/>
              </a:rPr>
              <a:t>Google code archive – word2vec </a:t>
            </a:r>
            <a:r>
              <a:rPr lang="en-GB" u="sng" dirty="0">
                <a:solidFill>
                  <a:srgbClr val="0563C1"/>
                </a:solidFill>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code.google.com/archive/p/word2vec/</a:t>
            </a:r>
            <a:endParaRPr lang="en-US" dirty="0"/>
          </a:p>
        </p:txBody>
      </p:sp>
      <p:sp>
        <p:nvSpPr>
          <p:cNvPr id="3" name="Content Placeholder 2">
            <a:extLst>
              <a:ext uri="{FF2B5EF4-FFF2-40B4-BE49-F238E27FC236}">
                <a16:creationId xmlns:a16="http://schemas.microsoft.com/office/drawing/2014/main" id="{102F2797-AC21-034A-9919-683039509E53}"/>
              </a:ext>
            </a:extLst>
          </p:cNvPr>
          <p:cNvSpPr>
            <a:spLocks noGrp="1"/>
          </p:cNvSpPr>
          <p:nvPr>
            <p:ph idx="1"/>
          </p:nvPr>
        </p:nvSpPr>
        <p:spPr/>
        <p:txBody>
          <a:bodyPr/>
          <a:lstStyle/>
          <a:p>
            <a:r>
              <a:rPr lang="en-US" dirty="0"/>
              <a:t>“… </a:t>
            </a:r>
            <a:r>
              <a:rPr lang="en-GB" dirty="0"/>
              <a:t>The </a:t>
            </a:r>
            <a:r>
              <a:rPr lang="en-GB" b="1" dirty="0"/>
              <a:t>word2vec</a:t>
            </a:r>
            <a:r>
              <a:rPr lang="en-GB" dirty="0"/>
              <a:t> tool takes a text corpus as input and produces the word vectors as output. It first constructs a vocabulary from the training text data and then learns vector representation of words. The resulting word vector file can be used as features in many natural language processing and machine learning applications.</a:t>
            </a:r>
          </a:p>
          <a:p>
            <a:r>
              <a:rPr lang="en-GB" dirty="0"/>
              <a:t>A simple way to investigate the learned representations is to find the closest words for a user-specified word z The </a:t>
            </a:r>
            <a:r>
              <a:rPr lang="en-GB" b="1" dirty="0"/>
              <a:t>distance</a:t>
            </a:r>
            <a:r>
              <a:rPr lang="en-GB" dirty="0"/>
              <a:t> tool serves that purpose. For example, if you enter '</a:t>
            </a:r>
            <a:r>
              <a:rPr lang="en-GB" dirty="0" err="1"/>
              <a:t>france</a:t>
            </a:r>
            <a:r>
              <a:rPr lang="en-GB" dirty="0"/>
              <a:t>', </a:t>
            </a:r>
            <a:r>
              <a:rPr lang="en-GB" b="1" dirty="0"/>
              <a:t>distance</a:t>
            </a:r>
            <a:r>
              <a:rPr lang="en-GB" dirty="0"/>
              <a:t> will display the most similar words and their distances to '</a:t>
            </a:r>
            <a:r>
              <a:rPr lang="en-GB" dirty="0" err="1"/>
              <a:t>france</a:t>
            </a:r>
            <a:r>
              <a:rPr lang="en-GB" dirty="0"/>
              <a:t>’ …”</a:t>
            </a:r>
          </a:p>
          <a:p>
            <a:r>
              <a:rPr lang="en-GB" b="1" dirty="0"/>
              <a:t>Also</a:t>
            </a:r>
            <a:r>
              <a:rPr lang="en-GB" dirty="0"/>
              <a:t>: large training-set corpora, and pre-trained vectors</a:t>
            </a:r>
          </a:p>
          <a:p>
            <a:endParaRPr lang="en-US" dirty="0"/>
          </a:p>
        </p:txBody>
      </p:sp>
    </p:spTree>
    <p:extLst>
      <p:ext uri="{BB962C8B-B14F-4D97-AF65-F5344CB8AC3E}">
        <p14:creationId xmlns:p14="http://schemas.microsoft.com/office/powerpoint/2010/main" val="222601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body" idx="1"/>
          </p:nvPr>
        </p:nvSpPr>
        <p:spPr>
          <a:xfrm>
            <a:off x="355600" y="1335088"/>
            <a:ext cx="8431213" cy="5003800"/>
          </a:xfrm>
        </p:spPr>
        <p:txBody>
          <a:bodyPr/>
          <a:lstStyle/>
          <a:p>
            <a:r>
              <a:rPr lang="en-GB" dirty="0"/>
              <a:t>In these papers and Google code archive, you will learn more about methods and software to learn word embeddings (numerical vector representations of word meanings) from corpora, and the impacts of scaling from small data to large real-world data-sets. </a:t>
            </a: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E Atwell. 1986. A parsing expert system which learns from corpus analysis </a:t>
            </a:r>
            <a:r>
              <a:rPr lang="en-GB" dirty="0">
                <a:solidFill>
                  <a:srgbClr val="4472C4"/>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atwell86wordEmbeddings.pdf</a:t>
            </a:r>
            <a:r>
              <a:rPr lang="en-GB" dirty="0">
                <a:ea typeface="Calibri" panose="020F0502020204030204" pitchFamily="34" charset="0"/>
                <a:cs typeface="Times New Roman" panose="02020603050405020304" pitchFamily="18" charset="0"/>
              </a:rPr>
              <a:t>  - 1</a:t>
            </a:r>
            <a:r>
              <a:rPr lang="en-GB" baseline="30000" dirty="0">
                <a:ea typeface="Calibri" panose="020F0502020204030204" pitchFamily="34" charset="0"/>
                <a:cs typeface="Times New Roman" panose="02020603050405020304" pitchFamily="18" charset="0"/>
              </a:rPr>
              <a:t>st</a:t>
            </a:r>
            <a:r>
              <a:rPr lang="en-GB" dirty="0">
                <a:ea typeface="Calibri" panose="020F0502020204030204" pitchFamily="34" charset="0"/>
                <a:cs typeface="Times New Roman" panose="02020603050405020304" pitchFamily="18" charset="0"/>
              </a:rPr>
              <a:t> attempt, very limited</a:t>
            </a: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M </a:t>
            </a:r>
            <a:r>
              <a:rPr lang="en-GB" dirty="0" err="1">
                <a:ea typeface="Calibri" panose="020F0502020204030204" pitchFamily="34" charset="0"/>
                <a:cs typeface="Times New Roman" panose="02020603050405020304" pitchFamily="18" charset="0"/>
              </a:rPr>
              <a:t>Banko</a:t>
            </a:r>
            <a:r>
              <a:rPr lang="en-GB" dirty="0">
                <a:ea typeface="Calibri" panose="020F0502020204030204" pitchFamily="34" charset="0"/>
                <a:cs typeface="Times New Roman" panose="02020603050405020304" pitchFamily="18" charset="0"/>
              </a:rPr>
              <a:t> and E Brill. 2001. Scaling to very very large corpora for natural language disambiguation </a:t>
            </a:r>
            <a:r>
              <a:rPr lang="en-GB" dirty="0">
                <a:solidFill>
                  <a:srgbClr val="4472C4"/>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banko01largeCorpora.pdf</a:t>
            </a:r>
            <a:r>
              <a:rPr lang="en-GB" dirty="0">
                <a:ea typeface="Calibri" panose="020F0502020204030204" pitchFamily="34" charset="0"/>
                <a:cs typeface="Times New Roman" panose="02020603050405020304" pitchFamily="18" charset="0"/>
              </a:rPr>
              <a:t>   </a:t>
            </a:r>
          </a:p>
          <a:p>
            <a:pPr marL="457200" lvl="1" indent="0">
              <a:buNone/>
            </a:pPr>
            <a:r>
              <a:rPr lang="en-GB" dirty="0">
                <a:ea typeface="Calibri" panose="020F0502020204030204" pitchFamily="34" charset="0"/>
                <a:cs typeface="Times New Roman" panose="02020603050405020304" pitchFamily="18" charset="0"/>
              </a:rPr>
              <a:t>	- </a:t>
            </a:r>
            <a:r>
              <a:rPr lang="en-GB" dirty="0"/>
              <a:t>More data gives higher accuracy, for all classifiers</a:t>
            </a:r>
            <a:endParaRPr lang="en-GB" dirty="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T </a:t>
            </a:r>
            <a:r>
              <a:rPr lang="en-GB" dirty="0" err="1">
                <a:ea typeface="Calibri" panose="020F0502020204030204" pitchFamily="34" charset="0"/>
                <a:cs typeface="Times New Roman" panose="02020603050405020304" pitchFamily="18" charset="0"/>
              </a:rPr>
              <a:t>Mikolov</a:t>
            </a:r>
            <a:r>
              <a:rPr lang="en-GB" dirty="0">
                <a:ea typeface="Calibri" panose="020F0502020204030204" pitchFamily="34" charset="0"/>
                <a:cs typeface="Times New Roman" panose="02020603050405020304" pitchFamily="18" charset="0"/>
              </a:rPr>
              <a:t> et al. 2013. Efficient Estimation of Word Representations in Vector Space </a:t>
            </a:r>
            <a:r>
              <a:rPr lang="en-GB" dirty="0">
                <a:solidFill>
                  <a:srgbClr val="4472C4"/>
                </a:solidFill>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mikolov13word2vec.pdf  </a:t>
            </a:r>
            <a:r>
              <a:rPr lang="en-GB" dirty="0">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 CBOW</a:t>
            </a:r>
            <a:r>
              <a:rPr lang="en-GB">
                <a:effectLst>
                  <a:outerShdw blurRad="38100" dist="25400" dir="5400000" algn="ctr">
                    <a:srgbClr val="6E747A">
                      <a:alpha val="43000"/>
                    </a:srgbClr>
                  </a:outerShdw>
                </a:effectLst>
                <a:ea typeface="Calibri" panose="020F0502020204030204" pitchFamily="34" charset="0"/>
                <a:cs typeface="Times New Roman" panose="02020603050405020304" pitchFamily="18" charset="0"/>
              </a:rPr>
              <a:t>, Skip-gram</a:t>
            </a:r>
            <a:endParaRPr lang="en-GB" dirty="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dirty="0">
                <a:ea typeface="Calibri" panose="020F0502020204030204" pitchFamily="34" charset="0"/>
                <a:cs typeface="Times New Roman" panose="02020603050405020304" pitchFamily="18" charset="0"/>
              </a:rPr>
              <a:t>Google code archive – word2vec </a:t>
            </a:r>
            <a:r>
              <a:rPr lang="en-GB" u="sng" dirty="0">
                <a:solidFill>
                  <a:srgbClr val="0563C1"/>
                </a:solidFill>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code.google.com/archive/p/word2vec/</a:t>
            </a:r>
            <a:endParaRPr lang="en-GB" dirty="0">
              <a:ea typeface="Calibri" panose="020F0502020204030204" pitchFamily="34" charset="0"/>
              <a:cs typeface="Times New Roman" panose="02020603050405020304" pitchFamily="18" charset="0"/>
            </a:endParaRPr>
          </a:p>
          <a:p>
            <a:br>
              <a:rPr lang="en-GB" dirty="0"/>
            </a:br>
            <a:endParaRPr lang="en-GB" dirty="0"/>
          </a:p>
          <a:p>
            <a:pPr eaLnBrk="1" hangingPunct="1"/>
            <a:r>
              <a:rPr lang="en-GB" dirty="0"/>
              <a:t> </a:t>
            </a:r>
          </a:p>
          <a:p>
            <a:pPr eaLnBrk="1" hangingPunct="1"/>
            <a:endParaRPr lang="en-GB" dirty="0"/>
          </a:p>
        </p:txBody>
      </p:sp>
      <p:grpSp>
        <p:nvGrpSpPr>
          <p:cNvPr id="5123" name="Group 23"/>
          <p:cNvGrpSpPr>
            <a:grpSpLocks/>
          </p:cNvGrpSpPr>
          <p:nvPr/>
        </p:nvGrpSpPr>
        <p:grpSpPr bwMode="auto">
          <a:xfrm>
            <a:off x="76200" y="76200"/>
            <a:ext cx="8991600" cy="1258888"/>
            <a:chOff x="48" y="48"/>
            <a:chExt cx="5664" cy="793"/>
          </a:xfrm>
        </p:grpSpPr>
        <p:sp>
          <p:nvSpPr>
            <p:cNvPr id="5125" name="Rectangle 18"/>
            <p:cNvSpPr>
              <a:spLocks noChangeArrowheads="1"/>
            </p:cNvSpPr>
            <p:nvPr/>
          </p:nvSpPr>
          <p:spPr bwMode="ltGray">
            <a:xfrm>
              <a:off x="48" y="48"/>
              <a:ext cx="5664" cy="79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en-US" altLang="en-US" sz="2400">
                <a:solidFill>
                  <a:srgbClr val="8D010F"/>
                </a:solidFill>
                <a:latin typeface="Times" panose="02020603050405020304" pitchFamily="18" charset="0"/>
              </a:endParaRPr>
            </a:p>
          </p:txBody>
        </p:sp>
        <p:pic>
          <p:nvPicPr>
            <p:cNvPr id="5126" name="Picture 19" descr="LeedsUni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 y="278"/>
              <a:ext cx="1433"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4" name="Text Box 22"/>
          <p:cNvSpPr txBox="1">
            <a:spLocks noChangeArrowheads="1"/>
          </p:cNvSpPr>
          <p:nvPr/>
        </p:nvSpPr>
        <p:spPr bwMode="ltGray">
          <a:xfrm>
            <a:off x="355600" y="420688"/>
            <a:ext cx="5512544" cy="738187"/>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en-US" sz="2800" dirty="0">
                <a:solidFill>
                  <a:schemeClr val="bg1"/>
                </a:solidFill>
              </a:rPr>
              <a:t>Summary</a:t>
            </a:r>
          </a:p>
        </p:txBody>
      </p:sp>
    </p:spTree>
    <p:extLst>
      <p:ext uri="{BB962C8B-B14F-4D97-AF65-F5344CB8AC3E}">
        <p14:creationId xmlns:p14="http://schemas.microsoft.com/office/powerpoint/2010/main" val="43900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E0A4-499C-0249-9CF3-DD598CB346DE}"/>
              </a:ext>
            </a:extLst>
          </p:cNvPr>
          <p:cNvSpPr>
            <a:spLocks noGrp="1"/>
          </p:cNvSpPr>
          <p:nvPr>
            <p:ph type="title"/>
          </p:nvPr>
        </p:nvSpPr>
        <p:spPr/>
        <p:txBody>
          <a:bodyPr/>
          <a:lstStyle/>
          <a:p>
            <a:r>
              <a:rPr lang="en-US" dirty="0"/>
              <a:t>AI Research papers</a:t>
            </a:r>
          </a:p>
        </p:txBody>
      </p:sp>
      <p:sp>
        <p:nvSpPr>
          <p:cNvPr id="3" name="Content Placeholder 2">
            <a:extLst>
              <a:ext uri="{FF2B5EF4-FFF2-40B4-BE49-F238E27FC236}">
                <a16:creationId xmlns:a16="http://schemas.microsoft.com/office/drawing/2014/main" id="{34154001-20AF-7741-9065-461DE10612D3}"/>
              </a:ext>
            </a:extLst>
          </p:cNvPr>
          <p:cNvSpPr>
            <a:spLocks noGrp="1"/>
          </p:cNvSpPr>
          <p:nvPr>
            <p:ph idx="1"/>
          </p:nvPr>
        </p:nvSpPr>
        <p:spPr>
          <a:xfrm>
            <a:off x="355600" y="1484784"/>
            <a:ext cx="8429625" cy="5076080"/>
          </a:xfrm>
        </p:spPr>
        <p:txBody>
          <a:bodyPr/>
          <a:lstStyle/>
          <a:p>
            <a:r>
              <a:rPr lang="en-GB" dirty="0"/>
              <a:t>AI research is reported in a paper presented at a conference and then published in a conference </a:t>
            </a:r>
            <a:r>
              <a:rPr lang="en-GB" b="1" dirty="0"/>
              <a:t>proceedings</a:t>
            </a:r>
            <a:r>
              <a:rPr lang="en-GB" dirty="0"/>
              <a:t> (or </a:t>
            </a:r>
            <a:r>
              <a:rPr lang="en-GB" b="1" dirty="0"/>
              <a:t>journal</a:t>
            </a:r>
            <a:r>
              <a:rPr lang="en-GB" dirty="0"/>
              <a:t>)</a:t>
            </a:r>
          </a:p>
          <a:p>
            <a:endParaRPr lang="en-GB" dirty="0"/>
          </a:p>
          <a:p>
            <a:r>
              <a:rPr lang="en-GB" dirty="0"/>
              <a:t>e.g. ACL: Association for Computational Linguistics </a:t>
            </a:r>
            <a:r>
              <a:rPr lang="en-GB" dirty="0">
                <a:hlinkClick r:id="rId2"/>
              </a:rPr>
              <a:t>https://</a:t>
            </a:r>
            <a:r>
              <a:rPr lang="en-GB" dirty="0">
                <a:effectLst>
                  <a:outerShdw blurRad="38100" dist="25400" dir="5400000" algn="ctr">
                    <a:srgbClr val="6E747A">
                      <a:alpha val="43000"/>
                    </a:srgbClr>
                  </a:outerShdw>
                </a:effectLst>
                <a:hlinkClick r:id="rId2"/>
              </a:rPr>
              <a:t>aclweb.org</a:t>
            </a:r>
            <a:r>
              <a:rPr lang="en-GB" dirty="0">
                <a:effectLst>
                  <a:outerShdw blurRad="38100" dist="25400" dir="5400000" algn="ctr">
                    <a:srgbClr val="6E747A">
                      <a:alpha val="43000"/>
                    </a:srgbClr>
                  </a:outerShdw>
                </a:effectLst>
              </a:rPr>
              <a:t> </a:t>
            </a:r>
            <a:endParaRPr lang="en-GB" dirty="0"/>
          </a:p>
          <a:p>
            <a:r>
              <a:rPr lang="en-US" dirty="0"/>
              <a:t>Lists of computational linguistics journals, conferences</a:t>
            </a:r>
          </a:p>
          <a:p>
            <a:r>
              <a:rPr lang="en-US" dirty="0"/>
              <a:t> journals </a:t>
            </a:r>
            <a:r>
              <a:rPr lang="en-US" dirty="0">
                <a:hlinkClick r:id="rId3"/>
              </a:rPr>
              <a:t>https://aclweb.org/aclwiki/Journals</a:t>
            </a:r>
            <a:r>
              <a:rPr lang="en-US" dirty="0"/>
              <a:t> </a:t>
            </a:r>
          </a:p>
          <a:p>
            <a:r>
              <a:rPr lang="en-US" dirty="0"/>
              <a:t>conferences </a:t>
            </a:r>
            <a:r>
              <a:rPr lang="en-US" dirty="0">
                <a:hlinkClick r:id="rId4"/>
              </a:rPr>
              <a:t>https://www.aclweb.org/portal/events</a:t>
            </a:r>
            <a:r>
              <a:rPr lang="en-US" dirty="0"/>
              <a:t> </a:t>
            </a:r>
          </a:p>
          <a:p>
            <a:r>
              <a:rPr lang="en-US" dirty="0"/>
              <a:t>Research papers: ACL Anthology </a:t>
            </a:r>
            <a:r>
              <a:rPr lang="en-US" dirty="0">
                <a:hlinkClick r:id="rId5"/>
              </a:rPr>
              <a:t>https://aclanthology.org/</a:t>
            </a:r>
            <a:r>
              <a:rPr lang="en-US" dirty="0"/>
              <a:t> </a:t>
            </a:r>
          </a:p>
          <a:p>
            <a:r>
              <a:rPr lang="en-US" dirty="0"/>
              <a:t>   note: Latin plural - 1 corpus, 2+ corpora  (corpuses) </a:t>
            </a:r>
          </a:p>
          <a:p>
            <a:r>
              <a:rPr lang="en-US" dirty="0"/>
              <a:t>   note: is “Proceedings” singular or plural ?? (check in </a:t>
            </a:r>
            <a:r>
              <a:rPr lang="en-US" dirty="0" err="1"/>
              <a:t>SkE</a:t>
            </a:r>
            <a:r>
              <a:rPr lang="en-US" dirty="0"/>
              <a:t>)</a:t>
            </a:r>
          </a:p>
        </p:txBody>
      </p:sp>
    </p:spTree>
    <p:extLst>
      <p:ext uri="{BB962C8B-B14F-4D97-AF65-F5344CB8AC3E}">
        <p14:creationId xmlns:p14="http://schemas.microsoft.com/office/powerpoint/2010/main" val="140352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6158-DEC9-8C43-9E60-533315658A83}"/>
              </a:ext>
            </a:extLst>
          </p:cNvPr>
          <p:cNvSpPr>
            <a:spLocks noGrp="1"/>
          </p:cNvSpPr>
          <p:nvPr>
            <p:ph type="title"/>
          </p:nvPr>
        </p:nvSpPr>
        <p:spPr/>
        <p:txBody>
          <a:bodyPr/>
          <a:lstStyle/>
          <a:p>
            <a:r>
              <a:rPr lang="en-US" dirty="0"/>
              <a:t>Why read AI research papers?</a:t>
            </a:r>
          </a:p>
        </p:txBody>
      </p:sp>
      <p:sp>
        <p:nvSpPr>
          <p:cNvPr id="3" name="Content Placeholder 2">
            <a:extLst>
              <a:ext uri="{FF2B5EF4-FFF2-40B4-BE49-F238E27FC236}">
                <a16:creationId xmlns:a16="http://schemas.microsoft.com/office/drawing/2014/main" id="{F99EB9E8-5230-ED40-BA1F-2EFA5C9E6749}"/>
              </a:ext>
            </a:extLst>
          </p:cNvPr>
          <p:cNvSpPr>
            <a:spLocks noGrp="1"/>
          </p:cNvSpPr>
          <p:nvPr>
            <p:ph idx="1"/>
          </p:nvPr>
        </p:nvSpPr>
        <p:spPr>
          <a:xfrm>
            <a:off x="355600" y="1484784"/>
            <a:ext cx="8608888" cy="5184576"/>
          </a:xfrm>
        </p:spPr>
        <p:txBody>
          <a:bodyPr/>
          <a:lstStyle/>
          <a:p>
            <a:r>
              <a:rPr lang="en-GB" dirty="0"/>
              <a:t>To learn about AI research …</a:t>
            </a:r>
          </a:p>
          <a:p>
            <a:r>
              <a:rPr lang="en-GB" dirty="0"/>
              <a:t>Also, ideas for a research proposal? </a:t>
            </a:r>
          </a:p>
          <a:p>
            <a:r>
              <a:rPr lang="en-GB" dirty="0"/>
              <a:t>AI research paper is similar to a research proposal:</a:t>
            </a:r>
            <a:endParaRPr lang="en-GB" b="1" dirty="0"/>
          </a:p>
          <a:p>
            <a:r>
              <a:rPr lang="en-GB" b="1" dirty="0"/>
              <a:t>Research aims &amp; objectives</a:t>
            </a:r>
            <a:endParaRPr lang="en-GB" dirty="0"/>
          </a:p>
          <a:p>
            <a:r>
              <a:rPr lang="en-GB" b="1" dirty="0"/>
              <a:t>Background – </a:t>
            </a:r>
            <a:r>
              <a:rPr lang="en-GB" dirty="0"/>
              <a:t>related research</a:t>
            </a:r>
          </a:p>
          <a:p>
            <a:r>
              <a:rPr lang="en-GB" b="1" dirty="0"/>
              <a:t>Methods – </a:t>
            </a:r>
            <a:r>
              <a:rPr lang="en-GB" dirty="0"/>
              <a:t>Programme of research work (usually no durations)</a:t>
            </a:r>
          </a:p>
          <a:p>
            <a:r>
              <a:rPr lang="en-GB" b="1" dirty="0"/>
              <a:t>Conclusions - </a:t>
            </a:r>
            <a:r>
              <a:rPr lang="en-GB" dirty="0"/>
              <a:t>contribution to knowledge, importance</a:t>
            </a:r>
          </a:p>
          <a:p>
            <a:r>
              <a:rPr lang="en-GB" dirty="0"/>
              <a:t>PLUS: </a:t>
            </a:r>
            <a:r>
              <a:rPr lang="en-GB" b="1" dirty="0"/>
              <a:t>Results </a:t>
            </a:r>
            <a:r>
              <a:rPr lang="en-GB" dirty="0"/>
              <a:t>- not usually in a research proposal</a:t>
            </a:r>
            <a:endParaRPr lang="en-GB" b="1" dirty="0"/>
          </a:p>
          <a:p>
            <a:r>
              <a:rPr lang="en-GB" dirty="0"/>
              <a:t>(but proposal can add a “pilot study” for “proof of concept”)</a:t>
            </a:r>
          </a:p>
          <a:p>
            <a:endParaRPr lang="en-GB" dirty="0"/>
          </a:p>
          <a:p>
            <a:endParaRPr lang="en-GB" dirty="0"/>
          </a:p>
          <a:p>
            <a:endParaRPr lang="en-US" dirty="0"/>
          </a:p>
        </p:txBody>
      </p:sp>
    </p:spTree>
    <p:extLst>
      <p:ext uri="{BB962C8B-B14F-4D97-AF65-F5344CB8AC3E}">
        <p14:creationId xmlns:p14="http://schemas.microsoft.com/office/powerpoint/2010/main" val="303930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448E-9C27-7145-AB9A-B0B86315C3CE}"/>
              </a:ext>
            </a:extLst>
          </p:cNvPr>
          <p:cNvSpPr>
            <a:spLocks noGrp="1"/>
          </p:cNvSpPr>
          <p:nvPr>
            <p:ph type="title"/>
          </p:nvPr>
        </p:nvSpPr>
        <p:spPr>
          <a:xfrm>
            <a:off x="355600" y="422275"/>
            <a:ext cx="6304632" cy="738188"/>
          </a:xfrm>
        </p:spPr>
        <p:txBody>
          <a:bodyPr/>
          <a:lstStyle/>
          <a:p>
            <a:r>
              <a:rPr lang="en-US" dirty="0"/>
              <a:t>E Atwell. 1986. A parsing expert system which learns from corpus analysis</a:t>
            </a:r>
          </a:p>
        </p:txBody>
      </p:sp>
      <p:sp>
        <p:nvSpPr>
          <p:cNvPr id="3" name="Content Placeholder 2">
            <a:extLst>
              <a:ext uri="{FF2B5EF4-FFF2-40B4-BE49-F238E27FC236}">
                <a16:creationId xmlns:a16="http://schemas.microsoft.com/office/drawing/2014/main" id="{E3C5CEBA-D35C-B44E-9CCB-1AF37B298C61}"/>
              </a:ext>
            </a:extLst>
          </p:cNvPr>
          <p:cNvSpPr>
            <a:spLocks noGrp="1"/>
          </p:cNvSpPr>
          <p:nvPr>
            <p:ph idx="1"/>
          </p:nvPr>
        </p:nvSpPr>
        <p:spPr>
          <a:xfrm>
            <a:off x="355600" y="1665288"/>
            <a:ext cx="8608888" cy="5004072"/>
          </a:xfrm>
        </p:spPr>
        <p:txBody>
          <a:bodyPr/>
          <a:lstStyle/>
          <a:p>
            <a:r>
              <a:rPr lang="en-US" dirty="0"/>
              <a:t>Aim: a discovery procedure for grammar, given a corpus</a:t>
            </a:r>
          </a:p>
          <a:p>
            <a:r>
              <a:rPr lang="en-US" dirty="0"/>
              <a:t>Background: English grammar, </a:t>
            </a:r>
            <a:r>
              <a:rPr lang="en-US" dirty="0" err="1"/>
              <a:t>PoS</a:t>
            </a:r>
            <a:r>
              <a:rPr lang="en-US" dirty="0"/>
              <a:t> taggers, Markov bi-grams</a:t>
            </a:r>
          </a:p>
          <a:p>
            <a:r>
              <a:rPr lang="en-US" dirty="0"/>
              <a:t>Methods: frequent words: list of left-contexts and right-contexts</a:t>
            </a:r>
          </a:p>
          <a:p>
            <a:r>
              <a:rPr lang="en-US" dirty="0"/>
              <a:t>“all possible pairings of one word with another word (w1, w2) were compared; if the context-lists of w1 were significantly similar to the context-lists of w2, the two were deemed to belong to the same word-class” </a:t>
            </a:r>
          </a:p>
          <a:p>
            <a:r>
              <a:rPr lang="en-US" dirty="0"/>
              <a:t>Conclusions: 1</a:t>
            </a:r>
            <a:r>
              <a:rPr lang="en-US" baseline="30000" dirty="0"/>
              <a:t>st</a:t>
            </a:r>
            <a:r>
              <a:rPr lang="en-US" dirty="0"/>
              <a:t> corpus linguist to learn </a:t>
            </a:r>
            <a:r>
              <a:rPr lang="en-GB" dirty="0"/>
              <a:t>word embeddings from a corpus: numerical vector representations of word meanings </a:t>
            </a:r>
          </a:p>
          <a:p>
            <a:r>
              <a:rPr lang="en-GB" dirty="0"/>
              <a:t>BUT: “200,000-word corpus … only 175 words occur 100 times … </a:t>
            </a:r>
            <a:r>
              <a:rPr lang="en-US" dirty="0"/>
              <a:t>several weeks on ICL-2960 university mainframe computer”</a:t>
            </a:r>
            <a:endParaRPr lang="en-GB" dirty="0"/>
          </a:p>
        </p:txBody>
      </p:sp>
    </p:spTree>
    <p:extLst>
      <p:ext uri="{BB962C8B-B14F-4D97-AF65-F5344CB8AC3E}">
        <p14:creationId xmlns:p14="http://schemas.microsoft.com/office/powerpoint/2010/main" val="36035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1A29610-81F0-47B9-8754-F80D2F13DBAC}"/>
              </a:ext>
            </a:extLst>
          </p:cNvPr>
          <p:cNvSpPr>
            <a:spLocks noGrp="1"/>
          </p:cNvSpPr>
          <p:nvPr>
            <p:ph type="title"/>
          </p:nvPr>
        </p:nvSpPr>
        <p:spPr>
          <a:xfrm>
            <a:off x="355600" y="422275"/>
            <a:ext cx="4876800" cy="738188"/>
          </a:xfrm>
        </p:spPr>
        <p:txBody>
          <a:bodyPr/>
          <a:lstStyle/>
          <a:p>
            <a:r>
              <a:rPr lang="en-US" dirty="0"/>
              <a:t>A parsing expert system which learns from corpus analysis</a:t>
            </a:r>
          </a:p>
        </p:txBody>
      </p:sp>
      <p:pic>
        <p:nvPicPr>
          <p:cNvPr id="4" name="Content Placeholder 3">
            <a:extLst>
              <a:ext uri="{FF2B5EF4-FFF2-40B4-BE49-F238E27FC236}">
                <a16:creationId xmlns:a16="http://schemas.microsoft.com/office/drawing/2014/main" id="{67F0B4C3-15C2-AE4B-8006-BF78AE63EF0D}"/>
              </a:ext>
            </a:extLst>
          </p:cNvPr>
          <p:cNvPicPr>
            <a:picLocks noGrp="1" noChangeAspect="1"/>
          </p:cNvPicPr>
          <p:nvPr>
            <p:ph sz="half" idx="1"/>
          </p:nvPr>
        </p:nvPicPr>
        <p:blipFill>
          <a:blip r:embed="rId3"/>
          <a:stretch>
            <a:fillRect/>
          </a:stretch>
        </p:blipFill>
        <p:spPr>
          <a:xfrm>
            <a:off x="755576" y="1385264"/>
            <a:ext cx="3642149" cy="5356104"/>
          </a:xfrm>
          <a:prstGeom prst="rect">
            <a:avLst/>
          </a:prstGeom>
          <a:noFill/>
        </p:spPr>
      </p:pic>
      <p:sp>
        <p:nvSpPr>
          <p:cNvPr id="11" name="Content Placeholder 3">
            <a:extLst>
              <a:ext uri="{FF2B5EF4-FFF2-40B4-BE49-F238E27FC236}">
                <a16:creationId xmlns:a16="http://schemas.microsoft.com/office/drawing/2014/main" id="{3D14CBF0-DA8B-4D54-BAB7-BA621EF6F2BD}"/>
              </a:ext>
            </a:extLst>
          </p:cNvPr>
          <p:cNvSpPr>
            <a:spLocks noGrp="1"/>
          </p:cNvSpPr>
          <p:nvPr>
            <p:ph sz="half" idx="2"/>
          </p:nvPr>
        </p:nvSpPr>
        <p:spPr>
          <a:xfrm>
            <a:off x="4646612" y="1665288"/>
            <a:ext cx="4317875" cy="4349750"/>
          </a:xfrm>
        </p:spPr>
        <p:txBody>
          <a:bodyPr/>
          <a:lstStyle/>
          <a:p>
            <a:r>
              <a:rPr lang="en-US" dirty="0"/>
              <a:t> Results: “… </a:t>
            </a:r>
            <a:r>
              <a:rPr lang="en-US" i="1" dirty="0"/>
              <a:t>will, should, could, must, may</a:t>
            </a:r>
            <a:r>
              <a:rPr lang="en-US" dirty="0"/>
              <a:t>, and </a:t>
            </a:r>
            <a:r>
              <a:rPr lang="en-US" i="1" dirty="0"/>
              <a:t>might</a:t>
            </a:r>
            <a:r>
              <a:rPr lang="en-US" dirty="0"/>
              <a:t> were merged into a single word-class on the basis of their immediate lexical contexts” </a:t>
            </a:r>
          </a:p>
          <a:p>
            <a:r>
              <a:rPr lang="en-US" dirty="0"/>
              <a:t>BUT few words with 100+ contexts are content words</a:t>
            </a:r>
          </a:p>
          <a:p>
            <a:r>
              <a:rPr lang="en-US" dirty="0"/>
              <a:t> world &lt; country </a:t>
            </a:r>
          </a:p>
          <a:p>
            <a:r>
              <a:rPr lang="en-US" dirty="0"/>
              <a:t> year  &lt; week</a:t>
            </a:r>
          </a:p>
        </p:txBody>
      </p:sp>
    </p:spTree>
    <p:extLst>
      <p:ext uri="{BB962C8B-B14F-4D97-AF65-F5344CB8AC3E}">
        <p14:creationId xmlns:p14="http://schemas.microsoft.com/office/powerpoint/2010/main" val="342498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3FA1-361F-A944-87B3-E6628DB07360}"/>
              </a:ext>
            </a:extLst>
          </p:cNvPr>
          <p:cNvSpPr>
            <a:spLocks noGrp="1"/>
          </p:cNvSpPr>
          <p:nvPr>
            <p:ph type="title"/>
          </p:nvPr>
        </p:nvSpPr>
        <p:spPr>
          <a:xfrm>
            <a:off x="564777" y="631658"/>
            <a:ext cx="5995029" cy="738188"/>
          </a:xfrm>
        </p:spPr>
        <p:txBody>
          <a:bodyPr/>
          <a:lstStyle/>
          <a:p>
            <a:r>
              <a:rPr lang="en-GB" dirty="0">
                <a:ea typeface="Calibri" panose="020F0502020204030204" pitchFamily="34" charset="0"/>
                <a:cs typeface="Times New Roman" panose="02020603050405020304" pitchFamily="18" charset="0"/>
              </a:rPr>
              <a:t>M </a:t>
            </a:r>
            <a:r>
              <a:rPr lang="en-GB" dirty="0" err="1">
                <a:ea typeface="Calibri" panose="020F0502020204030204" pitchFamily="34" charset="0"/>
                <a:cs typeface="Times New Roman" panose="02020603050405020304" pitchFamily="18" charset="0"/>
              </a:rPr>
              <a:t>Banko</a:t>
            </a:r>
            <a:r>
              <a:rPr lang="en-GB" dirty="0">
                <a:ea typeface="Calibri" panose="020F0502020204030204" pitchFamily="34" charset="0"/>
                <a:cs typeface="Times New Roman" panose="02020603050405020304" pitchFamily="18" charset="0"/>
              </a:rPr>
              <a:t> and E Brill. 2001.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Scaling to very very large corpora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for natural language disambiguation</a:t>
            </a:r>
            <a:endParaRPr lang="en-US" dirty="0"/>
          </a:p>
        </p:txBody>
      </p:sp>
      <p:sp>
        <p:nvSpPr>
          <p:cNvPr id="3" name="Content Placeholder 2">
            <a:extLst>
              <a:ext uri="{FF2B5EF4-FFF2-40B4-BE49-F238E27FC236}">
                <a16:creationId xmlns:a16="http://schemas.microsoft.com/office/drawing/2014/main" id="{09169494-9761-2E47-96C3-EC00979241F0}"/>
              </a:ext>
            </a:extLst>
          </p:cNvPr>
          <p:cNvSpPr>
            <a:spLocks noGrp="1"/>
          </p:cNvSpPr>
          <p:nvPr>
            <p:ph idx="1"/>
          </p:nvPr>
        </p:nvSpPr>
        <p:spPr/>
        <p:txBody>
          <a:bodyPr/>
          <a:lstStyle/>
          <a:p>
            <a:r>
              <a:rPr lang="en-US" dirty="0"/>
              <a:t>Aim: “</a:t>
            </a:r>
            <a:r>
              <a:rPr lang="en-GB" dirty="0"/>
              <a:t>evaluate the performance of different learning methods … when trained on orders of magnitude more </a:t>
            </a:r>
            <a:r>
              <a:rPr lang="en-GB" dirty="0" err="1"/>
              <a:t>labeled</a:t>
            </a:r>
            <a:r>
              <a:rPr lang="en-GB" dirty="0"/>
              <a:t> data” </a:t>
            </a:r>
          </a:p>
          <a:p>
            <a:r>
              <a:rPr lang="en-US" dirty="0"/>
              <a:t>Background: ML classifiers “</a:t>
            </a:r>
            <a:r>
              <a:rPr lang="en-GB" dirty="0"/>
              <a:t>Confusion set disambiguation ... {</a:t>
            </a:r>
            <a:r>
              <a:rPr lang="en-GB" dirty="0" err="1"/>
              <a:t>weather,whether</a:t>
            </a:r>
            <a:r>
              <a:rPr lang="en-GB" dirty="0"/>
              <a:t>} … </a:t>
            </a:r>
            <a:r>
              <a:rPr lang="en-GB" dirty="0" err="1"/>
              <a:t>labeled</a:t>
            </a:r>
            <a:r>
              <a:rPr lang="en-GB" dirty="0"/>
              <a:t> training data is essentially free”</a:t>
            </a:r>
          </a:p>
          <a:p>
            <a:r>
              <a:rPr lang="en-GB" dirty="0"/>
              <a:t>Method: evaluate range of classifiers on range of data sizes</a:t>
            </a:r>
          </a:p>
          <a:p>
            <a:r>
              <a:rPr lang="en-GB" dirty="0"/>
              <a:t>Conclusions: More data -&gt; higher accuracy, for all classifiers</a:t>
            </a:r>
          </a:p>
          <a:p>
            <a:r>
              <a:rPr lang="en-GB" dirty="0"/>
              <a:t>“… reconsider the trade-off between spending time and money on algorithm development versus spending it on corpus development” </a:t>
            </a:r>
          </a:p>
          <a:p>
            <a:endParaRPr lang="en-GB" dirty="0"/>
          </a:p>
          <a:p>
            <a:endParaRPr lang="en-GB" dirty="0"/>
          </a:p>
          <a:p>
            <a:endParaRPr lang="en-US" dirty="0"/>
          </a:p>
        </p:txBody>
      </p:sp>
      <p:sp>
        <p:nvSpPr>
          <p:cNvPr id="4" name="TextBox 3">
            <a:extLst>
              <a:ext uri="{FF2B5EF4-FFF2-40B4-BE49-F238E27FC236}">
                <a16:creationId xmlns:a16="http://schemas.microsoft.com/office/drawing/2014/main" id="{023E3ECB-3155-4A4E-935C-AB7BB66119AF}"/>
              </a:ext>
            </a:extLst>
          </p:cNvPr>
          <p:cNvSpPr txBox="1"/>
          <p:nvPr/>
        </p:nvSpPr>
        <p:spPr>
          <a:xfrm>
            <a:off x="8574374" y="1004341"/>
            <a:ext cx="184731" cy="400110"/>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2E25FFFA-EAD8-D641-811B-3B2E25383E17}"/>
              </a:ext>
            </a:extLst>
          </p:cNvPr>
          <p:cNvSpPr txBox="1"/>
          <p:nvPr/>
        </p:nvSpPr>
        <p:spPr>
          <a:xfrm>
            <a:off x="8394492" y="854439"/>
            <a:ext cx="184731" cy="40011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6085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343DBB5-ACAB-40D8-9BEE-9A2BF01A0496}"/>
              </a:ext>
            </a:extLst>
          </p:cNvPr>
          <p:cNvSpPr>
            <a:spLocks noGrp="1"/>
          </p:cNvSpPr>
          <p:nvPr>
            <p:ph type="title"/>
          </p:nvPr>
        </p:nvSpPr>
        <p:spPr>
          <a:xfrm>
            <a:off x="355600" y="422275"/>
            <a:ext cx="5872584" cy="738188"/>
          </a:xfrm>
        </p:spPr>
        <p:txBody>
          <a:bodyPr/>
          <a:lstStyle/>
          <a:p>
            <a:r>
              <a:rPr lang="en-GB" dirty="0">
                <a:ea typeface="Calibri" panose="020F0502020204030204" pitchFamily="34" charset="0"/>
                <a:cs typeface="Times New Roman" panose="02020603050405020304" pitchFamily="18" charset="0"/>
              </a:rPr>
              <a:t>Scaling to very very large corpora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for natural language disambiguation</a:t>
            </a:r>
            <a:endParaRPr lang="en-US" dirty="0"/>
          </a:p>
        </p:txBody>
      </p:sp>
      <p:pic>
        <p:nvPicPr>
          <p:cNvPr id="4" name="Content Placeholder 3">
            <a:extLst>
              <a:ext uri="{FF2B5EF4-FFF2-40B4-BE49-F238E27FC236}">
                <a16:creationId xmlns:a16="http://schemas.microsoft.com/office/drawing/2014/main" id="{FAFDED18-AD83-4242-8CA8-B73958E25449}"/>
              </a:ext>
            </a:extLst>
          </p:cNvPr>
          <p:cNvPicPr>
            <a:picLocks noGrp="1" noChangeAspect="1"/>
          </p:cNvPicPr>
          <p:nvPr>
            <p:ph sz="half" idx="1"/>
          </p:nvPr>
        </p:nvPicPr>
        <p:blipFill>
          <a:blip r:embed="rId2"/>
          <a:stretch>
            <a:fillRect/>
          </a:stretch>
        </p:blipFill>
        <p:spPr>
          <a:xfrm>
            <a:off x="223562" y="1665288"/>
            <a:ext cx="3954155" cy="4500016"/>
          </a:xfrm>
          <a:prstGeom prst="rect">
            <a:avLst/>
          </a:prstGeom>
          <a:noFill/>
        </p:spPr>
      </p:pic>
      <p:sp>
        <p:nvSpPr>
          <p:cNvPr id="11" name="Content Placeholder 3">
            <a:extLst>
              <a:ext uri="{FF2B5EF4-FFF2-40B4-BE49-F238E27FC236}">
                <a16:creationId xmlns:a16="http://schemas.microsoft.com/office/drawing/2014/main" id="{978D5384-E946-424E-BF5D-F7EF126A5DC2}"/>
              </a:ext>
            </a:extLst>
          </p:cNvPr>
          <p:cNvSpPr>
            <a:spLocks noGrp="1"/>
          </p:cNvSpPr>
          <p:nvPr>
            <p:ph sz="half" idx="2"/>
          </p:nvPr>
        </p:nvSpPr>
        <p:spPr>
          <a:xfrm>
            <a:off x="4335966" y="1665288"/>
            <a:ext cx="4556514" cy="5004072"/>
          </a:xfrm>
        </p:spPr>
        <p:txBody>
          <a:bodyPr/>
          <a:lstStyle/>
          <a:p>
            <a:r>
              <a:rPr lang="en-US" dirty="0"/>
              <a:t>More data</a:t>
            </a:r>
            <a:r>
              <a:rPr lang="en-US" dirty="0">
                <a:sym typeface="Wingdings" pitchFamily="2" charset="2"/>
              </a:rPr>
              <a:t></a:t>
            </a:r>
            <a:r>
              <a:rPr lang="en-US" dirty="0"/>
              <a:t> higher score</a:t>
            </a:r>
          </a:p>
          <a:p>
            <a:r>
              <a:rPr lang="en-US" dirty="0"/>
              <a:t>Data: 200K … 1000M</a:t>
            </a:r>
          </a:p>
          <a:p>
            <a:r>
              <a:rPr lang="en-US" dirty="0"/>
              <a:t>Accuracy: 75% … 97%</a:t>
            </a:r>
          </a:p>
          <a:p>
            <a:r>
              <a:rPr lang="en-US" dirty="0"/>
              <a:t>… for all classifiers</a:t>
            </a:r>
          </a:p>
          <a:p>
            <a:r>
              <a:rPr lang="en-US" dirty="0"/>
              <a:t>Winnow: worst to best </a:t>
            </a:r>
          </a:p>
          <a:p>
            <a:r>
              <a:rPr lang="en-US" dirty="0"/>
              <a:t>Case-based: best to worst</a:t>
            </a:r>
          </a:p>
          <a:p>
            <a:r>
              <a:rPr lang="en-US" dirty="0"/>
              <a:t>… so, “best” classifier depends on training set size NOT “best” ML algorithm</a:t>
            </a:r>
          </a:p>
        </p:txBody>
      </p:sp>
    </p:spTree>
    <p:extLst>
      <p:ext uri="{BB962C8B-B14F-4D97-AF65-F5344CB8AC3E}">
        <p14:creationId xmlns:p14="http://schemas.microsoft.com/office/powerpoint/2010/main" val="371580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4460D2-68F0-4E7F-823F-3E9D73812603}"/>
              </a:ext>
            </a:extLst>
          </p:cNvPr>
          <p:cNvSpPr>
            <a:spLocks noGrp="1"/>
          </p:cNvSpPr>
          <p:nvPr>
            <p:ph type="title"/>
          </p:nvPr>
        </p:nvSpPr>
        <p:spPr>
          <a:xfrm>
            <a:off x="355600" y="422275"/>
            <a:ext cx="5728568" cy="738188"/>
          </a:xfrm>
        </p:spPr>
        <p:txBody>
          <a:bodyPr/>
          <a:lstStyle/>
          <a:p>
            <a:r>
              <a:rPr lang="en-GB" dirty="0">
                <a:ea typeface="Calibri" panose="020F0502020204030204" pitchFamily="34" charset="0"/>
                <a:cs typeface="Times New Roman" panose="02020603050405020304" pitchFamily="18" charset="0"/>
              </a:rPr>
              <a:t>Scaling to very very large corpora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for natural language disambiguation</a:t>
            </a:r>
            <a:endParaRPr lang="en-US" dirty="0"/>
          </a:p>
        </p:txBody>
      </p:sp>
      <p:pic>
        <p:nvPicPr>
          <p:cNvPr id="4" name="Content Placeholder 3">
            <a:extLst>
              <a:ext uri="{FF2B5EF4-FFF2-40B4-BE49-F238E27FC236}">
                <a16:creationId xmlns:a16="http://schemas.microsoft.com/office/drawing/2014/main" id="{5539C7FE-B582-1849-BB9C-6BA5BEDABB1C}"/>
              </a:ext>
            </a:extLst>
          </p:cNvPr>
          <p:cNvPicPr>
            <a:picLocks noGrp="1" noChangeAspect="1"/>
          </p:cNvPicPr>
          <p:nvPr>
            <p:ph sz="half" idx="1"/>
          </p:nvPr>
        </p:nvPicPr>
        <p:blipFill>
          <a:blip r:embed="rId2"/>
          <a:stretch>
            <a:fillRect/>
          </a:stretch>
        </p:blipFill>
        <p:spPr>
          <a:xfrm>
            <a:off x="460066" y="1665288"/>
            <a:ext cx="3929680" cy="4349750"/>
          </a:xfrm>
          <a:prstGeom prst="rect">
            <a:avLst/>
          </a:prstGeom>
          <a:noFill/>
        </p:spPr>
      </p:pic>
      <p:sp>
        <p:nvSpPr>
          <p:cNvPr id="11" name="Content Placeholder 3">
            <a:extLst>
              <a:ext uri="{FF2B5EF4-FFF2-40B4-BE49-F238E27FC236}">
                <a16:creationId xmlns:a16="http://schemas.microsoft.com/office/drawing/2014/main" id="{BB90D187-747C-45B9-B691-8244F9A682AE}"/>
              </a:ext>
            </a:extLst>
          </p:cNvPr>
          <p:cNvSpPr>
            <a:spLocks noGrp="1"/>
          </p:cNvSpPr>
          <p:nvPr>
            <p:ph sz="half" idx="2"/>
          </p:nvPr>
        </p:nvSpPr>
        <p:spPr>
          <a:xfrm>
            <a:off x="4646613" y="1665288"/>
            <a:ext cx="4138612" cy="4349750"/>
          </a:xfrm>
        </p:spPr>
        <p:txBody>
          <a:bodyPr/>
          <a:lstStyle/>
          <a:p>
            <a:r>
              <a:rPr lang="en-US" dirty="0"/>
              <a:t>Labelled training data is “free” … but other costs:</a:t>
            </a:r>
          </a:p>
          <a:p>
            <a:r>
              <a:rPr lang="en-US" dirty="0"/>
              <a:t>ML model size grows proportional to data size</a:t>
            </a:r>
          </a:p>
          <a:p>
            <a:r>
              <a:rPr lang="en-US" dirty="0"/>
              <a:t>Processor, memory grows</a:t>
            </a:r>
          </a:p>
          <a:p>
            <a:r>
              <a:rPr lang="en-US" dirty="0"/>
              <a:t>(Maybe no problem for Microsoft </a:t>
            </a:r>
            <a:r>
              <a:rPr lang="en-US" dirty="0" err="1"/>
              <a:t>etc</a:t>
            </a:r>
            <a:r>
              <a:rPr lang="en-US" dirty="0"/>
              <a:t> but others?) </a:t>
            </a:r>
          </a:p>
          <a:p>
            <a:endParaRPr lang="en-US" dirty="0"/>
          </a:p>
        </p:txBody>
      </p:sp>
    </p:spTree>
    <p:extLst>
      <p:ext uri="{BB962C8B-B14F-4D97-AF65-F5344CB8AC3E}">
        <p14:creationId xmlns:p14="http://schemas.microsoft.com/office/powerpoint/2010/main" val="64106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DAE9ACB-87D2-4718-8347-BF2F822E1978}"/>
              </a:ext>
            </a:extLst>
          </p:cNvPr>
          <p:cNvSpPr>
            <a:spLocks noGrp="1"/>
          </p:cNvSpPr>
          <p:nvPr>
            <p:ph type="title"/>
          </p:nvPr>
        </p:nvSpPr>
        <p:spPr>
          <a:xfrm>
            <a:off x="355600" y="422275"/>
            <a:ext cx="6160616" cy="738188"/>
          </a:xfrm>
        </p:spPr>
        <p:txBody>
          <a:bodyPr/>
          <a:lstStyle/>
          <a:p>
            <a:r>
              <a:rPr lang="en-GB" dirty="0">
                <a:ea typeface="Calibri" panose="020F0502020204030204" pitchFamily="34" charset="0"/>
                <a:cs typeface="Times New Roman" panose="02020603050405020304" pitchFamily="18" charset="0"/>
              </a:rPr>
              <a:t>Scaling to very very large corpora </a:t>
            </a:r>
            <a:br>
              <a:rPr lang="en-GB" dirty="0">
                <a:ea typeface="Calibri" panose="020F0502020204030204" pitchFamily="34" charset="0"/>
                <a:cs typeface="Times New Roman" panose="02020603050405020304" pitchFamily="18" charset="0"/>
              </a:rPr>
            </a:br>
            <a:r>
              <a:rPr lang="en-GB" dirty="0">
                <a:ea typeface="Calibri" panose="020F0502020204030204" pitchFamily="34" charset="0"/>
                <a:cs typeface="Times New Roman" panose="02020603050405020304" pitchFamily="18" charset="0"/>
              </a:rPr>
              <a:t>for natural language disambiguation</a:t>
            </a:r>
            <a:endParaRPr lang="en-US" dirty="0"/>
          </a:p>
        </p:txBody>
      </p:sp>
      <p:pic>
        <p:nvPicPr>
          <p:cNvPr id="4" name="Content Placeholder 3">
            <a:extLst>
              <a:ext uri="{FF2B5EF4-FFF2-40B4-BE49-F238E27FC236}">
                <a16:creationId xmlns:a16="http://schemas.microsoft.com/office/drawing/2014/main" id="{5A753D23-AAC5-3845-8122-28CD4BAE3103}"/>
              </a:ext>
            </a:extLst>
          </p:cNvPr>
          <p:cNvPicPr>
            <a:picLocks noGrp="1" noChangeAspect="1"/>
          </p:cNvPicPr>
          <p:nvPr>
            <p:ph sz="half" idx="1"/>
          </p:nvPr>
        </p:nvPicPr>
        <p:blipFill>
          <a:blip r:embed="rId2"/>
          <a:stretch>
            <a:fillRect/>
          </a:stretch>
        </p:blipFill>
        <p:spPr>
          <a:xfrm>
            <a:off x="515260" y="1665288"/>
            <a:ext cx="3819292" cy="4349750"/>
          </a:xfrm>
          <a:prstGeom prst="rect">
            <a:avLst/>
          </a:prstGeom>
          <a:noFill/>
        </p:spPr>
      </p:pic>
      <p:sp>
        <p:nvSpPr>
          <p:cNvPr id="11" name="Content Placeholder 3">
            <a:extLst>
              <a:ext uri="{FF2B5EF4-FFF2-40B4-BE49-F238E27FC236}">
                <a16:creationId xmlns:a16="http://schemas.microsoft.com/office/drawing/2014/main" id="{35F7B583-28B0-4C31-8E83-FE813DACEA57}"/>
              </a:ext>
            </a:extLst>
          </p:cNvPr>
          <p:cNvSpPr>
            <a:spLocks noGrp="1"/>
          </p:cNvSpPr>
          <p:nvPr>
            <p:ph sz="half" idx="2"/>
          </p:nvPr>
        </p:nvSpPr>
        <p:spPr>
          <a:xfrm>
            <a:off x="4646613" y="1665288"/>
            <a:ext cx="4138612" cy="4349750"/>
          </a:xfrm>
        </p:spPr>
        <p:txBody>
          <a:bodyPr/>
          <a:lstStyle/>
          <a:p>
            <a:r>
              <a:rPr lang="en-US" dirty="0"/>
              <a:t>Ensemble: several ML classifiers vote</a:t>
            </a:r>
          </a:p>
          <a:p>
            <a:r>
              <a:rPr lang="en-US" dirty="0"/>
              <a:t>Small data: voting &gt; best</a:t>
            </a:r>
          </a:p>
          <a:p>
            <a:r>
              <a:rPr lang="en-US" dirty="0"/>
              <a:t>Big data: best &gt; voting</a:t>
            </a:r>
          </a:p>
          <a:p>
            <a:r>
              <a:rPr lang="en-US" dirty="0"/>
              <a:t>(Ensemble is generally better unless you have very large training set)</a:t>
            </a:r>
          </a:p>
        </p:txBody>
      </p:sp>
    </p:spTree>
    <p:extLst>
      <p:ext uri="{BB962C8B-B14F-4D97-AF65-F5344CB8AC3E}">
        <p14:creationId xmlns:p14="http://schemas.microsoft.com/office/powerpoint/2010/main" val="3688768698"/>
      </p:ext>
    </p:extLst>
  </p:cSld>
  <p:clrMapOvr>
    <a:masterClrMapping/>
  </p:clrMapOvr>
</p:sld>
</file>

<file path=ppt/theme/theme1.xml><?xml version="1.0" encoding="utf-8"?>
<a:theme xmlns:a="http://schemas.openxmlformats.org/drawingml/2006/main" name="basic">
  <a:themeElements>
    <a:clrScheme name="basic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fontScheme name="bas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basic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Template>
  <TotalTime>7638</TotalTime>
  <Words>1501</Words>
  <Application>Microsoft Macintosh PowerPoint</Application>
  <PresentationFormat>On-screen Show (4:3)</PresentationFormat>
  <Paragraphs>110</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Times</vt:lpstr>
      <vt:lpstr>basic</vt:lpstr>
      <vt:lpstr>PowerPoint Presentation</vt:lpstr>
      <vt:lpstr>AI Research papers</vt:lpstr>
      <vt:lpstr>Why read AI research papers?</vt:lpstr>
      <vt:lpstr>E Atwell. 1986. A parsing expert system which learns from corpus analysis</vt:lpstr>
      <vt:lpstr>A parsing expert system which learns from corpus analysis</vt:lpstr>
      <vt:lpstr>M Banko and E Brill. 2001.  Scaling to very very large corpora  for natural language disambiguation</vt:lpstr>
      <vt:lpstr>Scaling to very very large corpora  for natural language disambiguation</vt:lpstr>
      <vt:lpstr>Scaling to very very large corpora  for natural language disambiguation</vt:lpstr>
      <vt:lpstr>Scaling to very very large corpora  for natural language disambiguation</vt:lpstr>
      <vt:lpstr>Scaling to very very large corpora  for natural language disambiguation</vt:lpstr>
      <vt:lpstr>T Mikolov et al. 2013.  Efficient Estimation of  Word Representations in Vector Space</vt:lpstr>
      <vt:lpstr>Efficient Estimation of Word  Representations in Vector Space</vt:lpstr>
      <vt:lpstr>Efficient Estimation of Word  Representations in Vector Space</vt:lpstr>
      <vt:lpstr>Efficient Estimation of Word  Representations in Vector Space</vt:lpstr>
      <vt:lpstr>Efficient Estimation of Word  Representations in Vector Space</vt:lpstr>
      <vt:lpstr>Efficient Estimation of Word  Representations in Vector Space</vt:lpstr>
      <vt:lpstr>Efficient Estimation of Word  Representations in Vector Space</vt:lpstr>
      <vt:lpstr>Google code archive – word2vec code.google.com/archive/p/word2vec/</vt:lpstr>
      <vt:lpstr>PowerPoint Presentation</vt:lpstr>
    </vt:vector>
  </TitlesOfParts>
  <Company>School of Computing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contrast colours will help audiences to read text from a distance</dc:title>
  <dc:creator>Administrator</dc:creator>
  <cp:lastModifiedBy>Eric Atwell</cp:lastModifiedBy>
  <cp:revision>50</cp:revision>
  <cp:lastPrinted>2019-01-28T11:33:28Z</cp:lastPrinted>
  <dcterms:created xsi:type="dcterms:W3CDTF">2007-07-19T09:21:37Z</dcterms:created>
  <dcterms:modified xsi:type="dcterms:W3CDTF">2021-12-28T19:29:35Z</dcterms:modified>
</cp:coreProperties>
</file>