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theme/theme11.xml" ContentType="application/vnd.openxmlformats-officedocument.theme+xml"/>
  <Override PartName="/ppt/slideLayouts/slideLayout22.xml" ContentType="application/vnd.openxmlformats-officedocument.presentationml.slideLayout+xml"/>
  <Override PartName="/ppt/theme/theme12.xml" ContentType="application/vnd.openxmlformats-officedocument.theme+xml"/>
  <Override PartName="/ppt/slideLayouts/slideLayout23.xml" ContentType="application/vnd.openxmlformats-officedocument.presentationml.slideLayout+xml"/>
  <Override PartName="/ppt/theme/theme13.xml" ContentType="application/vnd.openxmlformats-officedocument.theme+xml"/>
  <Override PartName="/ppt/slideLayouts/slideLayout24.xml" ContentType="application/vnd.openxmlformats-officedocument.presentationml.slideLayout+xml"/>
  <Override PartName="/ppt/theme/theme14.xml" ContentType="application/vnd.openxmlformats-officedocument.theme+xml"/>
  <Override PartName="/ppt/slideLayouts/slideLayout25.xml" ContentType="application/vnd.openxmlformats-officedocument.presentationml.slideLayout+xml"/>
  <Override PartName="/ppt/theme/theme15.xml" ContentType="application/vnd.openxmlformats-officedocument.theme+xml"/>
  <Override PartName="/ppt/slideLayouts/slideLayout26.xml" ContentType="application/vnd.openxmlformats-officedocument.presentationml.slideLayout+xml"/>
  <Override PartName="/ppt/theme/theme16.xml" ContentType="application/vnd.openxmlformats-officedocument.theme+xml"/>
  <Override PartName="/ppt/slideLayouts/slideLayout27.xml" ContentType="application/vnd.openxmlformats-officedocument.presentationml.slideLayout+xml"/>
  <Override PartName="/ppt/theme/theme17.xml" ContentType="application/vnd.openxmlformats-officedocument.theme+xml"/>
  <Override PartName="/ppt/slideLayouts/slideLayout28.xml" ContentType="application/vnd.openxmlformats-officedocument.presentationml.slideLayout+xml"/>
  <Override PartName="/ppt/theme/theme18.xml" ContentType="application/vnd.openxmlformats-officedocument.theme+xml"/>
  <Override PartName="/ppt/slideLayouts/slideLayout29.xml" ContentType="application/vnd.openxmlformats-officedocument.presentationml.slideLayout+xml"/>
  <Override PartName="/ppt/theme/theme19.xml" ContentType="application/vnd.openxmlformats-officedocument.theme+xml"/>
  <Override PartName="/ppt/slideLayouts/slideLayout30.xml" ContentType="application/vnd.openxmlformats-officedocument.presentationml.slideLayout+xml"/>
  <Override PartName="/ppt/theme/theme20.xml" ContentType="application/vnd.openxmlformats-officedocument.theme+xml"/>
  <Override PartName="/ppt/slideLayouts/slideLayout31.xml" ContentType="application/vnd.openxmlformats-officedocument.presentationml.slideLayout+xml"/>
  <Override PartName="/ppt/theme/theme21.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4" r:id="rId2"/>
    <p:sldMasterId id="2147483776" r:id="rId3"/>
    <p:sldMasterId id="2147483778" r:id="rId4"/>
    <p:sldMasterId id="2147483780" r:id="rId5"/>
    <p:sldMasterId id="2147483782" r:id="rId6"/>
    <p:sldMasterId id="2147483784" r:id="rId7"/>
    <p:sldMasterId id="2147483786" r:id="rId8"/>
    <p:sldMasterId id="2147483788" r:id="rId9"/>
    <p:sldMasterId id="2147483790" r:id="rId10"/>
    <p:sldMasterId id="2147483792" r:id="rId11"/>
    <p:sldMasterId id="2147483794" r:id="rId12"/>
    <p:sldMasterId id="2147483796" r:id="rId13"/>
    <p:sldMasterId id="2147483798" r:id="rId14"/>
    <p:sldMasterId id="2147483800" r:id="rId15"/>
    <p:sldMasterId id="2147483802" r:id="rId16"/>
    <p:sldMasterId id="2147483804" r:id="rId17"/>
    <p:sldMasterId id="2147483806" r:id="rId18"/>
    <p:sldMasterId id="2147483808" r:id="rId19"/>
    <p:sldMasterId id="2147483810" r:id="rId20"/>
    <p:sldMasterId id="2147483812" r:id="rId21"/>
    <p:sldMasterId id="2147483814" r:id="rId22"/>
  </p:sldMasterIdLst>
  <p:notesMasterIdLst>
    <p:notesMasterId r:id="rId94"/>
  </p:notesMasterIdLst>
  <p:handoutMasterIdLst>
    <p:handoutMasterId r:id="rId95"/>
  </p:handoutMasterIdLst>
  <p:sldIdLst>
    <p:sldId id="259" r:id="rId23"/>
    <p:sldId id="281" r:id="rId24"/>
    <p:sldId id="282" r:id="rId25"/>
    <p:sldId id="283" r:id="rId26"/>
    <p:sldId id="284" r:id="rId27"/>
    <p:sldId id="285" r:id="rId28"/>
    <p:sldId id="286" r:id="rId29"/>
    <p:sldId id="322"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64" r:id="rId91"/>
    <p:sldId id="365" r:id="rId92"/>
    <p:sldId id="366" r:id="rId93"/>
  </p:sldIdLst>
  <p:sldSz cx="10287000" cy="6858000" type="35mm"/>
  <p:notesSz cx="6769100" cy="9906000"/>
  <p:defaultTextStyle>
    <a:defPPr>
      <a:defRPr lang="en-GB"/>
    </a:defPPr>
    <a:lvl1pPr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99" autoAdjust="0"/>
    <p:restoredTop sz="90895"/>
  </p:normalViewPr>
  <p:slideViewPr>
    <p:cSldViewPr>
      <p:cViewPr varScale="1">
        <p:scale>
          <a:sx n="97" d="100"/>
          <a:sy n="97" d="100"/>
        </p:scale>
        <p:origin x="1224" y="176"/>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4.xml"/><Relationship Id="rId21" Type="http://schemas.openxmlformats.org/officeDocument/2006/relationships/slideMaster" Target="slideMasters/slideMaster21.xml"/><Relationship Id="rId42" Type="http://schemas.openxmlformats.org/officeDocument/2006/relationships/slide" Target="slides/slide20.xml"/><Relationship Id="rId47" Type="http://schemas.openxmlformats.org/officeDocument/2006/relationships/slide" Target="slides/slide25.xml"/><Relationship Id="rId63" Type="http://schemas.openxmlformats.org/officeDocument/2006/relationships/slide" Target="slides/slide41.xml"/><Relationship Id="rId68" Type="http://schemas.openxmlformats.org/officeDocument/2006/relationships/slide" Target="slides/slide46.xml"/><Relationship Id="rId84" Type="http://schemas.openxmlformats.org/officeDocument/2006/relationships/slide" Target="slides/slide62.xml"/><Relationship Id="rId89" Type="http://schemas.openxmlformats.org/officeDocument/2006/relationships/slide" Target="slides/slide67.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0.xml"/><Relationship Id="rId37" Type="http://schemas.openxmlformats.org/officeDocument/2006/relationships/slide" Target="slides/slide15.xml"/><Relationship Id="rId53" Type="http://schemas.openxmlformats.org/officeDocument/2006/relationships/slide" Target="slides/slide31.xml"/><Relationship Id="rId58" Type="http://schemas.openxmlformats.org/officeDocument/2006/relationships/slide" Target="slides/slide36.xml"/><Relationship Id="rId74" Type="http://schemas.openxmlformats.org/officeDocument/2006/relationships/slide" Target="slides/slide52.xml"/><Relationship Id="rId79" Type="http://schemas.openxmlformats.org/officeDocument/2006/relationships/slide" Target="slides/slide57.xml"/><Relationship Id="rId5" Type="http://schemas.openxmlformats.org/officeDocument/2006/relationships/slideMaster" Target="slideMasters/slideMaster5.xml"/><Relationship Id="rId90" Type="http://schemas.openxmlformats.org/officeDocument/2006/relationships/slide" Target="slides/slide68.xml"/><Relationship Id="rId95" Type="http://schemas.openxmlformats.org/officeDocument/2006/relationships/handoutMaster" Target="handoutMasters/handoutMaster1.xml"/><Relationship Id="rId22" Type="http://schemas.openxmlformats.org/officeDocument/2006/relationships/slideMaster" Target="slideMasters/slideMaster22.xml"/><Relationship Id="rId27" Type="http://schemas.openxmlformats.org/officeDocument/2006/relationships/slide" Target="slides/slide5.xml"/><Relationship Id="rId43" Type="http://schemas.openxmlformats.org/officeDocument/2006/relationships/slide" Target="slides/slide21.xml"/><Relationship Id="rId48" Type="http://schemas.openxmlformats.org/officeDocument/2006/relationships/slide" Target="slides/slide26.xml"/><Relationship Id="rId64" Type="http://schemas.openxmlformats.org/officeDocument/2006/relationships/slide" Target="slides/slide42.xml"/><Relationship Id="rId69" Type="http://schemas.openxmlformats.org/officeDocument/2006/relationships/slide" Target="slides/slide47.xml"/><Relationship Id="rId80" Type="http://schemas.openxmlformats.org/officeDocument/2006/relationships/slide" Target="slides/slide58.xml"/><Relationship Id="rId85" Type="http://schemas.openxmlformats.org/officeDocument/2006/relationships/slide" Target="slides/slide6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slide" Target="slides/slide24.xml"/><Relationship Id="rId59" Type="http://schemas.openxmlformats.org/officeDocument/2006/relationships/slide" Target="slides/slide37.xml"/><Relationship Id="rId67" Type="http://schemas.openxmlformats.org/officeDocument/2006/relationships/slide" Target="slides/slide45.xml"/><Relationship Id="rId20" Type="http://schemas.openxmlformats.org/officeDocument/2006/relationships/slideMaster" Target="slideMasters/slideMaster20.xml"/><Relationship Id="rId41" Type="http://schemas.openxmlformats.org/officeDocument/2006/relationships/slide" Target="slides/slide19.xml"/><Relationship Id="rId54" Type="http://schemas.openxmlformats.org/officeDocument/2006/relationships/slide" Target="slides/slide32.xml"/><Relationship Id="rId62" Type="http://schemas.openxmlformats.org/officeDocument/2006/relationships/slide" Target="slides/slide40.xml"/><Relationship Id="rId70" Type="http://schemas.openxmlformats.org/officeDocument/2006/relationships/slide" Target="slides/slide48.xml"/><Relationship Id="rId75" Type="http://schemas.openxmlformats.org/officeDocument/2006/relationships/slide" Target="slides/slide53.xml"/><Relationship Id="rId83" Type="http://schemas.openxmlformats.org/officeDocument/2006/relationships/slide" Target="slides/slide61.xml"/><Relationship Id="rId88" Type="http://schemas.openxmlformats.org/officeDocument/2006/relationships/slide" Target="slides/slide66.xml"/><Relationship Id="rId91" Type="http://schemas.openxmlformats.org/officeDocument/2006/relationships/slide" Target="slides/slide6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slide" Target="slides/slide27.xml"/><Relationship Id="rId57" Type="http://schemas.openxmlformats.org/officeDocument/2006/relationships/slide" Target="slides/slide35.xml"/><Relationship Id="rId10" Type="http://schemas.openxmlformats.org/officeDocument/2006/relationships/slideMaster" Target="slideMasters/slideMaster10.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slide" Target="slides/slide30.xml"/><Relationship Id="rId60" Type="http://schemas.openxmlformats.org/officeDocument/2006/relationships/slide" Target="slides/slide38.xml"/><Relationship Id="rId65" Type="http://schemas.openxmlformats.org/officeDocument/2006/relationships/slide" Target="slides/slide43.xml"/><Relationship Id="rId73" Type="http://schemas.openxmlformats.org/officeDocument/2006/relationships/slide" Target="slides/slide51.xml"/><Relationship Id="rId78" Type="http://schemas.openxmlformats.org/officeDocument/2006/relationships/slide" Target="slides/slide56.xml"/><Relationship Id="rId81" Type="http://schemas.openxmlformats.org/officeDocument/2006/relationships/slide" Target="slides/slide59.xml"/><Relationship Id="rId86" Type="http://schemas.openxmlformats.org/officeDocument/2006/relationships/slide" Target="slides/slide6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7.xml"/><Relationship Id="rId34" Type="http://schemas.openxmlformats.org/officeDocument/2006/relationships/slide" Target="slides/slide12.xml"/><Relationship Id="rId50" Type="http://schemas.openxmlformats.org/officeDocument/2006/relationships/slide" Target="slides/slide28.xml"/><Relationship Id="rId55" Type="http://schemas.openxmlformats.org/officeDocument/2006/relationships/slide" Target="slides/slide33.xml"/><Relationship Id="rId76" Type="http://schemas.openxmlformats.org/officeDocument/2006/relationships/slide" Target="slides/slide54.xml"/><Relationship Id="rId97"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49.xml"/><Relationship Id="rId92" Type="http://schemas.openxmlformats.org/officeDocument/2006/relationships/slide" Target="slides/slide70.xml"/><Relationship Id="rId2" Type="http://schemas.openxmlformats.org/officeDocument/2006/relationships/slideMaster" Target="slideMasters/slideMaster2.xml"/><Relationship Id="rId29" Type="http://schemas.openxmlformats.org/officeDocument/2006/relationships/slide" Target="slides/slide7.xml"/><Relationship Id="rId24" Type="http://schemas.openxmlformats.org/officeDocument/2006/relationships/slide" Target="slides/slide2.xml"/><Relationship Id="rId40" Type="http://schemas.openxmlformats.org/officeDocument/2006/relationships/slide" Target="slides/slide18.xml"/><Relationship Id="rId45" Type="http://schemas.openxmlformats.org/officeDocument/2006/relationships/slide" Target="slides/slide23.xml"/><Relationship Id="rId66" Type="http://schemas.openxmlformats.org/officeDocument/2006/relationships/slide" Target="slides/slide44.xml"/><Relationship Id="rId87" Type="http://schemas.openxmlformats.org/officeDocument/2006/relationships/slide" Target="slides/slide65.xml"/><Relationship Id="rId61" Type="http://schemas.openxmlformats.org/officeDocument/2006/relationships/slide" Target="slides/slide39.xml"/><Relationship Id="rId82" Type="http://schemas.openxmlformats.org/officeDocument/2006/relationships/slide" Target="slides/slide60.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8.xml"/><Relationship Id="rId35" Type="http://schemas.openxmlformats.org/officeDocument/2006/relationships/slide" Target="slides/slide13.xml"/><Relationship Id="rId56" Type="http://schemas.openxmlformats.org/officeDocument/2006/relationships/slide" Target="slides/slide34.xml"/><Relationship Id="rId77"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29.xml"/><Relationship Id="rId72" Type="http://schemas.openxmlformats.org/officeDocument/2006/relationships/slide" Target="slides/slide50.xml"/><Relationship Id="rId93" Type="http://schemas.openxmlformats.org/officeDocument/2006/relationships/slide" Target="slides/slide71.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defTabSz="958850">
              <a:defRPr sz="1300" smtClean="0"/>
            </a:lvl1pPr>
          </a:lstStyle>
          <a:p>
            <a:pPr>
              <a:defRPr/>
            </a:pPr>
            <a:endParaRPr lang="en-GB"/>
          </a:p>
        </p:txBody>
      </p:sp>
      <p:sp>
        <p:nvSpPr>
          <p:cNvPr id="176131" name="Rectangle 3"/>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algn="r" defTabSz="958850">
              <a:defRPr sz="1300" smtClean="0"/>
            </a:lvl1pPr>
          </a:lstStyle>
          <a:p>
            <a:pPr>
              <a:defRPr/>
            </a:pPr>
            <a:endParaRPr lang="en-GB"/>
          </a:p>
        </p:txBody>
      </p:sp>
      <p:sp>
        <p:nvSpPr>
          <p:cNvPr id="176132" name="Rectangle 4"/>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defTabSz="958850">
              <a:defRPr sz="1300" smtClean="0"/>
            </a:lvl1pPr>
          </a:lstStyle>
          <a:p>
            <a:pPr>
              <a:defRPr/>
            </a:pPr>
            <a:endParaRPr lang="en-GB"/>
          </a:p>
        </p:txBody>
      </p:sp>
      <p:sp>
        <p:nvSpPr>
          <p:cNvPr id="176133" name="Rectangle 5"/>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algn="r" defTabSz="958850">
              <a:defRPr sz="1300"/>
            </a:lvl1pPr>
          </a:lstStyle>
          <a:p>
            <a:fld id="{C5C6CE36-A1AD-427F-A6CA-7CAA6C4236F5}" type="slidenum">
              <a:rPr lang="en-GB" altLang="en-US"/>
              <a:pPr/>
              <a:t>‹#›</a:t>
            </a:fld>
            <a:endParaRPr lang="en-GB" altLang="en-US"/>
          </a:p>
        </p:txBody>
      </p:sp>
    </p:spTree>
    <p:extLst>
      <p:ext uri="{BB962C8B-B14F-4D97-AF65-F5344CB8AC3E}">
        <p14:creationId xmlns:p14="http://schemas.microsoft.com/office/powerpoint/2010/main" val="1513099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defTabSz="958850">
              <a:spcBef>
                <a:spcPct val="0"/>
              </a:spcBef>
              <a:buFontTx/>
              <a:buNone/>
              <a:defRPr sz="1300" smtClean="0"/>
            </a:lvl1pPr>
          </a:lstStyle>
          <a:p>
            <a:pPr>
              <a:defRPr/>
            </a:pPr>
            <a:endParaRPr lang="en-GB"/>
          </a:p>
        </p:txBody>
      </p:sp>
      <p:sp>
        <p:nvSpPr>
          <p:cNvPr id="5123" name="Rectangle 3"/>
          <p:cNvSpPr>
            <a:spLocks noGrp="1" noChangeArrowheads="1"/>
          </p:cNvSpPr>
          <p:nvPr>
            <p:ph type="dt" idx="1"/>
          </p:nvPr>
        </p:nvSpPr>
        <p:spPr bwMode="auto">
          <a:xfrm>
            <a:off x="3835400" y="0"/>
            <a:ext cx="2933700"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algn="r" defTabSz="958850">
              <a:spcBef>
                <a:spcPct val="0"/>
              </a:spcBef>
              <a:buFontTx/>
              <a:buNone/>
              <a:defRPr sz="1300" smtClean="0"/>
            </a:lvl1pPr>
          </a:lstStyle>
          <a:p>
            <a:pPr>
              <a:defRPr/>
            </a:pPr>
            <a:endParaRPr lang="en-GB"/>
          </a:p>
        </p:txBody>
      </p:sp>
      <p:sp>
        <p:nvSpPr>
          <p:cNvPr id="47108" name="Rectangle 4"/>
          <p:cNvSpPr>
            <a:spLocks noGrp="1" noRot="1" noChangeAspect="1" noChangeArrowheads="1" noTextEdit="1"/>
          </p:cNvSpPr>
          <p:nvPr>
            <p:ph type="sldImg" idx="2"/>
          </p:nvPr>
        </p:nvSpPr>
        <p:spPr bwMode="auto">
          <a:xfrm>
            <a:off x="598488" y="742950"/>
            <a:ext cx="5572125"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700" y="4705350"/>
            <a:ext cx="4965700" cy="44577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26" name="Rectangle 6"/>
          <p:cNvSpPr>
            <a:spLocks noGrp="1" noChangeArrowheads="1"/>
          </p:cNvSpPr>
          <p:nvPr>
            <p:ph type="ftr" sz="quarter" idx="4"/>
          </p:nvPr>
        </p:nvSpPr>
        <p:spPr bwMode="auto">
          <a:xfrm>
            <a:off x="0" y="9410700"/>
            <a:ext cx="2933700"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defTabSz="958850">
              <a:spcBef>
                <a:spcPct val="0"/>
              </a:spcBef>
              <a:buFontTx/>
              <a:buNone/>
              <a:defRPr sz="1300" smtClean="0"/>
            </a:lvl1pPr>
          </a:lstStyle>
          <a:p>
            <a:pPr>
              <a:defRPr/>
            </a:pPr>
            <a:endParaRPr lang="en-GB"/>
          </a:p>
        </p:txBody>
      </p:sp>
      <p:sp>
        <p:nvSpPr>
          <p:cNvPr id="5127" name="Rectangle 7"/>
          <p:cNvSpPr>
            <a:spLocks noGrp="1" noChangeArrowheads="1"/>
          </p:cNvSpPr>
          <p:nvPr>
            <p:ph type="sldNum" sz="quarter" idx="5"/>
          </p:nvPr>
        </p:nvSpPr>
        <p:spPr bwMode="auto">
          <a:xfrm>
            <a:off x="3835400" y="9410700"/>
            <a:ext cx="2933700"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algn="r" defTabSz="958850">
              <a:spcBef>
                <a:spcPct val="0"/>
              </a:spcBef>
              <a:buFontTx/>
              <a:buNone/>
              <a:defRPr sz="1300"/>
            </a:lvl1pPr>
          </a:lstStyle>
          <a:p>
            <a:fld id="{FB4211BB-B4FE-40D7-B050-6A76FCBCE292}" type="slidenum">
              <a:rPr lang="en-GB" altLang="en-US"/>
              <a:pPr/>
              <a:t>‹#›</a:t>
            </a:fld>
            <a:endParaRPr lang="en-GB" altLang="en-US"/>
          </a:p>
        </p:txBody>
      </p:sp>
    </p:spTree>
    <p:extLst>
      <p:ext uri="{BB962C8B-B14F-4D97-AF65-F5344CB8AC3E}">
        <p14:creationId xmlns:p14="http://schemas.microsoft.com/office/powerpoint/2010/main" val="33170625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90D47F82-7E59-4729-A59D-F7AD30A575FB}" type="slidenum">
              <a:rPr lang="en-GB" altLang="en-US" sz="1300"/>
              <a:pPr eaLnBrk="1" hangingPunct="1"/>
              <a:t>1</a:t>
            </a:fld>
            <a:endParaRPr lang="en-GB" altLang="en-US" sz="13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094080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B9EC8AD6-8AD1-49C4-9FD6-EA69FF6D5989}" type="slidenum">
              <a:rPr lang="en-GB" altLang="en-US" sz="1300"/>
              <a:pPr eaLnBrk="1" hangingPunct="1"/>
              <a:t>11</a:t>
            </a:fld>
            <a:endParaRPr lang="en-GB" altLang="en-US"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439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A877D575-BC97-49CF-B94B-EA1C6F03CB6E}" type="slidenum">
              <a:rPr lang="en-GB" altLang="en-US" sz="1300"/>
              <a:pPr eaLnBrk="1" hangingPunct="1"/>
              <a:t>12</a:t>
            </a:fld>
            <a:endParaRPr lang="en-GB" altLang="en-US" sz="13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12267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433B9849-0CC7-4215-B802-775DE5D63053}" type="slidenum">
              <a:rPr lang="en-GB" altLang="en-US" sz="1300"/>
              <a:pPr eaLnBrk="1" hangingPunct="1"/>
              <a:t>13</a:t>
            </a:fld>
            <a:endParaRPr lang="en-GB" altLang="en-US" sz="13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01700" y="4705350"/>
            <a:ext cx="4965700" cy="2257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48459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43A1AA8B-2F89-475B-AD58-EEEB12989AD0}" type="slidenum">
              <a:rPr lang="en-GB" altLang="en-US" sz="1300"/>
              <a:pPr eaLnBrk="1" hangingPunct="1"/>
              <a:t>14</a:t>
            </a:fld>
            <a:endParaRPr lang="en-GB" altLang="en-US" sz="13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01700" y="4705350"/>
            <a:ext cx="4965700" cy="2730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3130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7FB45466-A667-4E30-975B-FCFC1A295889}" type="slidenum">
              <a:rPr lang="en-GB" altLang="en-US" sz="1300"/>
              <a:pPr eaLnBrk="1" hangingPunct="1"/>
              <a:t>15</a:t>
            </a:fld>
            <a:endParaRPr lang="en-GB" altLang="en-US"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01700" y="4705350"/>
            <a:ext cx="4965700" cy="1741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78875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633CACE4-BE0F-47CB-AF6D-DC004B2B251E}" type="slidenum">
              <a:rPr lang="en-GB" altLang="en-US" sz="1300"/>
              <a:pPr eaLnBrk="1" hangingPunct="1"/>
              <a:t>16</a:t>
            </a:fld>
            <a:endParaRPr lang="en-GB" altLang="en-US"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01700" y="4705350"/>
            <a:ext cx="4965700" cy="2060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next series of slides illustrates how we can recreate the document vectors from the lists of Ids.  This is exactly analogous to the ‘sort-merge join’ of relational algebra.  The thing to note is that, because we have sorted the three  lists, we only need to scan through each list once.</a:t>
            </a:r>
          </a:p>
          <a:p>
            <a:pPr eaLnBrk="1" hangingPunct="1"/>
            <a:r>
              <a:rPr lang="en-US" altLang="en-US"/>
              <a:t>This slide shows:</a:t>
            </a:r>
          </a:p>
          <a:p>
            <a:pPr eaLnBrk="1" hangingPunct="1"/>
            <a:r>
              <a:rPr lang="en-US" altLang="en-US"/>
              <a:t>we examine the first element of each list and find the smallest value (I’ve highlighted it in red).  Depending on which list or lists this smallest value appears, we can form the ‘term vector’ for the corresponding object)</a:t>
            </a:r>
          </a:p>
          <a:p>
            <a:pPr eaLnBrk="1" hangingPunct="1"/>
            <a:r>
              <a:rPr lang="en-US" altLang="en-US"/>
              <a:t>(now go to next slide)</a:t>
            </a:r>
          </a:p>
        </p:txBody>
      </p:sp>
    </p:spTree>
    <p:extLst>
      <p:ext uri="{BB962C8B-B14F-4D97-AF65-F5344CB8AC3E}">
        <p14:creationId xmlns:p14="http://schemas.microsoft.com/office/powerpoint/2010/main" val="829653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E354E4BE-1F68-43F2-AB4D-860E253C5569}" type="slidenum">
              <a:rPr lang="en-GB" altLang="en-US" sz="1300"/>
              <a:pPr eaLnBrk="1" hangingPunct="1"/>
              <a:t>17</a:t>
            </a:fld>
            <a:endParaRPr lang="en-GB" altLang="en-US"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01700" y="4705350"/>
            <a:ext cx="4965700" cy="495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Now we pop the ID2 that we have used off the top of the lists and continue the process.</a:t>
            </a:r>
          </a:p>
        </p:txBody>
      </p:sp>
    </p:spTree>
    <p:extLst>
      <p:ext uri="{BB962C8B-B14F-4D97-AF65-F5344CB8AC3E}">
        <p14:creationId xmlns:p14="http://schemas.microsoft.com/office/powerpoint/2010/main" val="1091997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5318902B-7087-4AAF-A29B-C8C1DE32CBB8}" type="slidenum">
              <a:rPr lang="en-GB" altLang="en-US" sz="1300"/>
              <a:pPr eaLnBrk="1" hangingPunct="1"/>
              <a:t>18</a:t>
            </a:fld>
            <a:endParaRPr lang="en-GB" altLang="en-US" sz="13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99850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290122B2-E1B6-414E-9BC9-0B705F6A4399}" type="slidenum">
              <a:rPr lang="en-GB" altLang="en-US" sz="1300"/>
              <a:pPr eaLnBrk="1" hangingPunct="1"/>
              <a:t>19</a:t>
            </a:fld>
            <a:endParaRPr lang="en-GB" altLang="en-US" sz="13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02779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05242FF2-B70B-4F53-B68D-C331D574F0FB}" type="slidenum">
              <a:rPr lang="en-GB" altLang="en-US" sz="1300"/>
              <a:pPr eaLnBrk="1" hangingPunct="1"/>
              <a:t>20</a:t>
            </a:fld>
            <a:endParaRPr lang="en-GB" altLang="en-US" sz="13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3955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5CD537DF-1F0E-4231-A617-86FDD9D23917}" type="slidenum">
              <a:rPr lang="en-GB" altLang="en-US" sz="1300"/>
              <a:pPr eaLnBrk="1" hangingPunct="1"/>
              <a:t>2</a:t>
            </a:fld>
            <a:endParaRPr lang="en-GB" altLang="en-US" sz="13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01700" y="4705350"/>
            <a:ext cx="4965700" cy="1604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6928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49842ACA-ECCB-4625-AD12-34EF67D7DB7D}" type="slidenum">
              <a:rPr lang="en-GB" altLang="en-US" sz="1300"/>
              <a:pPr eaLnBrk="1" hangingPunct="1"/>
              <a:t>21</a:t>
            </a:fld>
            <a:endParaRPr lang="en-GB" altLang="en-US" sz="13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4388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31EE7338-A26D-4999-BA0B-2971B5C8A4F4}" type="slidenum">
              <a:rPr lang="en-GB" altLang="en-US" sz="1300"/>
              <a:pPr eaLnBrk="1" hangingPunct="1"/>
              <a:t>22</a:t>
            </a:fld>
            <a:endParaRPr lang="en-GB" altLang="en-US" sz="13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9797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6E74AFCA-4EFC-436F-9FCF-594738F33D88}" type="slidenum">
              <a:rPr lang="en-GB" altLang="en-US" sz="1300"/>
              <a:pPr eaLnBrk="1" hangingPunct="1"/>
              <a:t>23</a:t>
            </a:fld>
            <a:endParaRPr lang="en-GB" altLang="en-US" sz="13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901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7FF26875-B193-4DC7-94FF-1BE1F14E440A}" type="slidenum">
              <a:rPr lang="en-GB" altLang="en-US" sz="1300"/>
              <a:pPr eaLnBrk="1" hangingPunct="1"/>
              <a:t>24</a:t>
            </a:fld>
            <a:endParaRPr lang="en-GB" altLang="en-US" sz="13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25986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6356710A-8BEE-4D2C-9EEA-E890D41906B6}" type="slidenum">
              <a:rPr lang="en-GB" altLang="en-US" sz="1300"/>
              <a:pPr eaLnBrk="1" hangingPunct="1"/>
              <a:t>25</a:t>
            </a:fld>
            <a:endParaRPr lang="en-GB" altLang="en-US" sz="13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3155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C9E0BFAC-9A6B-47B8-BD98-3019616DEBD6}" type="slidenum">
              <a:rPr lang="en-GB" altLang="en-US" sz="1300"/>
              <a:pPr eaLnBrk="1" hangingPunct="1"/>
              <a:t>26</a:t>
            </a:fld>
            <a:endParaRPr lang="en-GB" altLang="en-US" sz="13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26711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052C3D75-D7F2-49D3-8E8B-B3231ED1B4C1}" type="slidenum">
              <a:rPr lang="en-GB" altLang="en-US" sz="1300"/>
              <a:pPr eaLnBrk="1" hangingPunct="1"/>
              <a:t>27</a:t>
            </a:fld>
            <a:endParaRPr lang="en-GB" altLang="en-US" sz="13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7274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BD287F0B-CCC0-430F-8EB8-F2FBD9691390}" type="slidenum">
              <a:rPr lang="en-GB" altLang="en-US" sz="1300"/>
              <a:pPr eaLnBrk="1" hangingPunct="1"/>
              <a:t>28</a:t>
            </a:fld>
            <a:endParaRPr lang="en-GB" altLang="en-US" sz="13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31694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0BFF7FD9-9DAE-4A96-86D5-31270E06DF0A}" type="slidenum">
              <a:rPr lang="en-GB" altLang="en-US" sz="1300"/>
              <a:pPr eaLnBrk="1" hangingPunct="1"/>
              <a:t>29</a:t>
            </a:fld>
            <a:endParaRPr lang="en-GB" altLang="en-US" sz="13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28083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7847E2E9-4F7D-4175-A82B-CE51837F4A6E}" type="slidenum">
              <a:rPr lang="en-GB" altLang="en-US" sz="1300"/>
              <a:pPr eaLnBrk="1" hangingPunct="1"/>
              <a:t>30</a:t>
            </a:fld>
            <a:endParaRPr lang="en-GB" altLang="en-US"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01700" y="4705350"/>
            <a:ext cx="4965700" cy="2198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use of inverted files for answering weighted queries is very similar to answering a Boolean query involving only ‘OR’ operators.</a:t>
            </a:r>
          </a:p>
          <a:p>
            <a:pPr eaLnBrk="1" hangingPunct="1"/>
            <a:r>
              <a:rPr lang="en-US" altLang="en-US"/>
              <a:t>We are assuming in this slide that the weights have been assigned to query terms by some sensible process.  Some search engines weight the earlier terms more strongly than later terms.  If we have a thesaurus that shows term frequencies in the collection or that gives information about broader and narrower terms, homonyms etc., then this information can be used to help weight query terms (for example a narrow term might be weighted higher than a broad term; homonyms might be given a reduced weight).</a:t>
            </a:r>
          </a:p>
          <a:p>
            <a:pPr eaLnBrk="1" hangingPunct="1"/>
            <a:endParaRPr lang="en-US" altLang="en-US"/>
          </a:p>
        </p:txBody>
      </p:sp>
    </p:spTree>
    <p:extLst>
      <p:ext uri="{BB962C8B-B14F-4D97-AF65-F5344CB8AC3E}">
        <p14:creationId xmlns:p14="http://schemas.microsoft.com/office/powerpoint/2010/main" val="125815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72F400D1-066F-47F8-9F1B-29D64671AC97}" type="slidenum">
              <a:rPr lang="en-GB" altLang="en-US" sz="1300"/>
              <a:pPr eaLnBrk="1" hangingPunct="1"/>
              <a:t>3</a:t>
            </a:fld>
            <a:endParaRPr lang="en-GB" altLang="en-US" sz="13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01700" y="4705350"/>
            <a:ext cx="4965700" cy="2000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89849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472B43F1-A88B-4540-8C95-A34B032D10C6}" type="slidenum">
              <a:rPr lang="en-GB" altLang="en-US" sz="1300"/>
              <a:pPr eaLnBrk="1" hangingPunct="1"/>
              <a:t>31</a:t>
            </a:fld>
            <a:endParaRPr lang="en-GB" altLang="en-US" sz="13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01700" y="4705350"/>
            <a:ext cx="4965700" cy="890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Just as for Boolean queries, we can find the entries in each stack related to the first ID.  This time we form a weighted vector, and compute the similarity coefficient between it and the weighted query vector (I’ve used the cosine coefficient again).</a:t>
            </a:r>
          </a:p>
        </p:txBody>
      </p:sp>
    </p:spTree>
    <p:extLst>
      <p:ext uri="{BB962C8B-B14F-4D97-AF65-F5344CB8AC3E}">
        <p14:creationId xmlns:p14="http://schemas.microsoft.com/office/powerpoint/2010/main" val="970199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51019199-DFF0-461B-BD87-B84809250189}" type="slidenum">
              <a:rPr lang="en-GB" altLang="en-US" sz="1300"/>
              <a:pPr eaLnBrk="1" hangingPunct="1"/>
              <a:t>32</a:t>
            </a:fld>
            <a:endParaRPr lang="en-GB" altLang="en-US"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01700" y="4705350"/>
            <a:ext cx="4965700" cy="495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You’ll get as bored with this as I will if I continue any further, so I’ll stop at the second document.</a:t>
            </a:r>
          </a:p>
        </p:txBody>
      </p:sp>
    </p:spTree>
    <p:extLst>
      <p:ext uri="{BB962C8B-B14F-4D97-AF65-F5344CB8AC3E}">
        <p14:creationId xmlns:p14="http://schemas.microsoft.com/office/powerpoint/2010/main" val="4050479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72687709-1905-45D8-B764-257BB8679C40}" type="slidenum">
              <a:rPr lang="en-GB" altLang="en-US" sz="1300"/>
              <a:pPr eaLnBrk="1" hangingPunct="1"/>
              <a:t>33</a:t>
            </a:fld>
            <a:endParaRPr lang="en-GB" altLang="en-US"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01700" y="4705350"/>
            <a:ext cx="4965700" cy="890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Once we have done the computations we can sort into rank order.  Note that so far we have not retrieved any documents, this is particularly important if the ids are URLS - we don’t need to start downloading web pages in order to rank them.</a:t>
            </a:r>
          </a:p>
        </p:txBody>
      </p:sp>
    </p:spTree>
    <p:extLst>
      <p:ext uri="{BB962C8B-B14F-4D97-AF65-F5344CB8AC3E}">
        <p14:creationId xmlns:p14="http://schemas.microsoft.com/office/powerpoint/2010/main" val="1797539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C70EB510-5434-42B8-BFAB-F71590A60573}" type="slidenum">
              <a:rPr lang="en-GB" altLang="en-US" sz="1300"/>
              <a:pPr eaLnBrk="1" hangingPunct="1"/>
              <a:t>34</a:t>
            </a:fld>
            <a:endParaRPr lang="en-GB" altLang="en-US" sz="13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01700" y="4705350"/>
            <a:ext cx="4965700" cy="3127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Here we make use of the positional information in the inverted file to test whether two terms are close to one another.   The first example above is meant to indicate that the phrase ‘A B’ must be found in the document exactly as written in the query if the document is to be retrieved.  This is rather significant because it means we are closer to searching for ‘concepts’ than just for keywords.  Using positional information we can distinguish ‘blind venetian’ from ‘venetian blind’.  In a system where the term dictionary was created by humans we would expect ‘venetial blind’ to appear as a single term (concept), but in if the term dictionary is created from keywords found in documents then this is not possible without complex linguistic analysis.</a:t>
            </a:r>
          </a:p>
          <a:p>
            <a:pPr eaLnBrk="1" hangingPunct="1"/>
            <a:r>
              <a:rPr lang="en-US" altLang="en-US"/>
              <a:t>The second example asks for the terms A and B to be found within three words of one another. (An early hypothesis in the use of statistical measures for acsertaining the relevance of a term to a document was that the relative positions of terms of certain frequency furnished a measure of the importance of the term to the document, so this idea is being catered for here.)</a:t>
            </a:r>
          </a:p>
        </p:txBody>
      </p:sp>
    </p:spTree>
    <p:extLst>
      <p:ext uri="{BB962C8B-B14F-4D97-AF65-F5344CB8AC3E}">
        <p14:creationId xmlns:p14="http://schemas.microsoft.com/office/powerpoint/2010/main" val="3914698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B9F9D978-E3E3-4B07-8B6E-51EE437201BF}" type="slidenum">
              <a:rPr lang="en-GB" altLang="en-US" sz="1300"/>
              <a:pPr eaLnBrk="1" hangingPunct="1"/>
              <a:t>35</a:t>
            </a:fld>
            <a:endParaRPr lang="en-GB" altLang="en-US"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01700" y="4705350"/>
            <a:ext cx="4965700" cy="279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55829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50DCFF97-0DBD-4711-BC60-9F2AE8AFB55C}" type="slidenum">
              <a:rPr lang="en-GB" altLang="en-US" sz="1300"/>
              <a:pPr eaLnBrk="1" hangingPunct="1"/>
              <a:t>36</a:t>
            </a:fld>
            <a:endParaRPr lang="en-GB" altLang="en-US"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01700" y="4705350"/>
            <a:ext cx="4965700" cy="29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311492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23772886-5070-4FED-BBBC-0798C446E4DB}" type="slidenum">
              <a:rPr lang="en-US" altLang="en-US" sz="1300">
                <a:solidFill>
                  <a:srgbClr val="000000"/>
                </a:solidFill>
              </a:rPr>
              <a:pPr/>
              <a:t>38</a:t>
            </a:fld>
            <a:endParaRPr lang="en-US" altLang="en-US" sz="1300">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01700" y="4705350"/>
            <a:ext cx="4965700" cy="44592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a:p>
        </p:txBody>
      </p:sp>
    </p:spTree>
    <p:extLst>
      <p:ext uri="{BB962C8B-B14F-4D97-AF65-F5344CB8AC3E}">
        <p14:creationId xmlns:p14="http://schemas.microsoft.com/office/powerpoint/2010/main" val="32624546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051FC811-8BDD-4084-80A9-6A3C70A2740D}" type="slidenum">
              <a:rPr lang="en-US" altLang="en-US" sz="1300">
                <a:solidFill>
                  <a:srgbClr val="000000"/>
                </a:solidFill>
              </a:rPr>
              <a:pPr/>
              <a:t>39</a:t>
            </a:fld>
            <a:endParaRPr lang="en-US" altLang="en-US" sz="1300">
              <a:solidFill>
                <a:srgbClr val="000000"/>
              </a:solidFill>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z="1000" dirty="0"/>
              <a:t>In one sense DBMSs and IR systems are very similar: both are capable of accepting queries from users and returning a set of ‘answering objects’.  You will know from experience, however, that asking an SQL query of a relational database is rather different in nature to using a search engine to obtain information from the Internet.</a:t>
            </a:r>
          </a:p>
          <a:p>
            <a:r>
              <a:rPr lang="en-US" altLang="en-US" sz="1000" dirty="0"/>
              <a:t>The importance of these differences are:</a:t>
            </a:r>
          </a:p>
          <a:p>
            <a:r>
              <a:rPr lang="en-US" altLang="en-US" sz="1000" dirty="0"/>
              <a:t>*  data in a database either matches a query or it doesn’t, the query must completely specify what is required and only matching items will be retrieved.  The slightest error in the query and it is likely the ‘answering objects’ will be quite the wrong set of objects.   This is fine in the controlled environment of a DBMS where the schema is carefully designed, and data entered to fit the semantics of that schema.  However, where we have heterogeneous information from different sources with no control over the language used or the format in which the information is presented, a lot of hard work is required to translate each item of information into a structured form that can be queried using a language such as SQL</a:t>
            </a:r>
          </a:p>
          <a:p>
            <a:r>
              <a:rPr lang="en-US" altLang="en-US" sz="1000" dirty="0"/>
              <a:t>*  if we adopt the IR approach, the set of ‘answering objects’, don’t have to match the query exactly.  If the query isn’t quite ‘right’ (whatever that means), we will still, hopefully, receive some of the appropriate answering objects.  Queries can be incomplete in the sense that they don’t perfectly partition all the available objects into those that are relevant and those that are not relevant to the users requirements.</a:t>
            </a:r>
          </a:p>
          <a:p>
            <a:r>
              <a:rPr lang="en-US" altLang="en-US" sz="1000" dirty="0"/>
              <a:t>* so the IR system will ‘make mistakes’ in its retrieval process, but provides a service in the retrieval of information that cannot immediately be committed to a structured database.</a:t>
            </a:r>
          </a:p>
          <a:p>
            <a:r>
              <a:rPr lang="en-US" altLang="en-US" sz="1000" dirty="0"/>
              <a:t>Do these differences apply to distributed information systems and classical database?  The answer is yes because, as with library documents and web sites, a) we are dealing with the situation where we are using information for a purpose that was not originally anticipated and b) the information sources contain free-text or multi-media objects whose meaning may be clear to humans, but is not described in the machine.</a:t>
            </a:r>
          </a:p>
          <a:p>
            <a:endParaRPr lang="en-US" altLang="en-US" dirty="0"/>
          </a:p>
        </p:txBody>
      </p:sp>
    </p:spTree>
    <p:extLst>
      <p:ext uri="{BB962C8B-B14F-4D97-AF65-F5344CB8AC3E}">
        <p14:creationId xmlns:p14="http://schemas.microsoft.com/office/powerpoint/2010/main" val="1857682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3FF1A9DB-1BD1-4571-85D8-F255C5CB7210}" type="slidenum">
              <a:rPr lang="en-US" altLang="en-US" sz="1300">
                <a:solidFill>
                  <a:srgbClr val="000000"/>
                </a:solidFill>
              </a:rPr>
              <a:pPr/>
              <a:t>40</a:t>
            </a:fld>
            <a:endParaRPr lang="en-US" altLang="en-US" sz="1300">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z="1000"/>
              <a:t>Not much to add to this slide except to say that you should not be put off by the origins of this work.  Libraries may not be thought of by most as exciting places, but library (information) science has dealt for years with “information” and “knowledge”.  Now that we live in a age of information and knowledge as the resources that give companies their cutting edge, library science becomes the hot topic.</a:t>
            </a:r>
          </a:p>
          <a:p>
            <a:r>
              <a:rPr lang="en-US" altLang="en-US" sz="1000"/>
              <a:t>We shall talk of documents, but the techniques can be extended to images, databases, web pages (web sites), video and audio.  Apart from databases what you will learn today can be trivially extended to other media, because we are assuming that, in addition to the document (or whatever) we have a list of descriptors, and it is these descriptors that we shall work with today.  Obviously we can describe anything with a list of descriptors, so the technology is ‘transferable’ to all types of media.  How we get those descriptors (the subject of later lectures) is quite another matter, and that, unsurprisingly, is different depending on the medium.</a:t>
            </a:r>
          </a:p>
          <a:p>
            <a:endParaRPr lang="en-US" altLang="en-US" sz="1000"/>
          </a:p>
          <a:p>
            <a:r>
              <a:rPr lang="en-US" altLang="en-US" sz="1000"/>
              <a:t>For this lecture we shall assume that we have the descriptors (or ‘index terms’), that we are using these as a ‘surrogate’ for the actual document and we look at common query formulation and query matching techniques.</a:t>
            </a:r>
          </a:p>
        </p:txBody>
      </p:sp>
    </p:spTree>
    <p:extLst>
      <p:ext uri="{BB962C8B-B14F-4D97-AF65-F5344CB8AC3E}">
        <p14:creationId xmlns:p14="http://schemas.microsoft.com/office/powerpoint/2010/main" val="3409713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28FD6E7F-8F7D-46C0-8340-841784FC6025}" type="slidenum">
              <a:rPr lang="en-US" altLang="en-US" sz="1300">
                <a:solidFill>
                  <a:srgbClr val="000000"/>
                </a:solidFill>
              </a:rPr>
              <a:pPr/>
              <a:t>41</a:t>
            </a:fld>
            <a:endParaRPr lang="en-US" altLang="en-US" sz="1300">
              <a:solidFill>
                <a:srgbClr val="000000"/>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This is a rather general diagram that illustrates an IR system at work.  It illustrates a number of things:</a:t>
            </a:r>
          </a:p>
          <a:p>
            <a:r>
              <a:rPr lang="en-US" altLang="en-US"/>
              <a:t>1) The object base (I tried to use a neutral term - objects could be database records, reports, multi-media objects), usually contains a description of the objects as well as the objects themselves.  This is not like a schema in a database, but rather it is some sort of summary that tries to capture the meaning or informational content of the object to be retrieved.  Indeed, bibliographic IR systems often have the description and not the objects (ie documents) themselves.</a:t>
            </a:r>
          </a:p>
          <a:p>
            <a:r>
              <a:rPr lang="en-US" altLang="en-US"/>
              <a:t>2) All IR systems have some sort of matching component that compares a user’s request with the object descriptions and returns those items that match. </a:t>
            </a:r>
          </a:p>
          <a:p>
            <a:r>
              <a:rPr lang="en-US" altLang="en-US"/>
              <a:t>3) What sort of language is used to describe the objects and to formulate the queries and what sort of matching is done to match an object with a user query varies from one IR system to another and gives the system its characteristics.</a:t>
            </a:r>
          </a:p>
          <a:p>
            <a:r>
              <a:rPr lang="en-US" altLang="en-US"/>
              <a:t>4) Some IR systems have a sort of learning component that, based on feedback from the user adjusts either the object descriptions, or the users query or the method of matching to provide a better response.  I believe use of feedback is an important aspect of IR systems; experiments have shown how it can help to improve effectiveness</a:t>
            </a:r>
          </a:p>
          <a:p>
            <a:r>
              <a:rPr lang="en-US" altLang="en-US"/>
              <a:t>5) the figure also shows that the objects or items returned to the user are called ‘hits’ or sometimes ‘postings.</a:t>
            </a:r>
          </a:p>
        </p:txBody>
      </p:sp>
    </p:spTree>
    <p:extLst>
      <p:ext uri="{BB962C8B-B14F-4D97-AF65-F5344CB8AC3E}">
        <p14:creationId xmlns:p14="http://schemas.microsoft.com/office/powerpoint/2010/main" val="300313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DADC80A5-B221-4649-81C8-27B44B1F3151}" type="slidenum">
              <a:rPr lang="en-GB" altLang="en-US" sz="1300"/>
              <a:pPr eaLnBrk="1" hangingPunct="1"/>
              <a:t>4</a:t>
            </a:fld>
            <a:endParaRPr lang="en-GB" altLang="en-US" sz="13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01700" y="4705350"/>
            <a:ext cx="4965700" cy="146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00292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7AFE6D81-F927-4A6F-964D-2E161D23714C}" type="slidenum">
              <a:rPr lang="en-US" altLang="en-US" sz="1300">
                <a:solidFill>
                  <a:srgbClr val="000000"/>
                </a:solidFill>
              </a:rPr>
              <a:pPr/>
              <a:t>42</a:t>
            </a:fld>
            <a:endParaRPr lang="en-US" altLang="en-US" sz="1300">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The idea of identifying a document and an index term according to its position in a list may seem a bit odd at first, but whether this is actually how it is done in the computer is not really important.  The maths representation gives us a convenient way of describing what we want to do.  So, for example, in general the index term vectors will be thousands of elements long and have only a few bits set to 1.  We wouldn’t store them like that, but that doesn’t matter, we can still represent then that way in the models.</a:t>
            </a:r>
          </a:p>
          <a:p>
            <a:endParaRPr lang="en-US" altLang="en-US"/>
          </a:p>
          <a:p>
            <a:endParaRPr lang="en-US" altLang="en-US"/>
          </a:p>
        </p:txBody>
      </p:sp>
    </p:spTree>
    <p:extLst>
      <p:ext uri="{BB962C8B-B14F-4D97-AF65-F5344CB8AC3E}">
        <p14:creationId xmlns:p14="http://schemas.microsoft.com/office/powerpoint/2010/main" val="402789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D96943C1-C34B-4292-A9CE-6E33AB3D16B9}" type="slidenum">
              <a:rPr lang="en-US" altLang="en-US" sz="1300">
                <a:solidFill>
                  <a:srgbClr val="000000"/>
                </a:solidFill>
              </a:rPr>
              <a:pPr/>
              <a:t>43</a:t>
            </a:fld>
            <a:endParaRPr lang="en-US" altLang="en-US" sz="1300">
              <a:solidFill>
                <a:srgbClr val="000000"/>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Assuming you are happy with the logical symbols for ‘and’ , ‘or’ and ‘not’, the only thing here that may need explaining is the disjunctive normal form (DNF).  A ‘Disjunction’ is a formula of the form A </a:t>
            </a:r>
            <a:r>
              <a:rPr lang="en-US" altLang="en-US">
                <a:sym typeface="Lucida Bright Math Symbol" panose="020B0604020202020204"/>
              </a:rPr>
              <a:t>V B, so the DNF form of the query is a disjunction involving 6 component vectors.  Each component in the disjunction specifies a possible distribution of terms for which the query will be satisfied.</a:t>
            </a:r>
          </a:p>
          <a:p>
            <a:r>
              <a:rPr lang="en-US" altLang="en-US">
                <a:sym typeface="Lucida Bright Math Symbol" panose="020B0604020202020204"/>
              </a:rPr>
              <a:t>To understand the DNF better I look at each one on the following slides.  For now you might notice that, because our query says nothing about ‘traffic’, the component vectors come in pairs, one (in the first row) with ‘traffic’ set to ‘0’, and one (in the second row) with ‘traffic’ set to 1.  Ie we don’t care what ‘traffic’ is set to since it isn’t mentioned.</a:t>
            </a:r>
          </a:p>
          <a:p>
            <a:r>
              <a:rPr lang="en-US" altLang="en-US">
                <a:sym typeface="Lucida Bright Math Symbol" panose="020B0604020202020204"/>
              </a:rPr>
              <a:t>Sim(., .) is a similarity measure.  It ‘matches’ a document with a query.  We see for the simple Boolean model that the match is either 1 or 0, that is we have an ‘exact match’ model.  This, we have claimed, is not really suitable for retrieving information for distributed information systems, so we see the main weakness of the Boolean model.  </a:t>
            </a:r>
            <a:endParaRPr lang="en-US" altLang="en-US">
              <a:solidFill>
                <a:schemeClr val="accent2"/>
              </a:solidFill>
              <a:sym typeface="Lucida Bright Math Symbol" panose="020B0604020202020204"/>
            </a:endParaRPr>
          </a:p>
        </p:txBody>
      </p:sp>
    </p:spTree>
    <p:extLst>
      <p:ext uri="{BB962C8B-B14F-4D97-AF65-F5344CB8AC3E}">
        <p14:creationId xmlns:p14="http://schemas.microsoft.com/office/powerpoint/2010/main" val="33167365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36A68BD7-C113-42ED-B511-1417A0B6BAF8}" type="slidenum">
              <a:rPr lang="en-US" altLang="en-US" sz="1300">
                <a:solidFill>
                  <a:srgbClr val="000000"/>
                </a:solidFill>
              </a:rPr>
              <a:pPr/>
              <a:t>44</a:t>
            </a:fld>
            <a:endParaRPr lang="en-US" altLang="en-US" sz="1300">
              <a:solidFill>
                <a:srgbClr val="000000"/>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The Venn diagrams here assume that there are more documents than just d1, d2 and d3, however we will use these three documents as examples</a:t>
            </a:r>
          </a:p>
          <a:p>
            <a:endParaRPr lang="en-US" altLang="en-US"/>
          </a:p>
          <a:p>
            <a:r>
              <a:rPr lang="en-US" altLang="en-US"/>
              <a:t>This and the next five slides take us through each component of the disjunctive normal form query.  We start with (1, 1, 0, 0, 0), the star indicates the area in the Venn diagram where documents would have this term vector.  We note that d1’s term vector matches this component, so d1 will be retrieved (I’ve changed its colour to red).</a:t>
            </a:r>
          </a:p>
        </p:txBody>
      </p:sp>
    </p:spTree>
    <p:extLst>
      <p:ext uri="{BB962C8B-B14F-4D97-AF65-F5344CB8AC3E}">
        <p14:creationId xmlns:p14="http://schemas.microsoft.com/office/powerpoint/2010/main" val="15896766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DEA377FC-2906-4CB6-9598-044F676CC9FE}" type="slidenum">
              <a:rPr lang="en-US" altLang="en-US" sz="1300">
                <a:solidFill>
                  <a:srgbClr val="000000"/>
                </a:solidFill>
              </a:rPr>
              <a:pPr/>
              <a:t>45</a:t>
            </a:fld>
            <a:endParaRPr lang="en-US" altLang="en-US" sz="1300">
              <a:solidFill>
                <a:srgbClr val="000000"/>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If you combine all the areas that have been marked by stars, you get the shaded portion which is formed by:</a:t>
            </a:r>
          </a:p>
          <a:p>
            <a:endParaRPr lang="en-US" altLang="en-US"/>
          </a:p>
          <a:p>
            <a:r>
              <a:rPr lang="en-US" altLang="en-US"/>
              <a:t>(Jam </a:t>
            </a:r>
            <a:r>
              <a:rPr lang="en-US" altLang="en-US">
                <a:sym typeface="Lucida Bright Math Symbol" panose="020B0604020202020204"/>
              </a:rPr>
              <a:t> Treacle) (pudding) - Lane</a:t>
            </a:r>
            <a:endParaRPr lang="en-US" altLang="en-US"/>
          </a:p>
        </p:txBody>
      </p:sp>
    </p:spTree>
    <p:extLst>
      <p:ext uri="{BB962C8B-B14F-4D97-AF65-F5344CB8AC3E}">
        <p14:creationId xmlns:p14="http://schemas.microsoft.com/office/powerpoint/2010/main" val="4272620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0FCD9488-C67C-4D15-9727-4F3BB8DDAD39}" type="slidenum">
              <a:rPr lang="en-US" altLang="en-US" sz="1300">
                <a:solidFill>
                  <a:srgbClr val="000000"/>
                </a:solidFill>
              </a:rPr>
              <a:pPr/>
              <a:t>46</a:t>
            </a:fld>
            <a:endParaRPr lang="en-US" altLang="en-US" sz="1300">
              <a:solidFill>
                <a:srgbClr val="000000"/>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z="1000"/>
              <a:t>Now we come to the next classical model.  The person most closely associated with the vector model is Gerard Salton.  The textbook on your book list by Salton and McGill is well worth reading if you can find a copy - it is almost certainly out of print, buit there are copies in the library.  Salton’s work is well-represented in other texts, for example that by Baeza-Yates and Ribeiro-Neto.</a:t>
            </a:r>
          </a:p>
          <a:p>
            <a:r>
              <a:rPr lang="en-US" altLang="en-US" sz="1000"/>
              <a:t>The first change we see is that index-term vectors associated with documents take elements that are no longer constrained to 0 or 1.  This means we can use weights to say how important a keyword is to a document.  The Jam pudding recipe might be represented by:</a:t>
            </a:r>
          </a:p>
          <a:p>
            <a:r>
              <a:rPr lang="en-US" altLang="en-US" sz="1000"/>
              <a:t>(0.8, 0.8, 0.0, 0.0, 0.2)</a:t>
            </a:r>
          </a:p>
          <a:p>
            <a:r>
              <a:rPr lang="en-US" altLang="en-US" sz="1000"/>
              <a:t>This tells us that ‘pudding’ and ‘jam’ are important keywords for this recipe,  but perhaps the recipe has a footnote that says (‘For a variation on this recipe you can use treacle instead of jam’), so treacle gets a 0.2 weight.</a:t>
            </a:r>
          </a:p>
          <a:p>
            <a:r>
              <a:rPr lang="en-US" altLang="en-US" sz="1000"/>
              <a:t>The second change is that, instead of Boolean queries, we now represent a query also as a term vector of weights.  The query shown might reflect an interest in puddings (for sure), treacle pudding preferably, but jam pudding is a good second best.  Note that because there is no Boolean logic there is no way of expressing the fact that treacle is an </a:t>
            </a:r>
            <a:r>
              <a:rPr lang="en-US" altLang="en-US" sz="1000" i="1"/>
              <a:t>alternative </a:t>
            </a:r>
            <a:r>
              <a:rPr lang="en-US" altLang="en-US" sz="1000"/>
              <a:t>to jam.</a:t>
            </a:r>
          </a:p>
          <a:p>
            <a:r>
              <a:rPr lang="en-US" altLang="en-US" sz="1000"/>
              <a:t>The matching (similarity) coefficient is the so-called ‘Cosine’ coefficient.  It is not the only possible matching coefficient, but (as we shall see) has the useful properties that:</a:t>
            </a:r>
          </a:p>
          <a:p>
            <a:r>
              <a:rPr lang="en-US" altLang="en-US" sz="1000"/>
              <a:t>a) 0 &lt;= sim(</a:t>
            </a:r>
            <a:r>
              <a:rPr lang="en-US" altLang="en-US" sz="1000" u="sng"/>
              <a:t>a</a:t>
            </a:r>
            <a:r>
              <a:rPr lang="en-US" altLang="en-US" sz="1000"/>
              <a:t>, </a:t>
            </a:r>
            <a:r>
              <a:rPr lang="en-US" altLang="en-US" sz="1000" u="sng"/>
              <a:t>b</a:t>
            </a:r>
            <a:r>
              <a:rPr lang="en-US" altLang="en-US" sz="1000"/>
              <a:t>) &lt;= 1 for all </a:t>
            </a:r>
            <a:r>
              <a:rPr lang="en-US" altLang="en-US" sz="1000" u="sng"/>
              <a:t>a</a:t>
            </a:r>
            <a:r>
              <a:rPr lang="en-US" altLang="en-US" sz="1000"/>
              <a:t> and </a:t>
            </a:r>
            <a:r>
              <a:rPr lang="en-US" altLang="en-US" sz="1000" u="sng"/>
              <a:t>b</a:t>
            </a:r>
            <a:endParaRPr lang="en-US" altLang="en-US" sz="1000"/>
          </a:p>
          <a:p>
            <a:r>
              <a:rPr lang="en-US" altLang="en-US" sz="1000"/>
              <a:t>b) sim(</a:t>
            </a:r>
            <a:r>
              <a:rPr lang="en-US" altLang="en-US" sz="1000" u="sng"/>
              <a:t>a</a:t>
            </a:r>
            <a:r>
              <a:rPr lang="en-US" altLang="en-US" sz="1000"/>
              <a:t>, </a:t>
            </a:r>
            <a:r>
              <a:rPr lang="en-US" altLang="en-US" sz="1000" u="sng"/>
              <a:t>b</a:t>
            </a:r>
            <a:r>
              <a:rPr lang="en-US" altLang="en-US" sz="1000"/>
              <a:t>) = 1 if and only if </a:t>
            </a:r>
            <a:r>
              <a:rPr lang="en-US" altLang="en-US" sz="1000" u="sng"/>
              <a:t>a</a:t>
            </a:r>
            <a:r>
              <a:rPr lang="en-US" altLang="en-US" sz="1000"/>
              <a:t> = </a:t>
            </a:r>
            <a:r>
              <a:rPr lang="en-US" altLang="en-US" sz="1000">
                <a:sym typeface="Lucida Bright Math Italic" panose="020B0604020202020204"/>
              </a:rPr>
              <a:t></a:t>
            </a:r>
            <a:r>
              <a:rPr lang="en-US" altLang="en-US" sz="1000" u="sng"/>
              <a:t>b</a:t>
            </a:r>
            <a:r>
              <a:rPr lang="en-US" altLang="en-US" sz="1000"/>
              <a:t>  where </a:t>
            </a:r>
            <a:r>
              <a:rPr lang="en-US" altLang="en-US" sz="1000">
                <a:sym typeface="Lucida Bright Math Italic" panose="020B0604020202020204"/>
              </a:rPr>
              <a:t> is a constant)</a:t>
            </a:r>
            <a:endParaRPr lang="en-US" altLang="en-US" sz="1000"/>
          </a:p>
          <a:p>
            <a:r>
              <a:rPr lang="en-US" altLang="en-US" sz="1000"/>
              <a:t>c) sim(</a:t>
            </a:r>
            <a:r>
              <a:rPr lang="en-US" altLang="en-US" sz="1000" u="sng"/>
              <a:t>a</a:t>
            </a:r>
            <a:r>
              <a:rPr lang="en-US" altLang="en-US" sz="1000"/>
              <a:t>, </a:t>
            </a:r>
            <a:r>
              <a:rPr lang="en-US" altLang="en-US" sz="1000" u="sng"/>
              <a:t>b</a:t>
            </a:r>
            <a:r>
              <a:rPr lang="en-US" altLang="en-US" sz="1000"/>
              <a:t>) = 0 if </a:t>
            </a:r>
            <a:r>
              <a:rPr lang="en-US" altLang="en-US" sz="1000" u="sng"/>
              <a:t>a</a:t>
            </a:r>
            <a:r>
              <a:rPr lang="en-US" altLang="en-US" sz="1000"/>
              <a:t> and </a:t>
            </a:r>
            <a:r>
              <a:rPr lang="en-US" altLang="en-US" sz="1000" u="sng"/>
              <a:t>b</a:t>
            </a:r>
            <a:r>
              <a:rPr lang="en-US" altLang="en-US" sz="1000"/>
              <a:t> are orthogonal (ai = 0 whenever bi &gt; 0 and vice versa)</a:t>
            </a:r>
          </a:p>
          <a:p>
            <a:r>
              <a:rPr lang="en-US" altLang="en-US" sz="1000"/>
              <a:t>Other matching coefficients have been proposed, normally they have these properties and it turns out that choice of matching coefficient is not too critical for the performance of the system.</a:t>
            </a:r>
          </a:p>
        </p:txBody>
      </p:sp>
    </p:spTree>
    <p:extLst>
      <p:ext uri="{BB962C8B-B14F-4D97-AF65-F5344CB8AC3E}">
        <p14:creationId xmlns:p14="http://schemas.microsoft.com/office/powerpoint/2010/main" val="1912030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AAA36D67-03C0-4D4E-A94D-BF7C4B934AF6}" type="slidenum">
              <a:rPr lang="en-US" altLang="en-US" sz="1300">
                <a:solidFill>
                  <a:srgbClr val="000000"/>
                </a:solidFill>
              </a:rPr>
              <a:pPr/>
              <a:t>47</a:t>
            </a:fld>
            <a:endParaRPr lang="en-US" altLang="en-US" sz="1300">
              <a:solidFill>
                <a:srgbClr val="000000"/>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This slide illustrates the meaning of the similarity coefficient.  We work in a 2-D space (just two index terms)  and show the vector for one document (D1) and a query (Q).  The similarity coefficient is actually the cosine of the angle between the two vectors.</a:t>
            </a:r>
          </a:p>
          <a:p>
            <a:r>
              <a:rPr lang="en-US" altLang="en-US"/>
              <a:t>This means that it is only the relative weights of the query  (or document) that matter.  If I double all the weights in my query I will double the length of the query vector, but the angle stays the same and the sim(</a:t>
            </a:r>
            <a:r>
              <a:rPr lang="en-US" altLang="en-US" u="sng"/>
              <a:t>d</a:t>
            </a:r>
            <a:r>
              <a:rPr lang="en-US" altLang="en-US"/>
              <a:t>, </a:t>
            </a:r>
            <a:r>
              <a:rPr lang="en-US" altLang="en-US" u="sng"/>
              <a:t>q</a:t>
            </a:r>
            <a:r>
              <a:rPr lang="en-US" altLang="en-US"/>
              <a:t>) stays the same.</a:t>
            </a:r>
          </a:p>
        </p:txBody>
      </p:sp>
    </p:spTree>
    <p:extLst>
      <p:ext uri="{BB962C8B-B14F-4D97-AF65-F5344CB8AC3E}">
        <p14:creationId xmlns:p14="http://schemas.microsoft.com/office/powerpoint/2010/main" val="1628407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41AF0471-ADB4-4394-B86C-C90CA98970D5}" type="slidenum">
              <a:rPr lang="en-US" altLang="en-US" sz="1300">
                <a:solidFill>
                  <a:srgbClr val="000000"/>
                </a:solidFill>
              </a:rPr>
              <a:pPr/>
              <a:t>48</a:t>
            </a:fld>
            <a:endParaRPr lang="en-US" altLang="en-US" sz="1300">
              <a:solidFill>
                <a:srgbClr val="000000"/>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This slide says, if the query vector and the document vector are perfectly aligned, then the cosine is 1 (max).  This will happen if the doc and query have exactly the same keywords as one another, and the relative weights between the keywords is also the same for each vector.</a:t>
            </a:r>
          </a:p>
        </p:txBody>
      </p:sp>
    </p:spTree>
    <p:extLst>
      <p:ext uri="{BB962C8B-B14F-4D97-AF65-F5344CB8AC3E}">
        <p14:creationId xmlns:p14="http://schemas.microsoft.com/office/powerpoint/2010/main" val="98155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37C12C2D-487E-4674-8549-1ADDD411BC08}" type="slidenum">
              <a:rPr lang="en-US" altLang="en-US" sz="1300">
                <a:solidFill>
                  <a:srgbClr val="000000"/>
                </a:solidFill>
              </a:rPr>
              <a:pPr/>
              <a:t>49</a:t>
            </a:fld>
            <a:endParaRPr lang="en-US" altLang="en-US" sz="1300">
              <a:solidFill>
                <a:srgbClr val="000000"/>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This slide says, if the query vector and the document vector are orthogonal  (90 degrees), then the cosine is 0 (min).  This will happen if the doc and query have no keywords in common.</a:t>
            </a:r>
          </a:p>
          <a:p>
            <a:endParaRPr lang="en-US" altLang="en-US"/>
          </a:p>
        </p:txBody>
      </p:sp>
    </p:spTree>
    <p:extLst>
      <p:ext uri="{BB962C8B-B14F-4D97-AF65-F5344CB8AC3E}">
        <p14:creationId xmlns:p14="http://schemas.microsoft.com/office/powerpoint/2010/main" val="26144745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59B1C10B-69BC-4290-9808-4FFF8710AC0F}" type="slidenum">
              <a:rPr lang="en-US" altLang="en-US" sz="1300">
                <a:solidFill>
                  <a:srgbClr val="000000"/>
                </a:solidFill>
              </a:rPr>
              <a:pPr/>
              <a:t>50</a:t>
            </a:fld>
            <a:endParaRPr lang="en-US" altLang="en-US" sz="1300">
              <a:solidFill>
                <a:srgbClr val="000000"/>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This and the next two slides just do the calculations</a:t>
            </a:r>
          </a:p>
        </p:txBody>
      </p:sp>
    </p:spTree>
    <p:extLst>
      <p:ext uri="{BB962C8B-B14F-4D97-AF65-F5344CB8AC3E}">
        <p14:creationId xmlns:p14="http://schemas.microsoft.com/office/powerpoint/2010/main" val="39974148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47B5D45B-39F9-4863-83D5-E255DAE0F34B}" type="slidenum">
              <a:rPr lang="en-US" altLang="en-US" sz="1300">
                <a:solidFill>
                  <a:srgbClr val="000000"/>
                </a:solidFill>
              </a:rPr>
              <a:pPr/>
              <a:t>51</a:t>
            </a:fld>
            <a:endParaRPr lang="en-US" altLang="en-US" sz="1300">
              <a:solidFill>
                <a:srgbClr val="000000"/>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a:p>
        </p:txBody>
      </p:sp>
    </p:spTree>
    <p:extLst>
      <p:ext uri="{BB962C8B-B14F-4D97-AF65-F5344CB8AC3E}">
        <p14:creationId xmlns:p14="http://schemas.microsoft.com/office/powerpoint/2010/main" val="345309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105672EB-254B-4D59-B198-909B90482094}" type="slidenum">
              <a:rPr lang="en-GB" altLang="en-US" sz="1300"/>
              <a:pPr eaLnBrk="1" hangingPunct="1"/>
              <a:t>5</a:t>
            </a:fld>
            <a:endParaRPr lang="en-GB" altLang="en-US" sz="13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01700" y="4705350"/>
            <a:ext cx="4965700" cy="2000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24336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52787F56-8025-4C6B-98E8-EF180687C1C2}" type="slidenum">
              <a:rPr lang="en-US" altLang="en-US" sz="1300">
                <a:solidFill>
                  <a:srgbClr val="000000"/>
                </a:solidFill>
              </a:rPr>
              <a:pPr/>
              <a:t>52</a:t>
            </a:fld>
            <a:endParaRPr lang="en-US" altLang="en-US" sz="130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a:p>
        </p:txBody>
      </p:sp>
    </p:spTree>
    <p:extLst>
      <p:ext uri="{BB962C8B-B14F-4D97-AF65-F5344CB8AC3E}">
        <p14:creationId xmlns:p14="http://schemas.microsoft.com/office/powerpoint/2010/main" val="4915421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389EEC43-FD96-42CA-8A26-1870978A1D50}" type="slidenum">
              <a:rPr lang="en-US" altLang="en-US" sz="1300">
                <a:solidFill>
                  <a:srgbClr val="000000"/>
                </a:solidFill>
              </a:rPr>
              <a:pPr/>
              <a:t>53</a:t>
            </a:fld>
            <a:endParaRPr lang="en-US" altLang="en-US" sz="1300">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The vector model allows documents to be ranked according to the value of the similarity coefficient.  This value is not necessarily returned to the user of course.</a:t>
            </a:r>
          </a:p>
        </p:txBody>
      </p:sp>
    </p:spTree>
    <p:extLst>
      <p:ext uri="{BB962C8B-B14F-4D97-AF65-F5344CB8AC3E}">
        <p14:creationId xmlns:p14="http://schemas.microsoft.com/office/powerpoint/2010/main" val="27258773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95585AAA-C9A4-45EF-89AC-DA2B69113936}" type="slidenum">
              <a:rPr lang="en-US" altLang="en-US" sz="1300">
                <a:solidFill>
                  <a:srgbClr val="000000"/>
                </a:solidFill>
              </a:rPr>
              <a:pPr/>
              <a:t>54</a:t>
            </a:fld>
            <a:endParaRPr lang="en-US" altLang="en-US" sz="1300">
              <a:solidFill>
                <a:srgbClr val="000000"/>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a:p>
        </p:txBody>
      </p:sp>
    </p:spTree>
    <p:extLst>
      <p:ext uri="{BB962C8B-B14F-4D97-AF65-F5344CB8AC3E}">
        <p14:creationId xmlns:p14="http://schemas.microsoft.com/office/powerpoint/2010/main" val="6650828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91D4C142-4097-4D57-8BF9-702E680C1401}" type="slidenum">
              <a:rPr lang="en-US" altLang="en-US" sz="1300">
                <a:solidFill>
                  <a:srgbClr val="000000"/>
                </a:solidFill>
              </a:rPr>
              <a:pPr/>
              <a:t>55</a:t>
            </a:fld>
            <a:endParaRPr lang="en-US" altLang="en-US" sz="1300">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a:p>
        </p:txBody>
      </p:sp>
    </p:spTree>
    <p:extLst>
      <p:ext uri="{BB962C8B-B14F-4D97-AF65-F5344CB8AC3E}">
        <p14:creationId xmlns:p14="http://schemas.microsoft.com/office/powerpoint/2010/main" val="15226628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ACCFF042-5412-4407-A942-9870E11DAC02}" type="slidenum">
              <a:rPr lang="en-US" altLang="en-US" sz="1300">
                <a:solidFill>
                  <a:srgbClr val="000000"/>
                </a:solidFill>
              </a:rPr>
              <a:pPr/>
              <a:t>56</a:t>
            </a:fld>
            <a:endParaRPr lang="en-US" altLang="en-US" sz="1300">
              <a:solidFill>
                <a:srgbClr val="000000"/>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We have shown the maths for computing the similarity between document descriptors and queries, but  the hard problem is assigning index terms to documents (or images, or audio..) and giving them appropriate weights.  We will need to look at methods for doing this.</a:t>
            </a:r>
          </a:p>
          <a:p>
            <a:r>
              <a:rPr lang="en-US" altLang="en-US"/>
              <a:t>We noted at the beginning of the lecture that IR is appropriate for DIM.  We need to be thinking about whether DIM presents new challenges, or in other cases it might be easier than classic IR.</a:t>
            </a:r>
          </a:p>
          <a:p>
            <a:r>
              <a:rPr lang="en-US" altLang="en-US"/>
              <a:t>One thing we do know is that these basic IR methods don’t work very well for the Web search engines.  There is a lot of work ongoing to improve them.  We need to look beyond these basic models.</a:t>
            </a:r>
          </a:p>
          <a:p>
            <a:endParaRPr lang="en-US" altLang="en-US"/>
          </a:p>
        </p:txBody>
      </p:sp>
    </p:spTree>
    <p:extLst>
      <p:ext uri="{BB962C8B-B14F-4D97-AF65-F5344CB8AC3E}">
        <p14:creationId xmlns:p14="http://schemas.microsoft.com/office/powerpoint/2010/main" val="753084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823F8B1D-A505-411E-9919-4E623D0ACA0B}" type="slidenum">
              <a:rPr lang="en-GB" altLang="en-US" sz="1300"/>
              <a:pPr eaLnBrk="1" hangingPunct="1"/>
              <a:t>57</a:t>
            </a:fld>
            <a:endParaRPr lang="en-GB" altLang="en-US" sz="13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06" tIns="45754" rIns="91506" bIns="45754"/>
          <a:lstStyle/>
          <a:p>
            <a:pPr eaLnBrk="1" hangingPunct="1"/>
            <a:endParaRPr lang="en-US" altLang="en-US"/>
          </a:p>
        </p:txBody>
      </p:sp>
    </p:spTree>
    <p:extLst>
      <p:ext uri="{BB962C8B-B14F-4D97-AF65-F5344CB8AC3E}">
        <p14:creationId xmlns:p14="http://schemas.microsoft.com/office/powerpoint/2010/main" val="37713024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7F7747DD-DFD8-4C1E-86FE-9784CD1AF6E7}" type="slidenum">
              <a:rPr lang="en-GB" altLang="en-US" sz="1300"/>
              <a:pPr eaLnBrk="1" hangingPunct="1"/>
              <a:t>58</a:t>
            </a:fld>
            <a:endParaRPr lang="en-GB" altLang="en-US" sz="13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first three evaluation measures are important, but not particularly peculiar to IR systems.  We can measure these in the same way as we would measure them for any information system.</a:t>
            </a:r>
          </a:p>
          <a:p>
            <a:pPr eaLnBrk="1" hangingPunct="1"/>
            <a:r>
              <a:rPr lang="en-US" altLang="en-US"/>
              <a:t>The coverage of the collection is more distinctly an IR evaluation measure, but there is nothing technically we can do to improve this.</a:t>
            </a:r>
          </a:p>
          <a:p>
            <a:pPr eaLnBrk="1" hangingPunct="1"/>
            <a:r>
              <a:rPr lang="en-US" altLang="en-US"/>
              <a:t>Recall and Precision are the two measures that we are most interested in.</a:t>
            </a:r>
          </a:p>
          <a:p>
            <a:pPr eaLnBrk="1" hangingPunct="1"/>
            <a:r>
              <a:rPr lang="en-US" altLang="en-US"/>
              <a:t>If recall is low it means the system has failed to match a lot of relevant material; if precision is low it means that a lot of retrieved material is not relevant.  You will recognise these problems from your use of search engines.</a:t>
            </a:r>
          </a:p>
        </p:txBody>
      </p:sp>
    </p:spTree>
    <p:extLst>
      <p:ext uri="{BB962C8B-B14F-4D97-AF65-F5344CB8AC3E}">
        <p14:creationId xmlns:p14="http://schemas.microsoft.com/office/powerpoint/2010/main" val="364915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88DFA7E8-D82F-473F-8242-A35515F09DCE}" type="slidenum">
              <a:rPr lang="en-GB" altLang="en-US" sz="1300"/>
              <a:pPr eaLnBrk="1" hangingPunct="1"/>
              <a:t>59</a:t>
            </a:fld>
            <a:endParaRPr lang="en-GB"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When we use search engines on the Internet, it is often the case that we formulate a rather poor query first time round.  We don’t really know what to expect, so we put togther a preliminary query that tells us something about the collection characteristics of the search engine we are using.</a:t>
            </a:r>
          </a:p>
          <a:p>
            <a:pPr eaLnBrk="1" hangingPunct="1"/>
            <a:endParaRPr lang="en-US" altLang="en-US"/>
          </a:p>
          <a:p>
            <a:pPr eaLnBrk="1" hangingPunct="1"/>
            <a:r>
              <a:rPr lang="en-US" altLang="en-US"/>
              <a:t>The same thing can happen with bibliographic information retrieval systems, and so for searching across a virtual enterprise.  Virtual enterprises are made up of local communities, so they have similar characteristics to the Internet, although the problems may well be less severe.</a:t>
            </a:r>
          </a:p>
        </p:txBody>
      </p:sp>
    </p:spTree>
    <p:extLst>
      <p:ext uri="{BB962C8B-B14F-4D97-AF65-F5344CB8AC3E}">
        <p14:creationId xmlns:p14="http://schemas.microsoft.com/office/powerpoint/2010/main" val="13417589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DBBEE830-852A-46D8-8288-529DAE24E286}" type="slidenum">
              <a:rPr lang="en-GB" altLang="en-US" sz="1300"/>
              <a:pPr eaLnBrk="1" hangingPunct="1"/>
              <a:t>60</a:t>
            </a:fld>
            <a:endParaRPr lang="en-GB" altLang="en-US" sz="13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715697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7FAB375E-28E8-4428-BFE6-ACE250AE6975}" type="slidenum">
              <a:rPr lang="en-GB" altLang="en-US" sz="1300"/>
              <a:pPr eaLnBrk="1" hangingPunct="1"/>
              <a:t>63</a:t>
            </a:fld>
            <a:endParaRPr lang="en-GB" altLang="en-US" sz="13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8430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0AAFA4A6-7881-4EC9-BB35-A3B0D027900C}" type="slidenum">
              <a:rPr lang="en-GB" altLang="en-US" sz="1300"/>
              <a:pPr eaLnBrk="1" hangingPunct="1"/>
              <a:t>6</a:t>
            </a:fld>
            <a:endParaRPr lang="en-GB" altLang="en-US" sz="13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01700" y="4705350"/>
            <a:ext cx="4965700" cy="2335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607775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55EC12C8-09A3-4FF7-ADB7-036E49022C9C}" type="slidenum">
              <a:rPr lang="en-GB" altLang="en-US" sz="1300"/>
              <a:pPr eaLnBrk="1" hangingPunct="1"/>
              <a:t>64</a:t>
            </a:fld>
            <a:endParaRPr lang="en-GB" altLang="en-US"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126278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0B5FFC50-5290-4CC8-93F3-B37A06DFEE8D}" type="slidenum">
              <a:rPr lang="en-GB" altLang="en-US" sz="1300"/>
              <a:pPr eaLnBrk="1" hangingPunct="1"/>
              <a:t>65</a:t>
            </a:fld>
            <a:endParaRPr lang="en-GB" altLang="en-US" sz="13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We apply the feedback formula.  The sums are simple because there is only one relevant and one non-relevant document.  (Note |H</a:t>
            </a:r>
            <a:r>
              <a:rPr lang="en-US" altLang="en-US" baseline="-15000"/>
              <a:t>N</a:t>
            </a:r>
            <a:r>
              <a:rPr lang="en-US" altLang="en-US"/>
              <a:t>| = 1 and |H</a:t>
            </a:r>
            <a:r>
              <a:rPr lang="en-US" altLang="en-US" baseline="-15000"/>
              <a:t>NR</a:t>
            </a:r>
            <a:r>
              <a:rPr lang="en-US" altLang="en-US"/>
              <a:t>| = 1)</a:t>
            </a:r>
          </a:p>
          <a:p>
            <a:pPr eaLnBrk="1" hangingPunct="1"/>
            <a:endParaRPr lang="en-US" altLang="en-US"/>
          </a:p>
          <a:p>
            <a:pPr eaLnBrk="1" hangingPunct="1"/>
            <a:r>
              <a:rPr lang="en-US" altLang="en-US"/>
              <a:t>I have left the negative weights in the query.  This is perhaps not a good idea, but it gives me the answer I want on the next slide!  It might be more sensible in general to set these to 0.</a:t>
            </a:r>
          </a:p>
        </p:txBody>
      </p:sp>
    </p:spTree>
    <p:extLst>
      <p:ext uri="{BB962C8B-B14F-4D97-AF65-F5344CB8AC3E}">
        <p14:creationId xmlns:p14="http://schemas.microsoft.com/office/powerpoint/2010/main" val="2532199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66179043-7DD7-4045-BA94-D1D9AABF4202}" type="slidenum">
              <a:rPr lang="en-GB" altLang="en-US" sz="1300"/>
              <a:pPr eaLnBrk="1" hangingPunct="1"/>
              <a:t>66</a:t>
            </a:fld>
            <a:endParaRPr lang="en-GB" altLang="en-US" sz="13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496475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5F2507C7-5B3A-4601-8C23-43303CF20EDB}" type="slidenum">
              <a:rPr lang="en-GB" altLang="en-US" sz="1300"/>
              <a:pPr eaLnBrk="1" hangingPunct="1"/>
              <a:t>67</a:t>
            </a:fld>
            <a:endParaRPr lang="en-GB" altLang="en-US" sz="13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422009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9AC21761-0ED2-4204-9C8C-0691F68B5836}" type="slidenum">
              <a:rPr lang="en-GB" altLang="en-US" sz="1300"/>
              <a:pPr eaLnBrk="1" hangingPunct="1"/>
              <a:t>68</a:t>
            </a:fld>
            <a:endParaRPr lang="en-GB" altLang="en-US" sz="13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79515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F1AB3EE0-A157-4C37-8D2A-1A355E4DC1CA}" type="slidenum">
              <a:rPr lang="en-GB" altLang="en-US" sz="1300"/>
              <a:pPr eaLnBrk="1" hangingPunct="1"/>
              <a:t>69</a:t>
            </a:fld>
            <a:endParaRPr lang="en-GB"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shows the use of the thesaurus.  The red ‘S’ indicates that the document and query are both being normalised using the synonym classes.  Prioir to normalisation the document does not match the query, afterwards it does.  Recall is likely to improve.</a:t>
            </a:r>
          </a:p>
        </p:txBody>
      </p:sp>
    </p:spTree>
    <p:extLst>
      <p:ext uri="{BB962C8B-B14F-4D97-AF65-F5344CB8AC3E}">
        <p14:creationId xmlns:p14="http://schemas.microsoft.com/office/powerpoint/2010/main" val="7138975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1AB6E3E5-3542-4C75-BB6E-AFDB9687E9BB}" type="slidenum">
              <a:rPr lang="en-US" altLang="en-US" sz="1300">
                <a:solidFill>
                  <a:srgbClr val="000000"/>
                </a:solidFill>
              </a:rPr>
              <a:pPr/>
              <a:t>70</a:t>
            </a:fld>
            <a:endParaRPr lang="en-US" altLang="en-US" sz="1300">
              <a:solidFill>
                <a:srgbClr val="000000"/>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a:p>
        </p:txBody>
      </p:sp>
    </p:spTree>
    <p:extLst>
      <p:ext uri="{BB962C8B-B14F-4D97-AF65-F5344CB8AC3E}">
        <p14:creationId xmlns:p14="http://schemas.microsoft.com/office/powerpoint/2010/main" val="9181021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90D47F82-7E59-4729-A59D-F7AD30A575FB}" type="slidenum">
              <a:rPr lang="en-GB" altLang="en-US" sz="1300"/>
              <a:pPr eaLnBrk="1" hangingPunct="1"/>
              <a:t>71</a:t>
            </a:fld>
            <a:endParaRPr lang="en-GB" altLang="en-US" sz="13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82096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7667EDA0-97ED-4349-8E84-8602966B791B}" type="slidenum">
              <a:rPr lang="en-GB" altLang="en-US" sz="1300"/>
              <a:pPr eaLnBrk="1" hangingPunct="1"/>
              <a:t>7</a:t>
            </a:fld>
            <a:endParaRPr lang="en-GB" altLang="en-US" sz="13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01700" y="4705350"/>
            <a:ext cx="4965700" cy="1149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Inverted file were invented to cope with just this problem, so it is not surprising that they are widely used in search engines.</a:t>
            </a:r>
          </a:p>
          <a:p>
            <a:pPr eaLnBrk="1" hangingPunct="1"/>
            <a:r>
              <a:rPr lang="en-US" altLang="en-US"/>
              <a:t>They can be used wherever you want a ‘keyword’ type interface with inexact matching.  For example: supply a bunch of keywords that describe the holiday you want and find all holidays that match most closely.</a:t>
            </a:r>
          </a:p>
        </p:txBody>
      </p:sp>
    </p:spTree>
    <p:extLst>
      <p:ext uri="{BB962C8B-B14F-4D97-AF65-F5344CB8AC3E}">
        <p14:creationId xmlns:p14="http://schemas.microsoft.com/office/powerpoint/2010/main" val="1203871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B2437958-F1E0-4EBE-A3DB-A4272157D0A5}" type="slidenum">
              <a:rPr lang="en-GB" altLang="en-US" sz="1300"/>
              <a:pPr eaLnBrk="1" hangingPunct="1"/>
              <a:t>9</a:t>
            </a:fld>
            <a:endParaRPr lang="en-GB" altLang="en-US" sz="13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01700" y="4705350"/>
            <a:ext cx="496570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58900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400">
                <a:solidFill>
                  <a:schemeClr val="tx1"/>
                </a:solidFill>
                <a:latin typeface="Times New Roman" panose="02020603050405020304" pitchFamily="18" charset="0"/>
              </a:defRPr>
            </a:lvl1pPr>
            <a:lvl2pPr marL="742950" indent="-285750" defTabSz="958850" eaLnBrk="0" hangingPunct="0">
              <a:defRPr sz="2400">
                <a:solidFill>
                  <a:schemeClr val="tx1"/>
                </a:solidFill>
                <a:latin typeface="Times New Roman" panose="02020603050405020304" pitchFamily="18" charset="0"/>
              </a:defRPr>
            </a:lvl2pPr>
            <a:lvl3pPr marL="1143000" indent="-228600" defTabSz="958850" eaLnBrk="0" hangingPunct="0">
              <a:defRPr sz="2400">
                <a:solidFill>
                  <a:schemeClr val="tx1"/>
                </a:solidFill>
                <a:latin typeface="Times New Roman" panose="02020603050405020304" pitchFamily="18" charset="0"/>
              </a:defRPr>
            </a:lvl3pPr>
            <a:lvl4pPr marL="1600200" indent="-228600" defTabSz="958850" eaLnBrk="0" hangingPunct="0">
              <a:defRPr sz="2400">
                <a:solidFill>
                  <a:schemeClr val="tx1"/>
                </a:solidFill>
                <a:latin typeface="Times New Roman" panose="02020603050405020304" pitchFamily="18" charset="0"/>
              </a:defRPr>
            </a:lvl4pPr>
            <a:lvl5pPr marL="2057400" indent="-228600" defTabSz="958850" eaLnBrk="0" hangingPunct="0">
              <a:defRPr sz="2400">
                <a:solidFill>
                  <a:schemeClr val="tx1"/>
                </a:solidFill>
                <a:latin typeface="Times New Roman" panose="02020603050405020304" pitchFamily="18" charset="0"/>
              </a:defRPr>
            </a:lvl5pPr>
            <a:lvl6pPr marL="25146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defTabSz="95885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fld id="{CBF6E34D-416C-4D25-B22F-BD1203548988}" type="slidenum">
              <a:rPr lang="en-GB" altLang="en-US" sz="1300"/>
              <a:pPr eaLnBrk="1" hangingPunct="1"/>
              <a:t>10</a:t>
            </a:fld>
            <a:endParaRPr lang="en-GB" altLang="en-US"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01700" y="4705350"/>
            <a:ext cx="4965700" cy="6937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0736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85875" y="1122363"/>
            <a:ext cx="7715250" cy="2387600"/>
          </a:xfrm>
        </p:spPr>
        <p:txBody>
          <a:bodyPr anchor="b"/>
          <a:lstStyle>
            <a:lvl1pPr algn="ctr">
              <a:defRPr sz="5063"/>
            </a:lvl1pPr>
          </a:lstStyle>
          <a:p>
            <a:r>
              <a:rPr lang="en-US"/>
              <a:t>Click to edit Master title style</a:t>
            </a:r>
            <a:endParaRPr lang="en-GB"/>
          </a:p>
        </p:txBody>
      </p:sp>
      <p:sp>
        <p:nvSpPr>
          <p:cNvPr id="3" name="Subtitle 2"/>
          <p:cNvSpPr>
            <a:spLocks noGrp="1"/>
          </p:cNvSpPr>
          <p:nvPr>
            <p:ph type="subTitle" idx="1"/>
          </p:nvPr>
        </p:nvSpPr>
        <p:spPr>
          <a:xfrm>
            <a:off x="1285875" y="3602038"/>
            <a:ext cx="7715250" cy="1655762"/>
          </a:xfrm>
        </p:spPr>
        <p:txBody>
          <a:bodyPr/>
          <a:lstStyle>
            <a:lvl1pPr marL="0" indent="0" algn="ctr">
              <a:buNone/>
              <a:defRPr sz="2025"/>
            </a:lvl1pPr>
            <a:lvl2pPr marL="385785" indent="0" algn="ctr">
              <a:buNone/>
              <a:defRPr sz="1688"/>
            </a:lvl2pPr>
            <a:lvl3pPr marL="771571" indent="0" algn="ctr">
              <a:buNone/>
              <a:defRPr sz="1519"/>
            </a:lvl3pPr>
            <a:lvl4pPr marL="1157356" indent="0" algn="ctr">
              <a:buNone/>
              <a:defRPr sz="1350"/>
            </a:lvl4pPr>
            <a:lvl5pPr marL="1543141" indent="0" algn="ctr">
              <a:buNone/>
              <a:defRPr sz="1350"/>
            </a:lvl5pPr>
            <a:lvl6pPr marL="1928927" indent="0" algn="ctr">
              <a:buNone/>
              <a:defRPr sz="1350"/>
            </a:lvl6pPr>
            <a:lvl7pPr marL="2314712" indent="0" algn="ctr">
              <a:buNone/>
              <a:defRPr sz="1350"/>
            </a:lvl7pPr>
            <a:lvl8pPr marL="2700498" indent="0" algn="ctr">
              <a:buNone/>
              <a:defRPr sz="1350"/>
            </a:lvl8pPr>
            <a:lvl9pPr marL="3086283" indent="0" algn="ctr">
              <a:buNone/>
              <a:defRPr sz="135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2CCF50B-0C59-4302-AE41-8483A1D05EC7}" type="datetimeFigureOut">
              <a:rPr lang="en-GB" smtClean="0"/>
              <a:t>02/01/2022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378656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2CCF50B-0C59-4302-AE41-8483A1D05EC7}" type="datetimeFigureOut">
              <a:rPr lang="en-GB" smtClean="0"/>
              <a:t>02/01/2022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319515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5" y="365125"/>
            <a:ext cx="2218134"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07231" y="365125"/>
            <a:ext cx="652581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2CCF50B-0C59-4302-AE41-8483A1D05EC7}" type="datetimeFigureOut">
              <a:rPr lang="en-GB" smtClean="0"/>
              <a:t>02/01/2022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99354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604EF1BF-1D0C-4634-9105-3EA39C1E1518}"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42559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5" name="Rectangle 6"/>
          <p:cNvSpPr>
            <a:spLocks noGrp="1" noChangeArrowheads="1"/>
          </p:cNvSpPr>
          <p:nvPr>
            <p:ph type="sldNum" sz="quarter" idx="12"/>
          </p:nvPr>
        </p:nvSpPr>
        <p:spPr>
          <a:ln/>
        </p:spPr>
        <p:txBody>
          <a:bodyPr/>
          <a:lstStyle>
            <a:lvl1pPr>
              <a:defRPr/>
            </a:lvl1pPr>
          </a:lstStyle>
          <a:p>
            <a:fld id="{D79158F0-B7A0-43D4-921E-1707AA9EBD9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56956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510320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550871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5" name="Rectangle 6"/>
          <p:cNvSpPr>
            <a:spLocks noGrp="1" noChangeArrowheads="1"/>
          </p:cNvSpPr>
          <p:nvPr>
            <p:ph type="sldNum" sz="quarter" idx="12"/>
          </p:nvPr>
        </p:nvSpPr>
        <p:spPr>
          <a:ln/>
        </p:spPr>
        <p:txBody>
          <a:bodyPr/>
          <a:lstStyle>
            <a:lvl1pPr>
              <a:defRPr/>
            </a:lvl1pPr>
          </a:lstStyle>
          <a:p>
            <a:fld id="{D79158F0-B7A0-43D4-921E-1707AA9EBD9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420819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5" name="Rectangle 6"/>
          <p:cNvSpPr>
            <a:spLocks noGrp="1" noChangeArrowheads="1"/>
          </p:cNvSpPr>
          <p:nvPr>
            <p:ph type="sldNum" sz="quarter" idx="12"/>
          </p:nvPr>
        </p:nvSpPr>
        <p:spPr>
          <a:ln/>
        </p:spPr>
        <p:txBody>
          <a:bodyPr/>
          <a:lstStyle>
            <a:lvl1pPr>
              <a:defRPr/>
            </a:lvl1pPr>
          </a:lstStyle>
          <a:p>
            <a:fld id="{D79158F0-B7A0-43D4-921E-1707AA9EBD9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232532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823062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98555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2CCF50B-0C59-4302-AE41-8483A1D05EC7}" type="datetimeFigureOut">
              <a:rPr lang="en-GB" smtClean="0"/>
              <a:t>02/01/2022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2356925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514156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3973018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5" name="Rectangle 6"/>
          <p:cNvSpPr>
            <a:spLocks noGrp="1" noChangeArrowheads="1"/>
          </p:cNvSpPr>
          <p:nvPr>
            <p:ph type="sldNum" sz="quarter" idx="12"/>
          </p:nvPr>
        </p:nvSpPr>
        <p:spPr>
          <a:ln/>
        </p:spPr>
        <p:txBody>
          <a:bodyPr/>
          <a:lstStyle>
            <a:lvl1pPr>
              <a:defRPr/>
            </a:lvl1pPr>
          </a:lstStyle>
          <a:p>
            <a:fld id="{D79158F0-B7A0-43D4-921E-1707AA9EBD9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559283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4" name="Rectangle 6"/>
          <p:cNvSpPr>
            <a:spLocks noGrp="1" noChangeArrowheads="1"/>
          </p:cNvSpPr>
          <p:nvPr>
            <p:ph type="sldNum" sz="quarter" idx="12"/>
          </p:nvPr>
        </p:nvSpPr>
        <p:spPr>
          <a:ln/>
        </p:spPr>
        <p:txBody>
          <a:bodyPr/>
          <a:lstStyle>
            <a:lvl1pPr>
              <a:defRPr/>
            </a:lvl1pPr>
          </a:lstStyle>
          <a:p>
            <a:fld id="{6D4369D9-2590-4652-80E1-84C9E0A2A6C5}"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173960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4" name="Rectangle 6"/>
          <p:cNvSpPr>
            <a:spLocks noGrp="1" noChangeArrowheads="1"/>
          </p:cNvSpPr>
          <p:nvPr>
            <p:ph type="sldNum" sz="quarter" idx="12"/>
          </p:nvPr>
        </p:nvSpPr>
        <p:spPr>
          <a:ln/>
        </p:spPr>
        <p:txBody>
          <a:bodyPr/>
          <a:lstStyle>
            <a:lvl1pPr>
              <a:defRPr/>
            </a:lvl1pPr>
          </a:lstStyle>
          <a:p>
            <a:fld id="{6D4369D9-2590-4652-80E1-84C9E0A2A6C5}"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495922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4" name="Rectangle 6"/>
          <p:cNvSpPr>
            <a:spLocks noGrp="1" noChangeArrowheads="1"/>
          </p:cNvSpPr>
          <p:nvPr>
            <p:ph type="sldNum" sz="quarter" idx="12"/>
          </p:nvPr>
        </p:nvSpPr>
        <p:spPr>
          <a:ln/>
        </p:spPr>
        <p:txBody>
          <a:bodyPr/>
          <a:lstStyle>
            <a:lvl1pPr>
              <a:defRPr/>
            </a:lvl1pPr>
          </a:lstStyle>
          <a:p>
            <a:fld id="{6D4369D9-2590-4652-80E1-84C9E0A2A6C5}"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502049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4" name="Rectangle 6"/>
          <p:cNvSpPr>
            <a:spLocks noGrp="1" noChangeArrowheads="1"/>
          </p:cNvSpPr>
          <p:nvPr>
            <p:ph type="sldNum" sz="quarter" idx="12"/>
          </p:nvPr>
        </p:nvSpPr>
        <p:spPr>
          <a:ln/>
        </p:spPr>
        <p:txBody>
          <a:bodyPr/>
          <a:lstStyle>
            <a:lvl1pPr>
              <a:defRPr/>
            </a:lvl1pPr>
          </a:lstStyle>
          <a:p>
            <a:fld id="{6D4369D9-2590-4652-80E1-84C9E0A2A6C5}"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9744497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4" name="Rectangle 6"/>
          <p:cNvSpPr>
            <a:spLocks noGrp="1" noChangeArrowheads="1"/>
          </p:cNvSpPr>
          <p:nvPr>
            <p:ph type="sldNum" sz="quarter" idx="12"/>
          </p:nvPr>
        </p:nvSpPr>
        <p:spPr>
          <a:ln/>
        </p:spPr>
        <p:txBody>
          <a:bodyPr/>
          <a:lstStyle>
            <a:lvl1pPr>
              <a:defRPr/>
            </a:lvl1pPr>
          </a:lstStyle>
          <a:p>
            <a:fld id="{6D4369D9-2590-4652-80E1-84C9E0A2A6C5}"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052155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5" name="Rectangle 6"/>
          <p:cNvSpPr>
            <a:spLocks noGrp="1" noChangeArrowheads="1"/>
          </p:cNvSpPr>
          <p:nvPr>
            <p:ph type="sldNum" sz="quarter" idx="12"/>
          </p:nvPr>
        </p:nvSpPr>
        <p:spPr>
          <a:ln/>
        </p:spPr>
        <p:txBody>
          <a:bodyPr/>
          <a:lstStyle>
            <a:lvl1pPr>
              <a:defRPr/>
            </a:lvl1pPr>
          </a:lstStyle>
          <a:p>
            <a:fld id="{D79158F0-B7A0-43D4-921E-1707AA9EBD9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274033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52456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1873" y="1709739"/>
            <a:ext cx="8872538" cy="2852737"/>
          </a:xfrm>
        </p:spPr>
        <p:txBody>
          <a:bodyPr anchor="b"/>
          <a:lstStyle>
            <a:lvl1pPr>
              <a:defRPr sz="5063"/>
            </a:lvl1pPr>
          </a:lstStyle>
          <a:p>
            <a:r>
              <a:rPr lang="en-US"/>
              <a:t>Click to edit Master title style</a:t>
            </a:r>
            <a:endParaRPr lang="en-GB"/>
          </a:p>
        </p:txBody>
      </p:sp>
      <p:sp>
        <p:nvSpPr>
          <p:cNvPr id="3" name="Text Placeholder 2"/>
          <p:cNvSpPr>
            <a:spLocks noGrp="1"/>
          </p:cNvSpPr>
          <p:nvPr>
            <p:ph type="body" idx="1"/>
          </p:nvPr>
        </p:nvSpPr>
        <p:spPr>
          <a:xfrm>
            <a:off x="701873" y="4589464"/>
            <a:ext cx="8872538" cy="1500187"/>
          </a:xfrm>
        </p:spPr>
        <p:txBody>
          <a:bodyPr/>
          <a:lstStyle>
            <a:lvl1pPr marL="0" indent="0">
              <a:buNone/>
              <a:defRPr sz="2025">
                <a:solidFill>
                  <a:schemeClr val="tx1">
                    <a:tint val="75000"/>
                  </a:schemeClr>
                </a:solidFill>
              </a:defRPr>
            </a:lvl1pPr>
            <a:lvl2pPr marL="385785" indent="0">
              <a:buNone/>
              <a:defRPr sz="1688">
                <a:solidFill>
                  <a:schemeClr val="tx1">
                    <a:tint val="75000"/>
                  </a:schemeClr>
                </a:solidFill>
              </a:defRPr>
            </a:lvl2pPr>
            <a:lvl3pPr marL="771571" indent="0">
              <a:buNone/>
              <a:defRPr sz="1519">
                <a:solidFill>
                  <a:schemeClr val="tx1">
                    <a:tint val="75000"/>
                  </a:schemeClr>
                </a:solidFill>
              </a:defRPr>
            </a:lvl3pPr>
            <a:lvl4pPr marL="1157356" indent="0">
              <a:buNone/>
              <a:defRPr sz="1350">
                <a:solidFill>
                  <a:schemeClr val="tx1">
                    <a:tint val="75000"/>
                  </a:schemeClr>
                </a:solidFill>
              </a:defRPr>
            </a:lvl4pPr>
            <a:lvl5pPr marL="1543141" indent="0">
              <a:buNone/>
              <a:defRPr sz="1350">
                <a:solidFill>
                  <a:schemeClr val="tx1">
                    <a:tint val="75000"/>
                  </a:schemeClr>
                </a:solidFill>
              </a:defRPr>
            </a:lvl5pPr>
            <a:lvl6pPr marL="1928927" indent="0">
              <a:buNone/>
              <a:defRPr sz="1350">
                <a:solidFill>
                  <a:schemeClr val="tx1">
                    <a:tint val="75000"/>
                  </a:schemeClr>
                </a:solidFill>
              </a:defRPr>
            </a:lvl6pPr>
            <a:lvl7pPr marL="2314712" indent="0">
              <a:buNone/>
              <a:defRPr sz="1350">
                <a:solidFill>
                  <a:schemeClr val="tx1">
                    <a:tint val="75000"/>
                  </a:schemeClr>
                </a:solidFill>
              </a:defRPr>
            </a:lvl7pPr>
            <a:lvl8pPr marL="2700498" indent="0">
              <a:buNone/>
              <a:defRPr sz="1350">
                <a:solidFill>
                  <a:schemeClr val="tx1">
                    <a:tint val="75000"/>
                  </a:schemeClr>
                </a:solidFill>
              </a:defRPr>
            </a:lvl8pPr>
            <a:lvl9pPr marL="3086283" indent="0">
              <a:buNone/>
              <a:defRPr sz="13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CF50B-0C59-4302-AE41-8483A1D05EC7}" type="datetimeFigureOut">
              <a:rPr lang="en-GB" smtClean="0"/>
              <a:t>02/01/2022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781774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8460640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7960820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fld id="{1B3F2987-52AB-4591-9661-5D27938F610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2667273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37465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9733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85875" y="1122363"/>
            <a:ext cx="7715250" cy="2387600"/>
          </a:xfrm>
        </p:spPr>
        <p:txBody>
          <a:bodyPr anchor="b"/>
          <a:lstStyle>
            <a:lvl1pPr algn="ctr">
              <a:defRPr sz="5063"/>
            </a:lvl1pPr>
          </a:lstStyle>
          <a:p>
            <a:r>
              <a:rPr lang="en-US"/>
              <a:t>Click to edit Master title style</a:t>
            </a:r>
            <a:endParaRPr lang="en-GB"/>
          </a:p>
        </p:txBody>
      </p:sp>
      <p:sp>
        <p:nvSpPr>
          <p:cNvPr id="3" name="Subtitle 2"/>
          <p:cNvSpPr>
            <a:spLocks noGrp="1"/>
          </p:cNvSpPr>
          <p:nvPr>
            <p:ph type="subTitle" idx="1"/>
          </p:nvPr>
        </p:nvSpPr>
        <p:spPr>
          <a:xfrm>
            <a:off x="1285875" y="3602038"/>
            <a:ext cx="7715250" cy="1655762"/>
          </a:xfrm>
        </p:spPr>
        <p:txBody>
          <a:bodyPr/>
          <a:lstStyle>
            <a:lvl1pPr marL="0" indent="0" algn="ctr">
              <a:buNone/>
              <a:defRPr sz="2025"/>
            </a:lvl1pPr>
            <a:lvl2pPr marL="385785" indent="0" algn="ctr">
              <a:buNone/>
              <a:defRPr sz="1688"/>
            </a:lvl2pPr>
            <a:lvl3pPr marL="771571" indent="0" algn="ctr">
              <a:buNone/>
              <a:defRPr sz="1519"/>
            </a:lvl3pPr>
            <a:lvl4pPr marL="1157356" indent="0" algn="ctr">
              <a:buNone/>
              <a:defRPr sz="1350"/>
            </a:lvl4pPr>
            <a:lvl5pPr marL="1543141" indent="0" algn="ctr">
              <a:buNone/>
              <a:defRPr sz="1350"/>
            </a:lvl5pPr>
            <a:lvl6pPr marL="1928927" indent="0" algn="ctr">
              <a:buNone/>
              <a:defRPr sz="1350"/>
            </a:lvl6pPr>
            <a:lvl7pPr marL="2314712" indent="0" algn="ctr">
              <a:buNone/>
              <a:defRPr sz="1350"/>
            </a:lvl7pPr>
            <a:lvl8pPr marL="2700498" indent="0" algn="ctr">
              <a:buNone/>
              <a:defRPr sz="1350"/>
            </a:lvl8pPr>
            <a:lvl9pPr marL="3086283" indent="0" algn="ctr">
              <a:buNone/>
              <a:defRPr sz="135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2CCF50B-0C59-4302-AE41-8483A1D05EC7}" type="datetimeFigureOut">
              <a:rPr lang="en-GB" smtClean="0"/>
              <a:t>02/01/2022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165002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07231"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207794"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2CCF50B-0C59-4302-AE41-8483A1D05EC7}" type="datetimeFigureOut">
              <a:rPr lang="en-GB" smtClean="0"/>
              <a:t>02/01/2022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60539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365126"/>
            <a:ext cx="8872538"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708571" y="1681163"/>
            <a:ext cx="4351883" cy="823912"/>
          </a:xfrm>
        </p:spPr>
        <p:txBody>
          <a:bodyPr anchor="b"/>
          <a:lstStyle>
            <a:lvl1pPr marL="0" indent="0">
              <a:buNone/>
              <a:defRPr sz="2025" b="1"/>
            </a:lvl1pPr>
            <a:lvl2pPr marL="385785" indent="0">
              <a:buNone/>
              <a:defRPr sz="1688" b="1"/>
            </a:lvl2pPr>
            <a:lvl3pPr marL="771571" indent="0">
              <a:buNone/>
              <a:defRPr sz="1519" b="1"/>
            </a:lvl3pPr>
            <a:lvl4pPr marL="1157356" indent="0">
              <a:buNone/>
              <a:defRPr sz="1350" b="1"/>
            </a:lvl4pPr>
            <a:lvl5pPr marL="1543141" indent="0">
              <a:buNone/>
              <a:defRPr sz="1350" b="1"/>
            </a:lvl5pPr>
            <a:lvl6pPr marL="1928927" indent="0">
              <a:buNone/>
              <a:defRPr sz="1350" b="1"/>
            </a:lvl6pPr>
            <a:lvl7pPr marL="2314712" indent="0">
              <a:buNone/>
              <a:defRPr sz="1350" b="1"/>
            </a:lvl7pPr>
            <a:lvl8pPr marL="2700498" indent="0">
              <a:buNone/>
              <a:defRPr sz="1350" b="1"/>
            </a:lvl8pPr>
            <a:lvl9pPr marL="3086283" indent="0">
              <a:buNone/>
              <a:defRPr sz="1350" b="1"/>
            </a:lvl9pPr>
          </a:lstStyle>
          <a:p>
            <a:pPr lvl="0"/>
            <a:r>
              <a:rPr lang="en-US"/>
              <a:t>Click to edit Master text styles</a:t>
            </a:r>
          </a:p>
        </p:txBody>
      </p:sp>
      <p:sp>
        <p:nvSpPr>
          <p:cNvPr id="4" name="Content Placeholder 3"/>
          <p:cNvSpPr>
            <a:spLocks noGrp="1"/>
          </p:cNvSpPr>
          <p:nvPr>
            <p:ph sz="half" idx="2"/>
          </p:nvPr>
        </p:nvSpPr>
        <p:spPr>
          <a:xfrm>
            <a:off x="708571" y="2505075"/>
            <a:ext cx="435188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207794" y="1681163"/>
            <a:ext cx="4373315" cy="823912"/>
          </a:xfrm>
        </p:spPr>
        <p:txBody>
          <a:bodyPr anchor="b"/>
          <a:lstStyle>
            <a:lvl1pPr marL="0" indent="0">
              <a:buNone/>
              <a:defRPr sz="2025" b="1"/>
            </a:lvl1pPr>
            <a:lvl2pPr marL="385785" indent="0">
              <a:buNone/>
              <a:defRPr sz="1688" b="1"/>
            </a:lvl2pPr>
            <a:lvl3pPr marL="771571" indent="0">
              <a:buNone/>
              <a:defRPr sz="1519" b="1"/>
            </a:lvl3pPr>
            <a:lvl4pPr marL="1157356" indent="0">
              <a:buNone/>
              <a:defRPr sz="1350" b="1"/>
            </a:lvl4pPr>
            <a:lvl5pPr marL="1543141" indent="0">
              <a:buNone/>
              <a:defRPr sz="1350" b="1"/>
            </a:lvl5pPr>
            <a:lvl6pPr marL="1928927" indent="0">
              <a:buNone/>
              <a:defRPr sz="1350" b="1"/>
            </a:lvl6pPr>
            <a:lvl7pPr marL="2314712" indent="0">
              <a:buNone/>
              <a:defRPr sz="1350" b="1"/>
            </a:lvl7pPr>
            <a:lvl8pPr marL="2700498" indent="0">
              <a:buNone/>
              <a:defRPr sz="1350" b="1"/>
            </a:lvl8pPr>
            <a:lvl9pPr marL="3086283" indent="0">
              <a:buNone/>
              <a:defRPr sz="1350" b="1"/>
            </a:lvl9pPr>
          </a:lstStyle>
          <a:p>
            <a:pPr lvl="0"/>
            <a:r>
              <a:rPr lang="en-US"/>
              <a:t>Click to edit Master text styles</a:t>
            </a:r>
          </a:p>
        </p:txBody>
      </p:sp>
      <p:sp>
        <p:nvSpPr>
          <p:cNvPr id="6" name="Content Placeholder 5"/>
          <p:cNvSpPr>
            <a:spLocks noGrp="1"/>
          </p:cNvSpPr>
          <p:nvPr>
            <p:ph sz="quarter" idx="4"/>
          </p:nvPr>
        </p:nvSpPr>
        <p:spPr>
          <a:xfrm>
            <a:off x="5207794" y="2505075"/>
            <a:ext cx="43733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2CCF50B-0C59-4302-AE41-8483A1D05EC7}" type="datetimeFigureOut">
              <a:rPr lang="en-GB" smtClean="0"/>
              <a:t>02/01/2022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299030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2CCF50B-0C59-4302-AE41-8483A1D05EC7}" type="datetimeFigureOut">
              <a:rPr lang="en-GB" smtClean="0"/>
              <a:t>02/01/2022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180704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CF50B-0C59-4302-AE41-8483A1D05EC7}" type="datetimeFigureOut">
              <a:rPr lang="en-GB" smtClean="0"/>
              <a:t>02/01/2022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39326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2" y="457200"/>
            <a:ext cx="3317825" cy="1600200"/>
          </a:xfrm>
        </p:spPr>
        <p:txBody>
          <a:bodyPr anchor="b"/>
          <a:lstStyle>
            <a:lvl1pPr>
              <a:defRPr sz="2700"/>
            </a:lvl1pPr>
          </a:lstStyle>
          <a:p>
            <a:r>
              <a:rPr lang="en-US"/>
              <a:t>Click to edit Master title style</a:t>
            </a:r>
            <a:endParaRPr lang="en-GB"/>
          </a:p>
        </p:txBody>
      </p:sp>
      <p:sp>
        <p:nvSpPr>
          <p:cNvPr id="3" name="Content Placeholder 2"/>
          <p:cNvSpPr>
            <a:spLocks noGrp="1"/>
          </p:cNvSpPr>
          <p:nvPr>
            <p:ph idx="1"/>
          </p:nvPr>
        </p:nvSpPr>
        <p:spPr>
          <a:xfrm>
            <a:off x="4373315" y="987426"/>
            <a:ext cx="5207794" cy="4873625"/>
          </a:xfrm>
        </p:spPr>
        <p:txBody>
          <a:bodyPr/>
          <a:lstStyle>
            <a:lvl1pPr>
              <a:defRPr sz="2700"/>
            </a:lvl1pPr>
            <a:lvl2pPr>
              <a:defRPr sz="2363"/>
            </a:lvl2pPr>
            <a:lvl3pPr>
              <a:defRPr sz="202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08572" y="2057400"/>
            <a:ext cx="3317825" cy="3811588"/>
          </a:xfrm>
        </p:spPr>
        <p:txBody>
          <a:bodyPr/>
          <a:lstStyle>
            <a:lvl1pPr marL="0" indent="0">
              <a:buNone/>
              <a:defRPr sz="1350"/>
            </a:lvl1pPr>
            <a:lvl2pPr marL="385785" indent="0">
              <a:buNone/>
              <a:defRPr sz="1181"/>
            </a:lvl2pPr>
            <a:lvl3pPr marL="771571" indent="0">
              <a:buNone/>
              <a:defRPr sz="1013"/>
            </a:lvl3pPr>
            <a:lvl4pPr marL="1157356" indent="0">
              <a:buNone/>
              <a:defRPr sz="844"/>
            </a:lvl4pPr>
            <a:lvl5pPr marL="1543141" indent="0">
              <a:buNone/>
              <a:defRPr sz="844"/>
            </a:lvl5pPr>
            <a:lvl6pPr marL="1928927" indent="0">
              <a:buNone/>
              <a:defRPr sz="844"/>
            </a:lvl6pPr>
            <a:lvl7pPr marL="2314712" indent="0">
              <a:buNone/>
              <a:defRPr sz="844"/>
            </a:lvl7pPr>
            <a:lvl8pPr marL="2700498" indent="0">
              <a:buNone/>
              <a:defRPr sz="844"/>
            </a:lvl8pPr>
            <a:lvl9pPr marL="3086283" indent="0">
              <a:buNone/>
              <a:defRPr sz="844"/>
            </a:lvl9pPr>
          </a:lstStyle>
          <a:p>
            <a:pPr lvl="0"/>
            <a:r>
              <a:rPr lang="en-US"/>
              <a:t>Click to edit Master text styles</a:t>
            </a:r>
          </a:p>
        </p:txBody>
      </p:sp>
      <p:sp>
        <p:nvSpPr>
          <p:cNvPr id="5" name="Date Placeholder 4"/>
          <p:cNvSpPr>
            <a:spLocks noGrp="1"/>
          </p:cNvSpPr>
          <p:nvPr>
            <p:ph type="dt" sz="half" idx="10"/>
          </p:nvPr>
        </p:nvSpPr>
        <p:spPr/>
        <p:txBody>
          <a:bodyPr/>
          <a:lstStyle/>
          <a:p>
            <a:fld id="{62CCF50B-0C59-4302-AE41-8483A1D05EC7}" type="datetimeFigureOut">
              <a:rPr lang="en-GB" smtClean="0"/>
              <a:t>02/01/2022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243466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2" y="457200"/>
            <a:ext cx="3317825" cy="1600200"/>
          </a:xfrm>
        </p:spPr>
        <p:txBody>
          <a:bodyPr anchor="b"/>
          <a:lstStyle>
            <a:lvl1pPr>
              <a:defRPr sz="2700"/>
            </a:lvl1pPr>
          </a:lstStyle>
          <a:p>
            <a:r>
              <a:rPr lang="en-US"/>
              <a:t>Click to edit Master title style</a:t>
            </a:r>
            <a:endParaRPr lang="en-GB"/>
          </a:p>
        </p:txBody>
      </p:sp>
      <p:sp>
        <p:nvSpPr>
          <p:cNvPr id="3" name="Picture Placeholder 2"/>
          <p:cNvSpPr>
            <a:spLocks noGrp="1"/>
          </p:cNvSpPr>
          <p:nvPr>
            <p:ph type="pic" idx="1"/>
          </p:nvPr>
        </p:nvSpPr>
        <p:spPr>
          <a:xfrm>
            <a:off x="4373315" y="987426"/>
            <a:ext cx="5207794" cy="4873625"/>
          </a:xfrm>
        </p:spPr>
        <p:txBody>
          <a:bodyPr/>
          <a:lstStyle>
            <a:lvl1pPr marL="0" indent="0">
              <a:buNone/>
              <a:defRPr sz="2700"/>
            </a:lvl1pPr>
            <a:lvl2pPr marL="385785" indent="0">
              <a:buNone/>
              <a:defRPr sz="2363"/>
            </a:lvl2pPr>
            <a:lvl3pPr marL="771571" indent="0">
              <a:buNone/>
              <a:defRPr sz="2025"/>
            </a:lvl3pPr>
            <a:lvl4pPr marL="1157356" indent="0">
              <a:buNone/>
              <a:defRPr sz="1688"/>
            </a:lvl4pPr>
            <a:lvl5pPr marL="1543141" indent="0">
              <a:buNone/>
              <a:defRPr sz="1688"/>
            </a:lvl5pPr>
            <a:lvl6pPr marL="1928927" indent="0">
              <a:buNone/>
              <a:defRPr sz="1688"/>
            </a:lvl6pPr>
            <a:lvl7pPr marL="2314712" indent="0">
              <a:buNone/>
              <a:defRPr sz="1688"/>
            </a:lvl7pPr>
            <a:lvl8pPr marL="2700498" indent="0">
              <a:buNone/>
              <a:defRPr sz="1688"/>
            </a:lvl8pPr>
            <a:lvl9pPr marL="3086283" indent="0">
              <a:buNone/>
              <a:defRPr sz="1688"/>
            </a:lvl9pPr>
          </a:lstStyle>
          <a:p>
            <a:endParaRPr lang="en-GB"/>
          </a:p>
        </p:txBody>
      </p:sp>
      <p:sp>
        <p:nvSpPr>
          <p:cNvPr id="4" name="Text Placeholder 3"/>
          <p:cNvSpPr>
            <a:spLocks noGrp="1"/>
          </p:cNvSpPr>
          <p:nvPr>
            <p:ph type="body" sz="half" idx="2"/>
          </p:nvPr>
        </p:nvSpPr>
        <p:spPr>
          <a:xfrm>
            <a:off x="708572" y="2057400"/>
            <a:ext cx="3317825" cy="3811588"/>
          </a:xfrm>
        </p:spPr>
        <p:txBody>
          <a:bodyPr/>
          <a:lstStyle>
            <a:lvl1pPr marL="0" indent="0">
              <a:buNone/>
              <a:defRPr sz="1350"/>
            </a:lvl1pPr>
            <a:lvl2pPr marL="385785" indent="0">
              <a:buNone/>
              <a:defRPr sz="1181"/>
            </a:lvl2pPr>
            <a:lvl3pPr marL="771571" indent="0">
              <a:buNone/>
              <a:defRPr sz="1013"/>
            </a:lvl3pPr>
            <a:lvl4pPr marL="1157356" indent="0">
              <a:buNone/>
              <a:defRPr sz="844"/>
            </a:lvl4pPr>
            <a:lvl5pPr marL="1543141" indent="0">
              <a:buNone/>
              <a:defRPr sz="844"/>
            </a:lvl5pPr>
            <a:lvl6pPr marL="1928927" indent="0">
              <a:buNone/>
              <a:defRPr sz="844"/>
            </a:lvl6pPr>
            <a:lvl7pPr marL="2314712" indent="0">
              <a:buNone/>
              <a:defRPr sz="844"/>
            </a:lvl7pPr>
            <a:lvl8pPr marL="2700498" indent="0">
              <a:buNone/>
              <a:defRPr sz="844"/>
            </a:lvl8pPr>
            <a:lvl9pPr marL="3086283" indent="0">
              <a:buNone/>
              <a:defRPr sz="844"/>
            </a:lvl9pPr>
          </a:lstStyle>
          <a:p>
            <a:pPr lvl="0"/>
            <a:r>
              <a:rPr lang="en-US"/>
              <a:t>Click to edit Master text styles</a:t>
            </a:r>
          </a:p>
        </p:txBody>
      </p:sp>
      <p:sp>
        <p:nvSpPr>
          <p:cNvPr id="5" name="Date Placeholder 4"/>
          <p:cNvSpPr>
            <a:spLocks noGrp="1"/>
          </p:cNvSpPr>
          <p:nvPr>
            <p:ph type="dt" sz="half" idx="10"/>
          </p:nvPr>
        </p:nvSpPr>
        <p:spPr/>
        <p:txBody>
          <a:bodyPr/>
          <a:lstStyle/>
          <a:p>
            <a:fld id="{62CCF50B-0C59-4302-AE41-8483A1D05EC7}" type="datetimeFigureOut">
              <a:rPr lang="en-GB" smtClean="0"/>
              <a:t>02/01/2022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9C0F2D-69F0-404B-B61B-E2426A94D8CE}" type="slidenum">
              <a:rPr lang="en-GB" smtClean="0"/>
              <a:t>‹#›</a:t>
            </a:fld>
            <a:endParaRPr lang="en-GB"/>
          </a:p>
        </p:txBody>
      </p:sp>
    </p:spTree>
    <p:extLst>
      <p:ext uri="{BB962C8B-B14F-4D97-AF65-F5344CB8AC3E}">
        <p14:creationId xmlns:p14="http://schemas.microsoft.com/office/powerpoint/2010/main" val="28974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3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31.xml"/></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5" Type="http://schemas.openxmlformats.org/officeDocument/2006/relationships/theme" Target="../theme/theme22.xml"/><Relationship Id="rId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365126"/>
            <a:ext cx="8872538"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707231" y="1825625"/>
            <a:ext cx="887253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07231" y="6356351"/>
            <a:ext cx="2314575" cy="365125"/>
          </a:xfrm>
          <a:prstGeom prst="rect">
            <a:avLst/>
          </a:prstGeom>
        </p:spPr>
        <p:txBody>
          <a:bodyPr vert="horz" lIns="91440" tIns="45720" rIns="91440" bIns="45720" rtlCol="0" anchor="ctr"/>
          <a:lstStyle>
            <a:lvl1pPr algn="l">
              <a:defRPr sz="1013">
                <a:solidFill>
                  <a:schemeClr val="tx1">
                    <a:tint val="75000"/>
                  </a:schemeClr>
                </a:solidFill>
              </a:defRPr>
            </a:lvl1pPr>
          </a:lstStyle>
          <a:p>
            <a:fld id="{62CCF50B-0C59-4302-AE41-8483A1D05EC7}" type="datetimeFigureOut">
              <a:rPr lang="en-GB" smtClean="0"/>
              <a:t>02/01/2022</a:t>
            </a:fld>
            <a:endParaRPr lang="en-GB"/>
          </a:p>
        </p:txBody>
      </p:sp>
      <p:sp>
        <p:nvSpPr>
          <p:cNvPr id="5" name="Footer Placeholder 4"/>
          <p:cNvSpPr>
            <a:spLocks noGrp="1"/>
          </p:cNvSpPr>
          <p:nvPr>
            <p:ph type="ftr" sz="quarter" idx="3"/>
          </p:nvPr>
        </p:nvSpPr>
        <p:spPr>
          <a:xfrm>
            <a:off x="3407569" y="6356351"/>
            <a:ext cx="3471863" cy="365125"/>
          </a:xfrm>
          <a:prstGeom prst="rect">
            <a:avLst/>
          </a:prstGeom>
        </p:spPr>
        <p:txBody>
          <a:bodyPr vert="horz" lIns="91440" tIns="45720" rIns="91440" bIns="45720" rtlCol="0" anchor="ctr"/>
          <a:lstStyle>
            <a:lvl1pPr algn="ctr">
              <a:defRPr sz="101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265194" y="6356351"/>
            <a:ext cx="2314575" cy="365125"/>
          </a:xfrm>
          <a:prstGeom prst="rect">
            <a:avLst/>
          </a:prstGeom>
        </p:spPr>
        <p:txBody>
          <a:bodyPr vert="horz" lIns="91440" tIns="45720" rIns="91440" bIns="45720" rtlCol="0" anchor="ctr"/>
          <a:lstStyle>
            <a:lvl1pPr algn="r">
              <a:defRPr sz="1013">
                <a:solidFill>
                  <a:schemeClr val="tx1">
                    <a:tint val="75000"/>
                  </a:schemeClr>
                </a:solidFill>
              </a:defRPr>
            </a:lvl1pPr>
          </a:lstStyle>
          <a:p>
            <a:fld id="{FB9C0F2D-69F0-404B-B61B-E2426A94D8CE}" type="slidenum">
              <a:rPr lang="en-GB" smtClean="0"/>
              <a:t>‹#›</a:t>
            </a:fld>
            <a:endParaRPr lang="en-GB"/>
          </a:p>
        </p:txBody>
      </p:sp>
      <p:sp>
        <p:nvSpPr>
          <p:cNvPr id="7" name="Rectangle 52"/>
          <p:cNvSpPr>
            <a:spLocks noChangeArrowheads="1"/>
          </p:cNvSpPr>
          <p:nvPr userDrawn="1"/>
        </p:nvSpPr>
        <p:spPr bwMode="auto">
          <a:xfrm>
            <a:off x="228600" y="0"/>
            <a:ext cx="762000" cy="6858000"/>
          </a:xfrm>
          <a:prstGeom prst="rect">
            <a:avLst/>
          </a:prstGeom>
          <a:solidFill>
            <a:srgbClr val="CCFFCC"/>
          </a:solidFill>
          <a:ln w="9525">
            <a:noFill/>
            <a:miter lim="800000"/>
            <a:headEnd/>
            <a:tailEnd/>
          </a:ln>
          <a:effectLst/>
        </p:spPr>
        <p:txBody>
          <a:bodyPr wrap="none" anchor="ctr"/>
          <a:lstStyle/>
          <a:p>
            <a:pPr>
              <a:defRPr/>
            </a:pPr>
            <a:endParaRPr lang="en-GB"/>
          </a:p>
        </p:txBody>
      </p:sp>
      <p:grpSp>
        <p:nvGrpSpPr>
          <p:cNvPr id="8" name="Group 53"/>
          <p:cNvGrpSpPr>
            <a:grpSpLocks/>
          </p:cNvGrpSpPr>
          <p:nvPr userDrawn="1"/>
        </p:nvGrpSpPr>
        <p:grpSpPr bwMode="auto">
          <a:xfrm>
            <a:off x="257175" y="5819775"/>
            <a:ext cx="673100" cy="719138"/>
            <a:chOff x="144" y="3648"/>
            <a:chExt cx="494" cy="528"/>
          </a:xfrm>
        </p:grpSpPr>
        <p:sp>
          <p:nvSpPr>
            <p:cNvPr id="9" name="Freeform 54"/>
            <p:cNvSpPr>
              <a:spLocks/>
            </p:cNvSpPr>
            <p:nvPr userDrawn="1"/>
          </p:nvSpPr>
          <p:spPr bwMode="auto">
            <a:xfrm>
              <a:off x="144" y="3648"/>
              <a:ext cx="262" cy="528"/>
            </a:xfrm>
            <a:custGeom>
              <a:avLst/>
              <a:gdLst/>
              <a:ahLst/>
              <a:cxnLst>
                <a:cxn ang="0">
                  <a:pos x="5204" y="10491"/>
                </a:cxn>
                <a:cxn ang="0">
                  <a:pos x="4977" y="10481"/>
                </a:cxn>
                <a:cxn ang="0">
                  <a:pos x="4760" y="10462"/>
                </a:cxn>
                <a:cxn ang="0">
                  <a:pos x="4558" y="10452"/>
                </a:cxn>
                <a:cxn ang="0">
                  <a:pos x="4351" y="10423"/>
                </a:cxn>
                <a:cxn ang="0">
                  <a:pos x="4144" y="10385"/>
                </a:cxn>
                <a:cxn ang="0">
                  <a:pos x="3951" y="10336"/>
                </a:cxn>
                <a:cxn ang="0">
                  <a:pos x="3753" y="10283"/>
                </a:cxn>
                <a:cxn ang="0">
                  <a:pos x="3546" y="10216"/>
                </a:cxn>
                <a:cxn ang="0">
                  <a:pos x="3165" y="10067"/>
                </a:cxn>
                <a:cxn ang="0">
                  <a:pos x="2790" y="9888"/>
                </a:cxn>
                <a:cxn ang="0">
                  <a:pos x="2438" y="9686"/>
                </a:cxn>
                <a:cxn ang="0">
                  <a:pos x="2101" y="9450"/>
                </a:cxn>
                <a:cxn ang="0">
                  <a:pos x="1782" y="9190"/>
                </a:cxn>
                <a:cxn ang="0">
                  <a:pos x="1493" y="8920"/>
                </a:cxn>
                <a:cxn ang="0">
                  <a:pos x="1228" y="8621"/>
                </a:cxn>
                <a:cxn ang="0">
                  <a:pos x="968" y="8312"/>
                </a:cxn>
                <a:cxn ang="0">
                  <a:pos x="761" y="7966"/>
                </a:cxn>
                <a:cxn ang="0">
                  <a:pos x="559" y="7609"/>
                </a:cxn>
                <a:cxn ang="0">
                  <a:pos x="390" y="7257"/>
                </a:cxn>
                <a:cxn ang="0">
                  <a:pos x="250" y="6862"/>
                </a:cxn>
                <a:cxn ang="0">
                  <a:pos x="149" y="6472"/>
                </a:cxn>
                <a:cxn ang="0">
                  <a:pos x="62" y="6072"/>
                </a:cxn>
                <a:cxn ang="0">
                  <a:pos x="14" y="5657"/>
                </a:cxn>
                <a:cxn ang="0">
                  <a:pos x="0" y="5238"/>
                </a:cxn>
                <a:cxn ang="0">
                  <a:pos x="14" y="4809"/>
                </a:cxn>
                <a:cxn ang="0">
                  <a:pos x="72" y="4380"/>
                </a:cxn>
                <a:cxn ang="0">
                  <a:pos x="154" y="3966"/>
                </a:cxn>
                <a:cxn ang="0">
                  <a:pos x="279" y="3556"/>
                </a:cxn>
                <a:cxn ang="0">
                  <a:pos x="428" y="3176"/>
                </a:cxn>
                <a:cxn ang="0">
                  <a:pos x="607" y="2781"/>
                </a:cxn>
                <a:cxn ang="0">
                  <a:pos x="809" y="2429"/>
                </a:cxn>
                <a:cxn ang="0">
                  <a:pos x="1055" y="2091"/>
                </a:cxn>
                <a:cxn ang="0">
                  <a:pos x="1305" y="1764"/>
                </a:cxn>
                <a:cxn ang="0">
                  <a:pos x="1595" y="1465"/>
                </a:cxn>
                <a:cxn ang="0">
                  <a:pos x="1913" y="1186"/>
                </a:cxn>
                <a:cxn ang="0">
                  <a:pos x="2231" y="930"/>
                </a:cxn>
                <a:cxn ang="0">
                  <a:pos x="2597" y="699"/>
                </a:cxn>
                <a:cxn ang="0">
                  <a:pos x="2968" y="501"/>
                </a:cxn>
                <a:cxn ang="0">
                  <a:pos x="3363" y="333"/>
                </a:cxn>
                <a:cxn ang="0">
                  <a:pos x="3773" y="193"/>
                </a:cxn>
                <a:cxn ang="0">
                  <a:pos x="3951" y="150"/>
                </a:cxn>
                <a:cxn ang="0">
                  <a:pos x="4129" y="111"/>
                </a:cxn>
                <a:cxn ang="0">
                  <a:pos x="4293" y="82"/>
                </a:cxn>
                <a:cxn ang="0">
                  <a:pos x="4481" y="44"/>
                </a:cxn>
                <a:cxn ang="0">
                  <a:pos x="4650" y="24"/>
                </a:cxn>
                <a:cxn ang="0">
                  <a:pos x="4838" y="5"/>
                </a:cxn>
                <a:cxn ang="0">
                  <a:pos x="5016" y="0"/>
                </a:cxn>
                <a:cxn ang="0">
                  <a:pos x="5204" y="0"/>
                </a:cxn>
              </a:cxnLst>
              <a:rect l="0" t="0" r="r" b="b"/>
              <a:pathLst>
                <a:path w="5204" h="10491">
                  <a:moveTo>
                    <a:pt x="5204" y="0"/>
                  </a:moveTo>
                  <a:lnTo>
                    <a:pt x="5204" y="10491"/>
                  </a:lnTo>
                  <a:lnTo>
                    <a:pt x="5088" y="10491"/>
                  </a:lnTo>
                  <a:lnTo>
                    <a:pt x="4977" y="10481"/>
                  </a:lnTo>
                  <a:lnTo>
                    <a:pt x="4876" y="10481"/>
                  </a:lnTo>
                  <a:lnTo>
                    <a:pt x="4760" y="10462"/>
                  </a:lnTo>
                  <a:lnTo>
                    <a:pt x="4659" y="10462"/>
                  </a:lnTo>
                  <a:lnTo>
                    <a:pt x="4558" y="10452"/>
                  </a:lnTo>
                  <a:lnTo>
                    <a:pt x="4452" y="10433"/>
                  </a:lnTo>
                  <a:lnTo>
                    <a:pt x="4351" y="10423"/>
                  </a:lnTo>
                  <a:lnTo>
                    <a:pt x="4250" y="10404"/>
                  </a:lnTo>
                  <a:lnTo>
                    <a:pt x="4144" y="10385"/>
                  </a:lnTo>
                  <a:lnTo>
                    <a:pt x="4052" y="10356"/>
                  </a:lnTo>
                  <a:lnTo>
                    <a:pt x="3951" y="10336"/>
                  </a:lnTo>
                  <a:lnTo>
                    <a:pt x="3855" y="10312"/>
                  </a:lnTo>
                  <a:lnTo>
                    <a:pt x="3753" y="10283"/>
                  </a:lnTo>
                  <a:lnTo>
                    <a:pt x="3652" y="10245"/>
                  </a:lnTo>
                  <a:lnTo>
                    <a:pt x="3546" y="10216"/>
                  </a:lnTo>
                  <a:lnTo>
                    <a:pt x="3353" y="10153"/>
                  </a:lnTo>
                  <a:lnTo>
                    <a:pt x="3165" y="10067"/>
                  </a:lnTo>
                  <a:lnTo>
                    <a:pt x="2968" y="9985"/>
                  </a:lnTo>
                  <a:lnTo>
                    <a:pt x="2790" y="9888"/>
                  </a:lnTo>
                  <a:lnTo>
                    <a:pt x="2602" y="9797"/>
                  </a:lnTo>
                  <a:lnTo>
                    <a:pt x="2438" y="9686"/>
                  </a:lnTo>
                  <a:lnTo>
                    <a:pt x="2269" y="9575"/>
                  </a:lnTo>
                  <a:lnTo>
                    <a:pt x="2101" y="9450"/>
                  </a:lnTo>
                  <a:lnTo>
                    <a:pt x="1932" y="9329"/>
                  </a:lnTo>
                  <a:lnTo>
                    <a:pt x="1782" y="9190"/>
                  </a:lnTo>
                  <a:lnTo>
                    <a:pt x="1633" y="9069"/>
                  </a:lnTo>
                  <a:lnTo>
                    <a:pt x="1493" y="8920"/>
                  </a:lnTo>
                  <a:lnTo>
                    <a:pt x="1354" y="8770"/>
                  </a:lnTo>
                  <a:lnTo>
                    <a:pt x="1228" y="8621"/>
                  </a:lnTo>
                  <a:lnTo>
                    <a:pt x="1089" y="8472"/>
                  </a:lnTo>
                  <a:lnTo>
                    <a:pt x="968" y="8312"/>
                  </a:lnTo>
                  <a:lnTo>
                    <a:pt x="867" y="8144"/>
                  </a:lnTo>
                  <a:lnTo>
                    <a:pt x="761" y="7966"/>
                  </a:lnTo>
                  <a:lnTo>
                    <a:pt x="650" y="7797"/>
                  </a:lnTo>
                  <a:lnTo>
                    <a:pt x="559" y="7609"/>
                  </a:lnTo>
                  <a:lnTo>
                    <a:pt x="472" y="7435"/>
                  </a:lnTo>
                  <a:lnTo>
                    <a:pt x="390" y="7257"/>
                  </a:lnTo>
                  <a:lnTo>
                    <a:pt x="322" y="7060"/>
                  </a:lnTo>
                  <a:lnTo>
                    <a:pt x="250" y="6862"/>
                  </a:lnTo>
                  <a:lnTo>
                    <a:pt x="192" y="6679"/>
                  </a:lnTo>
                  <a:lnTo>
                    <a:pt x="149" y="6472"/>
                  </a:lnTo>
                  <a:lnTo>
                    <a:pt x="101" y="6274"/>
                  </a:lnTo>
                  <a:lnTo>
                    <a:pt x="62" y="6072"/>
                  </a:lnTo>
                  <a:lnTo>
                    <a:pt x="33" y="5865"/>
                  </a:lnTo>
                  <a:lnTo>
                    <a:pt x="14" y="5657"/>
                  </a:lnTo>
                  <a:lnTo>
                    <a:pt x="0" y="5455"/>
                  </a:lnTo>
                  <a:lnTo>
                    <a:pt x="0" y="5238"/>
                  </a:lnTo>
                  <a:lnTo>
                    <a:pt x="0" y="5031"/>
                  </a:lnTo>
                  <a:lnTo>
                    <a:pt x="14" y="4809"/>
                  </a:lnTo>
                  <a:lnTo>
                    <a:pt x="33" y="4602"/>
                  </a:lnTo>
                  <a:lnTo>
                    <a:pt x="72" y="4380"/>
                  </a:lnTo>
                  <a:lnTo>
                    <a:pt x="110" y="4164"/>
                  </a:lnTo>
                  <a:lnTo>
                    <a:pt x="154" y="3966"/>
                  </a:lnTo>
                  <a:lnTo>
                    <a:pt x="212" y="3764"/>
                  </a:lnTo>
                  <a:lnTo>
                    <a:pt x="279" y="3556"/>
                  </a:lnTo>
                  <a:lnTo>
                    <a:pt x="342" y="3359"/>
                  </a:lnTo>
                  <a:lnTo>
                    <a:pt x="428" y="3176"/>
                  </a:lnTo>
                  <a:lnTo>
                    <a:pt x="510" y="2978"/>
                  </a:lnTo>
                  <a:lnTo>
                    <a:pt x="607" y="2781"/>
                  </a:lnTo>
                  <a:lnTo>
                    <a:pt x="708" y="2612"/>
                  </a:lnTo>
                  <a:lnTo>
                    <a:pt x="809" y="2429"/>
                  </a:lnTo>
                  <a:lnTo>
                    <a:pt x="920" y="2260"/>
                  </a:lnTo>
                  <a:lnTo>
                    <a:pt x="1055" y="2091"/>
                  </a:lnTo>
                  <a:lnTo>
                    <a:pt x="1175" y="1923"/>
                  </a:lnTo>
                  <a:lnTo>
                    <a:pt x="1305" y="1764"/>
                  </a:lnTo>
                  <a:lnTo>
                    <a:pt x="1445" y="1614"/>
                  </a:lnTo>
                  <a:lnTo>
                    <a:pt x="1595" y="1465"/>
                  </a:lnTo>
                  <a:lnTo>
                    <a:pt x="1754" y="1316"/>
                  </a:lnTo>
                  <a:lnTo>
                    <a:pt x="1913" y="1186"/>
                  </a:lnTo>
                  <a:lnTo>
                    <a:pt x="2072" y="1055"/>
                  </a:lnTo>
                  <a:lnTo>
                    <a:pt x="2231" y="930"/>
                  </a:lnTo>
                  <a:lnTo>
                    <a:pt x="2409" y="810"/>
                  </a:lnTo>
                  <a:lnTo>
                    <a:pt x="2597" y="699"/>
                  </a:lnTo>
                  <a:lnTo>
                    <a:pt x="2780" y="598"/>
                  </a:lnTo>
                  <a:lnTo>
                    <a:pt x="2968" y="501"/>
                  </a:lnTo>
                  <a:lnTo>
                    <a:pt x="3165" y="410"/>
                  </a:lnTo>
                  <a:lnTo>
                    <a:pt x="3363" y="333"/>
                  </a:lnTo>
                  <a:lnTo>
                    <a:pt x="3565" y="260"/>
                  </a:lnTo>
                  <a:lnTo>
                    <a:pt x="3773" y="193"/>
                  </a:lnTo>
                  <a:lnTo>
                    <a:pt x="3864" y="174"/>
                  </a:lnTo>
                  <a:lnTo>
                    <a:pt x="3951" y="150"/>
                  </a:lnTo>
                  <a:lnTo>
                    <a:pt x="4033" y="130"/>
                  </a:lnTo>
                  <a:lnTo>
                    <a:pt x="4129" y="111"/>
                  </a:lnTo>
                  <a:lnTo>
                    <a:pt x="4221" y="92"/>
                  </a:lnTo>
                  <a:lnTo>
                    <a:pt x="4293" y="82"/>
                  </a:lnTo>
                  <a:lnTo>
                    <a:pt x="4389" y="53"/>
                  </a:lnTo>
                  <a:lnTo>
                    <a:pt x="4481" y="44"/>
                  </a:lnTo>
                  <a:lnTo>
                    <a:pt x="4568" y="34"/>
                  </a:lnTo>
                  <a:lnTo>
                    <a:pt x="4650" y="24"/>
                  </a:lnTo>
                  <a:lnTo>
                    <a:pt x="4741" y="15"/>
                  </a:lnTo>
                  <a:lnTo>
                    <a:pt x="4838" y="5"/>
                  </a:lnTo>
                  <a:lnTo>
                    <a:pt x="4910" y="5"/>
                  </a:lnTo>
                  <a:lnTo>
                    <a:pt x="5016" y="0"/>
                  </a:lnTo>
                  <a:lnTo>
                    <a:pt x="5107" y="0"/>
                  </a:lnTo>
                  <a:lnTo>
                    <a:pt x="5204" y="0"/>
                  </a:lnTo>
                  <a:close/>
                </a:path>
              </a:pathLst>
            </a:custGeom>
            <a:solidFill>
              <a:srgbClr val="005400"/>
            </a:solidFill>
            <a:ln w="9525">
              <a:noFill/>
              <a:round/>
              <a:headEnd/>
              <a:tailEnd/>
            </a:ln>
          </p:spPr>
          <p:txBody>
            <a:bodyPr/>
            <a:lstStyle/>
            <a:p>
              <a:pPr>
                <a:defRPr/>
              </a:pPr>
              <a:endParaRPr lang="en-GB"/>
            </a:p>
          </p:txBody>
        </p:sp>
        <p:sp>
          <p:nvSpPr>
            <p:cNvPr id="10" name="Freeform 55"/>
            <p:cNvSpPr>
              <a:spLocks/>
            </p:cNvSpPr>
            <p:nvPr userDrawn="1"/>
          </p:nvSpPr>
          <p:spPr bwMode="auto">
            <a:xfrm>
              <a:off x="294" y="3801"/>
              <a:ext cx="112" cy="287"/>
            </a:xfrm>
            <a:custGeom>
              <a:avLst/>
              <a:gdLst/>
              <a:ahLst/>
              <a:cxnLst>
                <a:cxn ang="0">
                  <a:pos x="2226" y="5691"/>
                </a:cxn>
                <a:cxn ang="0">
                  <a:pos x="428" y="4607"/>
                </a:cxn>
                <a:cxn ang="0">
                  <a:pos x="308" y="4530"/>
                </a:cxn>
                <a:cxn ang="0">
                  <a:pos x="212" y="4457"/>
                </a:cxn>
                <a:cxn ang="0">
                  <a:pos x="130" y="4390"/>
                </a:cxn>
                <a:cxn ang="0">
                  <a:pos x="72" y="4303"/>
                </a:cxn>
                <a:cxn ang="0">
                  <a:pos x="33" y="4221"/>
                </a:cxn>
                <a:cxn ang="0">
                  <a:pos x="14" y="4120"/>
                </a:cxn>
                <a:cxn ang="0">
                  <a:pos x="4" y="3995"/>
                </a:cxn>
                <a:cxn ang="0">
                  <a:pos x="0" y="3855"/>
                </a:cxn>
                <a:cxn ang="0">
                  <a:pos x="0" y="3706"/>
                </a:cxn>
                <a:cxn ang="0">
                  <a:pos x="510" y="3706"/>
                </a:cxn>
                <a:cxn ang="0">
                  <a:pos x="510" y="3426"/>
                </a:cxn>
                <a:cxn ang="0">
                  <a:pos x="0" y="3426"/>
                </a:cxn>
                <a:cxn ang="0">
                  <a:pos x="0" y="2896"/>
                </a:cxn>
                <a:cxn ang="0">
                  <a:pos x="510" y="2896"/>
                </a:cxn>
                <a:cxn ang="0">
                  <a:pos x="510" y="2621"/>
                </a:cxn>
                <a:cxn ang="0">
                  <a:pos x="0" y="2621"/>
                </a:cxn>
                <a:cxn ang="0">
                  <a:pos x="0" y="2101"/>
                </a:cxn>
                <a:cxn ang="0">
                  <a:pos x="510" y="2101"/>
                </a:cxn>
                <a:cxn ang="0">
                  <a:pos x="510" y="1812"/>
                </a:cxn>
                <a:cxn ang="0">
                  <a:pos x="0" y="1812"/>
                </a:cxn>
                <a:cxn ang="0">
                  <a:pos x="0" y="0"/>
                </a:cxn>
                <a:cxn ang="0">
                  <a:pos x="2226" y="0"/>
                </a:cxn>
                <a:cxn ang="0">
                  <a:pos x="2226" y="5691"/>
                </a:cxn>
              </a:cxnLst>
              <a:rect l="0" t="0" r="r" b="b"/>
              <a:pathLst>
                <a:path w="2226" h="5691">
                  <a:moveTo>
                    <a:pt x="2226" y="5691"/>
                  </a:moveTo>
                  <a:lnTo>
                    <a:pt x="428" y="4607"/>
                  </a:lnTo>
                  <a:lnTo>
                    <a:pt x="308" y="4530"/>
                  </a:lnTo>
                  <a:lnTo>
                    <a:pt x="212" y="4457"/>
                  </a:lnTo>
                  <a:lnTo>
                    <a:pt x="130" y="4390"/>
                  </a:lnTo>
                  <a:lnTo>
                    <a:pt x="72" y="4303"/>
                  </a:lnTo>
                  <a:lnTo>
                    <a:pt x="33" y="4221"/>
                  </a:lnTo>
                  <a:lnTo>
                    <a:pt x="14" y="4120"/>
                  </a:lnTo>
                  <a:lnTo>
                    <a:pt x="4" y="3995"/>
                  </a:lnTo>
                  <a:lnTo>
                    <a:pt x="0" y="3855"/>
                  </a:lnTo>
                  <a:lnTo>
                    <a:pt x="0" y="3706"/>
                  </a:lnTo>
                  <a:lnTo>
                    <a:pt x="510" y="3706"/>
                  </a:lnTo>
                  <a:lnTo>
                    <a:pt x="510" y="3426"/>
                  </a:lnTo>
                  <a:lnTo>
                    <a:pt x="0" y="3426"/>
                  </a:lnTo>
                  <a:lnTo>
                    <a:pt x="0" y="2896"/>
                  </a:lnTo>
                  <a:lnTo>
                    <a:pt x="510" y="2896"/>
                  </a:lnTo>
                  <a:lnTo>
                    <a:pt x="510" y="2621"/>
                  </a:lnTo>
                  <a:lnTo>
                    <a:pt x="0" y="2621"/>
                  </a:lnTo>
                  <a:lnTo>
                    <a:pt x="0" y="2101"/>
                  </a:lnTo>
                  <a:lnTo>
                    <a:pt x="510" y="2101"/>
                  </a:lnTo>
                  <a:lnTo>
                    <a:pt x="510" y="1812"/>
                  </a:lnTo>
                  <a:lnTo>
                    <a:pt x="0" y="1812"/>
                  </a:lnTo>
                  <a:lnTo>
                    <a:pt x="0" y="0"/>
                  </a:lnTo>
                  <a:lnTo>
                    <a:pt x="2226" y="0"/>
                  </a:lnTo>
                  <a:lnTo>
                    <a:pt x="2226" y="5691"/>
                  </a:lnTo>
                  <a:close/>
                </a:path>
              </a:pathLst>
            </a:custGeom>
            <a:solidFill>
              <a:srgbClr val="FFFFFF"/>
            </a:solidFill>
            <a:ln w="9525">
              <a:noFill/>
              <a:round/>
              <a:headEnd/>
              <a:tailEnd/>
            </a:ln>
          </p:spPr>
          <p:txBody>
            <a:bodyPr/>
            <a:lstStyle/>
            <a:p>
              <a:pPr>
                <a:defRPr/>
              </a:pPr>
              <a:endParaRPr lang="en-GB"/>
            </a:p>
          </p:txBody>
        </p:sp>
        <p:sp>
          <p:nvSpPr>
            <p:cNvPr id="11" name="Freeform 56"/>
            <p:cNvSpPr>
              <a:spLocks/>
            </p:cNvSpPr>
            <p:nvPr userDrawn="1"/>
          </p:nvSpPr>
          <p:spPr bwMode="auto">
            <a:xfrm>
              <a:off x="406" y="3800"/>
              <a:ext cx="113" cy="289"/>
            </a:xfrm>
            <a:custGeom>
              <a:avLst/>
              <a:gdLst/>
              <a:ahLst/>
              <a:cxnLst>
                <a:cxn ang="0">
                  <a:pos x="0" y="5764"/>
                </a:cxn>
                <a:cxn ang="0">
                  <a:pos x="1811" y="4670"/>
                </a:cxn>
                <a:cxn ang="0">
                  <a:pos x="1942" y="4583"/>
                </a:cxn>
                <a:cxn ang="0">
                  <a:pos x="2038" y="4511"/>
                </a:cxn>
                <a:cxn ang="0">
                  <a:pos x="2110" y="4434"/>
                </a:cxn>
                <a:cxn ang="0">
                  <a:pos x="2168" y="4361"/>
                </a:cxn>
                <a:cxn ang="0">
                  <a:pos x="2207" y="4275"/>
                </a:cxn>
                <a:cxn ang="0">
                  <a:pos x="2226" y="4164"/>
                </a:cxn>
                <a:cxn ang="0">
                  <a:pos x="2245" y="4043"/>
                </a:cxn>
                <a:cxn ang="0">
                  <a:pos x="2245" y="3894"/>
                </a:cxn>
                <a:cxn ang="0">
                  <a:pos x="2245" y="3745"/>
                </a:cxn>
                <a:cxn ang="0">
                  <a:pos x="1720" y="3745"/>
                </a:cxn>
                <a:cxn ang="0">
                  <a:pos x="1720" y="3475"/>
                </a:cxn>
                <a:cxn ang="0">
                  <a:pos x="2245" y="3475"/>
                </a:cxn>
                <a:cxn ang="0">
                  <a:pos x="2245" y="2930"/>
                </a:cxn>
                <a:cxn ang="0">
                  <a:pos x="1720" y="2930"/>
                </a:cxn>
                <a:cxn ang="0">
                  <a:pos x="1720" y="2660"/>
                </a:cxn>
                <a:cxn ang="0">
                  <a:pos x="2245" y="2660"/>
                </a:cxn>
                <a:cxn ang="0">
                  <a:pos x="2245" y="2111"/>
                </a:cxn>
                <a:cxn ang="0">
                  <a:pos x="1720" y="2111"/>
                </a:cxn>
                <a:cxn ang="0">
                  <a:pos x="1720" y="1846"/>
                </a:cxn>
                <a:cxn ang="0">
                  <a:pos x="2245" y="1846"/>
                </a:cxn>
                <a:cxn ang="0">
                  <a:pos x="2245" y="0"/>
                </a:cxn>
                <a:cxn ang="0">
                  <a:pos x="0" y="0"/>
                </a:cxn>
                <a:cxn ang="0">
                  <a:pos x="0" y="5764"/>
                </a:cxn>
              </a:cxnLst>
              <a:rect l="0" t="0" r="r" b="b"/>
              <a:pathLst>
                <a:path w="2245" h="5764">
                  <a:moveTo>
                    <a:pt x="0" y="5764"/>
                  </a:moveTo>
                  <a:lnTo>
                    <a:pt x="1811" y="4670"/>
                  </a:lnTo>
                  <a:lnTo>
                    <a:pt x="1942" y="4583"/>
                  </a:lnTo>
                  <a:lnTo>
                    <a:pt x="2038" y="4511"/>
                  </a:lnTo>
                  <a:lnTo>
                    <a:pt x="2110" y="4434"/>
                  </a:lnTo>
                  <a:lnTo>
                    <a:pt x="2168" y="4361"/>
                  </a:lnTo>
                  <a:lnTo>
                    <a:pt x="2207" y="4275"/>
                  </a:lnTo>
                  <a:lnTo>
                    <a:pt x="2226" y="4164"/>
                  </a:lnTo>
                  <a:lnTo>
                    <a:pt x="2245" y="4043"/>
                  </a:lnTo>
                  <a:lnTo>
                    <a:pt x="2245" y="3894"/>
                  </a:lnTo>
                  <a:lnTo>
                    <a:pt x="2245" y="3745"/>
                  </a:lnTo>
                  <a:lnTo>
                    <a:pt x="1720" y="3745"/>
                  </a:lnTo>
                  <a:lnTo>
                    <a:pt x="1720" y="3475"/>
                  </a:lnTo>
                  <a:lnTo>
                    <a:pt x="2245" y="3475"/>
                  </a:lnTo>
                  <a:lnTo>
                    <a:pt x="2245" y="2930"/>
                  </a:lnTo>
                  <a:lnTo>
                    <a:pt x="1720" y="2930"/>
                  </a:lnTo>
                  <a:lnTo>
                    <a:pt x="1720" y="2660"/>
                  </a:lnTo>
                  <a:lnTo>
                    <a:pt x="2245" y="2660"/>
                  </a:lnTo>
                  <a:lnTo>
                    <a:pt x="2245" y="2111"/>
                  </a:lnTo>
                  <a:lnTo>
                    <a:pt x="1720" y="2111"/>
                  </a:lnTo>
                  <a:lnTo>
                    <a:pt x="1720" y="1846"/>
                  </a:lnTo>
                  <a:lnTo>
                    <a:pt x="2245" y="1846"/>
                  </a:lnTo>
                  <a:lnTo>
                    <a:pt x="2245" y="0"/>
                  </a:lnTo>
                  <a:lnTo>
                    <a:pt x="0" y="0"/>
                  </a:lnTo>
                  <a:lnTo>
                    <a:pt x="0" y="5764"/>
                  </a:lnTo>
                  <a:close/>
                </a:path>
              </a:pathLst>
            </a:custGeom>
            <a:solidFill>
              <a:srgbClr val="3F000B"/>
            </a:solidFill>
            <a:ln w="9525">
              <a:noFill/>
              <a:round/>
              <a:headEnd/>
              <a:tailEnd/>
            </a:ln>
          </p:spPr>
          <p:txBody>
            <a:bodyPr/>
            <a:lstStyle/>
            <a:p>
              <a:pPr>
                <a:defRPr/>
              </a:pPr>
              <a:endParaRPr lang="en-GB"/>
            </a:p>
          </p:txBody>
        </p:sp>
        <p:sp>
          <p:nvSpPr>
            <p:cNvPr id="12" name="Freeform 57"/>
            <p:cNvSpPr>
              <a:spLocks/>
            </p:cNvSpPr>
            <p:nvPr userDrawn="1"/>
          </p:nvSpPr>
          <p:spPr bwMode="auto">
            <a:xfrm>
              <a:off x="408" y="3883"/>
              <a:ext cx="71" cy="94"/>
            </a:xfrm>
            <a:custGeom>
              <a:avLst/>
              <a:gdLst/>
              <a:ahLst/>
              <a:cxnLst>
                <a:cxn ang="0">
                  <a:pos x="1402" y="202"/>
                </a:cxn>
                <a:cxn ang="0">
                  <a:pos x="1363" y="202"/>
                </a:cxn>
                <a:cxn ang="0">
                  <a:pos x="1315" y="202"/>
                </a:cxn>
                <a:cxn ang="0">
                  <a:pos x="1223" y="202"/>
                </a:cxn>
                <a:cxn ang="0">
                  <a:pos x="1137" y="202"/>
                </a:cxn>
                <a:cxn ang="0">
                  <a:pos x="1045" y="183"/>
                </a:cxn>
                <a:cxn ang="0">
                  <a:pos x="949" y="164"/>
                </a:cxn>
                <a:cxn ang="0">
                  <a:pos x="867" y="149"/>
                </a:cxn>
                <a:cxn ang="0">
                  <a:pos x="775" y="130"/>
                </a:cxn>
                <a:cxn ang="0">
                  <a:pos x="689" y="111"/>
                </a:cxn>
                <a:cxn ang="0">
                  <a:pos x="549" y="53"/>
                </a:cxn>
                <a:cxn ang="0">
                  <a:pos x="472" y="24"/>
                </a:cxn>
                <a:cxn ang="0">
                  <a:pos x="399" y="14"/>
                </a:cxn>
                <a:cxn ang="0">
                  <a:pos x="351" y="0"/>
                </a:cxn>
                <a:cxn ang="0">
                  <a:pos x="298" y="0"/>
                </a:cxn>
                <a:cxn ang="0">
                  <a:pos x="231" y="0"/>
                </a:cxn>
                <a:cxn ang="0">
                  <a:pos x="154" y="14"/>
                </a:cxn>
                <a:cxn ang="0">
                  <a:pos x="81" y="53"/>
                </a:cxn>
                <a:cxn ang="0">
                  <a:pos x="0" y="101"/>
                </a:cxn>
                <a:cxn ang="0">
                  <a:pos x="53" y="1730"/>
                </a:cxn>
                <a:cxn ang="0">
                  <a:pos x="120" y="1701"/>
                </a:cxn>
                <a:cxn ang="0">
                  <a:pos x="183" y="1672"/>
                </a:cxn>
                <a:cxn ang="0">
                  <a:pos x="260" y="1662"/>
                </a:cxn>
                <a:cxn ang="0">
                  <a:pos x="313" y="1662"/>
                </a:cxn>
                <a:cxn ang="0">
                  <a:pos x="380" y="1672"/>
                </a:cxn>
                <a:cxn ang="0">
                  <a:pos x="467" y="1691"/>
                </a:cxn>
                <a:cxn ang="0">
                  <a:pos x="549" y="1720"/>
                </a:cxn>
                <a:cxn ang="0">
                  <a:pos x="689" y="1773"/>
                </a:cxn>
                <a:cxn ang="0">
                  <a:pos x="775" y="1783"/>
                </a:cxn>
                <a:cxn ang="0">
                  <a:pos x="857" y="1821"/>
                </a:cxn>
                <a:cxn ang="0">
                  <a:pos x="944" y="1831"/>
                </a:cxn>
                <a:cxn ang="0">
                  <a:pos x="1036" y="1850"/>
                </a:cxn>
                <a:cxn ang="0">
                  <a:pos x="1127" y="1870"/>
                </a:cxn>
                <a:cxn ang="0">
                  <a:pos x="1223" y="1870"/>
                </a:cxn>
                <a:cxn ang="0">
                  <a:pos x="1325" y="1889"/>
                </a:cxn>
                <a:cxn ang="0">
                  <a:pos x="1421" y="1889"/>
                </a:cxn>
              </a:cxnLst>
              <a:rect l="0" t="0" r="r" b="b"/>
              <a:pathLst>
                <a:path w="1421" h="1889">
                  <a:moveTo>
                    <a:pt x="1421" y="202"/>
                  </a:moveTo>
                  <a:lnTo>
                    <a:pt x="1402" y="202"/>
                  </a:lnTo>
                  <a:lnTo>
                    <a:pt x="1383" y="202"/>
                  </a:lnTo>
                  <a:lnTo>
                    <a:pt x="1363" y="202"/>
                  </a:lnTo>
                  <a:lnTo>
                    <a:pt x="1354" y="202"/>
                  </a:lnTo>
                  <a:lnTo>
                    <a:pt x="1315" y="202"/>
                  </a:lnTo>
                  <a:lnTo>
                    <a:pt x="1267" y="202"/>
                  </a:lnTo>
                  <a:lnTo>
                    <a:pt x="1223" y="202"/>
                  </a:lnTo>
                  <a:lnTo>
                    <a:pt x="1185" y="202"/>
                  </a:lnTo>
                  <a:lnTo>
                    <a:pt x="1137" y="202"/>
                  </a:lnTo>
                  <a:lnTo>
                    <a:pt x="1093" y="193"/>
                  </a:lnTo>
                  <a:lnTo>
                    <a:pt x="1045" y="183"/>
                  </a:lnTo>
                  <a:lnTo>
                    <a:pt x="1007" y="173"/>
                  </a:lnTo>
                  <a:lnTo>
                    <a:pt x="949" y="164"/>
                  </a:lnTo>
                  <a:lnTo>
                    <a:pt x="915" y="154"/>
                  </a:lnTo>
                  <a:lnTo>
                    <a:pt x="867" y="149"/>
                  </a:lnTo>
                  <a:lnTo>
                    <a:pt x="809" y="140"/>
                  </a:lnTo>
                  <a:lnTo>
                    <a:pt x="775" y="130"/>
                  </a:lnTo>
                  <a:lnTo>
                    <a:pt x="727" y="111"/>
                  </a:lnTo>
                  <a:lnTo>
                    <a:pt x="689" y="111"/>
                  </a:lnTo>
                  <a:lnTo>
                    <a:pt x="640" y="82"/>
                  </a:lnTo>
                  <a:lnTo>
                    <a:pt x="549" y="53"/>
                  </a:lnTo>
                  <a:lnTo>
                    <a:pt x="510" y="43"/>
                  </a:lnTo>
                  <a:lnTo>
                    <a:pt x="472" y="24"/>
                  </a:lnTo>
                  <a:lnTo>
                    <a:pt x="438" y="14"/>
                  </a:lnTo>
                  <a:lnTo>
                    <a:pt x="399" y="14"/>
                  </a:lnTo>
                  <a:lnTo>
                    <a:pt x="371" y="5"/>
                  </a:lnTo>
                  <a:lnTo>
                    <a:pt x="351" y="0"/>
                  </a:lnTo>
                  <a:lnTo>
                    <a:pt x="313" y="0"/>
                  </a:lnTo>
                  <a:lnTo>
                    <a:pt x="298" y="0"/>
                  </a:lnTo>
                  <a:lnTo>
                    <a:pt x="260" y="0"/>
                  </a:lnTo>
                  <a:lnTo>
                    <a:pt x="231" y="0"/>
                  </a:lnTo>
                  <a:lnTo>
                    <a:pt x="183" y="14"/>
                  </a:lnTo>
                  <a:lnTo>
                    <a:pt x="154" y="14"/>
                  </a:lnTo>
                  <a:lnTo>
                    <a:pt x="120" y="24"/>
                  </a:lnTo>
                  <a:lnTo>
                    <a:pt x="81" y="53"/>
                  </a:lnTo>
                  <a:lnTo>
                    <a:pt x="43" y="63"/>
                  </a:lnTo>
                  <a:lnTo>
                    <a:pt x="0" y="101"/>
                  </a:lnTo>
                  <a:lnTo>
                    <a:pt x="0" y="1754"/>
                  </a:lnTo>
                  <a:lnTo>
                    <a:pt x="53" y="1730"/>
                  </a:lnTo>
                  <a:lnTo>
                    <a:pt x="81" y="1720"/>
                  </a:lnTo>
                  <a:lnTo>
                    <a:pt x="120" y="1701"/>
                  </a:lnTo>
                  <a:lnTo>
                    <a:pt x="154" y="1682"/>
                  </a:lnTo>
                  <a:lnTo>
                    <a:pt x="183" y="1672"/>
                  </a:lnTo>
                  <a:lnTo>
                    <a:pt x="231" y="1662"/>
                  </a:lnTo>
                  <a:lnTo>
                    <a:pt x="260" y="1662"/>
                  </a:lnTo>
                  <a:lnTo>
                    <a:pt x="289" y="1662"/>
                  </a:lnTo>
                  <a:lnTo>
                    <a:pt x="313" y="1662"/>
                  </a:lnTo>
                  <a:lnTo>
                    <a:pt x="351" y="1662"/>
                  </a:lnTo>
                  <a:lnTo>
                    <a:pt x="380" y="1672"/>
                  </a:lnTo>
                  <a:lnTo>
                    <a:pt x="428" y="1682"/>
                  </a:lnTo>
                  <a:lnTo>
                    <a:pt x="467" y="1691"/>
                  </a:lnTo>
                  <a:lnTo>
                    <a:pt x="501" y="1701"/>
                  </a:lnTo>
                  <a:lnTo>
                    <a:pt x="549" y="1720"/>
                  </a:lnTo>
                  <a:lnTo>
                    <a:pt x="597" y="1730"/>
                  </a:lnTo>
                  <a:lnTo>
                    <a:pt x="689" y="1773"/>
                  </a:lnTo>
                  <a:lnTo>
                    <a:pt x="727" y="1773"/>
                  </a:lnTo>
                  <a:lnTo>
                    <a:pt x="775" y="1783"/>
                  </a:lnTo>
                  <a:lnTo>
                    <a:pt x="809" y="1802"/>
                  </a:lnTo>
                  <a:lnTo>
                    <a:pt x="857" y="1821"/>
                  </a:lnTo>
                  <a:lnTo>
                    <a:pt x="896" y="1831"/>
                  </a:lnTo>
                  <a:lnTo>
                    <a:pt x="944" y="1831"/>
                  </a:lnTo>
                  <a:lnTo>
                    <a:pt x="987" y="1850"/>
                  </a:lnTo>
                  <a:lnTo>
                    <a:pt x="1036" y="1850"/>
                  </a:lnTo>
                  <a:lnTo>
                    <a:pt x="1074" y="1870"/>
                  </a:lnTo>
                  <a:lnTo>
                    <a:pt x="1127" y="1870"/>
                  </a:lnTo>
                  <a:lnTo>
                    <a:pt x="1175" y="1870"/>
                  </a:lnTo>
                  <a:lnTo>
                    <a:pt x="1223" y="1870"/>
                  </a:lnTo>
                  <a:lnTo>
                    <a:pt x="1267" y="1870"/>
                  </a:lnTo>
                  <a:lnTo>
                    <a:pt x="1325" y="1889"/>
                  </a:lnTo>
                  <a:lnTo>
                    <a:pt x="1373" y="1889"/>
                  </a:lnTo>
                  <a:lnTo>
                    <a:pt x="1421" y="1889"/>
                  </a:lnTo>
                  <a:lnTo>
                    <a:pt x="1421" y="202"/>
                  </a:lnTo>
                  <a:close/>
                </a:path>
              </a:pathLst>
            </a:custGeom>
            <a:solidFill>
              <a:srgbClr val="FFFFFF"/>
            </a:solidFill>
            <a:ln w="9525">
              <a:noFill/>
              <a:round/>
              <a:headEnd/>
              <a:tailEnd/>
            </a:ln>
          </p:spPr>
          <p:txBody>
            <a:bodyPr/>
            <a:lstStyle/>
            <a:p>
              <a:pPr>
                <a:defRPr/>
              </a:pPr>
              <a:endParaRPr lang="en-GB"/>
            </a:p>
          </p:txBody>
        </p:sp>
        <p:sp>
          <p:nvSpPr>
            <p:cNvPr id="13" name="Freeform 58"/>
            <p:cNvSpPr>
              <a:spLocks/>
            </p:cNvSpPr>
            <p:nvPr userDrawn="1"/>
          </p:nvSpPr>
          <p:spPr bwMode="auto">
            <a:xfrm>
              <a:off x="391" y="3983"/>
              <a:ext cx="36" cy="26"/>
            </a:xfrm>
            <a:custGeom>
              <a:avLst/>
              <a:gdLst/>
              <a:ahLst/>
              <a:cxnLst>
                <a:cxn ang="0">
                  <a:pos x="708" y="506"/>
                </a:cxn>
                <a:cxn ang="0">
                  <a:pos x="689" y="448"/>
                </a:cxn>
                <a:cxn ang="0">
                  <a:pos x="660" y="410"/>
                </a:cxn>
                <a:cxn ang="0">
                  <a:pos x="631" y="352"/>
                </a:cxn>
                <a:cxn ang="0">
                  <a:pos x="602" y="308"/>
                </a:cxn>
                <a:cxn ang="0">
                  <a:pos x="583" y="270"/>
                </a:cxn>
                <a:cxn ang="0">
                  <a:pos x="559" y="222"/>
                </a:cxn>
                <a:cxn ang="0">
                  <a:pos x="530" y="193"/>
                </a:cxn>
                <a:cxn ang="0">
                  <a:pos x="501" y="159"/>
                </a:cxn>
                <a:cxn ang="0">
                  <a:pos x="472" y="140"/>
                </a:cxn>
                <a:cxn ang="0">
                  <a:pos x="443" y="120"/>
                </a:cxn>
                <a:cxn ang="0">
                  <a:pos x="424" y="101"/>
                </a:cxn>
                <a:cxn ang="0">
                  <a:pos x="409" y="72"/>
                </a:cxn>
                <a:cxn ang="0">
                  <a:pos x="380" y="63"/>
                </a:cxn>
                <a:cxn ang="0">
                  <a:pos x="361" y="43"/>
                </a:cxn>
                <a:cxn ang="0">
                  <a:pos x="332" y="14"/>
                </a:cxn>
                <a:cxn ang="0">
                  <a:pos x="303" y="0"/>
                </a:cxn>
                <a:cxn ang="0">
                  <a:pos x="284" y="14"/>
                </a:cxn>
                <a:cxn ang="0">
                  <a:pos x="279" y="14"/>
                </a:cxn>
                <a:cxn ang="0">
                  <a:pos x="270" y="14"/>
                </a:cxn>
                <a:cxn ang="0">
                  <a:pos x="260" y="34"/>
                </a:cxn>
                <a:cxn ang="0">
                  <a:pos x="231" y="63"/>
                </a:cxn>
                <a:cxn ang="0">
                  <a:pos x="202" y="92"/>
                </a:cxn>
                <a:cxn ang="0">
                  <a:pos x="173" y="120"/>
                </a:cxn>
                <a:cxn ang="0">
                  <a:pos x="144" y="159"/>
                </a:cxn>
                <a:cxn ang="0">
                  <a:pos x="120" y="183"/>
                </a:cxn>
                <a:cxn ang="0">
                  <a:pos x="91" y="231"/>
                </a:cxn>
                <a:cxn ang="0">
                  <a:pos x="53" y="299"/>
                </a:cxn>
                <a:cxn ang="0">
                  <a:pos x="24" y="361"/>
                </a:cxn>
                <a:cxn ang="0">
                  <a:pos x="14" y="371"/>
                </a:cxn>
                <a:cxn ang="0">
                  <a:pos x="14" y="381"/>
                </a:cxn>
                <a:cxn ang="0">
                  <a:pos x="4" y="410"/>
                </a:cxn>
                <a:cxn ang="0">
                  <a:pos x="0" y="410"/>
                </a:cxn>
                <a:cxn ang="0">
                  <a:pos x="708" y="506"/>
                </a:cxn>
              </a:cxnLst>
              <a:rect l="0" t="0" r="r" b="b"/>
              <a:pathLst>
                <a:path w="708" h="506">
                  <a:moveTo>
                    <a:pt x="708" y="506"/>
                  </a:moveTo>
                  <a:lnTo>
                    <a:pt x="689" y="448"/>
                  </a:lnTo>
                  <a:lnTo>
                    <a:pt x="660" y="410"/>
                  </a:lnTo>
                  <a:lnTo>
                    <a:pt x="631" y="352"/>
                  </a:lnTo>
                  <a:lnTo>
                    <a:pt x="602" y="308"/>
                  </a:lnTo>
                  <a:lnTo>
                    <a:pt x="583" y="270"/>
                  </a:lnTo>
                  <a:lnTo>
                    <a:pt x="559" y="222"/>
                  </a:lnTo>
                  <a:lnTo>
                    <a:pt x="530" y="193"/>
                  </a:lnTo>
                  <a:lnTo>
                    <a:pt x="501" y="159"/>
                  </a:lnTo>
                  <a:lnTo>
                    <a:pt x="472" y="140"/>
                  </a:lnTo>
                  <a:lnTo>
                    <a:pt x="443" y="120"/>
                  </a:lnTo>
                  <a:lnTo>
                    <a:pt x="424" y="101"/>
                  </a:lnTo>
                  <a:lnTo>
                    <a:pt x="409" y="72"/>
                  </a:lnTo>
                  <a:lnTo>
                    <a:pt x="380" y="63"/>
                  </a:lnTo>
                  <a:lnTo>
                    <a:pt x="361" y="43"/>
                  </a:lnTo>
                  <a:lnTo>
                    <a:pt x="332" y="14"/>
                  </a:lnTo>
                  <a:lnTo>
                    <a:pt x="303" y="0"/>
                  </a:lnTo>
                  <a:lnTo>
                    <a:pt x="284" y="14"/>
                  </a:lnTo>
                  <a:lnTo>
                    <a:pt x="279" y="14"/>
                  </a:lnTo>
                  <a:lnTo>
                    <a:pt x="270" y="14"/>
                  </a:lnTo>
                  <a:lnTo>
                    <a:pt x="260" y="34"/>
                  </a:lnTo>
                  <a:lnTo>
                    <a:pt x="231" y="63"/>
                  </a:lnTo>
                  <a:lnTo>
                    <a:pt x="202" y="92"/>
                  </a:lnTo>
                  <a:lnTo>
                    <a:pt x="173" y="120"/>
                  </a:lnTo>
                  <a:lnTo>
                    <a:pt x="144" y="159"/>
                  </a:lnTo>
                  <a:lnTo>
                    <a:pt x="120" y="183"/>
                  </a:lnTo>
                  <a:lnTo>
                    <a:pt x="91" y="231"/>
                  </a:lnTo>
                  <a:lnTo>
                    <a:pt x="53" y="299"/>
                  </a:lnTo>
                  <a:lnTo>
                    <a:pt x="24" y="361"/>
                  </a:lnTo>
                  <a:lnTo>
                    <a:pt x="14" y="371"/>
                  </a:lnTo>
                  <a:lnTo>
                    <a:pt x="14" y="381"/>
                  </a:lnTo>
                  <a:lnTo>
                    <a:pt x="4" y="410"/>
                  </a:lnTo>
                  <a:lnTo>
                    <a:pt x="0" y="410"/>
                  </a:lnTo>
                  <a:lnTo>
                    <a:pt x="708" y="506"/>
                  </a:lnTo>
                  <a:close/>
                </a:path>
              </a:pathLst>
            </a:custGeom>
            <a:solidFill>
              <a:srgbClr val="FFFFFF"/>
            </a:solidFill>
            <a:ln w="9525">
              <a:noFill/>
              <a:round/>
              <a:headEnd/>
              <a:tailEnd/>
            </a:ln>
          </p:spPr>
          <p:txBody>
            <a:bodyPr/>
            <a:lstStyle/>
            <a:p>
              <a:pPr>
                <a:defRPr/>
              </a:pPr>
              <a:endParaRPr lang="en-GB"/>
            </a:p>
          </p:txBody>
        </p:sp>
        <p:sp>
          <p:nvSpPr>
            <p:cNvPr id="14" name="Freeform 59"/>
            <p:cNvSpPr>
              <a:spLocks/>
            </p:cNvSpPr>
            <p:nvPr userDrawn="1"/>
          </p:nvSpPr>
          <p:spPr bwMode="auto">
            <a:xfrm>
              <a:off x="226" y="4031"/>
              <a:ext cx="48" cy="48"/>
            </a:xfrm>
            <a:custGeom>
              <a:avLst/>
              <a:gdLst/>
              <a:ahLst/>
              <a:cxnLst>
                <a:cxn ang="0">
                  <a:pos x="164" y="540"/>
                </a:cxn>
                <a:cxn ang="0">
                  <a:pos x="164" y="482"/>
                </a:cxn>
                <a:cxn ang="0">
                  <a:pos x="164" y="420"/>
                </a:cxn>
                <a:cxn ang="0">
                  <a:pos x="429" y="184"/>
                </a:cxn>
                <a:cxn ang="0">
                  <a:pos x="477" y="140"/>
                </a:cxn>
                <a:cxn ang="0">
                  <a:pos x="520" y="102"/>
                </a:cxn>
                <a:cxn ang="0">
                  <a:pos x="568" y="82"/>
                </a:cxn>
                <a:cxn ang="0">
                  <a:pos x="617" y="63"/>
                </a:cxn>
                <a:cxn ang="0">
                  <a:pos x="660" y="63"/>
                </a:cxn>
                <a:cxn ang="0">
                  <a:pos x="718" y="82"/>
                </a:cxn>
                <a:cxn ang="0">
                  <a:pos x="747" y="111"/>
                </a:cxn>
                <a:cxn ang="0">
                  <a:pos x="800" y="155"/>
                </a:cxn>
                <a:cxn ang="0">
                  <a:pos x="819" y="241"/>
                </a:cxn>
                <a:cxn ang="0">
                  <a:pos x="809" y="299"/>
                </a:cxn>
                <a:cxn ang="0">
                  <a:pos x="776" y="343"/>
                </a:cxn>
                <a:cxn ang="0">
                  <a:pos x="448" y="641"/>
                </a:cxn>
                <a:cxn ang="0">
                  <a:pos x="409" y="670"/>
                </a:cxn>
                <a:cxn ang="0">
                  <a:pos x="381" y="689"/>
                </a:cxn>
                <a:cxn ang="0">
                  <a:pos x="342" y="670"/>
                </a:cxn>
                <a:cxn ang="0">
                  <a:pos x="308" y="651"/>
                </a:cxn>
                <a:cxn ang="0">
                  <a:pos x="279" y="670"/>
                </a:cxn>
                <a:cxn ang="0">
                  <a:pos x="559" y="926"/>
                </a:cxn>
                <a:cxn ang="0">
                  <a:pos x="530" y="887"/>
                </a:cxn>
                <a:cxn ang="0">
                  <a:pos x="511" y="858"/>
                </a:cxn>
                <a:cxn ang="0">
                  <a:pos x="511" y="829"/>
                </a:cxn>
                <a:cxn ang="0">
                  <a:pos x="530" y="800"/>
                </a:cxn>
                <a:cxn ang="0">
                  <a:pos x="838" y="521"/>
                </a:cxn>
                <a:cxn ang="0">
                  <a:pos x="915" y="439"/>
                </a:cxn>
                <a:cxn ang="0">
                  <a:pos x="944" y="362"/>
                </a:cxn>
                <a:cxn ang="0">
                  <a:pos x="935" y="232"/>
                </a:cxn>
                <a:cxn ang="0">
                  <a:pos x="858" y="121"/>
                </a:cxn>
                <a:cxn ang="0">
                  <a:pos x="776" y="44"/>
                </a:cxn>
                <a:cxn ang="0">
                  <a:pos x="689" y="15"/>
                </a:cxn>
                <a:cxn ang="0">
                  <a:pos x="607" y="5"/>
                </a:cxn>
                <a:cxn ang="0">
                  <a:pos x="520" y="34"/>
                </a:cxn>
                <a:cxn ang="0">
                  <a:pos x="491" y="44"/>
                </a:cxn>
                <a:cxn ang="0">
                  <a:pos x="477" y="63"/>
                </a:cxn>
                <a:cxn ang="0">
                  <a:pos x="438" y="92"/>
                </a:cxn>
                <a:cxn ang="0">
                  <a:pos x="390" y="131"/>
                </a:cxn>
                <a:cxn ang="0">
                  <a:pos x="140" y="352"/>
                </a:cxn>
                <a:cxn ang="0">
                  <a:pos x="101" y="371"/>
                </a:cxn>
                <a:cxn ang="0">
                  <a:pos x="72" y="371"/>
                </a:cxn>
                <a:cxn ang="0">
                  <a:pos x="34" y="352"/>
                </a:cxn>
                <a:cxn ang="0">
                  <a:pos x="0" y="352"/>
                </a:cxn>
              </a:cxnLst>
              <a:rect l="0" t="0" r="r" b="b"/>
              <a:pathLst>
                <a:path w="954" h="945">
                  <a:moveTo>
                    <a:pt x="0" y="352"/>
                  </a:moveTo>
                  <a:lnTo>
                    <a:pt x="164" y="540"/>
                  </a:lnTo>
                  <a:lnTo>
                    <a:pt x="193" y="521"/>
                  </a:lnTo>
                  <a:lnTo>
                    <a:pt x="164" y="482"/>
                  </a:lnTo>
                  <a:lnTo>
                    <a:pt x="164" y="449"/>
                  </a:lnTo>
                  <a:lnTo>
                    <a:pt x="164" y="420"/>
                  </a:lnTo>
                  <a:lnTo>
                    <a:pt x="202" y="381"/>
                  </a:lnTo>
                  <a:lnTo>
                    <a:pt x="429" y="184"/>
                  </a:lnTo>
                  <a:lnTo>
                    <a:pt x="458" y="155"/>
                  </a:lnTo>
                  <a:lnTo>
                    <a:pt x="477" y="140"/>
                  </a:lnTo>
                  <a:lnTo>
                    <a:pt x="491" y="131"/>
                  </a:lnTo>
                  <a:lnTo>
                    <a:pt x="520" y="102"/>
                  </a:lnTo>
                  <a:lnTo>
                    <a:pt x="540" y="92"/>
                  </a:lnTo>
                  <a:lnTo>
                    <a:pt x="568" y="82"/>
                  </a:lnTo>
                  <a:lnTo>
                    <a:pt x="588" y="73"/>
                  </a:lnTo>
                  <a:lnTo>
                    <a:pt x="617" y="63"/>
                  </a:lnTo>
                  <a:lnTo>
                    <a:pt x="641" y="63"/>
                  </a:lnTo>
                  <a:lnTo>
                    <a:pt x="660" y="63"/>
                  </a:lnTo>
                  <a:lnTo>
                    <a:pt x="679" y="73"/>
                  </a:lnTo>
                  <a:lnTo>
                    <a:pt x="718" y="82"/>
                  </a:lnTo>
                  <a:lnTo>
                    <a:pt x="727" y="92"/>
                  </a:lnTo>
                  <a:lnTo>
                    <a:pt x="747" y="111"/>
                  </a:lnTo>
                  <a:lnTo>
                    <a:pt x="766" y="131"/>
                  </a:lnTo>
                  <a:lnTo>
                    <a:pt x="800" y="155"/>
                  </a:lnTo>
                  <a:lnTo>
                    <a:pt x="819" y="203"/>
                  </a:lnTo>
                  <a:lnTo>
                    <a:pt x="819" y="241"/>
                  </a:lnTo>
                  <a:lnTo>
                    <a:pt x="819" y="270"/>
                  </a:lnTo>
                  <a:lnTo>
                    <a:pt x="809" y="299"/>
                  </a:lnTo>
                  <a:lnTo>
                    <a:pt x="795" y="323"/>
                  </a:lnTo>
                  <a:lnTo>
                    <a:pt x="776" y="343"/>
                  </a:lnTo>
                  <a:lnTo>
                    <a:pt x="737" y="381"/>
                  </a:lnTo>
                  <a:lnTo>
                    <a:pt x="448" y="641"/>
                  </a:lnTo>
                  <a:lnTo>
                    <a:pt x="419" y="661"/>
                  </a:lnTo>
                  <a:lnTo>
                    <a:pt x="409" y="670"/>
                  </a:lnTo>
                  <a:lnTo>
                    <a:pt x="390" y="670"/>
                  </a:lnTo>
                  <a:lnTo>
                    <a:pt x="381" y="689"/>
                  </a:lnTo>
                  <a:lnTo>
                    <a:pt x="361" y="689"/>
                  </a:lnTo>
                  <a:lnTo>
                    <a:pt x="342" y="670"/>
                  </a:lnTo>
                  <a:lnTo>
                    <a:pt x="332" y="670"/>
                  </a:lnTo>
                  <a:lnTo>
                    <a:pt x="308" y="651"/>
                  </a:lnTo>
                  <a:lnTo>
                    <a:pt x="308" y="641"/>
                  </a:lnTo>
                  <a:lnTo>
                    <a:pt x="279" y="670"/>
                  </a:lnTo>
                  <a:lnTo>
                    <a:pt x="530" y="945"/>
                  </a:lnTo>
                  <a:lnTo>
                    <a:pt x="559" y="926"/>
                  </a:lnTo>
                  <a:lnTo>
                    <a:pt x="540" y="916"/>
                  </a:lnTo>
                  <a:lnTo>
                    <a:pt x="530" y="887"/>
                  </a:lnTo>
                  <a:lnTo>
                    <a:pt x="520" y="887"/>
                  </a:lnTo>
                  <a:lnTo>
                    <a:pt x="511" y="858"/>
                  </a:lnTo>
                  <a:lnTo>
                    <a:pt x="511" y="849"/>
                  </a:lnTo>
                  <a:lnTo>
                    <a:pt x="511" y="829"/>
                  </a:lnTo>
                  <a:lnTo>
                    <a:pt x="520" y="810"/>
                  </a:lnTo>
                  <a:lnTo>
                    <a:pt x="530" y="800"/>
                  </a:lnTo>
                  <a:lnTo>
                    <a:pt x="568" y="786"/>
                  </a:lnTo>
                  <a:lnTo>
                    <a:pt x="838" y="521"/>
                  </a:lnTo>
                  <a:lnTo>
                    <a:pt x="886" y="482"/>
                  </a:lnTo>
                  <a:lnTo>
                    <a:pt x="915" y="439"/>
                  </a:lnTo>
                  <a:lnTo>
                    <a:pt x="935" y="400"/>
                  </a:lnTo>
                  <a:lnTo>
                    <a:pt x="944" y="362"/>
                  </a:lnTo>
                  <a:lnTo>
                    <a:pt x="954" y="309"/>
                  </a:lnTo>
                  <a:lnTo>
                    <a:pt x="935" y="232"/>
                  </a:lnTo>
                  <a:lnTo>
                    <a:pt x="906" y="184"/>
                  </a:lnTo>
                  <a:lnTo>
                    <a:pt x="858" y="121"/>
                  </a:lnTo>
                  <a:lnTo>
                    <a:pt x="819" y="82"/>
                  </a:lnTo>
                  <a:lnTo>
                    <a:pt x="776" y="44"/>
                  </a:lnTo>
                  <a:lnTo>
                    <a:pt x="727" y="15"/>
                  </a:lnTo>
                  <a:lnTo>
                    <a:pt x="689" y="15"/>
                  </a:lnTo>
                  <a:lnTo>
                    <a:pt x="641" y="0"/>
                  </a:lnTo>
                  <a:lnTo>
                    <a:pt x="607" y="5"/>
                  </a:lnTo>
                  <a:lnTo>
                    <a:pt x="568" y="15"/>
                  </a:lnTo>
                  <a:lnTo>
                    <a:pt x="520" y="34"/>
                  </a:lnTo>
                  <a:lnTo>
                    <a:pt x="511" y="44"/>
                  </a:lnTo>
                  <a:lnTo>
                    <a:pt x="491" y="44"/>
                  </a:lnTo>
                  <a:lnTo>
                    <a:pt x="482" y="53"/>
                  </a:lnTo>
                  <a:lnTo>
                    <a:pt x="477" y="63"/>
                  </a:lnTo>
                  <a:lnTo>
                    <a:pt x="458" y="82"/>
                  </a:lnTo>
                  <a:lnTo>
                    <a:pt x="438" y="92"/>
                  </a:lnTo>
                  <a:lnTo>
                    <a:pt x="419" y="111"/>
                  </a:lnTo>
                  <a:lnTo>
                    <a:pt x="390" y="131"/>
                  </a:lnTo>
                  <a:lnTo>
                    <a:pt x="164" y="343"/>
                  </a:lnTo>
                  <a:lnTo>
                    <a:pt x="140" y="352"/>
                  </a:lnTo>
                  <a:lnTo>
                    <a:pt x="130" y="362"/>
                  </a:lnTo>
                  <a:lnTo>
                    <a:pt x="101" y="371"/>
                  </a:lnTo>
                  <a:lnTo>
                    <a:pt x="91" y="381"/>
                  </a:lnTo>
                  <a:lnTo>
                    <a:pt x="72" y="371"/>
                  </a:lnTo>
                  <a:lnTo>
                    <a:pt x="53" y="362"/>
                  </a:lnTo>
                  <a:lnTo>
                    <a:pt x="34" y="352"/>
                  </a:lnTo>
                  <a:lnTo>
                    <a:pt x="14" y="333"/>
                  </a:lnTo>
                  <a:lnTo>
                    <a:pt x="0" y="352"/>
                  </a:lnTo>
                  <a:close/>
                </a:path>
              </a:pathLst>
            </a:custGeom>
            <a:solidFill>
              <a:srgbClr val="FFFFFF"/>
            </a:solidFill>
            <a:ln w="9525">
              <a:noFill/>
              <a:round/>
              <a:headEnd/>
              <a:tailEnd/>
            </a:ln>
          </p:spPr>
          <p:txBody>
            <a:bodyPr/>
            <a:lstStyle/>
            <a:p>
              <a:pPr>
                <a:defRPr/>
              </a:pPr>
              <a:endParaRPr lang="en-GB"/>
            </a:p>
          </p:txBody>
        </p:sp>
        <p:sp>
          <p:nvSpPr>
            <p:cNvPr id="15" name="Freeform 60"/>
            <p:cNvSpPr>
              <a:spLocks/>
            </p:cNvSpPr>
            <p:nvPr userDrawn="1"/>
          </p:nvSpPr>
          <p:spPr bwMode="auto">
            <a:xfrm>
              <a:off x="194" y="3981"/>
              <a:ext cx="52" cy="49"/>
            </a:xfrm>
            <a:custGeom>
              <a:avLst/>
              <a:gdLst/>
              <a:ahLst/>
              <a:cxnLst>
                <a:cxn ang="0">
                  <a:pos x="231" y="738"/>
                </a:cxn>
                <a:cxn ang="0">
                  <a:pos x="501" y="184"/>
                </a:cxn>
                <a:cxn ang="0">
                  <a:pos x="202" y="323"/>
                </a:cxn>
                <a:cxn ang="0">
                  <a:pos x="183" y="343"/>
                </a:cxn>
                <a:cxn ang="0">
                  <a:pos x="164" y="343"/>
                </a:cxn>
                <a:cxn ang="0">
                  <a:pos x="154" y="352"/>
                </a:cxn>
                <a:cxn ang="0">
                  <a:pos x="149" y="362"/>
                </a:cxn>
                <a:cxn ang="0">
                  <a:pos x="130" y="381"/>
                </a:cxn>
                <a:cxn ang="0">
                  <a:pos x="130" y="410"/>
                </a:cxn>
                <a:cxn ang="0">
                  <a:pos x="130" y="439"/>
                </a:cxn>
                <a:cxn ang="0">
                  <a:pos x="140" y="478"/>
                </a:cxn>
                <a:cxn ang="0">
                  <a:pos x="149" y="478"/>
                </a:cxn>
                <a:cxn ang="0">
                  <a:pos x="120" y="492"/>
                </a:cxn>
                <a:cxn ang="0">
                  <a:pos x="0" y="251"/>
                </a:cxn>
                <a:cxn ang="0">
                  <a:pos x="14" y="241"/>
                </a:cxn>
                <a:cxn ang="0">
                  <a:pos x="34" y="261"/>
                </a:cxn>
                <a:cxn ang="0">
                  <a:pos x="53" y="270"/>
                </a:cxn>
                <a:cxn ang="0">
                  <a:pos x="63" y="280"/>
                </a:cxn>
                <a:cxn ang="0">
                  <a:pos x="72" y="290"/>
                </a:cxn>
                <a:cxn ang="0">
                  <a:pos x="92" y="299"/>
                </a:cxn>
                <a:cxn ang="0">
                  <a:pos x="120" y="299"/>
                </a:cxn>
                <a:cxn ang="0">
                  <a:pos x="149" y="290"/>
                </a:cxn>
                <a:cxn ang="0">
                  <a:pos x="183" y="270"/>
                </a:cxn>
                <a:cxn ang="0">
                  <a:pos x="752" y="0"/>
                </a:cxn>
                <a:cxn ang="0">
                  <a:pos x="771" y="15"/>
                </a:cxn>
                <a:cxn ang="0">
                  <a:pos x="429" y="747"/>
                </a:cxn>
                <a:cxn ang="0">
                  <a:pos x="858" y="540"/>
                </a:cxn>
                <a:cxn ang="0">
                  <a:pos x="887" y="521"/>
                </a:cxn>
                <a:cxn ang="0">
                  <a:pos x="901" y="511"/>
                </a:cxn>
                <a:cxn ang="0">
                  <a:pos x="911" y="492"/>
                </a:cxn>
                <a:cxn ang="0">
                  <a:pos x="920" y="478"/>
                </a:cxn>
                <a:cxn ang="0">
                  <a:pos x="920" y="468"/>
                </a:cxn>
                <a:cxn ang="0">
                  <a:pos x="920" y="449"/>
                </a:cxn>
                <a:cxn ang="0">
                  <a:pos x="920" y="429"/>
                </a:cxn>
                <a:cxn ang="0">
                  <a:pos x="901" y="400"/>
                </a:cxn>
                <a:cxn ang="0">
                  <a:pos x="901" y="391"/>
                </a:cxn>
                <a:cxn ang="0">
                  <a:pos x="896" y="391"/>
                </a:cxn>
                <a:cxn ang="0">
                  <a:pos x="920" y="372"/>
                </a:cxn>
                <a:cxn ang="0">
                  <a:pos x="1055" y="637"/>
                </a:cxn>
                <a:cxn ang="0">
                  <a:pos x="1026" y="646"/>
                </a:cxn>
                <a:cxn ang="0">
                  <a:pos x="1026" y="637"/>
                </a:cxn>
                <a:cxn ang="0">
                  <a:pos x="1007" y="617"/>
                </a:cxn>
                <a:cxn ang="0">
                  <a:pos x="998" y="598"/>
                </a:cxn>
                <a:cxn ang="0">
                  <a:pos x="978" y="598"/>
                </a:cxn>
                <a:cxn ang="0">
                  <a:pos x="959" y="588"/>
                </a:cxn>
                <a:cxn ang="0">
                  <a:pos x="949" y="579"/>
                </a:cxn>
                <a:cxn ang="0">
                  <a:pos x="920" y="579"/>
                </a:cxn>
                <a:cxn ang="0">
                  <a:pos x="911" y="588"/>
                </a:cxn>
                <a:cxn ang="0">
                  <a:pos x="887" y="598"/>
                </a:cxn>
                <a:cxn ang="0">
                  <a:pos x="390" y="829"/>
                </a:cxn>
                <a:cxn ang="0">
                  <a:pos x="390" y="839"/>
                </a:cxn>
                <a:cxn ang="0">
                  <a:pos x="381" y="849"/>
                </a:cxn>
                <a:cxn ang="0">
                  <a:pos x="381" y="858"/>
                </a:cxn>
                <a:cxn ang="0">
                  <a:pos x="371" y="887"/>
                </a:cxn>
                <a:cxn ang="0">
                  <a:pos x="361" y="906"/>
                </a:cxn>
                <a:cxn ang="0">
                  <a:pos x="361" y="926"/>
                </a:cxn>
                <a:cxn ang="0">
                  <a:pos x="361" y="935"/>
                </a:cxn>
                <a:cxn ang="0">
                  <a:pos x="371" y="955"/>
                </a:cxn>
                <a:cxn ang="0">
                  <a:pos x="342" y="974"/>
                </a:cxn>
                <a:cxn ang="0">
                  <a:pos x="231" y="738"/>
                </a:cxn>
              </a:cxnLst>
              <a:rect l="0" t="0" r="r" b="b"/>
              <a:pathLst>
                <a:path w="1055" h="974">
                  <a:moveTo>
                    <a:pt x="231" y="738"/>
                  </a:moveTo>
                  <a:lnTo>
                    <a:pt x="501" y="184"/>
                  </a:lnTo>
                  <a:lnTo>
                    <a:pt x="202" y="323"/>
                  </a:lnTo>
                  <a:lnTo>
                    <a:pt x="183" y="343"/>
                  </a:lnTo>
                  <a:lnTo>
                    <a:pt x="164" y="343"/>
                  </a:lnTo>
                  <a:lnTo>
                    <a:pt x="154" y="352"/>
                  </a:lnTo>
                  <a:lnTo>
                    <a:pt x="149" y="362"/>
                  </a:lnTo>
                  <a:lnTo>
                    <a:pt x="130" y="381"/>
                  </a:lnTo>
                  <a:lnTo>
                    <a:pt x="130" y="410"/>
                  </a:lnTo>
                  <a:lnTo>
                    <a:pt x="130" y="439"/>
                  </a:lnTo>
                  <a:lnTo>
                    <a:pt x="140" y="478"/>
                  </a:lnTo>
                  <a:lnTo>
                    <a:pt x="149" y="478"/>
                  </a:lnTo>
                  <a:lnTo>
                    <a:pt x="120" y="492"/>
                  </a:lnTo>
                  <a:lnTo>
                    <a:pt x="0" y="251"/>
                  </a:lnTo>
                  <a:lnTo>
                    <a:pt x="14" y="241"/>
                  </a:lnTo>
                  <a:lnTo>
                    <a:pt x="34" y="261"/>
                  </a:lnTo>
                  <a:lnTo>
                    <a:pt x="53" y="270"/>
                  </a:lnTo>
                  <a:lnTo>
                    <a:pt x="63" y="280"/>
                  </a:lnTo>
                  <a:lnTo>
                    <a:pt x="72" y="290"/>
                  </a:lnTo>
                  <a:lnTo>
                    <a:pt x="92" y="299"/>
                  </a:lnTo>
                  <a:lnTo>
                    <a:pt x="120" y="299"/>
                  </a:lnTo>
                  <a:lnTo>
                    <a:pt x="149" y="290"/>
                  </a:lnTo>
                  <a:lnTo>
                    <a:pt x="183" y="270"/>
                  </a:lnTo>
                  <a:lnTo>
                    <a:pt x="752" y="0"/>
                  </a:lnTo>
                  <a:lnTo>
                    <a:pt x="771" y="15"/>
                  </a:lnTo>
                  <a:lnTo>
                    <a:pt x="429" y="747"/>
                  </a:lnTo>
                  <a:lnTo>
                    <a:pt x="858" y="540"/>
                  </a:lnTo>
                  <a:lnTo>
                    <a:pt x="887" y="521"/>
                  </a:lnTo>
                  <a:lnTo>
                    <a:pt x="901" y="511"/>
                  </a:lnTo>
                  <a:lnTo>
                    <a:pt x="911" y="492"/>
                  </a:lnTo>
                  <a:lnTo>
                    <a:pt x="920" y="478"/>
                  </a:lnTo>
                  <a:lnTo>
                    <a:pt x="920" y="468"/>
                  </a:lnTo>
                  <a:lnTo>
                    <a:pt x="920" y="449"/>
                  </a:lnTo>
                  <a:lnTo>
                    <a:pt x="920" y="429"/>
                  </a:lnTo>
                  <a:lnTo>
                    <a:pt x="901" y="400"/>
                  </a:lnTo>
                  <a:lnTo>
                    <a:pt x="901" y="391"/>
                  </a:lnTo>
                  <a:lnTo>
                    <a:pt x="896" y="391"/>
                  </a:lnTo>
                  <a:lnTo>
                    <a:pt x="920" y="372"/>
                  </a:lnTo>
                  <a:lnTo>
                    <a:pt x="1055" y="637"/>
                  </a:lnTo>
                  <a:lnTo>
                    <a:pt x="1026" y="646"/>
                  </a:lnTo>
                  <a:lnTo>
                    <a:pt x="1026" y="637"/>
                  </a:lnTo>
                  <a:lnTo>
                    <a:pt x="1007" y="617"/>
                  </a:lnTo>
                  <a:lnTo>
                    <a:pt x="998" y="598"/>
                  </a:lnTo>
                  <a:lnTo>
                    <a:pt x="978" y="598"/>
                  </a:lnTo>
                  <a:lnTo>
                    <a:pt x="959" y="588"/>
                  </a:lnTo>
                  <a:lnTo>
                    <a:pt x="949" y="579"/>
                  </a:lnTo>
                  <a:lnTo>
                    <a:pt x="920" y="579"/>
                  </a:lnTo>
                  <a:lnTo>
                    <a:pt x="911" y="588"/>
                  </a:lnTo>
                  <a:lnTo>
                    <a:pt x="887" y="598"/>
                  </a:lnTo>
                  <a:lnTo>
                    <a:pt x="390" y="829"/>
                  </a:lnTo>
                  <a:lnTo>
                    <a:pt x="390" y="839"/>
                  </a:lnTo>
                  <a:lnTo>
                    <a:pt x="381" y="849"/>
                  </a:lnTo>
                  <a:lnTo>
                    <a:pt x="381" y="858"/>
                  </a:lnTo>
                  <a:lnTo>
                    <a:pt x="371" y="887"/>
                  </a:lnTo>
                  <a:lnTo>
                    <a:pt x="361" y="906"/>
                  </a:lnTo>
                  <a:lnTo>
                    <a:pt x="361" y="926"/>
                  </a:lnTo>
                  <a:lnTo>
                    <a:pt x="361" y="935"/>
                  </a:lnTo>
                  <a:lnTo>
                    <a:pt x="371" y="955"/>
                  </a:lnTo>
                  <a:lnTo>
                    <a:pt x="342" y="974"/>
                  </a:lnTo>
                  <a:lnTo>
                    <a:pt x="231" y="738"/>
                  </a:lnTo>
                  <a:close/>
                </a:path>
              </a:pathLst>
            </a:custGeom>
            <a:solidFill>
              <a:srgbClr val="FFFFFF"/>
            </a:solidFill>
            <a:ln w="9525">
              <a:noFill/>
              <a:round/>
              <a:headEnd/>
              <a:tailEnd/>
            </a:ln>
          </p:spPr>
          <p:txBody>
            <a:bodyPr/>
            <a:lstStyle/>
            <a:p>
              <a:pPr>
                <a:defRPr/>
              </a:pPr>
              <a:endParaRPr lang="en-GB"/>
            </a:p>
          </p:txBody>
        </p:sp>
        <p:sp>
          <p:nvSpPr>
            <p:cNvPr id="16" name="Freeform 61"/>
            <p:cNvSpPr>
              <a:spLocks/>
            </p:cNvSpPr>
            <p:nvPr userDrawn="1"/>
          </p:nvSpPr>
          <p:spPr bwMode="auto">
            <a:xfrm>
              <a:off x="182" y="3945"/>
              <a:ext cx="42" cy="26"/>
            </a:xfrm>
            <a:custGeom>
              <a:avLst/>
              <a:gdLst/>
              <a:ahLst/>
              <a:cxnLst>
                <a:cxn ang="0">
                  <a:pos x="713" y="5"/>
                </a:cxn>
                <a:cxn ang="0">
                  <a:pos x="742" y="0"/>
                </a:cxn>
                <a:cxn ang="0">
                  <a:pos x="829" y="352"/>
                </a:cxn>
                <a:cxn ang="0">
                  <a:pos x="800" y="362"/>
                </a:cxn>
                <a:cxn ang="0">
                  <a:pos x="800" y="338"/>
                </a:cxn>
                <a:cxn ang="0">
                  <a:pos x="780" y="319"/>
                </a:cxn>
                <a:cxn ang="0">
                  <a:pos x="780" y="309"/>
                </a:cxn>
                <a:cxn ang="0">
                  <a:pos x="771" y="290"/>
                </a:cxn>
                <a:cxn ang="0">
                  <a:pos x="751" y="280"/>
                </a:cxn>
                <a:cxn ang="0">
                  <a:pos x="742" y="280"/>
                </a:cxn>
                <a:cxn ang="0">
                  <a:pos x="723" y="280"/>
                </a:cxn>
                <a:cxn ang="0">
                  <a:pos x="703" y="280"/>
                </a:cxn>
                <a:cxn ang="0">
                  <a:pos x="689" y="280"/>
                </a:cxn>
                <a:cxn ang="0">
                  <a:pos x="183" y="391"/>
                </a:cxn>
                <a:cxn ang="0">
                  <a:pos x="135" y="410"/>
                </a:cxn>
                <a:cxn ang="0">
                  <a:pos x="120" y="420"/>
                </a:cxn>
                <a:cxn ang="0">
                  <a:pos x="101" y="449"/>
                </a:cxn>
                <a:cxn ang="0">
                  <a:pos x="111" y="487"/>
                </a:cxn>
                <a:cxn ang="0">
                  <a:pos x="111" y="516"/>
                </a:cxn>
                <a:cxn ang="0">
                  <a:pos x="82" y="516"/>
                </a:cxn>
                <a:cxn ang="0">
                  <a:pos x="0" y="160"/>
                </a:cxn>
                <a:cxn ang="0">
                  <a:pos x="24" y="150"/>
                </a:cxn>
                <a:cxn ang="0">
                  <a:pos x="24" y="174"/>
                </a:cxn>
                <a:cxn ang="0">
                  <a:pos x="33" y="193"/>
                </a:cxn>
                <a:cxn ang="0">
                  <a:pos x="43" y="213"/>
                </a:cxn>
                <a:cxn ang="0">
                  <a:pos x="53" y="222"/>
                </a:cxn>
                <a:cxn ang="0">
                  <a:pos x="62" y="232"/>
                </a:cxn>
                <a:cxn ang="0">
                  <a:pos x="82" y="232"/>
                </a:cxn>
                <a:cxn ang="0">
                  <a:pos x="91" y="232"/>
                </a:cxn>
                <a:cxn ang="0">
                  <a:pos x="120" y="232"/>
                </a:cxn>
                <a:cxn ang="0">
                  <a:pos x="144" y="232"/>
                </a:cxn>
                <a:cxn ang="0">
                  <a:pos x="641" y="121"/>
                </a:cxn>
                <a:cxn ang="0">
                  <a:pos x="689" y="111"/>
                </a:cxn>
                <a:cxn ang="0">
                  <a:pos x="713" y="92"/>
                </a:cxn>
                <a:cxn ang="0">
                  <a:pos x="723" y="63"/>
                </a:cxn>
                <a:cxn ang="0">
                  <a:pos x="713" y="25"/>
                </a:cxn>
                <a:cxn ang="0">
                  <a:pos x="713" y="5"/>
                </a:cxn>
              </a:cxnLst>
              <a:rect l="0" t="0" r="r" b="b"/>
              <a:pathLst>
                <a:path w="829" h="516">
                  <a:moveTo>
                    <a:pt x="713" y="5"/>
                  </a:moveTo>
                  <a:lnTo>
                    <a:pt x="742" y="0"/>
                  </a:lnTo>
                  <a:lnTo>
                    <a:pt x="829" y="352"/>
                  </a:lnTo>
                  <a:lnTo>
                    <a:pt x="800" y="362"/>
                  </a:lnTo>
                  <a:lnTo>
                    <a:pt x="800" y="338"/>
                  </a:lnTo>
                  <a:lnTo>
                    <a:pt x="780" y="319"/>
                  </a:lnTo>
                  <a:lnTo>
                    <a:pt x="780" y="309"/>
                  </a:lnTo>
                  <a:lnTo>
                    <a:pt x="771" y="290"/>
                  </a:lnTo>
                  <a:lnTo>
                    <a:pt x="751" y="280"/>
                  </a:lnTo>
                  <a:lnTo>
                    <a:pt x="742" y="280"/>
                  </a:lnTo>
                  <a:lnTo>
                    <a:pt x="723" y="280"/>
                  </a:lnTo>
                  <a:lnTo>
                    <a:pt x="703" y="280"/>
                  </a:lnTo>
                  <a:lnTo>
                    <a:pt x="689" y="280"/>
                  </a:lnTo>
                  <a:lnTo>
                    <a:pt x="183" y="391"/>
                  </a:lnTo>
                  <a:lnTo>
                    <a:pt x="135" y="410"/>
                  </a:lnTo>
                  <a:lnTo>
                    <a:pt x="120" y="420"/>
                  </a:lnTo>
                  <a:lnTo>
                    <a:pt x="101" y="449"/>
                  </a:lnTo>
                  <a:lnTo>
                    <a:pt x="111" y="487"/>
                  </a:lnTo>
                  <a:lnTo>
                    <a:pt x="111" y="516"/>
                  </a:lnTo>
                  <a:lnTo>
                    <a:pt x="82" y="516"/>
                  </a:lnTo>
                  <a:lnTo>
                    <a:pt x="0" y="160"/>
                  </a:lnTo>
                  <a:lnTo>
                    <a:pt x="24" y="150"/>
                  </a:lnTo>
                  <a:lnTo>
                    <a:pt x="24" y="174"/>
                  </a:lnTo>
                  <a:lnTo>
                    <a:pt x="33" y="193"/>
                  </a:lnTo>
                  <a:lnTo>
                    <a:pt x="43" y="213"/>
                  </a:lnTo>
                  <a:lnTo>
                    <a:pt x="53" y="222"/>
                  </a:lnTo>
                  <a:lnTo>
                    <a:pt x="62" y="232"/>
                  </a:lnTo>
                  <a:lnTo>
                    <a:pt x="82" y="232"/>
                  </a:lnTo>
                  <a:lnTo>
                    <a:pt x="91" y="232"/>
                  </a:lnTo>
                  <a:lnTo>
                    <a:pt x="120" y="232"/>
                  </a:lnTo>
                  <a:lnTo>
                    <a:pt x="144" y="232"/>
                  </a:lnTo>
                  <a:lnTo>
                    <a:pt x="641" y="121"/>
                  </a:lnTo>
                  <a:lnTo>
                    <a:pt x="689" y="111"/>
                  </a:lnTo>
                  <a:lnTo>
                    <a:pt x="713" y="92"/>
                  </a:lnTo>
                  <a:lnTo>
                    <a:pt x="723" y="63"/>
                  </a:lnTo>
                  <a:lnTo>
                    <a:pt x="713" y="25"/>
                  </a:lnTo>
                  <a:lnTo>
                    <a:pt x="713" y="5"/>
                  </a:lnTo>
                  <a:close/>
                </a:path>
              </a:pathLst>
            </a:custGeom>
            <a:solidFill>
              <a:srgbClr val="FFFFFF"/>
            </a:solidFill>
            <a:ln w="9525">
              <a:noFill/>
              <a:round/>
              <a:headEnd/>
              <a:tailEnd/>
            </a:ln>
          </p:spPr>
          <p:txBody>
            <a:bodyPr/>
            <a:lstStyle/>
            <a:p>
              <a:pPr>
                <a:defRPr/>
              </a:pPr>
              <a:endParaRPr lang="en-GB"/>
            </a:p>
          </p:txBody>
        </p:sp>
        <p:sp>
          <p:nvSpPr>
            <p:cNvPr id="17" name="Freeform 62"/>
            <p:cNvSpPr>
              <a:spLocks/>
            </p:cNvSpPr>
            <p:nvPr userDrawn="1"/>
          </p:nvSpPr>
          <p:spPr bwMode="auto">
            <a:xfrm>
              <a:off x="179" y="3896"/>
              <a:ext cx="40" cy="38"/>
            </a:xfrm>
            <a:custGeom>
              <a:avLst/>
              <a:gdLst/>
              <a:ahLst/>
              <a:cxnLst>
                <a:cxn ang="0">
                  <a:pos x="0" y="0"/>
                </a:cxn>
                <a:cxn ang="0">
                  <a:pos x="4" y="250"/>
                </a:cxn>
                <a:cxn ang="0">
                  <a:pos x="33" y="250"/>
                </a:cxn>
                <a:cxn ang="0">
                  <a:pos x="33" y="212"/>
                </a:cxn>
                <a:cxn ang="0">
                  <a:pos x="43" y="183"/>
                </a:cxn>
                <a:cxn ang="0">
                  <a:pos x="62" y="163"/>
                </a:cxn>
                <a:cxn ang="0">
                  <a:pos x="91" y="163"/>
                </a:cxn>
                <a:cxn ang="0">
                  <a:pos x="101" y="163"/>
                </a:cxn>
                <a:cxn ang="0">
                  <a:pos x="110" y="163"/>
                </a:cxn>
                <a:cxn ang="0">
                  <a:pos x="130" y="163"/>
                </a:cxn>
                <a:cxn ang="0">
                  <a:pos x="149" y="183"/>
                </a:cxn>
                <a:cxn ang="0">
                  <a:pos x="530" y="313"/>
                </a:cxn>
                <a:cxn ang="0">
                  <a:pos x="110" y="491"/>
                </a:cxn>
                <a:cxn ang="0">
                  <a:pos x="110" y="501"/>
                </a:cxn>
                <a:cxn ang="0">
                  <a:pos x="101" y="510"/>
                </a:cxn>
                <a:cxn ang="0">
                  <a:pos x="82" y="510"/>
                </a:cxn>
                <a:cxn ang="0">
                  <a:pos x="62" y="510"/>
                </a:cxn>
                <a:cxn ang="0">
                  <a:pos x="43" y="491"/>
                </a:cxn>
                <a:cxn ang="0">
                  <a:pos x="43" y="472"/>
                </a:cxn>
                <a:cxn ang="0">
                  <a:pos x="43" y="433"/>
                </a:cxn>
                <a:cxn ang="0">
                  <a:pos x="14" y="433"/>
                </a:cxn>
                <a:cxn ang="0">
                  <a:pos x="14" y="771"/>
                </a:cxn>
                <a:cxn ang="0">
                  <a:pos x="43" y="771"/>
                </a:cxn>
                <a:cxn ang="0">
                  <a:pos x="53" y="742"/>
                </a:cxn>
                <a:cxn ang="0">
                  <a:pos x="72" y="713"/>
                </a:cxn>
                <a:cxn ang="0">
                  <a:pos x="91" y="693"/>
                </a:cxn>
                <a:cxn ang="0">
                  <a:pos x="130" y="674"/>
                </a:cxn>
                <a:cxn ang="0">
                  <a:pos x="795" y="380"/>
                </a:cxn>
                <a:cxn ang="0">
                  <a:pos x="795" y="351"/>
                </a:cxn>
                <a:cxn ang="0">
                  <a:pos x="212" y="134"/>
                </a:cxn>
                <a:cxn ang="0">
                  <a:pos x="173" y="120"/>
                </a:cxn>
                <a:cxn ang="0">
                  <a:pos x="130" y="101"/>
                </a:cxn>
                <a:cxn ang="0">
                  <a:pos x="101" y="91"/>
                </a:cxn>
                <a:cxn ang="0">
                  <a:pos x="72" y="72"/>
                </a:cxn>
                <a:cxn ang="0">
                  <a:pos x="53" y="53"/>
                </a:cxn>
                <a:cxn ang="0">
                  <a:pos x="43" y="43"/>
                </a:cxn>
                <a:cxn ang="0">
                  <a:pos x="33" y="14"/>
                </a:cxn>
                <a:cxn ang="0">
                  <a:pos x="14" y="0"/>
                </a:cxn>
                <a:cxn ang="0">
                  <a:pos x="0" y="0"/>
                </a:cxn>
              </a:cxnLst>
              <a:rect l="0" t="0" r="r" b="b"/>
              <a:pathLst>
                <a:path w="795" h="771">
                  <a:moveTo>
                    <a:pt x="0" y="0"/>
                  </a:moveTo>
                  <a:lnTo>
                    <a:pt x="4" y="250"/>
                  </a:lnTo>
                  <a:lnTo>
                    <a:pt x="33" y="250"/>
                  </a:lnTo>
                  <a:lnTo>
                    <a:pt x="33" y="212"/>
                  </a:lnTo>
                  <a:lnTo>
                    <a:pt x="43" y="183"/>
                  </a:lnTo>
                  <a:lnTo>
                    <a:pt x="62" y="163"/>
                  </a:lnTo>
                  <a:lnTo>
                    <a:pt x="91" y="163"/>
                  </a:lnTo>
                  <a:lnTo>
                    <a:pt x="101" y="163"/>
                  </a:lnTo>
                  <a:lnTo>
                    <a:pt x="110" y="163"/>
                  </a:lnTo>
                  <a:lnTo>
                    <a:pt x="130" y="163"/>
                  </a:lnTo>
                  <a:lnTo>
                    <a:pt x="149" y="183"/>
                  </a:lnTo>
                  <a:lnTo>
                    <a:pt x="530" y="313"/>
                  </a:lnTo>
                  <a:lnTo>
                    <a:pt x="110" y="491"/>
                  </a:lnTo>
                  <a:lnTo>
                    <a:pt x="110" y="501"/>
                  </a:lnTo>
                  <a:lnTo>
                    <a:pt x="101" y="510"/>
                  </a:lnTo>
                  <a:lnTo>
                    <a:pt x="82" y="510"/>
                  </a:lnTo>
                  <a:lnTo>
                    <a:pt x="62" y="510"/>
                  </a:lnTo>
                  <a:lnTo>
                    <a:pt x="43" y="491"/>
                  </a:lnTo>
                  <a:lnTo>
                    <a:pt x="43" y="472"/>
                  </a:lnTo>
                  <a:lnTo>
                    <a:pt x="43" y="433"/>
                  </a:lnTo>
                  <a:lnTo>
                    <a:pt x="14" y="433"/>
                  </a:lnTo>
                  <a:lnTo>
                    <a:pt x="14" y="771"/>
                  </a:lnTo>
                  <a:lnTo>
                    <a:pt x="43" y="771"/>
                  </a:lnTo>
                  <a:lnTo>
                    <a:pt x="53" y="742"/>
                  </a:lnTo>
                  <a:lnTo>
                    <a:pt x="72" y="713"/>
                  </a:lnTo>
                  <a:lnTo>
                    <a:pt x="91" y="693"/>
                  </a:lnTo>
                  <a:lnTo>
                    <a:pt x="130" y="674"/>
                  </a:lnTo>
                  <a:lnTo>
                    <a:pt x="795" y="380"/>
                  </a:lnTo>
                  <a:lnTo>
                    <a:pt x="795" y="351"/>
                  </a:lnTo>
                  <a:lnTo>
                    <a:pt x="212" y="134"/>
                  </a:lnTo>
                  <a:lnTo>
                    <a:pt x="173" y="120"/>
                  </a:lnTo>
                  <a:lnTo>
                    <a:pt x="130" y="101"/>
                  </a:lnTo>
                  <a:lnTo>
                    <a:pt x="101" y="91"/>
                  </a:lnTo>
                  <a:lnTo>
                    <a:pt x="72" y="72"/>
                  </a:lnTo>
                  <a:lnTo>
                    <a:pt x="53" y="53"/>
                  </a:lnTo>
                  <a:lnTo>
                    <a:pt x="43" y="43"/>
                  </a:lnTo>
                  <a:lnTo>
                    <a:pt x="33" y="14"/>
                  </a:lnTo>
                  <a:lnTo>
                    <a:pt x="14" y="0"/>
                  </a:lnTo>
                  <a:lnTo>
                    <a:pt x="0" y="0"/>
                  </a:lnTo>
                  <a:close/>
                </a:path>
              </a:pathLst>
            </a:custGeom>
            <a:solidFill>
              <a:srgbClr val="FFFFFF"/>
            </a:solidFill>
            <a:ln w="9525">
              <a:noFill/>
              <a:round/>
              <a:headEnd/>
              <a:tailEnd/>
            </a:ln>
          </p:spPr>
          <p:txBody>
            <a:bodyPr/>
            <a:lstStyle/>
            <a:p>
              <a:pPr>
                <a:defRPr/>
              </a:pPr>
              <a:endParaRPr lang="en-GB"/>
            </a:p>
          </p:txBody>
        </p:sp>
        <p:sp>
          <p:nvSpPr>
            <p:cNvPr id="18" name="Freeform 63"/>
            <p:cNvSpPr>
              <a:spLocks/>
            </p:cNvSpPr>
            <p:nvPr userDrawn="1"/>
          </p:nvSpPr>
          <p:spPr bwMode="auto">
            <a:xfrm>
              <a:off x="181" y="3848"/>
              <a:ext cx="44" cy="40"/>
            </a:xfrm>
            <a:custGeom>
              <a:avLst/>
              <a:gdLst/>
              <a:ahLst/>
              <a:cxnLst>
                <a:cxn ang="0">
                  <a:pos x="121" y="251"/>
                </a:cxn>
                <a:cxn ang="0">
                  <a:pos x="154" y="149"/>
                </a:cxn>
                <a:cxn ang="0">
                  <a:pos x="203" y="101"/>
                </a:cxn>
                <a:cxn ang="0">
                  <a:pos x="231" y="82"/>
                </a:cxn>
                <a:cxn ang="0">
                  <a:pos x="260" y="82"/>
                </a:cxn>
                <a:cxn ang="0">
                  <a:pos x="299" y="72"/>
                </a:cxn>
                <a:cxn ang="0">
                  <a:pos x="333" y="72"/>
                </a:cxn>
                <a:cxn ang="0">
                  <a:pos x="121" y="0"/>
                </a:cxn>
                <a:cxn ang="0">
                  <a:pos x="24" y="622"/>
                </a:cxn>
                <a:cxn ang="0">
                  <a:pos x="34" y="569"/>
                </a:cxn>
                <a:cxn ang="0">
                  <a:pos x="53" y="540"/>
                </a:cxn>
                <a:cxn ang="0">
                  <a:pos x="82" y="530"/>
                </a:cxn>
                <a:cxn ang="0">
                  <a:pos x="121" y="530"/>
                </a:cxn>
                <a:cxn ang="0">
                  <a:pos x="631" y="631"/>
                </a:cxn>
                <a:cxn ang="0">
                  <a:pos x="709" y="670"/>
                </a:cxn>
                <a:cxn ang="0">
                  <a:pos x="728" y="737"/>
                </a:cxn>
                <a:cxn ang="0">
                  <a:pos x="752" y="776"/>
                </a:cxn>
                <a:cxn ang="0">
                  <a:pos x="660" y="63"/>
                </a:cxn>
                <a:cxn ang="0">
                  <a:pos x="699" y="111"/>
                </a:cxn>
                <a:cxn ang="0">
                  <a:pos x="752" y="174"/>
                </a:cxn>
                <a:cxn ang="0">
                  <a:pos x="781" y="241"/>
                </a:cxn>
                <a:cxn ang="0">
                  <a:pos x="790" y="308"/>
                </a:cxn>
                <a:cxn ang="0">
                  <a:pos x="771" y="410"/>
                </a:cxn>
                <a:cxn ang="0">
                  <a:pos x="737" y="463"/>
                </a:cxn>
                <a:cxn ang="0">
                  <a:pos x="660" y="463"/>
                </a:cxn>
                <a:cxn ang="0">
                  <a:pos x="453" y="410"/>
                </a:cxn>
                <a:cxn ang="0">
                  <a:pos x="463" y="371"/>
                </a:cxn>
                <a:cxn ang="0">
                  <a:pos x="472" y="352"/>
                </a:cxn>
                <a:cxn ang="0">
                  <a:pos x="501" y="333"/>
                </a:cxn>
                <a:cxn ang="0">
                  <a:pos x="530" y="313"/>
                </a:cxn>
                <a:cxn ang="0">
                  <a:pos x="559" y="308"/>
                </a:cxn>
                <a:cxn ang="0">
                  <a:pos x="588" y="308"/>
                </a:cxn>
                <a:cxn ang="0">
                  <a:pos x="622" y="308"/>
                </a:cxn>
                <a:cxn ang="0">
                  <a:pos x="651" y="270"/>
                </a:cxn>
                <a:cxn ang="0">
                  <a:pos x="270" y="231"/>
                </a:cxn>
                <a:cxn ang="0">
                  <a:pos x="333" y="251"/>
                </a:cxn>
                <a:cxn ang="0">
                  <a:pos x="371" y="280"/>
                </a:cxn>
                <a:cxn ang="0">
                  <a:pos x="410" y="323"/>
                </a:cxn>
                <a:cxn ang="0">
                  <a:pos x="400" y="400"/>
                </a:cxn>
                <a:cxn ang="0">
                  <a:pos x="101" y="352"/>
                </a:cxn>
              </a:cxnLst>
              <a:rect l="0" t="0" r="r" b="b"/>
              <a:pathLst>
                <a:path w="896" h="776">
                  <a:moveTo>
                    <a:pt x="101" y="352"/>
                  </a:moveTo>
                  <a:lnTo>
                    <a:pt x="121" y="251"/>
                  </a:lnTo>
                  <a:lnTo>
                    <a:pt x="140" y="193"/>
                  </a:lnTo>
                  <a:lnTo>
                    <a:pt x="154" y="149"/>
                  </a:lnTo>
                  <a:lnTo>
                    <a:pt x="174" y="130"/>
                  </a:lnTo>
                  <a:lnTo>
                    <a:pt x="203" y="101"/>
                  </a:lnTo>
                  <a:lnTo>
                    <a:pt x="222" y="101"/>
                  </a:lnTo>
                  <a:lnTo>
                    <a:pt x="231" y="82"/>
                  </a:lnTo>
                  <a:lnTo>
                    <a:pt x="241" y="82"/>
                  </a:lnTo>
                  <a:lnTo>
                    <a:pt x="260" y="82"/>
                  </a:lnTo>
                  <a:lnTo>
                    <a:pt x="270" y="82"/>
                  </a:lnTo>
                  <a:lnTo>
                    <a:pt x="299" y="72"/>
                  </a:lnTo>
                  <a:lnTo>
                    <a:pt x="304" y="72"/>
                  </a:lnTo>
                  <a:lnTo>
                    <a:pt x="333" y="72"/>
                  </a:lnTo>
                  <a:lnTo>
                    <a:pt x="333" y="43"/>
                  </a:lnTo>
                  <a:lnTo>
                    <a:pt x="121" y="0"/>
                  </a:lnTo>
                  <a:lnTo>
                    <a:pt x="0" y="617"/>
                  </a:lnTo>
                  <a:lnTo>
                    <a:pt x="24" y="622"/>
                  </a:lnTo>
                  <a:lnTo>
                    <a:pt x="34" y="598"/>
                  </a:lnTo>
                  <a:lnTo>
                    <a:pt x="34" y="569"/>
                  </a:lnTo>
                  <a:lnTo>
                    <a:pt x="53" y="549"/>
                  </a:lnTo>
                  <a:lnTo>
                    <a:pt x="53" y="540"/>
                  </a:lnTo>
                  <a:lnTo>
                    <a:pt x="63" y="530"/>
                  </a:lnTo>
                  <a:lnTo>
                    <a:pt x="82" y="530"/>
                  </a:lnTo>
                  <a:lnTo>
                    <a:pt x="92" y="530"/>
                  </a:lnTo>
                  <a:lnTo>
                    <a:pt x="121" y="530"/>
                  </a:lnTo>
                  <a:lnTo>
                    <a:pt x="150" y="530"/>
                  </a:lnTo>
                  <a:lnTo>
                    <a:pt x="631" y="631"/>
                  </a:lnTo>
                  <a:lnTo>
                    <a:pt x="680" y="651"/>
                  </a:lnTo>
                  <a:lnTo>
                    <a:pt x="709" y="670"/>
                  </a:lnTo>
                  <a:lnTo>
                    <a:pt x="728" y="699"/>
                  </a:lnTo>
                  <a:lnTo>
                    <a:pt x="728" y="737"/>
                  </a:lnTo>
                  <a:lnTo>
                    <a:pt x="709" y="766"/>
                  </a:lnTo>
                  <a:lnTo>
                    <a:pt x="752" y="776"/>
                  </a:lnTo>
                  <a:lnTo>
                    <a:pt x="896" y="149"/>
                  </a:lnTo>
                  <a:lnTo>
                    <a:pt x="660" y="63"/>
                  </a:lnTo>
                  <a:lnTo>
                    <a:pt x="660" y="82"/>
                  </a:lnTo>
                  <a:lnTo>
                    <a:pt x="699" y="111"/>
                  </a:lnTo>
                  <a:lnTo>
                    <a:pt x="737" y="140"/>
                  </a:lnTo>
                  <a:lnTo>
                    <a:pt x="752" y="174"/>
                  </a:lnTo>
                  <a:lnTo>
                    <a:pt x="771" y="202"/>
                  </a:lnTo>
                  <a:lnTo>
                    <a:pt x="781" y="241"/>
                  </a:lnTo>
                  <a:lnTo>
                    <a:pt x="790" y="270"/>
                  </a:lnTo>
                  <a:lnTo>
                    <a:pt x="790" y="308"/>
                  </a:lnTo>
                  <a:lnTo>
                    <a:pt x="781" y="352"/>
                  </a:lnTo>
                  <a:lnTo>
                    <a:pt x="771" y="410"/>
                  </a:lnTo>
                  <a:lnTo>
                    <a:pt x="752" y="448"/>
                  </a:lnTo>
                  <a:lnTo>
                    <a:pt x="737" y="463"/>
                  </a:lnTo>
                  <a:lnTo>
                    <a:pt x="709" y="463"/>
                  </a:lnTo>
                  <a:lnTo>
                    <a:pt x="660" y="463"/>
                  </a:lnTo>
                  <a:lnTo>
                    <a:pt x="448" y="429"/>
                  </a:lnTo>
                  <a:lnTo>
                    <a:pt x="453" y="410"/>
                  </a:lnTo>
                  <a:lnTo>
                    <a:pt x="453" y="390"/>
                  </a:lnTo>
                  <a:lnTo>
                    <a:pt x="463" y="371"/>
                  </a:lnTo>
                  <a:lnTo>
                    <a:pt x="472" y="361"/>
                  </a:lnTo>
                  <a:lnTo>
                    <a:pt x="472" y="352"/>
                  </a:lnTo>
                  <a:lnTo>
                    <a:pt x="482" y="342"/>
                  </a:lnTo>
                  <a:lnTo>
                    <a:pt x="501" y="333"/>
                  </a:lnTo>
                  <a:lnTo>
                    <a:pt x="511" y="313"/>
                  </a:lnTo>
                  <a:lnTo>
                    <a:pt x="530" y="313"/>
                  </a:lnTo>
                  <a:lnTo>
                    <a:pt x="540" y="308"/>
                  </a:lnTo>
                  <a:lnTo>
                    <a:pt x="559" y="308"/>
                  </a:lnTo>
                  <a:lnTo>
                    <a:pt x="569" y="308"/>
                  </a:lnTo>
                  <a:lnTo>
                    <a:pt x="588" y="308"/>
                  </a:lnTo>
                  <a:lnTo>
                    <a:pt x="612" y="308"/>
                  </a:lnTo>
                  <a:lnTo>
                    <a:pt x="622" y="308"/>
                  </a:lnTo>
                  <a:lnTo>
                    <a:pt x="641" y="308"/>
                  </a:lnTo>
                  <a:lnTo>
                    <a:pt x="651" y="270"/>
                  </a:lnTo>
                  <a:lnTo>
                    <a:pt x="270" y="193"/>
                  </a:lnTo>
                  <a:lnTo>
                    <a:pt x="270" y="231"/>
                  </a:lnTo>
                  <a:lnTo>
                    <a:pt x="304" y="241"/>
                  </a:lnTo>
                  <a:lnTo>
                    <a:pt x="333" y="251"/>
                  </a:lnTo>
                  <a:lnTo>
                    <a:pt x="342" y="270"/>
                  </a:lnTo>
                  <a:lnTo>
                    <a:pt x="371" y="280"/>
                  </a:lnTo>
                  <a:lnTo>
                    <a:pt x="390" y="308"/>
                  </a:lnTo>
                  <a:lnTo>
                    <a:pt x="410" y="323"/>
                  </a:lnTo>
                  <a:lnTo>
                    <a:pt x="410" y="352"/>
                  </a:lnTo>
                  <a:lnTo>
                    <a:pt x="400" y="400"/>
                  </a:lnTo>
                  <a:lnTo>
                    <a:pt x="400" y="410"/>
                  </a:lnTo>
                  <a:lnTo>
                    <a:pt x="101" y="352"/>
                  </a:lnTo>
                  <a:close/>
                </a:path>
              </a:pathLst>
            </a:custGeom>
            <a:solidFill>
              <a:srgbClr val="FFFFFF"/>
            </a:solidFill>
            <a:ln w="9525">
              <a:noFill/>
              <a:round/>
              <a:headEnd/>
              <a:tailEnd/>
            </a:ln>
          </p:spPr>
          <p:txBody>
            <a:bodyPr/>
            <a:lstStyle/>
            <a:p>
              <a:pPr>
                <a:defRPr/>
              </a:pPr>
              <a:endParaRPr lang="en-GB"/>
            </a:p>
          </p:txBody>
        </p:sp>
        <p:sp>
          <p:nvSpPr>
            <p:cNvPr id="19" name="Freeform 64"/>
            <p:cNvSpPr>
              <a:spLocks/>
            </p:cNvSpPr>
            <p:nvPr userDrawn="1"/>
          </p:nvSpPr>
          <p:spPr bwMode="auto">
            <a:xfrm>
              <a:off x="195" y="3797"/>
              <a:ext cx="52" cy="44"/>
            </a:xfrm>
            <a:custGeom>
              <a:avLst/>
              <a:gdLst/>
              <a:ahLst/>
              <a:cxnLst>
                <a:cxn ang="0">
                  <a:pos x="540" y="429"/>
                </a:cxn>
                <a:cxn ang="0">
                  <a:pos x="1056" y="192"/>
                </a:cxn>
                <a:cxn ang="0">
                  <a:pos x="1017" y="192"/>
                </a:cxn>
                <a:cxn ang="0">
                  <a:pos x="998" y="202"/>
                </a:cxn>
                <a:cxn ang="0">
                  <a:pos x="969" y="221"/>
                </a:cxn>
                <a:cxn ang="0">
                  <a:pos x="921" y="231"/>
                </a:cxn>
                <a:cxn ang="0">
                  <a:pos x="603" y="260"/>
                </a:cxn>
                <a:cxn ang="0">
                  <a:pos x="612" y="183"/>
                </a:cxn>
                <a:cxn ang="0">
                  <a:pos x="603" y="120"/>
                </a:cxn>
                <a:cxn ang="0">
                  <a:pos x="559" y="53"/>
                </a:cxn>
                <a:cxn ang="0">
                  <a:pos x="511" y="14"/>
                </a:cxn>
                <a:cxn ang="0">
                  <a:pos x="463" y="5"/>
                </a:cxn>
                <a:cxn ang="0">
                  <a:pos x="420" y="0"/>
                </a:cxn>
                <a:cxn ang="0">
                  <a:pos x="362" y="5"/>
                </a:cxn>
                <a:cxn ang="0">
                  <a:pos x="314" y="14"/>
                </a:cxn>
                <a:cxn ang="0">
                  <a:pos x="280" y="43"/>
                </a:cxn>
                <a:cxn ang="0">
                  <a:pos x="241" y="72"/>
                </a:cxn>
                <a:cxn ang="0">
                  <a:pos x="212" y="120"/>
                </a:cxn>
                <a:cxn ang="0">
                  <a:pos x="183" y="173"/>
                </a:cxn>
                <a:cxn ang="0">
                  <a:pos x="24" y="539"/>
                </a:cxn>
                <a:cxn ang="0">
                  <a:pos x="53" y="491"/>
                </a:cxn>
                <a:cxn ang="0">
                  <a:pos x="73" y="472"/>
                </a:cxn>
                <a:cxn ang="0">
                  <a:pos x="101" y="472"/>
                </a:cxn>
                <a:cxn ang="0">
                  <a:pos x="140" y="472"/>
                </a:cxn>
                <a:cxn ang="0">
                  <a:pos x="622" y="727"/>
                </a:cxn>
                <a:cxn ang="0">
                  <a:pos x="689" y="771"/>
                </a:cxn>
                <a:cxn ang="0">
                  <a:pos x="680" y="848"/>
                </a:cxn>
                <a:cxn ang="0">
                  <a:pos x="699" y="877"/>
                </a:cxn>
                <a:cxn ang="0">
                  <a:pos x="848" y="510"/>
                </a:cxn>
                <a:cxn ang="0">
                  <a:pos x="819" y="559"/>
                </a:cxn>
                <a:cxn ang="0">
                  <a:pos x="800" y="578"/>
                </a:cxn>
                <a:cxn ang="0">
                  <a:pos x="771" y="583"/>
                </a:cxn>
                <a:cxn ang="0">
                  <a:pos x="738" y="578"/>
                </a:cxn>
                <a:cxn ang="0">
                  <a:pos x="521" y="472"/>
                </a:cxn>
              </a:cxnLst>
              <a:rect l="0" t="0" r="r" b="b"/>
              <a:pathLst>
                <a:path w="1056" h="877">
                  <a:moveTo>
                    <a:pt x="521" y="472"/>
                  </a:moveTo>
                  <a:lnTo>
                    <a:pt x="540" y="429"/>
                  </a:lnTo>
                  <a:lnTo>
                    <a:pt x="950" y="400"/>
                  </a:lnTo>
                  <a:lnTo>
                    <a:pt x="1056" y="192"/>
                  </a:lnTo>
                  <a:lnTo>
                    <a:pt x="1036" y="183"/>
                  </a:lnTo>
                  <a:lnTo>
                    <a:pt x="1017" y="192"/>
                  </a:lnTo>
                  <a:lnTo>
                    <a:pt x="1007" y="202"/>
                  </a:lnTo>
                  <a:lnTo>
                    <a:pt x="998" y="202"/>
                  </a:lnTo>
                  <a:lnTo>
                    <a:pt x="988" y="212"/>
                  </a:lnTo>
                  <a:lnTo>
                    <a:pt x="969" y="221"/>
                  </a:lnTo>
                  <a:lnTo>
                    <a:pt x="950" y="221"/>
                  </a:lnTo>
                  <a:lnTo>
                    <a:pt x="921" y="231"/>
                  </a:lnTo>
                  <a:lnTo>
                    <a:pt x="901" y="231"/>
                  </a:lnTo>
                  <a:lnTo>
                    <a:pt x="603" y="260"/>
                  </a:lnTo>
                  <a:lnTo>
                    <a:pt x="612" y="212"/>
                  </a:lnTo>
                  <a:lnTo>
                    <a:pt x="612" y="183"/>
                  </a:lnTo>
                  <a:lnTo>
                    <a:pt x="603" y="144"/>
                  </a:lnTo>
                  <a:lnTo>
                    <a:pt x="603" y="120"/>
                  </a:lnTo>
                  <a:lnTo>
                    <a:pt x="588" y="82"/>
                  </a:lnTo>
                  <a:lnTo>
                    <a:pt x="559" y="53"/>
                  </a:lnTo>
                  <a:lnTo>
                    <a:pt x="540" y="33"/>
                  </a:lnTo>
                  <a:lnTo>
                    <a:pt x="511" y="14"/>
                  </a:lnTo>
                  <a:lnTo>
                    <a:pt x="492" y="5"/>
                  </a:lnTo>
                  <a:lnTo>
                    <a:pt x="463" y="5"/>
                  </a:lnTo>
                  <a:lnTo>
                    <a:pt x="439" y="0"/>
                  </a:lnTo>
                  <a:lnTo>
                    <a:pt x="420" y="0"/>
                  </a:lnTo>
                  <a:lnTo>
                    <a:pt x="391" y="0"/>
                  </a:lnTo>
                  <a:lnTo>
                    <a:pt x="362" y="5"/>
                  </a:lnTo>
                  <a:lnTo>
                    <a:pt x="352" y="5"/>
                  </a:lnTo>
                  <a:lnTo>
                    <a:pt x="314" y="14"/>
                  </a:lnTo>
                  <a:lnTo>
                    <a:pt x="304" y="24"/>
                  </a:lnTo>
                  <a:lnTo>
                    <a:pt x="280" y="43"/>
                  </a:lnTo>
                  <a:lnTo>
                    <a:pt x="270" y="53"/>
                  </a:lnTo>
                  <a:lnTo>
                    <a:pt x="241" y="72"/>
                  </a:lnTo>
                  <a:lnTo>
                    <a:pt x="241" y="91"/>
                  </a:lnTo>
                  <a:lnTo>
                    <a:pt x="212" y="120"/>
                  </a:lnTo>
                  <a:lnTo>
                    <a:pt x="203" y="144"/>
                  </a:lnTo>
                  <a:lnTo>
                    <a:pt x="183" y="173"/>
                  </a:lnTo>
                  <a:lnTo>
                    <a:pt x="0" y="520"/>
                  </a:lnTo>
                  <a:lnTo>
                    <a:pt x="24" y="539"/>
                  </a:lnTo>
                  <a:lnTo>
                    <a:pt x="44" y="510"/>
                  </a:lnTo>
                  <a:lnTo>
                    <a:pt x="53" y="491"/>
                  </a:lnTo>
                  <a:lnTo>
                    <a:pt x="63" y="482"/>
                  </a:lnTo>
                  <a:lnTo>
                    <a:pt x="73" y="472"/>
                  </a:lnTo>
                  <a:lnTo>
                    <a:pt x="92" y="472"/>
                  </a:lnTo>
                  <a:lnTo>
                    <a:pt x="101" y="472"/>
                  </a:lnTo>
                  <a:lnTo>
                    <a:pt x="130" y="472"/>
                  </a:lnTo>
                  <a:lnTo>
                    <a:pt x="140" y="472"/>
                  </a:lnTo>
                  <a:lnTo>
                    <a:pt x="164" y="482"/>
                  </a:lnTo>
                  <a:lnTo>
                    <a:pt x="622" y="727"/>
                  </a:lnTo>
                  <a:lnTo>
                    <a:pt x="660" y="751"/>
                  </a:lnTo>
                  <a:lnTo>
                    <a:pt x="689" y="771"/>
                  </a:lnTo>
                  <a:lnTo>
                    <a:pt x="699" y="800"/>
                  </a:lnTo>
                  <a:lnTo>
                    <a:pt x="680" y="848"/>
                  </a:lnTo>
                  <a:lnTo>
                    <a:pt x="660" y="867"/>
                  </a:lnTo>
                  <a:lnTo>
                    <a:pt x="699" y="877"/>
                  </a:lnTo>
                  <a:lnTo>
                    <a:pt x="877" y="530"/>
                  </a:lnTo>
                  <a:lnTo>
                    <a:pt x="848" y="510"/>
                  </a:lnTo>
                  <a:lnTo>
                    <a:pt x="839" y="539"/>
                  </a:lnTo>
                  <a:lnTo>
                    <a:pt x="819" y="559"/>
                  </a:lnTo>
                  <a:lnTo>
                    <a:pt x="810" y="578"/>
                  </a:lnTo>
                  <a:lnTo>
                    <a:pt x="800" y="578"/>
                  </a:lnTo>
                  <a:lnTo>
                    <a:pt x="781" y="583"/>
                  </a:lnTo>
                  <a:lnTo>
                    <a:pt x="771" y="583"/>
                  </a:lnTo>
                  <a:lnTo>
                    <a:pt x="752" y="583"/>
                  </a:lnTo>
                  <a:lnTo>
                    <a:pt x="738" y="578"/>
                  </a:lnTo>
                  <a:lnTo>
                    <a:pt x="709" y="568"/>
                  </a:lnTo>
                  <a:lnTo>
                    <a:pt x="521" y="472"/>
                  </a:lnTo>
                  <a:close/>
                </a:path>
              </a:pathLst>
            </a:custGeom>
            <a:solidFill>
              <a:srgbClr val="FFFFFF"/>
            </a:solidFill>
            <a:ln w="9525">
              <a:noFill/>
              <a:round/>
              <a:headEnd/>
              <a:tailEnd/>
            </a:ln>
          </p:spPr>
          <p:txBody>
            <a:bodyPr/>
            <a:lstStyle/>
            <a:p>
              <a:pPr>
                <a:defRPr/>
              </a:pPr>
              <a:endParaRPr lang="en-GB"/>
            </a:p>
          </p:txBody>
        </p:sp>
        <p:sp>
          <p:nvSpPr>
            <p:cNvPr id="20" name="Freeform 65"/>
            <p:cNvSpPr>
              <a:spLocks/>
            </p:cNvSpPr>
            <p:nvPr userDrawn="1"/>
          </p:nvSpPr>
          <p:spPr bwMode="auto">
            <a:xfrm>
              <a:off x="206" y="3805"/>
              <a:ext cx="14" cy="12"/>
            </a:xfrm>
            <a:custGeom>
              <a:avLst/>
              <a:gdLst/>
              <a:ahLst/>
              <a:cxnLst>
                <a:cxn ang="0">
                  <a:pos x="0" y="120"/>
                </a:cxn>
                <a:cxn ang="0">
                  <a:pos x="14" y="81"/>
                </a:cxn>
                <a:cxn ang="0">
                  <a:pos x="24" y="53"/>
                </a:cxn>
                <a:cxn ang="0">
                  <a:pos x="43" y="33"/>
                </a:cxn>
                <a:cxn ang="0">
                  <a:pos x="62" y="14"/>
                </a:cxn>
                <a:cxn ang="0">
                  <a:pos x="81" y="4"/>
                </a:cxn>
                <a:cxn ang="0">
                  <a:pos x="101" y="4"/>
                </a:cxn>
                <a:cxn ang="0">
                  <a:pos x="110" y="0"/>
                </a:cxn>
                <a:cxn ang="0">
                  <a:pos x="120" y="0"/>
                </a:cxn>
                <a:cxn ang="0">
                  <a:pos x="139" y="0"/>
                </a:cxn>
                <a:cxn ang="0">
                  <a:pos x="144" y="4"/>
                </a:cxn>
                <a:cxn ang="0">
                  <a:pos x="163" y="4"/>
                </a:cxn>
                <a:cxn ang="0">
                  <a:pos x="183" y="4"/>
                </a:cxn>
                <a:cxn ang="0">
                  <a:pos x="202" y="14"/>
                </a:cxn>
                <a:cxn ang="0">
                  <a:pos x="221" y="33"/>
                </a:cxn>
                <a:cxn ang="0">
                  <a:pos x="240" y="43"/>
                </a:cxn>
                <a:cxn ang="0">
                  <a:pos x="260" y="62"/>
                </a:cxn>
                <a:cxn ang="0">
                  <a:pos x="269" y="91"/>
                </a:cxn>
                <a:cxn ang="0">
                  <a:pos x="279" y="110"/>
                </a:cxn>
                <a:cxn ang="0">
                  <a:pos x="279" y="130"/>
                </a:cxn>
                <a:cxn ang="0">
                  <a:pos x="269" y="159"/>
                </a:cxn>
                <a:cxn ang="0">
                  <a:pos x="240" y="207"/>
                </a:cxn>
                <a:cxn ang="0">
                  <a:pos x="231" y="236"/>
                </a:cxn>
                <a:cxn ang="0">
                  <a:pos x="0" y="120"/>
                </a:cxn>
              </a:cxnLst>
              <a:rect l="0" t="0" r="r" b="b"/>
              <a:pathLst>
                <a:path w="279" h="236">
                  <a:moveTo>
                    <a:pt x="0" y="120"/>
                  </a:moveTo>
                  <a:lnTo>
                    <a:pt x="14" y="81"/>
                  </a:lnTo>
                  <a:lnTo>
                    <a:pt x="24" y="53"/>
                  </a:lnTo>
                  <a:lnTo>
                    <a:pt x="43" y="33"/>
                  </a:lnTo>
                  <a:lnTo>
                    <a:pt x="62" y="14"/>
                  </a:lnTo>
                  <a:lnTo>
                    <a:pt x="81" y="4"/>
                  </a:lnTo>
                  <a:lnTo>
                    <a:pt x="101" y="4"/>
                  </a:lnTo>
                  <a:lnTo>
                    <a:pt x="110" y="0"/>
                  </a:lnTo>
                  <a:lnTo>
                    <a:pt x="120" y="0"/>
                  </a:lnTo>
                  <a:lnTo>
                    <a:pt x="139" y="0"/>
                  </a:lnTo>
                  <a:lnTo>
                    <a:pt x="144" y="4"/>
                  </a:lnTo>
                  <a:lnTo>
                    <a:pt x="163" y="4"/>
                  </a:lnTo>
                  <a:lnTo>
                    <a:pt x="183" y="4"/>
                  </a:lnTo>
                  <a:lnTo>
                    <a:pt x="202" y="14"/>
                  </a:lnTo>
                  <a:lnTo>
                    <a:pt x="221" y="33"/>
                  </a:lnTo>
                  <a:lnTo>
                    <a:pt x="240" y="43"/>
                  </a:lnTo>
                  <a:lnTo>
                    <a:pt x="260" y="62"/>
                  </a:lnTo>
                  <a:lnTo>
                    <a:pt x="269" y="91"/>
                  </a:lnTo>
                  <a:lnTo>
                    <a:pt x="279" y="110"/>
                  </a:lnTo>
                  <a:lnTo>
                    <a:pt x="279" y="130"/>
                  </a:lnTo>
                  <a:lnTo>
                    <a:pt x="269" y="159"/>
                  </a:lnTo>
                  <a:lnTo>
                    <a:pt x="240" y="207"/>
                  </a:lnTo>
                  <a:lnTo>
                    <a:pt x="231" y="236"/>
                  </a:lnTo>
                  <a:lnTo>
                    <a:pt x="0" y="120"/>
                  </a:lnTo>
                  <a:close/>
                </a:path>
              </a:pathLst>
            </a:custGeom>
            <a:solidFill>
              <a:srgbClr val="005400"/>
            </a:solidFill>
            <a:ln w="9525">
              <a:noFill/>
              <a:round/>
              <a:headEnd/>
              <a:tailEnd/>
            </a:ln>
          </p:spPr>
          <p:txBody>
            <a:bodyPr/>
            <a:lstStyle/>
            <a:p>
              <a:pPr>
                <a:defRPr/>
              </a:pPr>
              <a:endParaRPr lang="en-GB"/>
            </a:p>
          </p:txBody>
        </p:sp>
        <p:sp>
          <p:nvSpPr>
            <p:cNvPr id="21" name="Freeform 66"/>
            <p:cNvSpPr>
              <a:spLocks/>
            </p:cNvSpPr>
            <p:nvPr userDrawn="1"/>
          </p:nvSpPr>
          <p:spPr bwMode="auto">
            <a:xfrm>
              <a:off x="231" y="3752"/>
              <a:ext cx="37" cy="45"/>
            </a:xfrm>
            <a:custGeom>
              <a:avLst/>
              <a:gdLst/>
              <a:ahLst/>
              <a:cxnLst>
                <a:cxn ang="0">
                  <a:pos x="222" y="43"/>
                </a:cxn>
                <a:cxn ang="0">
                  <a:pos x="222" y="82"/>
                </a:cxn>
                <a:cxn ang="0">
                  <a:pos x="164" y="110"/>
                </a:cxn>
                <a:cxn ang="0">
                  <a:pos x="120" y="139"/>
                </a:cxn>
                <a:cxn ang="0">
                  <a:pos x="82" y="168"/>
                </a:cxn>
                <a:cxn ang="0">
                  <a:pos x="0" y="356"/>
                </a:cxn>
                <a:cxn ang="0">
                  <a:pos x="101" y="525"/>
                </a:cxn>
                <a:cxn ang="0">
                  <a:pos x="154" y="549"/>
                </a:cxn>
                <a:cxn ang="0">
                  <a:pos x="222" y="559"/>
                </a:cxn>
                <a:cxn ang="0">
                  <a:pos x="279" y="559"/>
                </a:cxn>
                <a:cxn ang="0">
                  <a:pos x="323" y="539"/>
                </a:cxn>
                <a:cxn ang="0">
                  <a:pos x="390" y="515"/>
                </a:cxn>
                <a:cxn ang="0">
                  <a:pos x="458" y="486"/>
                </a:cxn>
                <a:cxn ang="0">
                  <a:pos x="501" y="457"/>
                </a:cxn>
                <a:cxn ang="0">
                  <a:pos x="549" y="457"/>
                </a:cxn>
                <a:cxn ang="0">
                  <a:pos x="607" y="457"/>
                </a:cxn>
                <a:cxn ang="0">
                  <a:pos x="641" y="467"/>
                </a:cxn>
                <a:cxn ang="0">
                  <a:pos x="689" y="559"/>
                </a:cxn>
                <a:cxn ang="0">
                  <a:pos x="607" y="684"/>
                </a:cxn>
                <a:cxn ang="0">
                  <a:pos x="501" y="727"/>
                </a:cxn>
                <a:cxn ang="0">
                  <a:pos x="361" y="703"/>
                </a:cxn>
                <a:cxn ang="0">
                  <a:pos x="511" y="891"/>
                </a:cxn>
                <a:cxn ang="0">
                  <a:pos x="520" y="833"/>
                </a:cxn>
                <a:cxn ang="0">
                  <a:pos x="540" y="795"/>
                </a:cxn>
                <a:cxn ang="0">
                  <a:pos x="578" y="766"/>
                </a:cxn>
                <a:cxn ang="0">
                  <a:pos x="631" y="737"/>
                </a:cxn>
                <a:cxn ang="0">
                  <a:pos x="670" y="713"/>
                </a:cxn>
                <a:cxn ang="0">
                  <a:pos x="737" y="636"/>
                </a:cxn>
                <a:cxn ang="0">
                  <a:pos x="766" y="506"/>
                </a:cxn>
                <a:cxn ang="0">
                  <a:pos x="718" y="380"/>
                </a:cxn>
                <a:cxn ang="0">
                  <a:pos x="621" y="308"/>
                </a:cxn>
                <a:cxn ang="0">
                  <a:pos x="530" y="279"/>
                </a:cxn>
                <a:cxn ang="0">
                  <a:pos x="429" y="298"/>
                </a:cxn>
                <a:cxn ang="0">
                  <a:pos x="381" y="318"/>
                </a:cxn>
                <a:cxn ang="0">
                  <a:pos x="323" y="337"/>
                </a:cxn>
                <a:cxn ang="0">
                  <a:pos x="260" y="361"/>
                </a:cxn>
                <a:cxn ang="0">
                  <a:pos x="222" y="390"/>
                </a:cxn>
                <a:cxn ang="0">
                  <a:pos x="193" y="390"/>
                </a:cxn>
                <a:cxn ang="0">
                  <a:pos x="130" y="390"/>
                </a:cxn>
                <a:cxn ang="0">
                  <a:pos x="82" y="298"/>
                </a:cxn>
                <a:cxn ang="0">
                  <a:pos x="149" y="183"/>
                </a:cxn>
                <a:cxn ang="0">
                  <a:pos x="241" y="149"/>
                </a:cxn>
                <a:cxn ang="0">
                  <a:pos x="352" y="168"/>
                </a:cxn>
                <a:cxn ang="0">
                  <a:pos x="222" y="0"/>
                </a:cxn>
              </a:cxnLst>
              <a:rect l="0" t="0" r="r" b="b"/>
              <a:pathLst>
                <a:path w="766" h="891">
                  <a:moveTo>
                    <a:pt x="222" y="0"/>
                  </a:moveTo>
                  <a:lnTo>
                    <a:pt x="202" y="14"/>
                  </a:lnTo>
                  <a:lnTo>
                    <a:pt x="222" y="43"/>
                  </a:lnTo>
                  <a:lnTo>
                    <a:pt x="222" y="53"/>
                  </a:lnTo>
                  <a:lnTo>
                    <a:pt x="222" y="72"/>
                  </a:lnTo>
                  <a:lnTo>
                    <a:pt x="222" y="82"/>
                  </a:lnTo>
                  <a:lnTo>
                    <a:pt x="202" y="91"/>
                  </a:lnTo>
                  <a:lnTo>
                    <a:pt x="193" y="91"/>
                  </a:lnTo>
                  <a:lnTo>
                    <a:pt x="164" y="110"/>
                  </a:lnTo>
                  <a:lnTo>
                    <a:pt x="154" y="120"/>
                  </a:lnTo>
                  <a:lnTo>
                    <a:pt x="130" y="130"/>
                  </a:lnTo>
                  <a:lnTo>
                    <a:pt x="120" y="139"/>
                  </a:lnTo>
                  <a:lnTo>
                    <a:pt x="101" y="149"/>
                  </a:lnTo>
                  <a:lnTo>
                    <a:pt x="91" y="159"/>
                  </a:lnTo>
                  <a:lnTo>
                    <a:pt x="82" y="168"/>
                  </a:lnTo>
                  <a:lnTo>
                    <a:pt x="62" y="183"/>
                  </a:lnTo>
                  <a:lnTo>
                    <a:pt x="14" y="260"/>
                  </a:lnTo>
                  <a:lnTo>
                    <a:pt x="0" y="356"/>
                  </a:lnTo>
                  <a:lnTo>
                    <a:pt x="24" y="428"/>
                  </a:lnTo>
                  <a:lnTo>
                    <a:pt x="82" y="506"/>
                  </a:lnTo>
                  <a:lnTo>
                    <a:pt x="101" y="525"/>
                  </a:lnTo>
                  <a:lnTo>
                    <a:pt x="120" y="534"/>
                  </a:lnTo>
                  <a:lnTo>
                    <a:pt x="140" y="549"/>
                  </a:lnTo>
                  <a:lnTo>
                    <a:pt x="154" y="549"/>
                  </a:lnTo>
                  <a:lnTo>
                    <a:pt x="183" y="559"/>
                  </a:lnTo>
                  <a:lnTo>
                    <a:pt x="202" y="559"/>
                  </a:lnTo>
                  <a:lnTo>
                    <a:pt x="222" y="559"/>
                  </a:lnTo>
                  <a:lnTo>
                    <a:pt x="250" y="559"/>
                  </a:lnTo>
                  <a:lnTo>
                    <a:pt x="260" y="559"/>
                  </a:lnTo>
                  <a:lnTo>
                    <a:pt x="279" y="559"/>
                  </a:lnTo>
                  <a:lnTo>
                    <a:pt x="299" y="549"/>
                  </a:lnTo>
                  <a:lnTo>
                    <a:pt x="303" y="549"/>
                  </a:lnTo>
                  <a:lnTo>
                    <a:pt x="323" y="539"/>
                  </a:lnTo>
                  <a:lnTo>
                    <a:pt x="342" y="534"/>
                  </a:lnTo>
                  <a:lnTo>
                    <a:pt x="361" y="534"/>
                  </a:lnTo>
                  <a:lnTo>
                    <a:pt x="390" y="515"/>
                  </a:lnTo>
                  <a:lnTo>
                    <a:pt x="419" y="496"/>
                  </a:lnTo>
                  <a:lnTo>
                    <a:pt x="438" y="496"/>
                  </a:lnTo>
                  <a:lnTo>
                    <a:pt x="458" y="486"/>
                  </a:lnTo>
                  <a:lnTo>
                    <a:pt x="462" y="477"/>
                  </a:lnTo>
                  <a:lnTo>
                    <a:pt x="491" y="467"/>
                  </a:lnTo>
                  <a:lnTo>
                    <a:pt x="501" y="457"/>
                  </a:lnTo>
                  <a:lnTo>
                    <a:pt x="520" y="457"/>
                  </a:lnTo>
                  <a:lnTo>
                    <a:pt x="540" y="457"/>
                  </a:lnTo>
                  <a:lnTo>
                    <a:pt x="549" y="457"/>
                  </a:lnTo>
                  <a:lnTo>
                    <a:pt x="578" y="457"/>
                  </a:lnTo>
                  <a:lnTo>
                    <a:pt x="588" y="457"/>
                  </a:lnTo>
                  <a:lnTo>
                    <a:pt x="607" y="457"/>
                  </a:lnTo>
                  <a:lnTo>
                    <a:pt x="612" y="457"/>
                  </a:lnTo>
                  <a:lnTo>
                    <a:pt x="631" y="457"/>
                  </a:lnTo>
                  <a:lnTo>
                    <a:pt x="641" y="467"/>
                  </a:lnTo>
                  <a:lnTo>
                    <a:pt x="650" y="477"/>
                  </a:lnTo>
                  <a:lnTo>
                    <a:pt x="679" y="515"/>
                  </a:lnTo>
                  <a:lnTo>
                    <a:pt x="689" y="559"/>
                  </a:lnTo>
                  <a:lnTo>
                    <a:pt x="679" y="607"/>
                  </a:lnTo>
                  <a:lnTo>
                    <a:pt x="641" y="655"/>
                  </a:lnTo>
                  <a:lnTo>
                    <a:pt x="607" y="684"/>
                  </a:lnTo>
                  <a:lnTo>
                    <a:pt x="578" y="713"/>
                  </a:lnTo>
                  <a:lnTo>
                    <a:pt x="540" y="718"/>
                  </a:lnTo>
                  <a:lnTo>
                    <a:pt x="501" y="727"/>
                  </a:lnTo>
                  <a:lnTo>
                    <a:pt x="458" y="727"/>
                  </a:lnTo>
                  <a:lnTo>
                    <a:pt x="409" y="718"/>
                  </a:lnTo>
                  <a:lnTo>
                    <a:pt x="361" y="703"/>
                  </a:lnTo>
                  <a:lnTo>
                    <a:pt x="323" y="674"/>
                  </a:lnTo>
                  <a:lnTo>
                    <a:pt x="299" y="703"/>
                  </a:lnTo>
                  <a:lnTo>
                    <a:pt x="511" y="891"/>
                  </a:lnTo>
                  <a:lnTo>
                    <a:pt x="530" y="872"/>
                  </a:lnTo>
                  <a:lnTo>
                    <a:pt x="520" y="853"/>
                  </a:lnTo>
                  <a:lnTo>
                    <a:pt x="520" y="833"/>
                  </a:lnTo>
                  <a:lnTo>
                    <a:pt x="520" y="814"/>
                  </a:lnTo>
                  <a:lnTo>
                    <a:pt x="530" y="804"/>
                  </a:lnTo>
                  <a:lnTo>
                    <a:pt x="540" y="795"/>
                  </a:lnTo>
                  <a:lnTo>
                    <a:pt x="540" y="785"/>
                  </a:lnTo>
                  <a:lnTo>
                    <a:pt x="549" y="785"/>
                  </a:lnTo>
                  <a:lnTo>
                    <a:pt x="578" y="766"/>
                  </a:lnTo>
                  <a:lnTo>
                    <a:pt x="607" y="756"/>
                  </a:lnTo>
                  <a:lnTo>
                    <a:pt x="612" y="746"/>
                  </a:lnTo>
                  <a:lnTo>
                    <a:pt x="631" y="737"/>
                  </a:lnTo>
                  <a:lnTo>
                    <a:pt x="641" y="727"/>
                  </a:lnTo>
                  <a:lnTo>
                    <a:pt x="660" y="718"/>
                  </a:lnTo>
                  <a:lnTo>
                    <a:pt x="670" y="713"/>
                  </a:lnTo>
                  <a:lnTo>
                    <a:pt x="679" y="703"/>
                  </a:lnTo>
                  <a:lnTo>
                    <a:pt x="699" y="684"/>
                  </a:lnTo>
                  <a:lnTo>
                    <a:pt x="737" y="636"/>
                  </a:lnTo>
                  <a:lnTo>
                    <a:pt x="747" y="597"/>
                  </a:lnTo>
                  <a:lnTo>
                    <a:pt x="766" y="549"/>
                  </a:lnTo>
                  <a:lnTo>
                    <a:pt x="766" y="506"/>
                  </a:lnTo>
                  <a:lnTo>
                    <a:pt x="756" y="457"/>
                  </a:lnTo>
                  <a:lnTo>
                    <a:pt x="747" y="419"/>
                  </a:lnTo>
                  <a:lnTo>
                    <a:pt x="718" y="380"/>
                  </a:lnTo>
                  <a:lnTo>
                    <a:pt x="679" y="347"/>
                  </a:lnTo>
                  <a:lnTo>
                    <a:pt x="650" y="327"/>
                  </a:lnTo>
                  <a:lnTo>
                    <a:pt x="621" y="308"/>
                  </a:lnTo>
                  <a:lnTo>
                    <a:pt x="597" y="289"/>
                  </a:lnTo>
                  <a:lnTo>
                    <a:pt x="568" y="289"/>
                  </a:lnTo>
                  <a:lnTo>
                    <a:pt x="530" y="279"/>
                  </a:lnTo>
                  <a:lnTo>
                    <a:pt x="501" y="289"/>
                  </a:lnTo>
                  <a:lnTo>
                    <a:pt x="462" y="289"/>
                  </a:lnTo>
                  <a:lnTo>
                    <a:pt x="429" y="298"/>
                  </a:lnTo>
                  <a:lnTo>
                    <a:pt x="419" y="298"/>
                  </a:lnTo>
                  <a:lnTo>
                    <a:pt x="400" y="308"/>
                  </a:lnTo>
                  <a:lnTo>
                    <a:pt x="381" y="318"/>
                  </a:lnTo>
                  <a:lnTo>
                    <a:pt x="371" y="327"/>
                  </a:lnTo>
                  <a:lnTo>
                    <a:pt x="352" y="327"/>
                  </a:lnTo>
                  <a:lnTo>
                    <a:pt x="323" y="337"/>
                  </a:lnTo>
                  <a:lnTo>
                    <a:pt x="299" y="356"/>
                  </a:lnTo>
                  <a:lnTo>
                    <a:pt x="279" y="356"/>
                  </a:lnTo>
                  <a:lnTo>
                    <a:pt x="260" y="361"/>
                  </a:lnTo>
                  <a:lnTo>
                    <a:pt x="250" y="371"/>
                  </a:lnTo>
                  <a:lnTo>
                    <a:pt x="241" y="380"/>
                  </a:lnTo>
                  <a:lnTo>
                    <a:pt x="222" y="390"/>
                  </a:lnTo>
                  <a:lnTo>
                    <a:pt x="212" y="390"/>
                  </a:lnTo>
                  <a:lnTo>
                    <a:pt x="202" y="390"/>
                  </a:lnTo>
                  <a:lnTo>
                    <a:pt x="193" y="390"/>
                  </a:lnTo>
                  <a:lnTo>
                    <a:pt x="164" y="390"/>
                  </a:lnTo>
                  <a:lnTo>
                    <a:pt x="149" y="390"/>
                  </a:lnTo>
                  <a:lnTo>
                    <a:pt x="130" y="390"/>
                  </a:lnTo>
                  <a:lnTo>
                    <a:pt x="111" y="371"/>
                  </a:lnTo>
                  <a:lnTo>
                    <a:pt x="82" y="347"/>
                  </a:lnTo>
                  <a:lnTo>
                    <a:pt x="82" y="298"/>
                  </a:lnTo>
                  <a:lnTo>
                    <a:pt x="91" y="250"/>
                  </a:lnTo>
                  <a:lnTo>
                    <a:pt x="120" y="212"/>
                  </a:lnTo>
                  <a:lnTo>
                    <a:pt x="149" y="183"/>
                  </a:lnTo>
                  <a:lnTo>
                    <a:pt x="183" y="168"/>
                  </a:lnTo>
                  <a:lnTo>
                    <a:pt x="202" y="159"/>
                  </a:lnTo>
                  <a:lnTo>
                    <a:pt x="241" y="149"/>
                  </a:lnTo>
                  <a:lnTo>
                    <a:pt x="279" y="149"/>
                  </a:lnTo>
                  <a:lnTo>
                    <a:pt x="313" y="159"/>
                  </a:lnTo>
                  <a:lnTo>
                    <a:pt x="352" y="168"/>
                  </a:lnTo>
                  <a:lnTo>
                    <a:pt x="400" y="183"/>
                  </a:lnTo>
                  <a:lnTo>
                    <a:pt x="419" y="159"/>
                  </a:lnTo>
                  <a:lnTo>
                    <a:pt x="222" y="0"/>
                  </a:lnTo>
                  <a:close/>
                </a:path>
              </a:pathLst>
            </a:custGeom>
            <a:solidFill>
              <a:srgbClr val="FFFFFF"/>
            </a:solidFill>
            <a:ln w="9525">
              <a:noFill/>
              <a:round/>
              <a:headEnd/>
              <a:tailEnd/>
            </a:ln>
          </p:spPr>
          <p:txBody>
            <a:bodyPr/>
            <a:lstStyle/>
            <a:p>
              <a:pPr>
                <a:defRPr/>
              </a:pPr>
              <a:endParaRPr lang="en-GB"/>
            </a:p>
          </p:txBody>
        </p:sp>
        <p:sp>
          <p:nvSpPr>
            <p:cNvPr id="22" name="Freeform 67"/>
            <p:cNvSpPr>
              <a:spLocks/>
            </p:cNvSpPr>
            <p:nvPr userDrawn="1"/>
          </p:nvSpPr>
          <p:spPr bwMode="auto">
            <a:xfrm>
              <a:off x="261" y="3724"/>
              <a:ext cx="38" cy="43"/>
            </a:xfrm>
            <a:custGeom>
              <a:avLst/>
              <a:gdLst/>
              <a:ahLst/>
              <a:cxnLst>
                <a:cxn ang="0">
                  <a:pos x="757" y="578"/>
                </a:cxn>
                <a:cxn ang="0">
                  <a:pos x="776" y="607"/>
                </a:cxn>
                <a:cxn ang="0">
                  <a:pos x="472" y="844"/>
                </a:cxn>
                <a:cxn ang="0">
                  <a:pos x="458" y="824"/>
                </a:cxn>
                <a:cxn ang="0">
                  <a:pos x="472" y="805"/>
                </a:cxn>
                <a:cxn ang="0">
                  <a:pos x="492" y="786"/>
                </a:cxn>
                <a:cxn ang="0">
                  <a:pos x="511" y="757"/>
                </a:cxn>
                <a:cxn ang="0">
                  <a:pos x="501" y="718"/>
                </a:cxn>
                <a:cxn ang="0">
                  <a:pos x="472" y="680"/>
                </a:cxn>
                <a:cxn ang="0">
                  <a:pos x="154" y="270"/>
                </a:cxn>
                <a:cxn ang="0">
                  <a:pos x="149" y="260"/>
                </a:cxn>
                <a:cxn ang="0">
                  <a:pos x="130" y="241"/>
                </a:cxn>
                <a:cxn ang="0">
                  <a:pos x="121" y="222"/>
                </a:cxn>
                <a:cxn ang="0">
                  <a:pos x="101" y="222"/>
                </a:cxn>
                <a:cxn ang="0">
                  <a:pos x="82" y="222"/>
                </a:cxn>
                <a:cxn ang="0">
                  <a:pos x="72" y="222"/>
                </a:cxn>
                <a:cxn ang="0">
                  <a:pos x="53" y="232"/>
                </a:cxn>
                <a:cxn ang="0">
                  <a:pos x="34" y="241"/>
                </a:cxn>
                <a:cxn ang="0">
                  <a:pos x="15" y="260"/>
                </a:cxn>
                <a:cxn ang="0">
                  <a:pos x="0" y="232"/>
                </a:cxn>
                <a:cxn ang="0">
                  <a:pos x="299" y="0"/>
                </a:cxn>
                <a:cxn ang="0">
                  <a:pos x="323" y="15"/>
                </a:cxn>
                <a:cxn ang="0">
                  <a:pos x="299" y="34"/>
                </a:cxn>
                <a:cxn ang="0">
                  <a:pos x="280" y="63"/>
                </a:cxn>
                <a:cxn ang="0">
                  <a:pos x="260" y="92"/>
                </a:cxn>
                <a:cxn ang="0">
                  <a:pos x="270" y="121"/>
                </a:cxn>
                <a:cxn ang="0">
                  <a:pos x="299" y="169"/>
                </a:cxn>
                <a:cxn ang="0">
                  <a:pos x="617" y="578"/>
                </a:cxn>
                <a:cxn ang="0">
                  <a:pos x="622" y="588"/>
                </a:cxn>
                <a:cxn ang="0">
                  <a:pos x="641" y="607"/>
                </a:cxn>
                <a:cxn ang="0">
                  <a:pos x="651" y="617"/>
                </a:cxn>
                <a:cxn ang="0">
                  <a:pos x="670" y="617"/>
                </a:cxn>
                <a:cxn ang="0">
                  <a:pos x="689" y="617"/>
                </a:cxn>
                <a:cxn ang="0">
                  <a:pos x="699" y="617"/>
                </a:cxn>
                <a:cxn ang="0">
                  <a:pos x="718" y="617"/>
                </a:cxn>
                <a:cxn ang="0">
                  <a:pos x="737" y="588"/>
                </a:cxn>
                <a:cxn ang="0">
                  <a:pos x="757" y="578"/>
                </a:cxn>
              </a:cxnLst>
              <a:rect l="0" t="0" r="r" b="b"/>
              <a:pathLst>
                <a:path w="776" h="844">
                  <a:moveTo>
                    <a:pt x="757" y="578"/>
                  </a:moveTo>
                  <a:lnTo>
                    <a:pt x="776" y="607"/>
                  </a:lnTo>
                  <a:lnTo>
                    <a:pt x="472" y="844"/>
                  </a:lnTo>
                  <a:lnTo>
                    <a:pt x="458" y="824"/>
                  </a:lnTo>
                  <a:lnTo>
                    <a:pt x="472" y="805"/>
                  </a:lnTo>
                  <a:lnTo>
                    <a:pt x="492" y="786"/>
                  </a:lnTo>
                  <a:lnTo>
                    <a:pt x="511" y="757"/>
                  </a:lnTo>
                  <a:lnTo>
                    <a:pt x="501" y="718"/>
                  </a:lnTo>
                  <a:lnTo>
                    <a:pt x="472" y="680"/>
                  </a:lnTo>
                  <a:lnTo>
                    <a:pt x="154" y="270"/>
                  </a:lnTo>
                  <a:lnTo>
                    <a:pt x="149" y="260"/>
                  </a:lnTo>
                  <a:lnTo>
                    <a:pt x="130" y="241"/>
                  </a:lnTo>
                  <a:lnTo>
                    <a:pt x="121" y="222"/>
                  </a:lnTo>
                  <a:lnTo>
                    <a:pt x="101" y="222"/>
                  </a:lnTo>
                  <a:lnTo>
                    <a:pt x="82" y="222"/>
                  </a:lnTo>
                  <a:lnTo>
                    <a:pt x="72" y="222"/>
                  </a:lnTo>
                  <a:lnTo>
                    <a:pt x="53" y="232"/>
                  </a:lnTo>
                  <a:lnTo>
                    <a:pt x="34" y="241"/>
                  </a:lnTo>
                  <a:lnTo>
                    <a:pt x="15" y="260"/>
                  </a:lnTo>
                  <a:lnTo>
                    <a:pt x="0" y="232"/>
                  </a:lnTo>
                  <a:lnTo>
                    <a:pt x="299" y="0"/>
                  </a:lnTo>
                  <a:lnTo>
                    <a:pt x="323" y="15"/>
                  </a:lnTo>
                  <a:lnTo>
                    <a:pt x="299" y="34"/>
                  </a:lnTo>
                  <a:lnTo>
                    <a:pt x="280" y="63"/>
                  </a:lnTo>
                  <a:lnTo>
                    <a:pt x="260" y="92"/>
                  </a:lnTo>
                  <a:lnTo>
                    <a:pt x="270" y="121"/>
                  </a:lnTo>
                  <a:lnTo>
                    <a:pt x="299" y="169"/>
                  </a:lnTo>
                  <a:lnTo>
                    <a:pt x="617" y="578"/>
                  </a:lnTo>
                  <a:lnTo>
                    <a:pt x="622" y="588"/>
                  </a:lnTo>
                  <a:lnTo>
                    <a:pt x="641" y="607"/>
                  </a:lnTo>
                  <a:lnTo>
                    <a:pt x="651" y="617"/>
                  </a:lnTo>
                  <a:lnTo>
                    <a:pt x="670" y="617"/>
                  </a:lnTo>
                  <a:lnTo>
                    <a:pt x="689" y="617"/>
                  </a:lnTo>
                  <a:lnTo>
                    <a:pt x="699" y="617"/>
                  </a:lnTo>
                  <a:lnTo>
                    <a:pt x="718" y="617"/>
                  </a:lnTo>
                  <a:lnTo>
                    <a:pt x="737" y="588"/>
                  </a:lnTo>
                  <a:lnTo>
                    <a:pt x="757" y="578"/>
                  </a:lnTo>
                  <a:close/>
                </a:path>
              </a:pathLst>
            </a:custGeom>
            <a:solidFill>
              <a:srgbClr val="FFFFFF"/>
            </a:solidFill>
            <a:ln w="9525">
              <a:noFill/>
              <a:round/>
              <a:headEnd/>
              <a:tailEnd/>
            </a:ln>
          </p:spPr>
          <p:txBody>
            <a:bodyPr/>
            <a:lstStyle/>
            <a:p>
              <a:pPr>
                <a:defRPr/>
              </a:pPr>
              <a:endParaRPr lang="en-GB"/>
            </a:p>
          </p:txBody>
        </p:sp>
        <p:sp>
          <p:nvSpPr>
            <p:cNvPr id="23" name="Freeform 68"/>
            <p:cNvSpPr>
              <a:spLocks/>
            </p:cNvSpPr>
            <p:nvPr userDrawn="1"/>
          </p:nvSpPr>
          <p:spPr bwMode="auto">
            <a:xfrm>
              <a:off x="291" y="3697"/>
              <a:ext cx="41" cy="48"/>
            </a:xfrm>
            <a:custGeom>
              <a:avLst/>
              <a:gdLst/>
              <a:ahLst/>
              <a:cxnLst>
                <a:cxn ang="0">
                  <a:pos x="602" y="0"/>
                </a:cxn>
                <a:cxn ang="0">
                  <a:pos x="703" y="174"/>
                </a:cxn>
                <a:cxn ang="0">
                  <a:pos x="670" y="193"/>
                </a:cxn>
                <a:cxn ang="0">
                  <a:pos x="650" y="164"/>
                </a:cxn>
                <a:cxn ang="0">
                  <a:pos x="631" y="145"/>
                </a:cxn>
                <a:cxn ang="0">
                  <a:pos x="602" y="130"/>
                </a:cxn>
                <a:cxn ang="0">
                  <a:pos x="593" y="121"/>
                </a:cxn>
                <a:cxn ang="0">
                  <a:pos x="564" y="121"/>
                </a:cxn>
                <a:cxn ang="0">
                  <a:pos x="549" y="121"/>
                </a:cxn>
                <a:cxn ang="0">
                  <a:pos x="540" y="121"/>
                </a:cxn>
                <a:cxn ang="0">
                  <a:pos x="520" y="121"/>
                </a:cxn>
                <a:cxn ang="0">
                  <a:pos x="511" y="130"/>
                </a:cxn>
                <a:cxn ang="0">
                  <a:pos x="491" y="130"/>
                </a:cxn>
                <a:cxn ang="0">
                  <a:pos x="472" y="135"/>
                </a:cxn>
                <a:cxn ang="0">
                  <a:pos x="414" y="164"/>
                </a:cxn>
                <a:cxn ang="0">
                  <a:pos x="670" y="684"/>
                </a:cxn>
                <a:cxn ang="0">
                  <a:pos x="689" y="713"/>
                </a:cxn>
                <a:cxn ang="0">
                  <a:pos x="703" y="733"/>
                </a:cxn>
                <a:cxn ang="0">
                  <a:pos x="703" y="742"/>
                </a:cxn>
                <a:cxn ang="0">
                  <a:pos x="723" y="742"/>
                </a:cxn>
                <a:cxn ang="0">
                  <a:pos x="742" y="752"/>
                </a:cxn>
                <a:cxn ang="0">
                  <a:pos x="752" y="752"/>
                </a:cxn>
                <a:cxn ang="0">
                  <a:pos x="771" y="742"/>
                </a:cxn>
                <a:cxn ang="0">
                  <a:pos x="790" y="742"/>
                </a:cxn>
                <a:cxn ang="0">
                  <a:pos x="809" y="733"/>
                </a:cxn>
                <a:cxn ang="0">
                  <a:pos x="829" y="762"/>
                </a:cxn>
                <a:cxn ang="0">
                  <a:pos x="482" y="940"/>
                </a:cxn>
                <a:cxn ang="0">
                  <a:pos x="462" y="911"/>
                </a:cxn>
                <a:cxn ang="0">
                  <a:pos x="501" y="892"/>
                </a:cxn>
                <a:cxn ang="0">
                  <a:pos x="530" y="872"/>
                </a:cxn>
                <a:cxn ang="0">
                  <a:pos x="540" y="843"/>
                </a:cxn>
                <a:cxn ang="0">
                  <a:pos x="540" y="805"/>
                </a:cxn>
                <a:cxn ang="0">
                  <a:pos x="520" y="771"/>
                </a:cxn>
                <a:cxn ang="0">
                  <a:pos x="260" y="251"/>
                </a:cxn>
                <a:cxn ang="0">
                  <a:pos x="183" y="284"/>
                </a:cxn>
                <a:cxn ang="0">
                  <a:pos x="154" y="304"/>
                </a:cxn>
                <a:cxn ang="0">
                  <a:pos x="135" y="313"/>
                </a:cxn>
                <a:cxn ang="0">
                  <a:pos x="120" y="342"/>
                </a:cxn>
                <a:cxn ang="0">
                  <a:pos x="120" y="371"/>
                </a:cxn>
                <a:cxn ang="0">
                  <a:pos x="111" y="391"/>
                </a:cxn>
                <a:cxn ang="0">
                  <a:pos x="111" y="415"/>
                </a:cxn>
                <a:cxn ang="0">
                  <a:pos x="120" y="453"/>
                </a:cxn>
                <a:cxn ang="0">
                  <a:pos x="120" y="482"/>
                </a:cxn>
                <a:cxn ang="0">
                  <a:pos x="91" y="482"/>
                </a:cxn>
                <a:cxn ang="0">
                  <a:pos x="0" y="313"/>
                </a:cxn>
                <a:cxn ang="0">
                  <a:pos x="602" y="0"/>
                </a:cxn>
              </a:cxnLst>
              <a:rect l="0" t="0" r="r" b="b"/>
              <a:pathLst>
                <a:path w="829" h="940">
                  <a:moveTo>
                    <a:pt x="602" y="0"/>
                  </a:moveTo>
                  <a:lnTo>
                    <a:pt x="703" y="174"/>
                  </a:lnTo>
                  <a:lnTo>
                    <a:pt x="670" y="193"/>
                  </a:lnTo>
                  <a:lnTo>
                    <a:pt x="650" y="164"/>
                  </a:lnTo>
                  <a:lnTo>
                    <a:pt x="631" y="145"/>
                  </a:lnTo>
                  <a:lnTo>
                    <a:pt x="602" y="130"/>
                  </a:lnTo>
                  <a:lnTo>
                    <a:pt x="593" y="121"/>
                  </a:lnTo>
                  <a:lnTo>
                    <a:pt x="564" y="121"/>
                  </a:lnTo>
                  <a:lnTo>
                    <a:pt x="549" y="121"/>
                  </a:lnTo>
                  <a:lnTo>
                    <a:pt x="540" y="121"/>
                  </a:lnTo>
                  <a:lnTo>
                    <a:pt x="520" y="121"/>
                  </a:lnTo>
                  <a:lnTo>
                    <a:pt x="511" y="130"/>
                  </a:lnTo>
                  <a:lnTo>
                    <a:pt x="491" y="130"/>
                  </a:lnTo>
                  <a:lnTo>
                    <a:pt x="472" y="135"/>
                  </a:lnTo>
                  <a:lnTo>
                    <a:pt x="414" y="164"/>
                  </a:lnTo>
                  <a:lnTo>
                    <a:pt x="670" y="684"/>
                  </a:lnTo>
                  <a:lnTo>
                    <a:pt x="689" y="713"/>
                  </a:lnTo>
                  <a:lnTo>
                    <a:pt x="703" y="733"/>
                  </a:lnTo>
                  <a:lnTo>
                    <a:pt x="703" y="742"/>
                  </a:lnTo>
                  <a:lnTo>
                    <a:pt x="723" y="742"/>
                  </a:lnTo>
                  <a:lnTo>
                    <a:pt x="742" y="752"/>
                  </a:lnTo>
                  <a:lnTo>
                    <a:pt x="752" y="752"/>
                  </a:lnTo>
                  <a:lnTo>
                    <a:pt x="771" y="742"/>
                  </a:lnTo>
                  <a:lnTo>
                    <a:pt x="790" y="742"/>
                  </a:lnTo>
                  <a:lnTo>
                    <a:pt x="809" y="733"/>
                  </a:lnTo>
                  <a:lnTo>
                    <a:pt x="829" y="762"/>
                  </a:lnTo>
                  <a:lnTo>
                    <a:pt x="482" y="940"/>
                  </a:lnTo>
                  <a:lnTo>
                    <a:pt x="462" y="911"/>
                  </a:lnTo>
                  <a:lnTo>
                    <a:pt x="501" y="892"/>
                  </a:lnTo>
                  <a:lnTo>
                    <a:pt x="530" y="872"/>
                  </a:lnTo>
                  <a:lnTo>
                    <a:pt x="540" y="843"/>
                  </a:lnTo>
                  <a:lnTo>
                    <a:pt x="540" y="805"/>
                  </a:lnTo>
                  <a:lnTo>
                    <a:pt x="520" y="771"/>
                  </a:lnTo>
                  <a:lnTo>
                    <a:pt x="260" y="251"/>
                  </a:lnTo>
                  <a:lnTo>
                    <a:pt x="183" y="284"/>
                  </a:lnTo>
                  <a:lnTo>
                    <a:pt x="154" y="304"/>
                  </a:lnTo>
                  <a:lnTo>
                    <a:pt x="135" y="313"/>
                  </a:lnTo>
                  <a:lnTo>
                    <a:pt x="120" y="342"/>
                  </a:lnTo>
                  <a:lnTo>
                    <a:pt x="120" y="371"/>
                  </a:lnTo>
                  <a:lnTo>
                    <a:pt x="111" y="391"/>
                  </a:lnTo>
                  <a:lnTo>
                    <a:pt x="111" y="415"/>
                  </a:lnTo>
                  <a:lnTo>
                    <a:pt x="120" y="453"/>
                  </a:lnTo>
                  <a:lnTo>
                    <a:pt x="120" y="482"/>
                  </a:lnTo>
                  <a:lnTo>
                    <a:pt x="91" y="482"/>
                  </a:lnTo>
                  <a:lnTo>
                    <a:pt x="0" y="313"/>
                  </a:lnTo>
                  <a:lnTo>
                    <a:pt x="602" y="0"/>
                  </a:lnTo>
                  <a:close/>
                </a:path>
              </a:pathLst>
            </a:custGeom>
            <a:solidFill>
              <a:srgbClr val="FFFFFF"/>
            </a:solidFill>
            <a:ln w="9525">
              <a:noFill/>
              <a:round/>
              <a:headEnd/>
              <a:tailEnd/>
            </a:ln>
          </p:spPr>
          <p:txBody>
            <a:bodyPr/>
            <a:lstStyle/>
            <a:p>
              <a:pPr>
                <a:defRPr/>
              </a:pPr>
              <a:endParaRPr lang="en-GB"/>
            </a:p>
          </p:txBody>
        </p:sp>
        <p:sp>
          <p:nvSpPr>
            <p:cNvPr id="24" name="Freeform 69"/>
            <p:cNvSpPr>
              <a:spLocks/>
            </p:cNvSpPr>
            <p:nvPr userDrawn="1"/>
          </p:nvSpPr>
          <p:spPr bwMode="auto">
            <a:xfrm>
              <a:off x="339" y="3684"/>
              <a:ext cx="36" cy="44"/>
            </a:xfrm>
            <a:custGeom>
              <a:avLst/>
              <a:gdLst/>
              <a:ahLst/>
              <a:cxnLst>
                <a:cxn ang="0">
                  <a:pos x="501" y="53"/>
                </a:cxn>
                <a:cxn ang="0">
                  <a:pos x="530" y="81"/>
                </a:cxn>
                <a:cxn ang="0">
                  <a:pos x="549" y="81"/>
                </a:cxn>
                <a:cxn ang="0">
                  <a:pos x="588" y="81"/>
                </a:cxn>
                <a:cxn ang="0">
                  <a:pos x="597" y="110"/>
                </a:cxn>
                <a:cxn ang="0">
                  <a:pos x="602" y="139"/>
                </a:cxn>
                <a:cxn ang="0">
                  <a:pos x="597" y="183"/>
                </a:cxn>
                <a:cxn ang="0">
                  <a:pos x="303" y="212"/>
                </a:cxn>
                <a:cxn ang="0">
                  <a:pos x="289" y="192"/>
                </a:cxn>
                <a:cxn ang="0">
                  <a:pos x="279" y="163"/>
                </a:cxn>
                <a:cxn ang="0">
                  <a:pos x="289" y="144"/>
                </a:cxn>
                <a:cxn ang="0">
                  <a:pos x="303" y="139"/>
                </a:cxn>
                <a:cxn ang="0">
                  <a:pos x="313" y="130"/>
                </a:cxn>
                <a:cxn ang="0">
                  <a:pos x="342" y="120"/>
                </a:cxn>
                <a:cxn ang="0">
                  <a:pos x="0" y="173"/>
                </a:cxn>
                <a:cxn ang="0">
                  <a:pos x="14" y="202"/>
                </a:cxn>
                <a:cxn ang="0">
                  <a:pos x="43" y="192"/>
                </a:cxn>
                <a:cxn ang="0">
                  <a:pos x="62" y="202"/>
                </a:cxn>
                <a:cxn ang="0">
                  <a:pos x="91" y="231"/>
                </a:cxn>
                <a:cxn ang="0">
                  <a:pos x="139" y="269"/>
                </a:cxn>
                <a:cxn ang="0">
                  <a:pos x="438" y="727"/>
                </a:cxn>
                <a:cxn ang="0">
                  <a:pos x="438" y="809"/>
                </a:cxn>
                <a:cxn ang="0">
                  <a:pos x="380" y="848"/>
                </a:cxn>
                <a:cxn ang="0">
                  <a:pos x="351" y="886"/>
                </a:cxn>
                <a:cxn ang="0">
                  <a:pos x="737" y="761"/>
                </a:cxn>
                <a:cxn ang="0">
                  <a:pos x="660" y="771"/>
                </a:cxn>
                <a:cxn ang="0">
                  <a:pos x="612" y="737"/>
                </a:cxn>
                <a:cxn ang="0">
                  <a:pos x="568" y="520"/>
                </a:cxn>
                <a:cxn ang="0">
                  <a:pos x="660" y="163"/>
                </a:cxn>
                <a:cxn ang="0">
                  <a:pos x="660" y="144"/>
                </a:cxn>
                <a:cxn ang="0">
                  <a:pos x="670" y="130"/>
                </a:cxn>
                <a:cxn ang="0">
                  <a:pos x="670" y="101"/>
                </a:cxn>
                <a:cxn ang="0">
                  <a:pos x="689" y="81"/>
                </a:cxn>
                <a:cxn ang="0">
                  <a:pos x="698" y="53"/>
                </a:cxn>
                <a:cxn ang="0">
                  <a:pos x="727" y="33"/>
                </a:cxn>
                <a:cxn ang="0">
                  <a:pos x="747" y="24"/>
                </a:cxn>
              </a:cxnLst>
              <a:rect l="0" t="0" r="r" b="b"/>
              <a:pathLst>
                <a:path w="747" h="886">
                  <a:moveTo>
                    <a:pt x="727" y="0"/>
                  </a:moveTo>
                  <a:lnTo>
                    <a:pt x="501" y="53"/>
                  </a:lnTo>
                  <a:lnTo>
                    <a:pt x="501" y="81"/>
                  </a:lnTo>
                  <a:lnTo>
                    <a:pt x="530" y="81"/>
                  </a:lnTo>
                  <a:lnTo>
                    <a:pt x="539" y="81"/>
                  </a:lnTo>
                  <a:lnTo>
                    <a:pt x="549" y="81"/>
                  </a:lnTo>
                  <a:lnTo>
                    <a:pt x="568" y="81"/>
                  </a:lnTo>
                  <a:lnTo>
                    <a:pt x="588" y="81"/>
                  </a:lnTo>
                  <a:lnTo>
                    <a:pt x="597" y="91"/>
                  </a:lnTo>
                  <a:lnTo>
                    <a:pt x="597" y="110"/>
                  </a:lnTo>
                  <a:lnTo>
                    <a:pt x="602" y="120"/>
                  </a:lnTo>
                  <a:lnTo>
                    <a:pt x="602" y="139"/>
                  </a:lnTo>
                  <a:lnTo>
                    <a:pt x="597" y="154"/>
                  </a:lnTo>
                  <a:lnTo>
                    <a:pt x="597" y="183"/>
                  </a:lnTo>
                  <a:lnTo>
                    <a:pt x="530" y="462"/>
                  </a:lnTo>
                  <a:lnTo>
                    <a:pt x="303" y="212"/>
                  </a:lnTo>
                  <a:lnTo>
                    <a:pt x="298" y="202"/>
                  </a:lnTo>
                  <a:lnTo>
                    <a:pt x="289" y="192"/>
                  </a:lnTo>
                  <a:lnTo>
                    <a:pt x="279" y="173"/>
                  </a:lnTo>
                  <a:lnTo>
                    <a:pt x="279" y="163"/>
                  </a:lnTo>
                  <a:lnTo>
                    <a:pt x="279" y="154"/>
                  </a:lnTo>
                  <a:lnTo>
                    <a:pt x="289" y="144"/>
                  </a:lnTo>
                  <a:lnTo>
                    <a:pt x="289" y="139"/>
                  </a:lnTo>
                  <a:lnTo>
                    <a:pt x="303" y="139"/>
                  </a:lnTo>
                  <a:lnTo>
                    <a:pt x="303" y="130"/>
                  </a:lnTo>
                  <a:lnTo>
                    <a:pt x="313" y="130"/>
                  </a:lnTo>
                  <a:lnTo>
                    <a:pt x="332" y="120"/>
                  </a:lnTo>
                  <a:lnTo>
                    <a:pt x="342" y="120"/>
                  </a:lnTo>
                  <a:lnTo>
                    <a:pt x="332" y="91"/>
                  </a:lnTo>
                  <a:lnTo>
                    <a:pt x="0" y="173"/>
                  </a:lnTo>
                  <a:lnTo>
                    <a:pt x="5" y="202"/>
                  </a:lnTo>
                  <a:lnTo>
                    <a:pt x="14" y="202"/>
                  </a:lnTo>
                  <a:lnTo>
                    <a:pt x="24" y="192"/>
                  </a:lnTo>
                  <a:lnTo>
                    <a:pt x="43" y="192"/>
                  </a:lnTo>
                  <a:lnTo>
                    <a:pt x="53" y="202"/>
                  </a:lnTo>
                  <a:lnTo>
                    <a:pt x="62" y="202"/>
                  </a:lnTo>
                  <a:lnTo>
                    <a:pt x="82" y="221"/>
                  </a:lnTo>
                  <a:lnTo>
                    <a:pt x="91" y="231"/>
                  </a:lnTo>
                  <a:lnTo>
                    <a:pt x="111" y="250"/>
                  </a:lnTo>
                  <a:lnTo>
                    <a:pt x="139" y="269"/>
                  </a:lnTo>
                  <a:lnTo>
                    <a:pt x="400" y="578"/>
                  </a:lnTo>
                  <a:lnTo>
                    <a:pt x="438" y="727"/>
                  </a:lnTo>
                  <a:lnTo>
                    <a:pt x="438" y="780"/>
                  </a:lnTo>
                  <a:lnTo>
                    <a:pt x="438" y="809"/>
                  </a:lnTo>
                  <a:lnTo>
                    <a:pt x="419" y="828"/>
                  </a:lnTo>
                  <a:lnTo>
                    <a:pt x="380" y="848"/>
                  </a:lnTo>
                  <a:lnTo>
                    <a:pt x="342" y="857"/>
                  </a:lnTo>
                  <a:lnTo>
                    <a:pt x="351" y="886"/>
                  </a:lnTo>
                  <a:lnTo>
                    <a:pt x="747" y="799"/>
                  </a:lnTo>
                  <a:lnTo>
                    <a:pt x="737" y="761"/>
                  </a:lnTo>
                  <a:lnTo>
                    <a:pt x="698" y="771"/>
                  </a:lnTo>
                  <a:lnTo>
                    <a:pt x="660" y="771"/>
                  </a:lnTo>
                  <a:lnTo>
                    <a:pt x="641" y="761"/>
                  </a:lnTo>
                  <a:lnTo>
                    <a:pt x="612" y="737"/>
                  </a:lnTo>
                  <a:lnTo>
                    <a:pt x="602" y="689"/>
                  </a:lnTo>
                  <a:lnTo>
                    <a:pt x="568" y="520"/>
                  </a:lnTo>
                  <a:lnTo>
                    <a:pt x="660" y="173"/>
                  </a:lnTo>
                  <a:lnTo>
                    <a:pt x="660" y="163"/>
                  </a:lnTo>
                  <a:lnTo>
                    <a:pt x="660" y="154"/>
                  </a:lnTo>
                  <a:lnTo>
                    <a:pt x="660" y="144"/>
                  </a:lnTo>
                  <a:lnTo>
                    <a:pt x="670" y="139"/>
                  </a:lnTo>
                  <a:lnTo>
                    <a:pt x="670" y="130"/>
                  </a:lnTo>
                  <a:lnTo>
                    <a:pt x="670" y="120"/>
                  </a:lnTo>
                  <a:lnTo>
                    <a:pt x="670" y="101"/>
                  </a:lnTo>
                  <a:lnTo>
                    <a:pt x="689" y="91"/>
                  </a:lnTo>
                  <a:lnTo>
                    <a:pt x="689" y="81"/>
                  </a:lnTo>
                  <a:lnTo>
                    <a:pt x="698" y="72"/>
                  </a:lnTo>
                  <a:lnTo>
                    <a:pt x="698" y="53"/>
                  </a:lnTo>
                  <a:lnTo>
                    <a:pt x="718" y="43"/>
                  </a:lnTo>
                  <a:lnTo>
                    <a:pt x="727" y="33"/>
                  </a:lnTo>
                  <a:lnTo>
                    <a:pt x="737" y="24"/>
                  </a:lnTo>
                  <a:lnTo>
                    <a:pt x="747" y="24"/>
                  </a:lnTo>
                  <a:lnTo>
                    <a:pt x="727" y="0"/>
                  </a:lnTo>
                  <a:close/>
                </a:path>
              </a:pathLst>
            </a:custGeom>
            <a:solidFill>
              <a:srgbClr val="FFFFFF"/>
            </a:solidFill>
            <a:ln w="9525">
              <a:noFill/>
              <a:round/>
              <a:headEnd/>
              <a:tailEnd/>
            </a:ln>
          </p:spPr>
          <p:txBody>
            <a:bodyPr/>
            <a:lstStyle/>
            <a:p>
              <a:pPr>
                <a:defRPr/>
              </a:pPr>
              <a:endParaRPr lang="en-GB"/>
            </a:p>
          </p:txBody>
        </p:sp>
        <p:sp>
          <p:nvSpPr>
            <p:cNvPr id="25" name="Freeform 70"/>
            <p:cNvSpPr>
              <a:spLocks/>
            </p:cNvSpPr>
            <p:nvPr userDrawn="1"/>
          </p:nvSpPr>
          <p:spPr bwMode="auto">
            <a:xfrm>
              <a:off x="450" y="3689"/>
              <a:ext cx="47" cy="47"/>
            </a:xfrm>
            <a:custGeom>
              <a:avLst/>
              <a:gdLst/>
              <a:ahLst/>
              <a:cxnLst>
                <a:cxn ang="0">
                  <a:pos x="887" y="602"/>
                </a:cxn>
                <a:cxn ang="0">
                  <a:pos x="867" y="640"/>
                </a:cxn>
                <a:cxn ang="0">
                  <a:pos x="848" y="689"/>
                </a:cxn>
                <a:cxn ang="0">
                  <a:pos x="819" y="727"/>
                </a:cxn>
                <a:cxn ang="0">
                  <a:pos x="790" y="761"/>
                </a:cxn>
                <a:cxn ang="0">
                  <a:pos x="761" y="799"/>
                </a:cxn>
                <a:cxn ang="0">
                  <a:pos x="728" y="828"/>
                </a:cxn>
                <a:cxn ang="0">
                  <a:pos x="689" y="848"/>
                </a:cxn>
                <a:cxn ang="0">
                  <a:pos x="650" y="867"/>
                </a:cxn>
                <a:cxn ang="0">
                  <a:pos x="607" y="886"/>
                </a:cxn>
                <a:cxn ang="0">
                  <a:pos x="569" y="896"/>
                </a:cxn>
                <a:cxn ang="0">
                  <a:pos x="530" y="905"/>
                </a:cxn>
                <a:cxn ang="0">
                  <a:pos x="491" y="905"/>
                </a:cxn>
                <a:cxn ang="0">
                  <a:pos x="448" y="905"/>
                </a:cxn>
                <a:cxn ang="0">
                  <a:pos x="400" y="896"/>
                </a:cxn>
                <a:cxn ang="0">
                  <a:pos x="352" y="886"/>
                </a:cxn>
                <a:cxn ang="0">
                  <a:pos x="303" y="877"/>
                </a:cxn>
                <a:cxn ang="0">
                  <a:pos x="212" y="838"/>
                </a:cxn>
                <a:cxn ang="0">
                  <a:pos x="149" y="780"/>
                </a:cxn>
                <a:cxn ang="0">
                  <a:pos x="91" y="718"/>
                </a:cxn>
                <a:cxn ang="0">
                  <a:pos x="43" y="640"/>
                </a:cxn>
                <a:cxn ang="0">
                  <a:pos x="14" y="578"/>
                </a:cxn>
                <a:cxn ang="0">
                  <a:pos x="0" y="481"/>
                </a:cxn>
                <a:cxn ang="0">
                  <a:pos x="5" y="390"/>
                </a:cxn>
                <a:cxn ang="0">
                  <a:pos x="24" y="303"/>
                </a:cxn>
                <a:cxn ang="0">
                  <a:pos x="72" y="212"/>
                </a:cxn>
                <a:cxn ang="0">
                  <a:pos x="130" y="139"/>
                </a:cxn>
                <a:cxn ang="0">
                  <a:pos x="183" y="91"/>
                </a:cxn>
                <a:cxn ang="0">
                  <a:pos x="260" y="43"/>
                </a:cxn>
                <a:cxn ang="0">
                  <a:pos x="342" y="14"/>
                </a:cxn>
                <a:cxn ang="0">
                  <a:pos x="419" y="0"/>
                </a:cxn>
                <a:cxn ang="0">
                  <a:pos x="511" y="4"/>
                </a:cxn>
                <a:cxn ang="0">
                  <a:pos x="607" y="24"/>
                </a:cxn>
                <a:cxn ang="0">
                  <a:pos x="699" y="72"/>
                </a:cxn>
                <a:cxn ang="0">
                  <a:pos x="771" y="130"/>
                </a:cxn>
                <a:cxn ang="0">
                  <a:pos x="829" y="183"/>
                </a:cxn>
                <a:cxn ang="0">
                  <a:pos x="877" y="260"/>
                </a:cxn>
                <a:cxn ang="0">
                  <a:pos x="896" y="342"/>
                </a:cxn>
                <a:cxn ang="0">
                  <a:pos x="915" y="419"/>
                </a:cxn>
                <a:cxn ang="0">
                  <a:pos x="906" y="520"/>
                </a:cxn>
                <a:cxn ang="0">
                  <a:pos x="887" y="602"/>
                </a:cxn>
              </a:cxnLst>
              <a:rect l="0" t="0" r="r" b="b"/>
              <a:pathLst>
                <a:path w="915" h="905">
                  <a:moveTo>
                    <a:pt x="887" y="602"/>
                  </a:moveTo>
                  <a:lnTo>
                    <a:pt x="867" y="640"/>
                  </a:lnTo>
                  <a:lnTo>
                    <a:pt x="848" y="689"/>
                  </a:lnTo>
                  <a:lnTo>
                    <a:pt x="819" y="727"/>
                  </a:lnTo>
                  <a:lnTo>
                    <a:pt x="790" y="761"/>
                  </a:lnTo>
                  <a:lnTo>
                    <a:pt x="761" y="799"/>
                  </a:lnTo>
                  <a:lnTo>
                    <a:pt x="728" y="828"/>
                  </a:lnTo>
                  <a:lnTo>
                    <a:pt x="689" y="848"/>
                  </a:lnTo>
                  <a:lnTo>
                    <a:pt x="650" y="867"/>
                  </a:lnTo>
                  <a:lnTo>
                    <a:pt x="607" y="886"/>
                  </a:lnTo>
                  <a:lnTo>
                    <a:pt x="569" y="896"/>
                  </a:lnTo>
                  <a:lnTo>
                    <a:pt x="530" y="905"/>
                  </a:lnTo>
                  <a:lnTo>
                    <a:pt x="491" y="905"/>
                  </a:lnTo>
                  <a:lnTo>
                    <a:pt x="448" y="905"/>
                  </a:lnTo>
                  <a:lnTo>
                    <a:pt x="400" y="896"/>
                  </a:lnTo>
                  <a:lnTo>
                    <a:pt x="352" y="886"/>
                  </a:lnTo>
                  <a:lnTo>
                    <a:pt x="303" y="877"/>
                  </a:lnTo>
                  <a:lnTo>
                    <a:pt x="212" y="838"/>
                  </a:lnTo>
                  <a:lnTo>
                    <a:pt x="149" y="780"/>
                  </a:lnTo>
                  <a:lnTo>
                    <a:pt x="91" y="718"/>
                  </a:lnTo>
                  <a:lnTo>
                    <a:pt x="43" y="640"/>
                  </a:lnTo>
                  <a:lnTo>
                    <a:pt x="14" y="578"/>
                  </a:lnTo>
                  <a:lnTo>
                    <a:pt x="0" y="481"/>
                  </a:lnTo>
                  <a:lnTo>
                    <a:pt x="5" y="390"/>
                  </a:lnTo>
                  <a:lnTo>
                    <a:pt x="24" y="303"/>
                  </a:lnTo>
                  <a:lnTo>
                    <a:pt x="72" y="212"/>
                  </a:lnTo>
                  <a:lnTo>
                    <a:pt x="130" y="139"/>
                  </a:lnTo>
                  <a:lnTo>
                    <a:pt x="183" y="91"/>
                  </a:lnTo>
                  <a:lnTo>
                    <a:pt x="260" y="43"/>
                  </a:lnTo>
                  <a:lnTo>
                    <a:pt x="342" y="14"/>
                  </a:lnTo>
                  <a:lnTo>
                    <a:pt x="419" y="0"/>
                  </a:lnTo>
                  <a:lnTo>
                    <a:pt x="511" y="4"/>
                  </a:lnTo>
                  <a:lnTo>
                    <a:pt x="607" y="24"/>
                  </a:lnTo>
                  <a:lnTo>
                    <a:pt x="699" y="72"/>
                  </a:lnTo>
                  <a:lnTo>
                    <a:pt x="771" y="130"/>
                  </a:lnTo>
                  <a:lnTo>
                    <a:pt x="829" y="183"/>
                  </a:lnTo>
                  <a:lnTo>
                    <a:pt x="877" y="260"/>
                  </a:lnTo>
                  <a:lnTo>
                    <a:pt x="896" y="342"/>
                  </a:lnTo>
                  <a:lnTo>
                    <a:pt x="915" y="419"/>
                  </a:lnTo>
                  <a:lnTo>
                    <a:pt x="906" y="520"/>
                  </a:lnTo>
                  <a:lnTo>
                    <a:pt x="887" y="602"/>
                  </a:lnTo>
                  <a:close/>
                </a:path>
              </a:pathLst>
            </a:custGeom>
            <a:solidFill>
              <a:srgbClr val="005400"/>
            </a:solidFill>
            <a:ln w="9525">
              <a:noFill/>
              <a:round/>
              <a:headEnd/>
              <a:tailEnd/>
            </a:ln>
          </p:spPr>
          <p:txBody>
            <a:bodyPr/>
            <a:lstStyle/>
            <a:p>
              <a:pPr>
                <a:defRPr/>
              </a:pPr>
              <a:endParaRPr lang="en-GB"/>
            </a:p>
          </p:txBody>
        </p:sp>
        <p:sp>
          <p:nvSpPr>
            <p:cNvPr id="26" name="Freeform 71"/>
            <p:cNvSpPr>
              <a:spLocks/>
            </p:cNvSpPr>
            <p:nvPr userDrawn="1"/>
          </p:nvSpPr>
          <p:spPr bwMode="auto">
            <a:xfrm>
              <a:off x="463" y="3693"/>
              <a:ext cx="23" cy="36"/>
            </a:xfrm>
            <a:custGeom>
              <a:avLst/>
              <a:gdLst/>
              <a:ahLst/>
              <a:cxnLst>
                <a:cxn ang="0">
                  <a:pos x="429" y="444"/>
                </a:cxn>
                <a:cxn ang="0">
                  <a:pos x="449" y="362"/>
                </a:cxn>
                <a:cxn ang="0">
                  <a:pos x="458" y="290"/>
                </a:cxn>
                <a:cxn ang="0">
                  <a:pos x="468" y="222"/>
                </a:cxn>
                <a:cxn ang="0">
                  <a:pos x="468" y="155"/>
                </a:cxn>
                <a:cxn ang="0">
                  <a:pos x="449" y="111"/>
                </a:cxn>
                <a:cxn ang="0">
                  <a:pos x="429" y="63"/>
                </a:cxn>
                <a:cxn ang="0">
                  <a:pos x="400" y="34"/>
                </a:cxn>
                <a:cxn ang="0">
                  <a:pos x="362" y="15"/>
                </a:cxn>
                <a:cxn ang="0">
                  <a:pos x="333" y="5"/>
                </a:cxn>
                <a:cxn ang="0">
                  <a:pos x="314" y="0"/>
                </a:cxn>
                <a:cxn ang="0">
                  <a:pos x="290" y="5"/>
                </a:cxn>
                <a:cxn ang="0">
                  <a:pos x="261" y="15"/>
                </a:cxn>
                <a:cxn ang="0">
                  <a:pos x="232" y="15"/>
                </a:cxn>
                <a:cxn ang="0">
                  <a:pos x="203" y="34"/>
                </a:cxn>
                <a:cxn ang="0">
                  <a:pos x="183" y="53"/>
                </a:cxn>
                <a:cxn ang="0">
                  <a:pos x="155" y="82"/>
                </a:cxn>
                <a:cxn ang="0">
                  <a:pos x="150" y="92"/>
                </a:cxn>
                <a:cxn ang="0">
                  <a:pos x="130" y="111"/>
                </a:cxn>
                <a:cxn ang="0">
                  <a:pos x="111" y="140"/>
                </a:cxn>
                <a:cxn ang="0">
                  <a:pos x="102" y="164"/>
                </a:cxn>
                <a:cxn ang="0">
                  <a:pos x="82" y="203"/>
                </a:cxn>
                <a:cxn ang="0">
                  <a:pos x="63" y="232"/>
                </a:cxn>
                <a:cxn ang="0">
                  <a:pos x="63" y="270"/>
                </a:cxn>
                <a:cxn ang="0">
                  <a:pos x="44" y="304"/>
                </a:cxn>
                <a:cxn ang="0">
                  <a:pos x="15" y="381"/>
                </a:cxn>
                <a:cxn ang="0">
                  <a:pos x="5" y="444"/>
                </a:cxn>
                <a:cxn ang="0">
                  <a:pos x="0" y="521"/>
                </a:cxn>
                <a:cxn ang="0">
                  <a:pos x="5" y="579"/>
                </a:cxn>
                <a:cxn ang="0">
                  <a:pos x="15" y="622"/>
                </a:cxn>
                <a:cxn ang="0">
                  <a:pos x="34" y="670"/>
                </a:cxn>
                <a:cxn ang="0">
                  <a:pos x="73" y="709"/>
                </a:cxn>
                <a:cxn ang="0">
                  <a:pos x="111" y="718"/>
                </a:cxn>
                <a:cxn ang="0">
                  <a:pos x="155" y="738"/>
                </a:cxn>
                <a:cxn ang="0">
                  <a:pos x="203" y="738"/>
                </a:cxn>
                <a:cxn ang="0">
                  <a:pos x="241" y="718"/>
                </a:cxn>
                <a:cxn ang="0">
                  <a:pos x="290" y="690"/>
                </a:cxn>
                <a:cxn ang="0">
                  <a:pos x="323" y="632"/>
                </a:cxn>
                <a:cxn ang="0">
                  <a:pos x="362" y="588"/>
                </a:cxn>
                <a:cxn ang="0">
                  <a:pos x="400" y="521"/>
                </a:cxn>
                <a:cxn ang="0">
                  <a:pos x="429" y="444"/>
                </a:cxn>
              </a:cxnLst>
              <a:rect l="0" t="0" r="r" b="b"/>
              <a:pathLst>
                <a:path w="468" h="738">
                  <a:moveTo>
                    <a:pt x="429" y="444"/>
                  </a:moveTo>
                  <a:lnTo>
                    <a:pt x="449" y="362"/>
                  </a:lnTo>
                  <a:lnTo>
                    <a:pt x="458" y="290"/>
                  </a:lnTo>
                  <a:lnTo>
                    <a:pt x="468" y="222"/>
                  </a:lnTo>
                  <a:lnTo>
                    <a:pt x="468" y="155"/>
                  </a:lnTo>
                  <a:lnTo>
                    <a:pt x="449" y="111"/>
                  </a:lnTo>
                  <a:lnTo>
                    <a:pt x="429" y="63"/>
                  </a:lnTo>
                  <a:lnTo>
                    <a:pt x="400" y="34"/>
                  </a:lnTo>
                  <a:lnTo>
                    <a:pt x="362" y="15"/>
                  </a:lnTo>
                  <a:lnTo>
                    <a:pt x="333" y="5"/>
                  </a:lnTo>
                  <a:lnTo>
                    <a:pt x="314" y="0"/>
                  </a:lnTo>
                  <a:lnTo>
                    <a:pt x="290" y="5"/>
                  </a:lnTo>
                  <a:lnTo>
                    <a:pt x="261" y="15"/>
                  </a:lnTo>
                  <a:lnTo>
                    <a:pt x="232" y="15"/>
                  </a:lnTo>
                  <a:lnTo>
                    <a:pt x="203" y="34"/>
                  </a:lnTo>
                  <a:lnTo>
                    <a:pt x="183" y="53"/>
                  </a:lnTo>
                  <a:lnTo>
                    <a:pt x="155" y="82"/>
                  </a:lnTo>
                  <a:lnTo>
                    <a:pt x="150" y="92"/>
                  </a:lnTo>
                  <a:lnTo>
                    <a:pt x="130" y="111"/>
                  </a:lnTo>
                  <a:lnTo>
                    <a:pt x="111" y="140"/>
                  </a:lnTo>
                  <a:lnTo>
                    <a:pt x="102" y="164"/>
                  </a:lnTo>
                  <a:lnTo>
                    <a:pt x="82" y="203"/>
                  </a:lnTo>
                  <a:lnTo>
                    <a:pt x="63" y="232"/>
                  </a:lnTo>
                  <a:lnTo>
                    <a:pt x="63" y="270"/>
                  </a:lnTo>
                  <a:lnTo>
                    <a:pt x="44" y="304"/>
                  </a:lnTo>
                  <a:lnTo>
                    <a:pt x="15" y="381"/>
                  </a:lnTo>
                  <a:lnTo>
                    <a:pt x="5" y="444"/>
                  </a:lnTo>
                  <a:lnTo>
                    <a:pt x="0" y="521"/>
                  </a:lnTo>
                  <a:lnTo>
                    <a:pt x="5" y="579"/>
                  </a:lnTo>
                  <a:lnTo>
                    <a:pt x="15" y="622"/>
                  </a:lnTo>
                  <a:lnTo>
                    <a:pt x="34" y="670"/>
                  </a:lnTo>
                  <a:lnTo>
                    <a:pt x="73" y="709"/>
                  </a:lnTo>
                  <a:lnTo>
                    <a:pt x="111" y="718"/>
                  </a:lnTo>
                  <a:lnTo>
                    <a:pt x="155" y="738"/>
                  </a:lnTo>
                  <a:lnTo>
                    <a:pt x="203" y="738"/>
                  </a:lnTo>
                  <a:lnTo>
                    <a:pt x="241" y="718"/>
                  </a:lnTo>
                  <a:lnTo>
                    <a:pt x="290" y="690"/>
                  </a:lnTo>
                  <a:lnTo>
                    <a:pt x="323" y="632"/>
                  </a:lnTo>
                  <a:lnTo>
                    <a:pt x="362" y="588"/>
                  </a:lnTo>
                  <a:lnTo>
                    <a:pt x="400" y="521"/>
                  </a:lnTo>
                  <a:lnTo>
                    <a:pt x="429" y="444"/>
                  </a:lnTo>
                  <a:close/>
                </a:path>
              </a:pathLst>
            </a:custGeom>
            <a:solidFill>
              <a:srgbClr val="CCFFCC"/>
            </a:solidFill>
            <a:ln w="9525">
              <a:noFill/>
              <a:round/>
              <a:headEnd/>
              <a:tailEnd/>
            </a:ln>
          </p:spPr>
          <p:txBody>
            <a:bodyPr/>
            <a:lstStyle/>
            <a:p>
              <a:pPr>
                <a:defRPr/>
              </a:pPr>
              <a:endParaRPr lang="en-GB"/>
            </a:p>
          </p:txBody>
        </p:sp>
        <p:sp>
          <p:nvSpPr>
            <p:cNvPr id="27" name="Freeform 72"/>
            <p:cNvSpPr>
              <a:spLocks/>
            </p:cNvSpPr>
            <p:nvPr userDrawn="1"/>
          </p:nvSpPr>
          <p:spPr bwMode="auto">
            <a:xfrm>
              <a:off x="501" y="3711"/>
              <a:ext cx="56" cy="48"/>
            </a:xfrm>
            <a:custGeom>
              <a:avLst/>
              <a:gdLst/>
              <a:ahLst/>
              <a:cxnLst>
                <a:cxn ang="0">
                  <a:pos x="766" y="241"/>
                </a:cxn>
                <a:cxn ang="0">
                  <a:pos x="549" y="511"/>
                </a:cxn>
                <a:cxn ang="0">
                  <a:pos x="578" y="521"/>
                </a:cxn>
                <a:cxn ang="0">
                  <a:pos x="587" y="540"/>
                </a:cxn>
                <a:cxn ang="0">
                  <a:pos x="616" y="550"/>
                </a:cxn>
                <a:cxn ang="0">
                  <a:pos x="621" y="559"/>
                </a:cxn>
                <a:cxn ang="0">
                  <a:pos x="640" y="559"/>
                </a:cxn>
                <a:cxn ang="0">
                  <a:pos x="660" y="569"/>
                </a:cxn>
                <a:cxn ang="0">
                  <a:pos x="679" y="569"/>
                </a:cxn>
                <a:cxn ang="0">
                  <a:pos x="689" y="559"/>
                </a:cxn>
                <a:cxn ang="0">
                  <a:pos x="708" y="559"/>
                </a:cxn>
                <a:cxn ang="0">
                  <a:pos x="737" y="550"/>
                </a:cxn>
                <a:cxn ang="0">
                  <a:pos x="766" y="530"/>
                </a:cxn>
                <a:cxn ang="0">
                  <a:pos x="775" y="511"/>
                </a:cxn>
                <a:cxn ang="0">
                  <a:pos x="809" y="492"/>
                </a:cxn>
                <a:cxn ang="0">
                  <a:pos x="838" y="511"/>
                </a:cxn>
                <a:cxn ang="0">
                  <a:pos x="587" y="839"/>
                </a:cxn>
                <a:cxn ang="0">
                  <a:pos x="549" y="829"/>
                </a:cxn>
                <a:cxn ang="0">
                  <a:pos x="597" y="757"/>
                </a:cxn>
                <a:cxn ang="0">
                  <a:pos x="607" y="689"/>
                </a:cxn>
                <a:cxn ang="0">
                  <a:pos x="578" y="617"/>
                </a:cxn>
                <a:cxn ang="0">
                  <a:pos x="520" y="569"/>
                </a:cxn>
                <a:cxn ang="0">
                  <a:pos x="510" y="559"/>
                </a:cxn>
                <a:cxn ang="0">
                  <a:pos x="351" y="757"/>
                </a:cxn>
                <a:cxn ang="0">
                  <a:pos x="332" y="810"/>
                </a:cxn>
                <a:cxn ang="0">
                  <a:pos x="313" y="839"/>
                </a:cxn>
                <a:cxn ang="0">
                  <a:pos x="332" y="877"/>
                </a:cxn>
                <a:cxn ang="0">
                  <a:pos x="361" y="906"/>
                </a:cxn>
                <a:cxn ang="0">
                  <a:pos x="390" y="935"/>
                </a:cxn>
                <a:cxn ang="0">
                  <a:pos x="371" y="955"/>
                </a:cxn>
                <a:cxn ang="0">
                  <a:pos x="0" y="680"/>
                </a:cxn>
                <a:cxn ang="0">
                  <a:pos x="14" y="641"/>
                </a:cxn>
                <a:cxn ang="0">
                  <a:pos x="43" y="670"/>
                </a:cxn>
                <a:cxn ang="0">
                  <a:pos x="53" y="680"/>
                </a:cxn>
                <a:cxn ang="0">
                  <a:pos x="81" y="689"/>
                </a:cxn>
                <a:cxn ang="0">
                  <a:pos x="91" y="689"/>
                </a:cxn>
                <a:cxn ang="0">
                  <a:pos x="110" y="689"/>
                </a:cxn>
                <a:cxn ang="0">
                  <a:pos x="130" y="689"/>
                </a:cxn>
                <a:cxn ang="0">
                  <a:pos x="149" y="670"/>
                </a:cxn>
                <a:cxn ang="0">
                  <a:pos x="163" y="651"/>
                </a:cxn>
                <a:cxn ang="0">
                  <a:pos x="183" y="636"/>
                </a:cxn>
                <a:cxn ang="0">
                  <a:pos x="520" y="193"/>
                </a:cxn>
                <a:cxn ang="0">
                  <a:pos x="549" y="150"/>
                </a:cxn>
                <a:cxn ang="0">
                  <a:pos x="568" y="111"/>
                </a:cxn>
                <a:cxn ang="0">
                  <a:pos x="549" y="73"/>
                </a:cxn>
                <a:cxn ang="0">
                  <a:pos x="520" y="44"/>
                </a:cxn>
                <a:cxn ang="0">
                  <a:pos x="501" y="15"/>
                </a:cxn>
                <a:cxn ang="0">
                  <a:pos x="520" y="0"/>
                </a:cxn>
                <a:cxn ang="0">
                  <a:pos x="1093" y="420"/>
                </a:cxn>
                <a:cxn ang="0">
                  <a:pos x="949" y="617"/>
                </a:cxn>
                <a:cxn ang="0">
                  <a:pos x="925" y="588"/>
                </a:cxn>
                <a:cxn ang="0">
                  <a:pos x="939" y="550"/>
                </a:cxn>
                <a:cxn ang="0">
                  <a:pos x="958" y="511"/>
                </a:cxn>
                <a:cxn ang="0">
                  <a:pos x="958" y="477"/>
                </a:cxn>
                <a:cxn ang="0">
                  <a:pos x="958" y="439"/>
                </a:cxn>
                <a:cxn ang="0">
                  <a:pos x="949" y="410"/>
                </a:cxn>
                <a:cxn ang="0">
                  <a:pos x="925" y="381"/>
                </a:cxn>
                <a:cxn ang="0">
                  <a:pos x="905" y="352"/>
                </a:cxn>
                <a:cxn ang="0">
                  <a:pos x="857" y="323"/>
                </a:cxn>
                <a:cxn ang="0">
                  <a:pos x="766" y="241"/>
                </a:cxn>
              </a:cxnLst>
              <a:rect l="0" t="0" r="r" b="b"/>
              <a:pathLst>
                <a:path w="1093" h="955">
                  <a:moveTo>
                    <a:pt x="766" y="241"/>
                  </a:moveTo>
                  <a:lnTo>
                    <a:pt x="549" y="511"/>
                  </a:lnTo>
                  <a:lnTo>
                    <a:pt x="578" y="521"/>
                  </a:lnTo>
                  <a:lnTo>
                    <a:pt x="587" y="540"/>
                  </a:lnTo>
                  <a:lnTo>
                    <a:pt x="616" y="550"/>
                  </a:lnTo>
                  <a:lnTo>
                    <a:pt x="621" y="559"/>
                  </a:lnTo>
                  <a:lnTo>
                    <a:pt x="640" y="559"/>
                  </a:lnTo>
                  <a:lnTo>
                    <a:pt x="660" y="569"/>
                  </a:lnTo>
                  <a:lnTo>
                    <a:pt x="679" y="569"/>
                  </a:lnTo>
                  <a:lnTo>
                    <a:pt x="689" y="559"/>
                  </a:lnTo>
                  <a:lnTo>
                    <a:pt x="708" y="559"/>
                  </a:lnTo>
                  <a:lnTo>
                    <a:pt x="737" y="550"/>
                  </a:lnTo>
                  <a:lnTo>
                    <a:pt x="766" y="530"/>
                  </a:lnTo>
                  <a:lnTo>
                    <a:pt x="775" y="511"/>
                  </a:lnTo>
                  <a:lnTo>
                    <a:pt x="809" y="492"/>
                  </a:lnTo>
                  <a:lnTo>
                    <a:pt x="838" y="511"/>
                  </a:lnTo>
                  <a:lnTo>
                    <a:pt x="587" y="839"/>
                  </a:lnTo>
                  <a:lnTo>
                    <a:pt x="549" y="829"/>
                  </a:lnTo>
                  <a:lnTo>
                    <a:pt x="597" y="757"/>
                  </a:lnTo>
                  <a:lnTo>
                    <a:pt x="607" y="689"/>
                  </a:lnTo>
                  <a:lnTo>
                    <a:pt x="578" y="617"/>
                  </a:lnTo>
                  <a:lnTo>
                    <a:pt x="520" y="569"/>
                  </a:lnTo>
                  <a:lnTo>
                    <a:pt x="510" y="559"/>
                  </a:lnTo>
                  <a:lnTo>
                    <a:pt x="351" y="757"/>
                  </a:lnTo>
                  <a:lnTo>
                    <a:pt x="332" y="810"/>
                  </a:lnTo>
                  <a:lnTo>
                    <a:pt x="313" y="839"/>
                  </a:lnTo>
                  <a:lnTo>
                    <a:pt x="332" y="877"/>
                  </a:lnTo>
                  <a:lnTo>
                    <a:pt x="361" y="906"/>
                  </a:lnTo>
                  <a:lnTo>
                    <a:pt x="390" y="935"/>
                  </a:lnTo>
                  <a:lnTo>
                    <a:pt x="371" y="955"/>
                  </a:lnTo>
                  <a:lnTo>
                    <a:pt x="0" y="680"/>
                  </a:lnTo>
                  <a:lnTo>
                    <a:pt x="14" y="641"/>
                  </a:lnTo>
                  <a:lnTo>
                    <a:pt x="43" y="670"/>
                  </a:lnTo>
                  <a:lnTo>
                    <a:pt x="53" y="680"/>
                  </a:lnTo>
                  <a:lnTo>
                    <a:pt x="81" y="689"/>
                  </a:lnTo>
                  <a:lnTo>
                    <a:pt x="91" y="689"/>
                  </a:lnTo>
                  <a:lnTo>
                    <a:pt x="110" y="689"/>
                  </a:lnTo>
                  <a:lnTo>
                    <a:pt x="130" y="689"/>
                  </a:lnTo>
                  <a:lnTo>
                    <a:pt x="149" y="670"/>
                  </a:lnTo>
                  <a:lnTo>
                    <a:pt x="163" y="651"/>
                  </a:lnTo>
                  <a:lnTo>
                    <a:pt x="183" y="636"/>
                  </a:lnTo>
                  <a:lnTo>
                    <a:pt x="520" y="193"/>
                  </a:lnTo>
                  <a:lnTo>
                    <a:pt x="549" y="150"/>
                  </a:lnTo>
                  <a:lnTo>
                    <a:pt x="568" y="111"/>
                  </a:lnTo>
                  <a:lnTo>
                    <a:pt x="549" y="73"/>
                  </a:lnTo>
                  <a:lnTo>
                    <a:pt x="520" y="44"/>
                  </a:lnTo>
                  <a:lnTo>
                    <a:pt x="501" y="15"/>
                  </a:lnTo>
                  <a:lnTo>
                    <a:pt x="520" y="0"/>
                  </a:lnTo>
                  <a:lnTo>
                    <a:pt x="1093" y="420"/>
                  </a:lnTo>
                  <a:lnTo>
                    <a:pt x="949" y="617"/>
                  </a:lnTo>
                  <a:lnTo>
                    <a:pt x="925" y="588"/>
                  </a:lnTo>
                  <a:lnTo>
                    <a:pt x="939" y="550"/>
                  </a:lnTo>
                  <a:lnTo>
                    <a:pt x="958" y="511"/>
                  </a:lnTo>
                  <a:lnTo>
                    <a:pt x="958" y="477"/>
                  </a:lnTo>
                  <a:lnTo>
                    <a:pt x="958" y="439"/>
                  </a:lnTo>
                  <a:lnTo>
                    <a:pt x="949" y="410"/>
                  </a:lnTo>
                  <a:lnTo>
                    <a:pt x="925" y="381"/>
                  </a:lnTo>
                  <a:lnTo>
                    <a:pt x="905" y="352"/>
                  </a:lnTo>
                  <a:lnTo>
                    <a:pt x="857" y="323"/>
                  </a:lnTo>
                  <a:lnTo>
                    <a:pt x="766" y="241"/>
                  </a:lnTo>
                  <a:close/>
                </a:path>
              </a:pathLst>
            </a:custGeom>
            <a:solidFill>
              <a:srgbClr val="005400"/>
            </a:solidFill>
            <a:ln w="9525">
              <a:noFill/>
              <a:round/>
              <a:headEnd/>
              <a:tailEnd/>
            </a:ln>
          </p:spPr>
          <p:txBody>
            <a:bodyPr/>
            <a:lstStyle/>
            <a:p>
              <a:pPr>
                <a:defRPr/>
              </a:pPr>
              <a:endParaRPr lang="en-GB"/>
            </a:p>
          </p:txBody>
        </p:sp>
        <p:sp>
          <p:nvSpPr>
            <p:cNvPr id="28" name="Freeform 73"/>
            <p:cNvSpPr>
              <a:spLocks/>
            </p:cNvSpPr>
            <p:nvPr userDrawn="1"/>
          </p:nvSpPr>
          <p:spPr bwMode="auto">
            <a:xfrm>
              <a:off x="567" y="3791"/>
              <a:ext cx="50" cy="54"/>
            </a:xfrm>
            <a:custGeom>
              <a:avLst/>
              <a:gdLst/>
              <a:ahLst/>
              <a:cxnLst>
                <a:cxn ang="0">
                  <a:pos x="608" y="979"/>
                </a:cxn>
                <a:cxn ang="0">
                  <a:pos x="333" y="1085"/>
                </a:cxn>
                <a:cxn ang="0">
                  <a:pos x="0" y="371"/>
                </a:cxn>
                <a:cxn ang="0">
                  <a:pos x="25" y="362"/>
                </a:cxn>
                <a:cxn ang="0">
                  <a:pos x="44" y="400"/>
                </a:cxn>
                <a:cxn ang="0">
                  <a:pos x="53" y="420"/>
                </a:cxn>
                <a:cxn ang="0">
                  <a:pos x="63" y="439"/>
                </a:cxn>
                <a:cxn ang="0">
                  <a:pos x="92" y="449"/>
                </a:cxn>
                <a:cxn ang="0">
                  <a:pos x="92" y="458"/>
                </a:cxn>
                <a:cxn ang="0">
                  <a:pos x="121" y="458"/>
                </a:cxn>
                <a:cxn ang="0">
                  <a:pos x="140" y="449"/>
                </a:cxn>
                <a:cxn ang="0">
                  <a:pos x="164" y="449"/>
                </a:cxn>
                <a:cxn ang="0">
                  <a:pos x="184" y="439"/>
                </a:cxn>
                <a:cxn ang="0">
                  <a:pos x="690" y="184"/>
                </a:cxn>
                <a:cxn ang="0">
                  <a:pos x="747" y="155"/>
                </a:cxn>
                <a:cxn ang="0">
                  <a:pos x="767" y="131"/>
                </a:cxn>
                <a:cxn ang="0">
                  <a:pos x="776" y="92"/>
                </a:cxn>
                <a:cxn ang="0">
                  <a:pos x="757" y="44"/>
                </a:cxn>
                <a:cxn ang="0">
                  <a:pos x="747" y="15"/>
                </a:cxn>
                <a:cxn ang="0">
                  <a:pos x="776" y="0"/>
                </a:cxn>
                <a:cxn ang="0">
                  <a:pos x="993" y="458"/>
                </a:cxn>
                <a:cxn ang="0">
                  <a:pos x="964" y="473"/>
                </a:cxn>
                <a:cxn ang="0">
                  <a:pos x="935" y="420"/>
                </a:cxn>
                <a:cxn ang="0">
                  <a:pos x="916" y="400"/>
                </a:cxn>
                <a:cxn ang="0">
                  <a:pos x="906" y="381"/>
                </a:cxn>
                <a:cxn ang="0">
                  <a:pos x="897" y="362"/>
                </a:cxn>
                <a:cxn ang="0">
                  <a:pos x="877" y="362"/>
                </a:cxn>
                <a:cxn ang="0">
                  <a:pos x="858" y="362"/>
                </a:cxn>
                <a:cxn ang="0">
                  <a:pos x="839" y="362"/>
                </a:cxn>
                <a:cxn ang="0">
                  <a:pos x="824" y="371"/>
                </a:cxn>
                <a:cxn ang="0">
                  <a:pos x="786" y="381"/>
                </a:cxn>
                <a:cxn ang="0">
                  <a:pos x="290" y="632"/>
                </a:cxn>
                <a:cxn ang="0">
                  <a:pos x="270" y="632"/>
                </a:cxn>
                <a:cxn ang="0">
                  <a:pos x="251" y="641"/>
                </a:cxn>
                <a:cxn ang="0">
                  <a:pos x="241" y="641"/>
                </a:cxn>
                <a:cxn ang="0">
                  <a:pos x="241" y="651"/>
                </a:cxn>
                <a:cxn ang="0">
                  <a:pos x="222" y="670"/>
                </a:cxn>
                <a:cxn ang="0">
                  <a:pos x="222" y="689"/>
                </a:cxn>
                <a:cxn ang="0">
                  <a:pos x="222" y="718"/>
                </a:cxn>
                <a:cxn ang="0">
                  <a:pos x="241" y="747"/>
                </a:cxn>
                <a:cxn ang="0">
                  <a:pos x="270" y="829"/>
                </a:cxn>
                <a:cxn ang="0">
                  <a:pos x="290" y="858"/>
                </a:cxn>
                <a:cxn ang="0">
                  <a:pos x="299" y="868"/>
                </a:cxn>
                <a:cxn ang="0">
                  <a:pos x="318" y="897"/>
                </a:cxn>
                <a:cxn ang="0">
                  <a:pos x="333" y="916"/>
                </a:cxn>
                <a:cxn ang="0">
                  <a:pos x="352" y="930"/>
                </a:cxn>
                <a:cxn ang="0">
                  <a:pos x="381" y="950"/>
                </a:cxn>
                <a:cxn ang="0">
                  <a:pos x="410" y="950"/>
                </a:cxn>
                <a:cxn ang="0">
                  <a:pos x="429" y="950"/>
                </a:cxn>
                <a:cxn ang="0">
                  <a:pos x="458" y="959"/>
                </a:cxn>
                <a:cxn ang="0">
                  <a:pos x="468" y="959"/>
                </a:cxn>
                <a:cxn ang="0">
                  <a:pos x="487" y="959"/>
                </a:cxn>
                <a:cxn ang="0">
                  <a:pos x="502" y="959"/>
                </a:cxn>
                <a:cxn ang="0">
                  <a:pos x="531" y="959"/>
                </a:cxn>
                <a:cxn ang="0">
                  <a:pos x="550" y="950"/>
                </a:cxn>
                <a:cxn ang="0">
                  <a:pos x="569" y="950"/>
                </a:cxn>
                <a:cxn ang="0">
                  <a:pos x="598" y="950"/>
                </a:cxn>
                <a:cxn ang="0">
                  <a:pos x="608" y="979"/>
                </a:cxn>
              </a:cxnLst>
              <a:rect l="0" t="0" r="r" b="b"/>
              <a:pathLst>
                <a:path w="993" h="1085">
                  <a:moveTo>
                    <a:pt x="608" y="979"/>
                  </a:moveTo>
                  <a:lnTo>
                    <a:pt x="333" y="1085"/>
                  </a:lnTo>
                  <a:lnTo>
                    <a:pt x="0" y="371"/>
                  </a:lnTo>
                  <a:lnTo>
                    <a:pt x="25" y="362"/>
                  </a:lnTo>
                  <a:lnTo>
                    <a:pt x="44" y="400"/>
                  </a:lnTo>
                  <a:lnTo>
                    <a:pt x="53" y="420"/>
                  </a:lnTo>
                  <a:lnTo>
                    <a:pt x="63" y="439"/>
                  </a:lnTo>
                  <a:lnTo>
                    <a:pt x="92" y="449"/>
                  </a:lnTo>
                  <a:lnTo>
                    <a:pt x="92" y="458"/>
                  </a:lnTo>
                  <a:lnTo>
                    <a:pt x="121" y="458"/>
                  </a:lnTo>
                  <a:lnTo>
                    <a:pt x="140" y="449"/>
                  </a:lnTo>
                  <a:lnTo>
                    <a:pt x="164" y="449"/>
                  </a:lnTo>
                  <a:lnTo>
                    <a:pt x="184" y="439"/>
                  </a:lnTo>
                  <a:lnTo>
                    <a:pt x="690" y="184"/>
                  </a:lnTo>
                  <a:lnTo>
                    <a:pt x="747" y="155"/>
                  </a:lnTo>
                  <a:lnTo>
                    <a:pt x="767" y="131"/>
                  </a:lnTo>
                  <a:lnTo>
                    <a:pt x="776" y="92"/>
                  </a:lnTo>
                  <a:lnTo>
                    <a:pt x="757" y="44"/>
                  </a:lnTo>
                  <a:lnTo>
                    <a:pt x="747" y="15"/>
                  </a:lnTo>
                  <a:lnTo>
                    <a:pt x="776" y="0"/>
                  </a:lnTo>
                  <a:lnTo>
                    <a:pt x="993" y="458"/>
                  </a:lnTo>
                  <a:lnTo>
                    <a:pt x="964" y="473"/>
                  </a:lnTo>
                  <a:lnTo>
                    <a:pt x="935" y="420"/>
                  </a:lnTo>
                  <a:lnTo>
                    <a:pt x="916" y="400"/>
                  </a:lnTo>
                  <a:lnTo>
                    <a:pt x="906" y="381"/>
                  </a:lnTo>
                  <a:lnTo>
                    <a:pt x="897" y="362"/>
                  </a:lnTo>
                  <a:lnTo>
                    <a:pt x="877" y="362"/>
                  </a:lnTo>
                  <a:lnTo>
                    <a:pt x="858" y="362"/>
                  </a:lnTo>
                  <a:lnTo>
                    <a:pt x="839" y="362"/>
                  </a:lnTo>
                  <a:lnTo>
                    <a:pt x="824" y="371"/>
                  </a:lnTo>
                  <a:lnTo>
                    <a:pt x="786" y="381"/>
                  </a:lnTo>
                  <a:lnTo>
                    <a:pt x="290" y="632"/>
                  </a:lnTo>
                  <a:lnTo>
                    <a:pt x="270" y="632"/>
                  </a:lnTo>
                  <a:lnTo>
                    <a:pt x="251" y="641"/>
                  </a:lnTo>
                  <a:lnTo>
                    <a:pt x="241" y="641"/>
                  </a:lnTo>
                  <a:lnTo>
                    <a:pt x="241" y="651"/>
                  </a:lnTo>
                  <a:lnTo>
                    <a:pt x="222" y="670"/>
                  </a:lnTo>
                  <a:lnTo>
                    <a:pt x="222" y="689"/>
                  </a:lnTo>
                  <a:lnTo>
                    <a:pt x="222" y="718"/>
                  </a:lnTo>
                  <a:lnTo>
                    <a:pt x="241" y="747"/>
                  </a:lnTo>
                  <a:lnTo>
                    <a:pt x="270" y="829"/>
                  </a:lnTo>
                  <a:lnTo>
                    <a:pt x="290" y="858"/>
                  </a:lnTo>
                  <a:lnTo>
                    <a:pt x="299" y="868"/>
                  </a:lnTo>
                  <a:lnTo>
                    <a:pt x="318" y="897"/>
                  </a:lnTo>
                  <a:lnTo>
                    <a:pt x="333" y="916"/>
                  </a:lnTo>
                  <a:lnTo>
                    <a:pt x="352" y="930"/>
                  </a:lnTo>
                  <a:lnTo>
                    <a:pt x="381" y="950"/>
                  </a:lnTo>
                  <a:lnTo>
                    <a:pt x="410" y="950"/>
                  </a:lnTo>
                  <a:lnTo>
                    <a:pt x="429" y="950"/>
                  </a:lnTo>
                  <a:lnTo>
                    <a:pt x="458" y="959"/>
                  </a:lnTo>
                  <a:lnTo>
                    <a:pt x="468" y="959"/>
                  </a:lnTo>
                  <a:lnTo>
                    <a:pt x="487" y="959"/>
                  </a:lnTo>
                  <a:lnTo>
                    <a:pt x="502" y="959"/>
                  </a:lnTo>
                  <a:lnTo>
                    <a:pt x="531" y="959"/>
                  </a:lnTo>
                  <a:lnTo>
                    <a:pt x="550" y="950"/>
                  </a:lnTo>
                  <a:lnTo>
                    <a:pt x="569" y="950"/>
                  </a:lnTo>
                  <a:lnTo>
                    <a:pt x="598" y="950"/>
                  </a:lnTo>
                  <a:lnTo>
                    <a:pt x="608" y="979"/>
                  </a:lnTo>
                  <a:close/>
                </a:path>
              </a:pathLst>
            </a:custGeom>
            <a:solidFill>
              <a:srgbClr val="005400"/>
            </a:solidFill>
            <a:ln w="9525">
              <a:noFill/>
              <a:round/>
              <a:headEnd/>
              <a:tailEnd/>
            </a:ln>
          </p:spPr>
          <p:txBody>
            <a:bodyPr/>
            <a:lstStyle/>
            <a:p>
              <a:pPr>
                <a:defRPr/>
              </a:pPr>
              <a:endParaRPr lang="en-GB"/>
            </a:p>
          </p:txBody>
        </p:sp>
        <p:sp>
          <p:nvSpPr>
            <p:cNvPr id="29" name="Freeform 74"/>
            <p:cNvSpPr>
              <a:spLocks/>
            </p:cNvSpPr>
            <p:nvPr userDrawn="1"/>
          </p:nvSpPr>
          <p:spPr bwMode="auto">
            <a:xfrm>
              <a:off x="590" y="3855"/>
              <a:ext cx="48" cy="43"/>
            </a:xfrm>
            <a:custGeom>
              <a:avLst/>
              <a:gdLst/>
              <a:ahLst/>
              <a:cxnLst>
                <a:cxn ang="0">
                  <a:pos x="501" y="391"/>
                </a:cxn>
                <a:cxn ang="0">
                  <a:pos x="521" y="444"/>
                </a:cxn>
                <a:cxn ang="0">
                  <a:pos x="559" y="492"/>
                </a:cxn>
                <a:cxn ang="0">
                  <a:pos x="607" y="521"/>
                </a:cxn>
                <a:cxn ang="0">
                  <a:pos x="631" y="531"/>
                </a:cxn>
                <a:cxn ang="0">
                  <a:pos x="660" y="531"/>
                </a:cxn>
                <a:cxn ang="0">
                  <a:pos x="709" y="531"/>
                </a:cxn>
                <a:cxn ang="0">
                  <a:pos x="728" y="569"/>
                </a:cxn>
                <a:cxn ang="0">
                  <a:pos x="299" y="593"/>
                </a:cxn>
                <a:cxn ang="0">
                  <a:pos x="333" y="584"/>
                </a:cxn>
                <a:cxn ang="0">
                  <a:pos x="362" y="569"/>
                </a:cxn>
                <a:cxn ang="0">
                  <a:pos x="391" y="559"/>
                </a:cxn>
                <a:cxn ang="0">
                  <a:pos x="410" y="540"/>
                </a:cxn>
                <a:cxn ang="0">
                  <a:pos x="439" y="502"/>
                </a:cxn>
                <a:cxn ang="0">
                  <a:pos x="468" y="463"/>
                </a:cxn>
                <a:cxn ang="0">
                  <a:pos x="468" y="429"/>
                </a:cxn>
                <a:cxn ang="0">
                  <a:pos x="458" y="391"/>
                </a:cxn>
                <a:cxn ang="0">
                  <a:pos x="154" y="444"/>
                </a:cxn>
                <a:cxn ang="0">
                  <a:pos x="121" y="492"/>
                </a:cxn>
                <a:cxn ang="0">
                  <a:pos x="121" y="593"/>
                </a:cxn>
                <a:cxn ang="0">
                  <a:pos x="154" y="690"/>
                </a:cxn>
                <a:cxn ang="0">
                  <a:pos x="203" y="743"/>
                </a:cxn>
                <a:cxn ang="0">
                  <a:pos x="270" y="791"/>
                </a:cxn>
                <a:cxn ang="0">
                  <a:pos x="371" y="820"/>
                </a:cxn>
                <a:cxn ang="0">
                  <a:pos x="111" y="858"/>
                </a:cxn>
                <a:cxn ang="0">
                  <a:pos x="34" y="121"/>
                </a:cxn>
                <a:cxn ang="0">
                  <a:pos x="44" y="184"/>
                </a:cxn>
                <a:cxn ang="0">
                  <a:pos x="63" y="222"/>
                </a:cxn>
                <a:cxn ang="0">
                  <a:pos x="82" y="222"/>
                </a:cxn>
                <a:cxn ang="0">
                  <a:pos x="130" y="232"/>
                </a:cxn>
                <a:cxn ang="0">
                  <a:pos x="718" y="155"/>
                </a:cxn>
                <a:cxn ang="0">
                  <a:pos x="790" y="121"/>
                </a:cxn>
                <a:cxn ang="0">
                  <a:pos x="819" y="44"/>
                </a:cxn>
                <a:cxn ang="0">
                  <a:pos x="829" y="0"/>
                </a:cxn>
                <a:cxn ang="0">
                  <a:pos x="718" y="743"/>
                </a:cxn>
                <a:cxn ang="0">
                  <a:pos x="728" y="699"/>
                </a:cxn>
                <a:cxn ang="0">
                  <a:pos x="766" y="690"/>
                </a:cxn>
                <a:cxn ang="0">
                  <a:pos x="790" y="670"/>
                </a:cxn>
                <a:cxn ang="0">
                  <a:pos x="819" y="641"/>
                </a:cxn>
                <a:cxn ang="0">
                  <a:pos x="848" y="593"/>
                </a:cxn>
                <a:cxn ang="0">
                  <a:pos x="858" y="502"/>
                </a:cxn>
                <a:cxn ang="0">
                  <a:pos x="829" y="333"/>
                </a:cxn>
              </a:cxnLst>
              <a:rect l="0" t="0" r="r" b="b"/>
              <a:pathLst>
                <a:path w="945" h="858">
                  <a:moveTo>
                    <a:pt x="829" y="333"/>
                  </a:moveTo>
                  <a:lnTo>
                    <a:pt x="501" y="391"/>
                  </a:lnTo>
                  <a:lnTo>
                    <a:pt x="511" y="391"/>
                  </a:lnTo>
                  <a:lnTo>
                    <a:pt x="521" y="444"/>
                  </a:lnTo>
                  <a:lnTo>
                    <a:pt x="540" y="473"/>
                  </a:lnTo>
                  <a:lnTo>
                    <a:pt x="559" y="492"/>
                  </a:lnTo>
                  <a:lnTo>
                    <a:pt x="598" y="521"/>
                  </a:lnTo>
                  <a:lnTo>
                    <a:pt x="607" y="521"/>
                  </a:lnTo>
                  <a:lnTo>
                    <a:pt x="617" y="531"/>
                  </a:lnTo>
                  <a:lnTo>
                    <a:pt x="631" y="531"/>
                  </a:lnTo>
                  <a:lnTo>
                    <a:pt x="641" y="531"/>
                  </a:lnTo>
                  <a:lnTo>
                    <a:pt x="660" y="531"/>
                  </a:lnTo>
                  <a:lnTo>
                    <a:pt x="680" y="531"/>
                  </a:lnTo>
                  <a:lnTo>
                    <a:pt x="709" y="531"/>
                  </a:lnTo>
                  <a:lnTo>
                    <a:pt x="728" y="531"/>
                  </a:lnTo>
                  <a:lnTo>
                    <a:pt x="728" y="569"/>
                  </a:lnTo>
                  <a:lnTo>
                    <a:pt x="299" y="632"/>
                  </a:lnTo>
                  <a:lnTo>
                    <a:pt x="299" y="593"/>
                  </a:lnTo>
                  <a:lnTo>
                    <a:pt x="313" y="584"/>
                  </a:lnTo>
                  <a:lnTo>
                    <a:pt x="333" y="584"/>
                  </a:lnTo>
                  <a:lnTo>
                    <a:pt x="352" y="574"/>
                  </a:lnTo>
                  <a:lnTo>
                    <a:pt x="362" y="569"/>
                  </a:lnTo>
                  <a:lnTo>
                    <a:pt x="371" y="569"/>
                  </a:lnTo>
                  <a:lnTo>
                    <a:pt x="391" y="559"/>
                  </a:lnTo>
                  <a:lnTo>
                    <a:pt x="400" y="550"/>
                  </a:lnTo>
                  <a:lnTo>
                    <a:pt x="410" y="540"/>
                  </a:lnTo>
                  <a:lnTo>
                    <a:pt x="439" y="531"/>
                  </a:lnTo>
                  <a:lnTo>
                    <a:pt x="439" y="502"/>
                  </a:lnTo>
                  <a:lnTo>
                    <a:pt x="458" y="492"/>
                  </a:lnTo>
                  <a:lnTo>
                    <a:pt x="468" y="463"/>
                  </a:lnTo>
                  <a:lnTo>
                    <a:pt x="468" y="444"/>
                  </a:lnTo>
                  <a:lnTo>
                    <a:pt x="468" y="429"/>
                  </a:lnTo>
                  <a:lnTo>
                    <a:pt x="458" y="400"/>
                  </a:lnTo>
                  <a:lnTo>
                    <a:pt x="458" y="391"/>
                  </a:lnTo>
                  <a:lnTo>
                    <a:pt x="203" y="429"/>
                  </a:lnTo>
                  <a:lnTo>
                    <a:pt x="154" y="444"/>
                  </a:lnTo>
                  <a:lnTo>
                    <a:pt x="121" y="463"/>
                  </a:lnTo>
                  <a:lnTo>
                    <a:pt x="121" y="492"/>
                  </a:lnTo>
                  <a:lnTo>
                    <a:pt x="121" y="531"/>
                  </a:lnTo>
                  <a:lnTo>
                    <a:pt x="121" y="593"/>
                  </a:lnTo>
                  <a:lnTo>
                    <a:pt x="140" y="641"/>
                  </a:lnTo>
                  <a:lnTo>
                    <a:pt x="154" y="690"/>
                  </a:lnTo>
                  <a:lnTo>
                    <a:pt x="174" y="714"/>
                  </a:lnTo>
                  <a:lnTo>
                    <a:pt x="203" y="743"/>
                  </a:lnTo>
                  <a:lnTo>
                    <a:pt x="232" y="771"/>
                  </a:lnTo>
                  <a:lnTo>
                    <a:pt x="270" y="791"/>
                  </a:lnTo>
                  <a:lnTo>
                    <a:pt x="323" y="810"/>
                  </a:lnTo>
                  <a:lnTo>
                    <a:pt x="371" y="820"/>
                  </a:lnTo>
                  <a:lnTo>
                    <a:pt x="371" y="858"/>
                  </a:lnTo>
                  <a:lnTo>
                    <a:pt x="111" y="858"/>
                  </a:lnTo>
                  <a:lnTo>
                    <a:pt x="0" y="131"/>
                  </a:lnTo>
                  <a:lnTo>
                    <a:pt x="34" y="121"/>
                  </a:lnTo>
                  <a:lnTo>
                    <a:pt x="34" y="155"/>
                  </a:lnTo>
                  <a:lnTo>
                    <a:pt x="44" y="184"/>
                  </a:lnTo>
                  <a:lnTo>
                    <a:pt x="53" y="193"/>
                  </a:lnTo>
                  <a:lnTo>
                    <a:pt x="63" y="222"/>
                  </a:lnTo>
                  <a:lnTo>
                    <a:pt x="73" y="222"/>
                  </a:lnTo>
                  <a:lnTo>
                    <a:pt x="82" y="222"/>
                  </a:lnTo>
                  <a:lnTo>
                    <a:pt x="111" y="232"/>
                  </a:lnTo>
                  <a:lnTo>
                    <a:pt x="130" y="232"/>
                  </a:lnTo>
                  <a:lnTo>
                    <a:pt x="154" y="222"/>
                  </a:lnTo>
                  <a:lnTo>
                    <a:pt x="718" y="155"/>
                  </a:lnTo>
                  <a:lnTo>
                    <a:pt x="766" y="140"/>
                  </a:lnTo>
                  <a:lnTo>
                    <a:pt x="790" y="121"/>
                  </a:lnTo>
                  <a:lnTo>
                    <a:pt x="819" y="82"/>
                  </a:lnTo>
                  <a:lnTo>
                    <a:pt x="819" y="44"/>
                  </a:lnTo>
                  <a:lnTo>
                    <a:pt x="810" y="15"/>
                  </a:lnTo>
                  <a:lnTo>
                    <a:pt x="829" y="0"/>
                  </a:lnTo>
                  <a:lnTo>
                    <a:pt x="945" y="709"/>
                  </a:lnTo>
                  <a:lnTo>
                    <a:pt x="718" y="743"/>
                  </a:lnTo>
                  <a:lnTo>
                    <a:pt x="709" y="709"/>
                  </a:lnTo>
                  <a:lnTo>
                    <a:pt x="728" y="699"/>
                  </a:lnTo>
                  <a:lnTo>
                    <a:pt x="747" y="699"/>
                  </a:lnTo>
                  <a:lnTo>
                    <a:pt x="766" y="690"/>
                  </a:lnTo>
                  <a:lnTo>
                    <a:pt x="786" y="680"/>
                  </a:lnTo>
                  <a:lnTo>
                    <a:pt x="790" y="670"/>
                  </a:lnTo>
                  <a:lnTo>
                    <a:pt x="800" y="661"/>
                  </a:lnTo>
                  <a:lnTo>
                    <a:pt x="819" y="641"/>
                  </a:lnTo>
                  <a:lnTo>
                    <a:pt x="829" y="632"/>
                  </a:lnTo>
                  <a:lnTo>
                    <a:pt x="848" y="593"/>
                  </a:lnTo>
                  <a:lnTo>
                    <a:pt x="858" y="559"/>
                  </a:lnTo>
                  <a:lnTo>
                    <a:pt x="858" y="502"/>
                  </a:lnTo>
                  <a:lnTo>
                    <a:pt x="848" y="434"/>
                  </a:lnTo>
                  <a:lnTo>
                    <a:pt x="829" y="333"/>
                  </a:lnTo>
                  <a:close/>
                </a:path>
              </a:pathLst>
            </a:custGeom>
            <a:solidFill>
              <a:srgbClr val="005400"/>
            </a:solidFill>
            <a:ln w="9525">
              <a:noFill/>
              <a:round/>
              <a:headEnd/>
              <a:tailEnd/>
            </a:ln>
          </p:spPr>
          <p:txBody>
            <a:bodyPr/>
            <a:lstStyle/>
            <a:p>
              <a:pPr>
                <a:defRPr/>
              </a:pPr>
              <a:endParaRPr lang="en-GB"/>
            </a:p>
          </p:txBody>
        </p:sp>
        <p:sp>
          <p:nvSpPr>
            <p:cNvPr id="30" name="Freeform 75"/>
            <p:cNvSpPr>
              <a:spLocks/>
            </p:cNvSpPr>
            <p:nvPr userDrawn="1"/>
          </p:nvSpPr>
          <p:spPr bwMode="auto">
            <a:xfrm>
              <a:off x="590" y="3921"/>
              <a:ext cx="48" cy="43"/>
            </a:xfrm>
            <a:custGeom>
              <a:avLst/>
              <a:gdLst/>
              <a:ahLst/>
              <a:cxnLst>
                <a:cxn ang="0">
                  <a:pos x="520" y="410"/>
                </a:cxn>
                <a:cxn ang="0">
                  <a:pos x="520" y="496"/>
                </a:cxn>
                <a:cxn ang="0">
                  <a:pos x="568" y="549"/>
                </a:cxn>
                <a:cxn ang="0">
                  <a:pos x="597" y="569"/>
                </a:cxn>
                <a:cxn ang="0">
                  <a:pos x="626" y="578"/>
                </a:cxn>
                <a:cxn ang="0">
                  <a:pos x="650" y="588"/>
                </a:cxn>
                <a:cxn ang="0">
                  <a:pos x="689" y="607"/>
                </a:cxn>
                <a:cxn ang="0">
                  <a:pos x="250" y="569"/>
                </a:cxn>
                <a:cxn ang="0">
                  <a:pos x="279" y="530"/>
                </a:cxn>
                <a:cxn ang="0">
                  <a:pos x="318" y="530"/>
                </a:cxn>
                <a:cxn ang="0">
                  <a:pos x="342" y="530"/>
                </a:cxn>
                <a:cxn ang="0">
                  <a:pos x="371" y="520"/>
                </a:cxn>
                <a:cxn ang="0">
                  <a:pos x="409" y="511"/>
                </a:cxn>
                <a:cxn ang="0">
                  <a:pos x="448" y="477"/>
                </a:cxn>
                <a:cxn ang="0">
                  <a:pos x="457" y="458"/>
                </a:cxn>
                <a:cxn ang="0">
                  <a:pos x="467" y="429"/>
                </a:cxn>
                <a:cxn ang="0">
                  <a:pos x="477" y="400"/>
                </a:cxn>
                <a:cxn ang="0">
                  <a:pos x="192" y="352"/>
                </a:cxn>
                <a:cxn ang="0">
                  <a:pos x="159" y="352"/>
                </a:cxn>
                <a:cxn ang="0">
                  <a:pos x="130" y="371"/>
                </a:cxn>
                <a:cxn ang="0">
                  <a:pos x="120" y="410"/>
                </a:cxn>
                <a:cxn ang="0">
                  <a:pos x="101" y="487"/>
                </a:cxn>
                <a:cxn ang="0">
                  <a:pos x="91" y="578"/>
                </a:cxn>
                <a:cxn ang="0">
                  <a:pos x="120" y="655"/>
                </a:cxn>
                <a:cxn ang="0">
                  <a:pos x="173" y="728"/>
                </a:cxn>
                <a:cxn ang="0">
                  <a:pos x="269" y="776"/>
                </a:cxn>
                <a:cxn ang="0">
                  <a:pos x="0" y="728"/>
                </a:cxn>
                <a:cxn ang="0">
                  <a:pos x="159" y="0"/>
                </a:cxn>
                <a:cxn ang="0">
                  <a:pos x="159" y="82"/>
                </a:cxn>
                <a:cxn ang="0">
                  <a:pos x="192" y="130"/>
                </a:cxn>
                <a:cxn ang="0">
                  <a:pos x="799" y="231"/>
                </a:cxn>
                <a:cxn ang="0">
                  <a:pos x="848" y="231"/>
                </a:cxn>
                <a:cxn ang="0">
                  <a:pos x="886" y="222"/>
                </a:cxn>
                <a:cxn ang="0">
                  <a:pos x="906" y="202"/>
                </a:cxn>
                <a:cxn ang="0">
                  <a:pos x="925" y="159"/>
                </a:cxn>
                <a:cxn ang="0">
                  <a:pos x="963" y="130"/>
                </a:cxn>
                <a:cxn ang="0">
                  <a:pos x="616" y="805"/>
                </a:cxn>
                <a:cxn ang="0">
                  <a:pos x="640" y="766"/>
                </a:cxn>
                <a:cxn ang="0">
                  <a:pos x="689" y="766"/>
                </a:cxn>
                <a:cxn ang="0">
                  <a:pos x="718" y="757"/>
                </a:cxn>
                <a:cxn ang="0">
                  <a:pos x="746" y="737"/>
                </a:cxn>
                <a:cxn ang="0">
                  <a:pos x="799" y="699"/>
                </a:cxn>
                <a:cxn ang="0">
                  <a:pos x="828" y="627"/>
                </a:cxn>
                <a:cxn ang="0">
                  <a:pos x="857" y="458"/>
                </a:cxn>
              </a:cxnLst>
              <a:rect l="0" t="0" r="r" b="b"/>
              <a:pathLst>
                <a:path w="963" h="853">
                  <a:moveTo>
                    <a:pt x="857" y="458"/>
                  </a:moveTo>
                  <a:lnTo>
                    <a:pt x="520" y="410"/>
                  </a:lnTo>
                  <a:lnTo>
                    <a:pt x="520" y="458"/>
                  </a:lnTo>
                  <a:lnTo>
                    <a:pt x="520" y="496"/>
                  </a:lnTo>
                  <a:lnTo>
                    <a:pt x="549" y="520"/>
                  </a:lnTo>
                  <a:lnTo>
                    <a:pt x="568" y="549"/>
                  </a:lnTo>
                  <a:lnTo>
                    <a:pt x="587" y="559"/>
                  </a:lnTo>
                  <a:lnTo>
                    <a:pt x="597" y="569"/>
                  </a:lnTo>
                  <a:lnTo>
                    <a:pt x="607" y="578"/>
                  </a:lnTo>
                  <a:lnTo>
                    <a:pt x="626" y="578"/>
                  </a:lnTo>
                  <a:lnTo>
                    <a:pt x="636" y="588"/>
                  </a:lnTo>
                  <a:lnTo>
                    <a:pt x="650" y="588"/>
                  </a:lnTo>
                  <a:lnTo>
                    <a:pt x="669" y="598"/>
                  </a:lnTo>
                  <a:lnTo>
                    <a:pt x="689" y="607"/>
                  </a:lnTo>
                  <a:lnTo>
                    <a:pt x="689" y="636"/>
                  </a:lnTo>
                  <a:lnTo>
                    <a:pt x="250" y="569"/>
                  </a:lnTo>
                  <a:lnTo>
                    <a:pt x="260" y="530"/>
                  </a:lnTo>
                  <a:lnTo>
                    <a:pt x="279" y="530"/>
                  </a:lnTo>
                  <a:lnTo>
                    <a:pt x="298" y="530"/>
                  </a:lnTo>
                  <a:lnTo>
                    <a:pt x="318" y="530"/>
                  </a:lnTo>
                  <a:lnTo>
                    <a:pt x="332" y="530"/>
                  </a:lnTo>
                  <a:lnTo>
                    <a:pt x="342" y="530"/>
                  </a:lnTo>
                  <a:lnTo>
                    <a:pt x="361" y="530"/>
                  </a:lnTo>
                  <a:lnTo>
                    <a:pt x="371" y="520"/>
                  </a:lnTo>
                  <a:lnTo>
                    <a:pt x="390" y="520"/>
                  </a:lnTo>
                  <a:lnTo>
                    <a:pt x="409" y="511"/>
                  </a:lnTo>
                  <a:lnTo>
                    <a:pt x="428" y="496"/>
                  </a:lnTo>
                  <a:lnTo>
                    <a:pt x="448" y="477"/>
                  </a:lnTo>
                  <a:lnTo>
                    <a:pt x="448" y="467"/>
                  </a:lnTo>
                  <a:lnTo>
                    <a:pt x="457" y="458"/>
                  </a:lnTo>
                  <a:lnTo>
                    <a:pt x="467" y="439"/>
                  </a:lnTo>
                  <a:lnTo>
                    <a:pt x="467" y="429"/>
                  </a:lnTo>
                  <a:lnTo>
                    <a:pt x="477" y="410"/>
                  </a:lnTo>
                  <a:lnTo>
                    <a:pt x="477" y="400"/>
                  </a:lnTo>
                  <a:lnTo>
                    <a:pt x="221" y="352"/>
                  </a:lnTo>
                  <a:lnTo>
                    <a:pt x="192" y="352"/>
                  </a:lnTo>
                  <a:lnTo>
                    <a:pt x="163" y="352"/>
                  </a:lnTo>
                  <a:lnTo>
                    <a:pt x="159" y="352"/>
                  </a:lnTo>
                  <a:lnTo>
                    <a:pt x="139" y="361"/>
                  </a:lnTo>
                  <a:lnTo>
                    <a:pt x="130" y="371"/>
                  </a:lnTo>
                  <a:lnTo>
                    <a:pt x="120" y="381"/>
                  </a:lnTo>
                  <a:lnTo>
                    <a:pt x="120" y="410"/>
                  </a:lnTo>
                  <a:lnTo>
                    <a:pt x="110" y="429"/>
                  </a:lnTo>
                  <a:lnTo>
                    <a:pt x="101" y="487"/>
                  </a:lnTo>
                  <a:lnTo>
                    <a:pt x="91" y="530"/>
                  </a:lnTo>
                  <a:lnTo>
                    <a:pt x="91" y="578"/>
                  </a:lnTo>
                  <a:lnTo>
                    <a:pt x="110" y="617"/>
                  </a:lnTo>
                  <a:lnTo>
                    <a:pt x="120" y="655"/>
                  </a:lnTo>
                  <a:lnTo>
                    <a:pt x="149" y="689"/>
                  </a:lnTo>
                  <a:lnTo>
                    <a:pt x="173" y="728"/>
                  </a:lnTo>
                  <a:lnTo>
                    <a:pt x="221" y="757"/>
                  </a:lnTo>
                  <a:lnTo>
                    <a:pt x="269" y="776"/>
                  </a:lnTo>
                  <a:lnTo>
                    <a:pt x="260" y="814"/>
                  </a:lnTo>
                  <a:lnTo>
                    <a:pt x="0" y="728"/>
                  </a:lnTo>
                  <a:lnTo>
                    <a:pt x="120" y="0"/>
                  </a:lnTo>
                  <a:lnTo>
                    <a:pt x="159" y="0"/>
                  </a:lnTo>
                  <a:lnTo>
                    <a:pt x="159" y="34"/>
                  </a:lnTo>
                  <a:lnTo>
                    <a:pt x="159" y="82"/>
                  </a:lnTo>
                  <a:lnTo>
                    <a:pt x="163" y="111"/>
                  </a:lnTo>
                  <a:lnTo>
                    <a:pt x="192" y="130"/>
                  </a:lnTo>
                  <a:lnTo>
                    <a:pt x="250" y="149"/>
                  </a:lnTo>
                  <a:lnTo>
                    <a:pt x="799" y="231"/>
                  </a:lnTo>
                  <a:lnTo>
                    <a:pt x="838" y="231"/>
                  </a:lnTo>
                  <a:lnTo>
                    <a:pt x="848" y="231"/>
                  </a:lnTo>
                  <a:lnTo>
                    <a:pt x="867" y="231"/>
                  </a:lnTo>
                  <a:lnTo>
                    <a:pt x="886" y="222"/>
                  </a:lnTo>
                  <a:lnTo>
                    <a:pt x="896" y="212"/>
                  </a:lnTo>
                  <a:lnTo>
                    <a:pt x="906" y="202"/>
                  </a:lnTo>
                  <a:lnTo>
                    <a:pt x="915" y="183"/>
                  </a:lnTo>
                  <a:lnTo>
                    <a:pt x="925" y="159"/>
                  </a:lnTo>
                  <a:lnTo>
                    <a:pt x="925" y="121"/>
                  </a:lnTo>
                  <a:lnTo>
                    <a:pt x="963" y="130"/>
                  </a:lnTo>
                  <a:lnTo>
                    <a:pt x="848" y="853"/>
                  </a:lnTo>
                  <a:lnTo>
                    <a:pt x="616" y="805"/>
                  </a:lnTo>
                  <a:lnTo>
                    <a:pt x="626" y="766"/>
                  </a:lnTo>
                  <a:lnTo>
                    <a:pt x="640" y="766"/>
                  </a:lnTo>
                  <a:lnTo>
                    <a:pt x="660" y="766"/>
                  </a:lnTo>
                  <a:lnTo>
                    <a:pt x="689" y="766"/>
                  </a:lnTo>
                  <a:lnTo>
                    <a:pt x="698" y="766"/>
                  </a:lnTo>
                  <a:lnTo>
                    <a:pt x="718" y="757"/>
                  </a:lnTo>
                  <a:lnTo>
                    <a:pt x="737" y="757"/>
                  </a:lnTo>
                  <a:lnTo>
                    <a:pt x="746" y="737"/>
                  </a:lnTo>
                  <a:lnTo>
                    <a:pt x="766" y="728"/>
                  </a:lnTo>
                  <a:lnTo>
                    <a:pt x="799" y="699"/>
                  </a:lnTo>
                  <a:lnTo>
                    <a:pt x="809" y="675"/>
                  </a:lnTo>
                  <a:lnTo>
                    <a:pt x="828" y="627"/>
                  </a:lnTo>
                  <a:lnTo>
                    <a:pt x="838" y="549"/>
                  </a:lnTo>
                  <a:lnTo>
                    <a:pt x="857" y="458"/>
                  </a:lnTo>
                  <a:close/>
                </a:path>
              </a:pathLst>
            </a:custGeom>
            <a:solidFill>
              <a:srgbClr val="005400"/>
            </a:solidFill>
            <a:ln w="9525">
              <a:noFill/>
              <a:round/>
              <a:headEnd/>
              <a:tailEnd/>
            </a:ln>
          </p:spPr>
          <p:txBody>
            <a:bodyPr/>
            <a:lstStyle/>
            <a:p>
              <a:pPr>
                <a:defRPr/>
              </a:pPr>
              <a:endParaRPr lang="en-GB"/>
            </a:p>
          </p:txBody>
        </p:sp>
        <p:sp>
          <p:nvSpPr>
            <p:cNvPr id="31" name="Freeform 76"/>
            <p:cNvSpPr>
              <a:spLocks/>
            </p:cNvSpPr>
            <p:nvPr userDrawn="1"/>
          </p:nvSpPr>
          <p:spPr bwMode="auto">
            <a:xfrm>
              <a:off x="570" y="3977"/>
              <a:ext cx="52" cy="52"/>
            </a:xfrm>
            <a:custGeom>
              <a:avLst/>
              <a:gdLst/>
              <a:ahLst/>
              <a:cxnLst>
                <a:cxn ang="0">
                  <a:pos x="260" y="0"/>
                </a:cxn>
                <a:cxn ang="0">
                  <a:pos x="289" y="5"/>
                </a:cxn>
                <a:cxn ang="0">
                  <a:pos x="289" y="24"/>
                </a:cxn>
                <a:cxn ang="0">
                  <a:pos x="269" y="72"/>
                </a:cxn>
                <a:cxn ang="0">
                  <a:pos x="269" y="111"/>
                </a:cxn>
                <a:cxn ang="0">
                  <a:pos x="289" y="140"/>
                </a:cxn>
                <a:cxn ang="0">
                  <a:pos x="332" y="164"/>
                </a:cxn>
                <a:cxn ang="0">
                  <a:pos x="848" y="439"/>
                </a:cxn>
                <a:cxn ang="0">
                  <a:pos x="867" y="439"/>
                </a:cxn>
                <a:cxn ang="0">
                  <a:pos x="891" y="453"/>
                </a:cxn>
                <a:cxn ang="0">
                  <a:pos x="910" y="453"/>
                </a:cxn>
                <a:cxn ang="0">
                  <a:pos x="939" y="453"/>
                </a:cxn>
                <a:cxn ang="0">
                  <a:pos x="949" y="444"/>
                </a:cxn>
                <a:cxn ang="0">
                  <a:pos x="968" y="439"/>
                </a:cxn>
                <a:cxn ang="0">
                  <a:pos x="978" y="429"/>
                </a:cxn>
                <a:cxn ang="0">
                  <a:pos x="987" y="400"/>
                </a:cxn>
                <a:cxn ang="0">
                  <a:pos x="997" y="371"/>
                </a:cxn>
                <a:cxn ang="0">
                  <a:pos x="1036" y="400"/>
                </a:cxn>
                <a:cxn ang="0">
                  <a:pos x="838" y="762"/>
                </a:cxn>
                <a:cxn ang="0">
                  <a:pos x="819" y="810"/>
                </a:cxn>
                <a:cxn ang="0">
                  <a:pos x="780" y="858"/>
                </a:cxn>
                <a:cxn ang="0">
                  <a:pos x="751" y="892"/>
                </a:cxn>
                <a:cxn ang="0">
                  <a:pos x="727" y="921"/>
                </a:cxn>
                <a:cxn ang="0">
                  <a:pos x="689" y="949"/>
                </a:cxn>
                <a:cxn ang="0">
                  <a:pos x="650" y="969"/>
                </a:cxn>
                <a:cxn ang="0">
                  <a:pos x="612" y="998"/>
                </a:cxn>
                <a:cxn ang="0">
                  <a:pos x="568" y="1007"/>
                </a:cxn>
                <a:cxn ang="0">
                  <a:pos x="530" y="1007"/>
                </a:cxn>
                <a:cxn ang="0">
                  <a:pos x="481" y="1027"/>
                </a:cxn>
                <a:cxn ang="0">
                  <a:pos x="438" y="1027"/>
                </a:cxn>
                <a:cxn ang="0">
                  <a:pos x="399" y="1017"/>
                </a:cxn>
                <a:cxn ang="0">
                  <a:pos x="361" y="1007"/>
                </a:cxn>
                <a:cxn ang="0">
                  <a:pos x="313" y="998"/>
                </a:cxn>
                <a:cxn ang="0">
                  <a:pos x="279" y="978"/>
                </a:cxn>
                <a:cxn ang="0">
                  <a:pos x="231" y="959"/>
                </a:cxn>
                <a:cxn ang="0">
                  <a:pos x="173" y="930"/>
                </a:cxn>
                <a:cxn ang="0">
                  <a:pos x="130" y="892"/>
                </a:cxn>
                <a:cxn ang="0">
                  <a:pos x="91" y="858"/>
                </a:cxn>
                <a:cxn ang="0">
                  <a:pos x="53" y="819"/>
                </a:cxn>
                <a:cxn ang="0">
                  <a:pos x="43" y="781"/>
                </a:cxn>
                <a:cxn ang="0">
                  <a:pos x="14" y="733"/>
                </a:cxn>
                <a:cxn ang="0">
                  <a:pos x="0" y="689"/>
                </a:cxn>
                <a:cxn ang="0">
                  <a:pos x="0" y="631"/>
                </a:cxn>
                <a:cxn ang="0">
                  <a:pos x="0" y="593"/>
                </a:cxn>
                <a:cxn ang="0">
                  <a:pos x="0" y="550"/>
                </a:cxn>
                <a:cxn ang="0">
                  <a:pos x="4" y="511"/>
                </a:cxn>
                <a:cxn ang="0">
                  <a:pos x="14" y="472"/>
                </a:cxn>
                <a:cxn ang="0">
                  <a:pos x="24" y="453"/>
                </a:cxn>
                <a:cxn ang="0">
                  <a:pos x="43" y="429"/>
                </a:cxn>
                <a:cxn ang="0">
                  <a:pos x="53" y="400"/>
                </a:cxn>
                <a:cxn ang="0">
                  <a:pos x="72" y="362"/>
                </a:cxn>
                <a:cxn ang="0">
                  <a:pos x="260" y="0"/>
                </a:cxn>
              </a:cxnLst>
              <a:rect l="0" t="0" r="r" b="b"/>
              <a:pathLst>
                <a:path w="1036" h="1027">
                  <a:moveTo>
                    <a:pt x="260" y="0"/>
                  </a:moveTo>
                  <a:lnTo>
                    <a:pt x="289" y="5"/>
                  </a:lnTo>
                  <a:lnTo>
                    <a:pt x="289" y="24"/>
                  </a:lnTo>
                  <a:lnTo>
                    <a:pt x="269" y="72"/>
                  </a:lnTo>
                  <a:lnTo>
                    <a:pt x="269" y="111"/>
                  </a:lnTo>
                  <a:lnTo>
                    <a:pt x="289" y="140"/>
                  </a:lnTo>
                  <a:lnTo>
                    <a:pt x="332" y="164"/>
                  </a:lnTo>
                  <a:lnTo>
                    <a:pt x="848" y="439"/>
                  </a:lnTo>
                  <a:lnTo>
                    <a:pt x="867" y="439"/>
                  </a:lnTo>
                  <a:lnTo>
                    <a:pt x="891" y="453"/>
                  </a:lnTo>
                  <a:lnTo>
                    <a:pt x="910" y="453"/>
                  </a:lnTo>
                  <a:lnTo>
                    <a:pt x="939" y="453"/>
                  </a:lnTo>
                  <a:lnTo>
                    <a:pt x="949" y="444"/>
                  </a:lnTo>
                  <a:lnTo>
                    <a:pt x="968" y="439"/>
                  </a:lnTo>
                  <a:lnTo>
                    <a:pt x="978" y="429"/>
                  </a:lnTo>
                  <a:lnTo>
                    <a:pt x="987" y="400"/>
                  </a:lnTo>
                  <a:lnTo>
                    <a:pt x="997" y="371"/>
                  </a:lnTo>
                  <a:lnTo>
                    <a:pt x="1036" y="400"/>
                  </a:lnTo>
                  <a:lnTo>
                    <a:pt x="838" y="762"/>
                  </a:lnTo>
                  <a:lnTo>
                    <a:pt x="819" y="810"/>
                  </a:lnTo>
                  <a:lnTo>
                    <a:pt x="780" y="858"/>
                  </a:lnTo>
                  <a:lnTo>
                    <a:pt x="751" y="892"/>
                  </a:lnTo>
                  <a:lnTo>
                    <a:pt x="727" y="921"/>
                  </a:lnTo>
                  <a:lnTo>
                    <a:pt x="689" y="949"/>
                  </a:lnTo>
                  <a:lnTo>
                    <a:pt x="650" y="969"/>
                  </a:lnTo>
                  <a:lnTo>
                    <a:pt x="612" y="998"/>
                  </a:lnTo>
                  <a:lnTo>
                    <a:pt x="568" y="1007"/>
                  </a:lnTo>
                  <a:lnTo>
                    <a:pt x="530" y="1007"/>
                  </a:lnTo>
                  <a:lnTo>
                    <a:pt x="481" y="1027"/>
                  </a:lnTo>
                  <a:lnTo>
                    <a:pt x="438" y="1027"/>
                  </a:lnTo>
                  <a:lnTo>
                    <a:pt x="399" y="1017"/>
                  </a:lnTo>
                  <a:lnTo>
                    <a:pt x="361" y="1007"/>
                  </a:lnTo>
                  <a:lnTo>
                    <a:pt x="313" y="998"/>
                  </a:lnTo>
                  <a:lnTo>
                    <a:pt x="279" y="978"/>
                  </a:lnTo>
                  <a:lnTo>
                    <a:pt x="231" y="959"/>
                  </a:lnTo>
                  <a:lnTo>
                    <a:pt x="173" y="930"/>
                  </a:lnTo>
                  <a:lnTo>
                    <a:pt x="130" y="892"/>
                  </a:lnTo>
                  <a:lnTo>
                    <a:pt x="91" y="858"/>
                  </a:lnTo>
                  <a:lnTo>
                    <a:pt x="53" y="819"/>
                  </a:lnTo>
                  <a:lnTo>
                    <a:pt x="43" y="781"/>
                  </a:lnTo>
                  <a:lnTo>
                    <a:pt x="14" y="733"/>
                  </a:lnTo>
                  <a:lnTo>
                    <a:pt x="0" y="689"/>
                  </a:lnTo>
                  <a:lnTo>
                    <a:pt x="0" y="631"/>
                  </a:lnTo>
                  <a:lnTo>
                    <a:pt x="0" y="593"/>
                  </a:lnTo>
                  <a:lnTo>
                    <a:pt x="0" y="550"/>
                  </a:lnTo>
                  <a:lnTo>
                    <a:pt x="4" y="511"/>
                  </a:lnTo>
                  <a:lnTo>
                    <a:pt x="14" y="472"/>
                  </a:lnTo>
                  <a:lnTo>
                    <a:pt x="24" y="453"/>
                  </a:lnTo>
                  <a:lnTo>
                    <a:pt x="43" y="429"/>
                  </a:lnTo>
                  <a:lnTo>
                    <a:pt x="53" y="400"/>
                  </a:lnTo>
                  <a:lnTo>
                    <a:pt x="72" y="362"/>
                  </a:lnTo>
                  <a:lnTo>
                    <a:pt x="260" y="0"/>
                  </a:lnTo>
                  <a:close/>
                </a:path>
              </a:pathLst>
            </a:custGeom>
            <a:solidFill>
              <a:srgbClr val="005400"/>
            </a:solidFill>
            <a:ln w="9525">
              <a:noFill/>
              <a:round/>
              <a:headEnd/>
              <a:tailEnd/>
            </a:ln>
          </p:spPr>
          <p:txBody>
            <a:bodyPr/>
            <a:lstStyle/>
            <a:p>
              <a:pPr>
                <a:defRPr/>
              </a:pPr>
              <a:endParaRPr lang="en-GB"/>
            </a:p>
          </p:txBody>
        </p:sp>
        <p:sp>
          <p:nvSpPr>
            <p:cNvPr id="32" name="Freeform 77"/>
            <p:cNvSpPr>
              <a:spLocks/>
            </p:cNvSpPr>
            <p:nvPr userDrawn="1"/>
          </p:nvSpPr>
          <p:spPr bwMode="auto">
            <a:xfrm>
              <a:off x="575" y="3997"/>
              <a:ext cx="36" cy="21"/>
            </a:xfrm>
            <a:custGeom>
              <a:avLst/>
              <a:gdLst/>
              <a:ahLst/>
              <a:cxnLst>
                <a:cxn ang="0">
                  <a:pos x="713" y="284"/>
                </a:cxn>
                <a:cxn ang="0">
                  <a:pos x="149" y="15"/>
                </a:cxn>
                <a:cxn ang="0">
                  <a:pos x="121" y="5"/>
                </a:cxn>
                <a:cxn ang="0">
                  <a:pos x="101" y="0"/>
                </a:cxn>
                <a:cxn ang="0">
                  <a:pos x="92" y="0"/>
                </a:cxn>
                <a:cxn ang="0">
                  <a:pos x="82" y="0"/>
                </a:cxn>
                <a:cxn ang="0">
                  <a:pos x="72" y="0"/>
                </a:cxn>
                <a:cxn ang="0">
                  <a:pos x="43" y="5"/>
                </a:cxn>
                <a:cxn ang="0">
                  <a:pos x="43" y="24"/>
                </a:cxn>
                <a:cxn ang="0">
                  <a:pos x="24" y="43"/>
                </a:cxn>
                <a:cxn ang="0">
                  <a:pos x="15" y="82"/>
                </a:cxn>
                <a:cxn ang="0">
                  <a:pos x="0" y="111"/>
                </a:cxn>
                <a:cxn ang="0">
                  <a:pos x="5" y="154"/>
                </a:cxn>
                <a:cxn ang="0">
                  <a:pos x="15" y="174"/>
                </a:cxn>
                <a:cxn ang="0">
                  <a:pos x="34" y="202"/>
                </a:cxn>
                <a:cxn ang="0">
                  <a:pos x="43" y="222"/>
                </a:cxn>
                <a:cxn ang="0">
                  <a:pos x="72" y="251"/>
                </a:cxn>
                <a:cxn ang="0">
                  <a:pos x="101" y="270"/>
                </a:cxn>
                <a:cxn ang="0">
                  <a:pos x="121" y="284"/>
                </a:cxn>
                <a:cxn ang="0">
                  <a:pos x="159" y="304"/>
                </a:cxn>
                <a:cxn ang="0">
                  <a:pos x="193" y="333"/>
                </a:cxn>
                <a:cxn ang="0">
                  <a:pos x="241" y="352"/>
                </a:cxn>
                <a:cxn ang="0">
                  <a:pos x="280" y="381"/>
                </a:cxn>
                <a:cxn ang="0">
                  <a:pos x="337" y="390"/>
                </a:cxn>
                <a:cxn ang="0">
                  <a:pos x="371" y="410"/>
                </a:cxn>
                <a:cxn ang="0">
                  <a:pos x="410" y="419"/>
                </a:cxn>
                <a:cxn ang="0">
                  <a:pos x="458" y="429"/>
                </a:cxn>
                <a:cxn ang="0">
                  <a:pos x="496" y="429"/>
                </a:cxn>
                <a:cxn ang="0">
                  <a:pos x="525" y="429"/>
                </a:cxn>
                <a:cxn ang="0">
                  <a:pos x="559" y="429"/>
                </a:cxn>
                <a:cxn ang="0">
                  <a:pos x="578" y="429"/>
                </a:cxn>
                <a:cxn ang="0">
                  <a:pos x="598" y="419"/>
                </a:cxn>
                <a:cxn ang="0">
                  <a:pos x="617" y="410"/>
                </a:cxn>
                <a:cxn ang="0">
                  <a:pos x="627" y="400"/>
                </a:cxn>
                <a:cxn ang="0">
                  <a:pos x="646" y="390"/>
                </a:cxn>
                <a:cxn ang="0">
                  <a:pos x="665" y="371"/>
                </a:cxn>
                <a:cxn ang="0">
                  <a:pos x="675" y="352"/>
                </a:cxn>
                <a:cxn ang="0">
                  <a:pos x="694" y="323"/>
                </a:cxn>
                <a:cxn ang="0">
                  <a:pos x="713" y="284"/>
                </a:cxn>
              </a:cxnLst>
              <a:rect l="0" t="0" r="r" b="b"/>
              <a:pathLst>
                <a:path w="713" h="429">
                  <a:moveTo>
                    <a:pt x="713" y="284"/>
                  </a:moveTo>
                  <a:lnTo>
                    <a:pt x="149" y="15"/>
                  </a:lnTo>
                  <a:lnTo>
                    <a:pt x="121" y="5"/>
                  </a:lnTo>
                  <a:lnTo>
                    <a:pt x="101" y="0"/>
                  </a:lnTo>
                  <a:lnTo>
                    <a:pt x="92" y="0"/>
                  </a:lnTo>
                  <a:lnTo>
                    <a:pt x="82" y="0"/>
                  </a:lnTo>
                  <a:lnTo>
                    <a:pt x="72" y="0"/>
                  </a:lnTo>
                  <a:lnTo>
                    <a:pt x="43" y="5"/>
                  </a:lnTo>
                  <a:lnTo>
                    <a:pt x="43" y="24"/>
                  </a:lnTo>
                  <a:lnTo>
                    <a:pt x="24" y="43"/>
                  </a:lnTo>
                  <a:lnTo>
                    <a:pt x="15" y="82"/>
                  </a:lnTo>
                  <a:lnTo>
                    <a:pt x="0" y="111"/>
                  </a:lnTo>
                  <a:lnTo>
                    <a:pt x="5" y="154"/>
                  </a:lnTo>
                  <a:lnTo>
                    <a:pt x="15" y="174"/>
                  </a:lnTo>
                  <a:lnTo>
                    <a:pt x="34" y="202"/>
                  </a:lnTo>
                  <a:lnTo>
                    <a:pt x="43" y="222"/>
                  </a:lnTo>
                  <a:lnTo>
                    <a:pt x="72" y="251"/>
                  </a:lnTo>
                  <a:lnTo>
                    <a:pt x="101" y="270"/>
                  </a:lnTo>
                  <a:lnTo>
                    <a:pt x="121" y="284"/>
                  </a:lnTo>
                  <a:lnTo>
                    <a:pt x="159" y="304"/>
                  </a:lnTo>
                  <a:lnTo>
                    <a:pt x="193" y="333"/>
                  </a:lnTo>
                  <a:lnTo>
                    <a:pt x="241" y="352"/>
                  </a:lnTo>
                  <a:lnTo>
                    <a:pt x="280" y="381"/>
                  </a:lnTo>
                  <a:lnTo>
                    <a:pt x="337" y="390"/>
                  </a:lnTo>
                  <a:lnTo>
                    <a:pt x="371" y="410"/>
                  </a:lnTo>
                  <a:lnTo>
                    <a:pt x="410" y="419"/>
                  </a:lnTo>
                  <a:lnTo>
                    <a:pt x="458" y="429"/>
                  </a:lnTo>
                  <a:lnTo>
                    <a:pt x="496" y="429"/>
                  </a:lnTo>
                  <a:lnTo>
                    <a:pt x="525" y="429"/>
                  </a:lnTo>
                  <a:lnTo>
                    <a:pt x="559" y="429"/>
                  </a:lnTo>
                  <a:lnTo>
                    <a:pt x="578" y="429"/>
                  </a:lnTo>
                  <a:lnTo>
                    <a:pt x="598" y="419"/>
                  </a:lnTo>
                  <a:lnTo>
                    <a:pt x="617" y="410"/>
                  </a:lnTo>
                  <a:lnTo>
                    <a:pt x="627" y="400"/>
                  </a:lnTo>
                  <a:lnTo>
                    <a:pt x="646" y="390"/>
                  </a:lnTo>
                  <a:lnTo>
                    <a:pt x="665" y="371"/>
                  </a:lnTo>
                  <a:lnTo>
                    <a:pt x="675" y="352"/>
                  </a:lnTo>
                  <a:lnTo>
                    <a:pt x="694" y="323"/>
                  </a:lnTo>
                  <a:lnTo>
                    <a:pt x="713" y="284"/>
                  </a:lnTo>
                  <a:close/>
                </a:path>
              </a:pathLst>
            </a:custGeom>
            <a:solidFill>
              <a:srgbClr val="CCFFCC"/>
            </a:solidFill>
            <a:ln w="9525">
              <a:noFill/>
              <a:round/>
              <a:headEnd/>
              <a:tailEnd/>
            </a:ln>
          </p:spPr>
          <p:txBody>
            <a:bodyPr/>
            <a:lstStyle/>
            <a:p>
              <a:pPr>
                <a:defRPr/>
              </a:pPr>
              <a:endParaRPr lang="en-GB"/>
            </a:p>
          </p:txBody>
        </p:sp>
        <p:sp>
          <p:nvSpPr>
            <p:cNvPr id="33" name="Freeform 78"/>
            <p:cNvSpPr>
              <a:spLocks/>
            </p:cNvSpPr>
            <p:nvPr userDrawn="1"/>
          </p:nvSpPr>
          <p:spPr bwMode="auto">
            <a:xfrm>
              <a:off x="535" y="4030"/>
              <a:ext cx="43" cy="51"/>
            </a:xfrm>
            <a:custGeom>
              <a:avLst/>
              <a:gdLst/>
              <a:ahLst/>
              <a:cxnLst>
                <a:cxn ang="0">
                  <a:pos x="381" y="809"/>
                </a:cxn>
                <a:cxn ang="0">
                  <a:pos x="448" y="838"/>
                </a:cxn>
                <a:cxn ang="0">
                  <a:pos x="497" y="867"/>
                </a:cxn>
                <a:cxn ang="0">
                  <a:pos x="559" y="867"/>
                </a:cxn>
                <a:cxn ang="0">
                  <a:pos x="627" y="848"/>
                </a:cxn>
                <a:cxn ang="0">
                  <a:pos x="689" y="809"/>
                </a:cxn>
                <a:cxn ang="0">
                  <a:pos x="757" y="698"/>
                </a:cxn>
                <a:cxn ang="0">
                  <a:pos x="699" y="592"/>
                </a:cxn>
                <a:cxn ang="0">
                  <a:pos x="636" y="587"/>
                </a:cxn>
                <a:cxn ang="0">
                  <a:pos x="607" y="592"/>
                </a:cxn>
                <a:cxn ang="0">
                  <a:pos x="540" y="611"/>
                </a:cxn>
                <a:cxn ang="0">
                  <a:pos x="429" y="669"/>
                </a:cxn>
                <a:cxn ang="0">
                  <a:pos x="342" y="698"/>
                </a:cxn>
                <a:cxn ang="0">
                  <a:pos x="260" y="708"/>
                </a:cxn>
                <a:cxn ang="0">
                  <a:pos x="183" y="689"/>
                </a:cxn>
                <a:cxn ang="0">
                  <a:pos x="121" y="660"/>
                </a:cxn>
                <a:cxn ang="0">
                  <a:pos x="44" y="587"/>
                </a:cxn>
                <a:cxn ang="0">
                  <a:pos x="0" y="438"/>
                </a:cxn>
                <a:cxn ang="0">
                  <a:pos x="53" y="279"/>
                </a:cxn>
                <a:cxn ang="0">
                  <a:pos x="121" y="202"/>
                </a:cxn>
                <a:cxn ang="0">
                  <a:pos x="174" y="163"/>
                </a:cxn>
                <a:cxn ang="0">
                  <a:pos x="232" y="139"/>
                </a:cxn>
                <a:cxn ang="0">
                  <a:pos x="289" y="120"/>
                </a:cxn>
                <a:cxn ang="0">
                  <a:pos x="309" y="91"/>
                </a:cxn>
                <a:cxn ang="0">
                  <a:pos x="289" y="14"/>
                </a:cxn>
                <a:cxn ang="0">
                  <a:pos x="521" y="250"/>
                </a:cxn>
                <a:cxn ang="0">
                  <a:pos x="371" y="192"/>
                </a:cxn>
                <a:cxn ang="0">
                  <a:pos x="222" y="202"/>
                </a:cxn>
                <a:cxn ang="0">
                  <a:pos x="111" y="313"/>
                </a:cxn>
                <a:cxn ang="0">
                  <a:pos x="121" y="462"/>
                </a:cxn>
                <a:cxn ang="0">
                  <a:pos x="169" y="491"/>
                </a:cxn>
                <a:cxn ang="0">
                  <a:pos x="212" y="501"/>
                </a:cxn>
                <a:cxn ang="0">
                  <a:pos x="260" y="491"/>
                </a:cxn>
                <a:cxn ang="0">
                  <a:pos x="338" y="462"/>
                </a:cxn>
                <a:cxn ang="0">
                  <a:pos x="391" y="438"/>
                </a:cxn>
                <a:cxn ang="0">
                  <a:pos x="477" y="409"/>
                </a:cxn>
                <a:cxn ang="0">
                  <a:pos x="530" y="390"/>
                </a:cxn>
                <a:cxn ang="0">
                  <a:pos x="588" y="380"/>
                </a:cxn>
                <a:cxn ang="0">
                  <a:pos x="656" y="390"/>
                </a:cxn>
                <a:cxn ang="0">
                  <a:pos x="718" y="419"/>
                </a:cxn>
                <a:cxn ang="0">
                  <a:pos x="805" y="501"/>
                </a:cxn>
                <a:cxn ang="0">
                  <a:pos x="844" y="640"/>
                </a:cxn>
                <a:cxn ang="0">
                  <a:pos x="795" y="790"/>
                </a:cxn>
                <a:cxn ang="0">
                  <a:pos x="728" y="857"/>
                </a:cxn>
                <a:cxn ang="0">
                  <a:pos x="689" y="886"/>
                </a:cxn>
                <a:cxn ang="0">
                  <a:pos x="636" y="910"/>
                </a:cxn>
                <a:cxn ang="0">
                  <a:pos x="569" y="930"/>
                </a:cxn>
                <a:cxn ang="0">
                  <a:pos x="569" y="987"/>
                </a:cxn>
              </a:cxnLst>
              <a:rect l="0" t="0" r="r" b="b"/>
              <a:pathLst>
                <a:path w="844" h="1036">
                  <a:moveTo>
                    <a:pt x="559" y="1036"/>
                  </a:moveTo>
                  <a:lnTo>
                    <a:pt x="352" y="828"/>
                  </a:lnTo>
                  <a:lnTo>
                    <a:pt x="381" y="809"/>
                  </a:lnTo>
                  <a:lnTo>
                    <a:pt x="400" y="819"/>
                  </a:lnTo>
                  <a:lnTo>
                    <a:pt x="420" y="828"/>
                  </a:lnTo>
                  <a:lnTo>
                    <a:pt x="448" y="838"/>
                  </a:lnTo>
                  <a:lnTo>
                    <a:pt x="458" y="848"/>
                  </a:lnTo>
                  <a:lnTo>
                    <a:pt x="477" y="857"/>
                  </a:lnTo>
                  <a:lnTo>
                    <a:pt x="497" y="867"/>
                  </a:lnTo>
                  <a:lnTo>
                    <a:pt x="511" y="867"/>
                  </a:lnTo>
                  <a:lnTo>
                    <a:pt x="530" y="867"/>
                  </a:lnTo>
                  <a:lnTo>
                    <a:pt x="559" y="867"/>
                  </a:lnTo>
                  <a:lnTo>
                    <a:pt x="588" y="867"/>
                  </a:lnTo>
                  <a:lnTo>
                    <a:pt x="607" y="857"/>
                  </a:lnTo>
                  <a:lnTo>
                    <a:pt x="627" y="848"/>
                  </a:lnTo>
                  <a:lnTo>
                    <a:pt x="656" y="838"/>
                  </a:lnTo>
                  <a:lnTo>
                    <a:pt x="675" y="828"/>
                  </a:lnTo>
                  <a:lnTo>
                    <a:pt x="689" y="809"/>
                  </a:lnTo>
                  <a:lnTo>
                    <a:pt x="709" y="790"/>
                  </a:lnTo>
                  <a:lnTo>
                    <a:pt x="738" y="751"/>
                  </a:lnTo>
                  <a:lnTo>
                    <a:pt x="757" y="698"/>
                  </a:lnTo>
                  <a:lnTo>
                    <a:pt x="747" y="640"/>
                  </a:lnTo>
                  <a:lnTo>
                    <a:pt x="718" y="602"/>
                  </a:lnTo>
                  <a:lnTo>
                    <a:pt x="699" y="592"/>
                  </a:lnTo>
                  <a:lnTo>
                    <a:pt x="680" y="587"/>
                  </a:lnTo>
                  <a:lnTo>
                    <a:pt x="665" y="578"/>
                  </a:lnTo>
                  <a:lnTo>
                    <a:pt x="636" y="587"/>
                  </a:lnTo>
                  <a:lnTo>
                    <a:pt x="627" y="587"/>
                  </a:lnTo>
                  <a:lnTo>
                    <a:pt x="617" y="587"/>
                  </a:lnTo>
                  <a:lnTo>
                    <a:pt x="607" y="592"/>
                  </a:lnTo>
                  <a:lnTo>
                    <a:pt x="588" y="602"/>
                  </a:lnTo>
                  <a:lnTo>
                    <a:pt x="559" y="602"/>
                  </a:lnTo>
                  <a:lnTo>
                    <a:pt x="540" y="611"/>
                  </a:lnTo>
                  <a:lnTo>
                    <a:pt x="511" y="640"/>
                  </a:lnTo>
                  <a:lnTo>
                    <a:pt x="468" y="650"/>
                  </a:lnTo>
                  <a:lnTo>
                    <a:pt x="429" y="669"/>
                  </a:lnTo>
                  <a:lnTo>
                    <a:pt x="391" y="679"/>
                  </a:lnTo>
                  <a:lnTo>
                    <a:pt x="362" y="689"/>
                  </a:lnTo>
                  <a:lnTo>
                    <a:pt x="342" y="698"/>
                  </a:lnTo>
                  <a:lnTo>
                    <a:pt x="318" y="708"/>
                  </a:lnTo>
                  <a:lnTo>
                    <a:pt x="289" y="708"/>
                  </a:lnTo>
                  <a:lnTo>
                    <a:pt x="260" y="708"/>
                  </a:lnTo>
                  <a:lnTo>
                    <a:pt x="241" y="708"/>
                  </a:lnTo>
                  <a:lnTo>
                    <a:pt x="212" y="698"/>
                  </a:lnTo>
                  <a:lnTo>
                    <a:pt x="183" y="689"/>
                  </a:lnTo>
                  <a:lnTo>
                    <a:pt x="169" y="679"/>
                  </a:lnTo>
                  <a:lnTo>
                    <a:pt x="150" y="679"/>
                  </a:lnTo>
                  <a:lnTo>
                    <a:pt x="121" y="660"/>
                  </a:lnTo>
                  <a:lnTo>
                    <a:pt x="101" y="640"/>
                  </a:lnTo>
                  <a:lnTo>
                    <a:pt x="82" y="621"/>
                  </a:lnTo>
                  <a:lnTo>
                    <a:pt x="44" y="587"/>
                  </a:lnTo>
                  <a:lnTo>
                    <a:pt x="15" y="530"/>
                  </a:lnTo>
                  <a:lnTo>
                    <a:pt x="5" y="491"/>
                  </a:lnTo>
                  <a:lnTo>
                    <a:pt x="0" y="438"/>
                  </a:lnTo>
                  <a:lnTo>
                    <a:pt x="5" y="390"/>
                  </a:lnTo>
                  <a:lnTo>
                    <a:pt x="24" y="332"/>
                  </a:lnTo>
                  <a:lnTo>
                    <a:pt x="53" y="279"/>
                  </a:lnTo>
                  <a:lnTo>
                    <a:pt x="92" y="240"/>
                  </a:lnTo>
                  <a:lnTo>
                    <a:pt x="111" y="221"/>
                  </a:lnTo>
                  <a:lnTo>
                    <a:pt x="121" y="202"/>
                  </a:lnTo>
                  <a:lnTo>
                    <a:pt x="140" y="192"/>
                  </a:lnTo>
                  <a:lnTo>
                    <a:pt x="150" y="183"/>
                  </a:lnTo>
                  <a:lnTo>
                    <a:pt x="174" y="163"/>
                  </a:lnTo>
                  <a:lnTo>
                    <a:pt x="183" y="163"/>
                  </a:lnTo>
                  <a:lnTo>
                    <a:pt x="203" y="154"/>
                  </a:lnTo>
                  <a:lnTo>
                    <a:pt x="232" y="139"/>
                  </a:lnTo>
                  <a:lnTo>
                    <a:pt x="260" y="130"/>
                  </a:lnTo>
                  <a:lnTo>
                    <a:pt x="280" y="130"/>
                  </a:lnTo>
                  <a:lnTo>
                    <a:pt x="289" y="120"/>
                  </a:lnTo>
                  <a:lnTo>
                    <a:pt x="289" y="110"/>
                  </a:lnTo>
                  <a:lnTo>
                    <a:pt x="289" y="101"/>
                  </a:lnTo>
                  <a:lnTo>
                    <a:pt x="309" y="91"/>
                  </a:lnTo>
                  <a:lnTo>
                    <a:pt x="309" y="72"/>
                  </a:lnTo>
                  <a:lnTo>
                    <a:pt x="309" y="53"/>
                  </a:lnTo>
                  <a:lnTo>
                    <a:pt x="289" y="14"/>
                  </a:lnTo>
                  <a:lnTo>
                    <a:pt x="318" y="0"/>
                  </a:lnTo>
                  <a:lnTo>
                    <a:pt x="550" y="240"/>
                  </a:lnTo>
                  <a:lnTo>
                    <a:pt x="521" y="250"/>
                  </a:lnTo>
                  <a:lnTo>
                    <a:pt x="477" y="221"/>
                  </a:lnTo>
                  <a:lnTo>
                    <a:pt x="420" y="202"/>
                  </a:lnTo>
                  <a:lnTo>
                    <a:pt x="371" y="192"/>
                  </a:lnTo>
                  <a:lnTo>
                    <a:pt x="318" y="183"/>
                  </a:lnTo>
                  <a:lnTo>
                    <a:pt x="280" y="192"/>
                  </a:lnTo>
                  <a:lnTo>
                    <a:pt x="222" y="202"/>
                  </a:lnTo>
                  <a:lnTo>
                    <a:pt x="183" y="240"/>
                  </a:lnTo>
                  <a:lnTo>
                    <a:pt x="150" y="269"/>
                  </a:lnTo>
                  <a:lnTo>
                    <a:pt x="111" y="313"/>
                  </a:lnTo>
                  <a:lnTo>
                    <a:pt x="92" y="361"/>
                  </a:lnTo>
                  <a:lnTo>
                    <a:pt x="92" y="419"/>
                  </a:lnTo>
                  <a:lnTo>
                    <a:pt x="121" y="462"/>
                  </a:lnTo>
                  <a:lnTo>
                    <a:pt x="140" y="462"/>
                  </a:lnTo>
                  <a:lnTo>
                    <a:pt x="150" y="472"/>
                  </a:lnTo>
                  <a:lnTo>
                    <a:pt x="169" y="491"/>
                  </a:lnTo>
                  <a:lnTo>
                    <a:pt x="183" y="491"/>
                  </a:lnTo>
                  <a:lnTo>
                    <a:pt x="193" y="501"/>
                  </a:lnTo>
                  <a:lnTo>
                    <a:pt x="212" y="501"/>
                  </a:lnTo>
                  <a:lnTo>
                    <a:pt x="232" y="501"/>
                  </a:lnTo>
                  <a:lnTo>
                    <a:pt x="251" y="491"/>
                  </a:lnTo>
                  <a:lnTo>
                    <a:pt x="260" y="491"/>
                  </a:lnTo>
                  <a:lnTo>
                    <a:pt x="289" y="472"/>
                  </a:lnTo>
                  <a:lnTo>
                    <a:pt x="309" y="462"/>
                  </a:lnTo>
                  <a:lnTo>
                    <a:pt x="338" y="462"/>
                  </a:lnTo>
                  <a:lnTo>
                    <a:pt x="352" y="462"/>
                  </a:lnTo>
                  <a:lnTo>
                    <a:pt x="362" y="443"/>
                  </a:lnTo>
                  <a:lnTo>
                    <a:pt x="391" y="438"/>
                  </a:lnTo>
                  <a:lnTo>
                    <a:pt x="420" y="428"/>
                  </a:lnTo>
                  <a:lnTo>
                    <a:pt x="458" y="419"/>
                  </a:lnTo>
                  <a:lnTo>
                    <a:pt x="477" y="409"/>
                  </a:lnTo>
                  <a:lnTo>
                    <a:pt x="497" y="390"/>
                  </a:lnTo>
                  <a:lnTo>
                    <a:pt x="511" y="390"/>
                  </a:lnTo>
                  <a:lnTo>
                    <a:pt x="530" y="390"/>
                  </a:lnTo>
                  <a:lnTo>
                    <a:pt x="550" y="390"/>
                  </a:lnTo>
                  <a:lnTo>
                    <a:pt x="559" y="380"/>
                  </a:lnTo>
                  <a:lnTo>
                    <a:pt x="588" y="380"/>
                  </a:lnTo>
                  <a:lnTo>
                    <a:pt x="607" y="380"/>
                  </a:lnTo>
                  <a:lnTo>
                    <a:pt x="636" y="390"/>
                  </a:lnTo>
                  <a:lnTo>
                    <a:pt x="656" y="390"/>
                  </a:lnTo>
                  <a:lnTo>
                    <a:pt x="680" y="390"/>
                  </a:lnTo>
                  <a:lnTo>
                    <a:pt x="699" y="409"/>
                  </a:lnTo>
                  <a:lnTo>
                    <a:pt x="718" y="419"/>
                  </a:lnTo>
                  <a:lnTo>
                    <a:pt x="747" y="438"/>
                  </a:lnTo>
                  <a:lnTo>
                    <a:pt x="766" y="452"/>
                  </a:lnTo>
                  <a:lnTo>
                    <a:pt x="805" y="501"/>
                  </a:lnTo>
                  <a:lnTo>
                    <a:pt x="824" y="530"/>
                  </a:lnTo>
                  <a:lnTo>
                    <a:pt x="844" y="587"/>
                  </a:lnTo>
                  <a:lnTo>
                    <a:pt x="844" y="640"/>
                  </a:lnTo>
                  <a:lnTo>
                    <a:pt x="834" y="689"/>
                  </a:lnTo>
                  <a:lnTo>
                    <a:pt x="824" y="737"/>
                  </a:lnTo>
                  <a:lnTo>
                    <a:pt x="795" y="790"/>
                  </a:lnTo>
                  <a:lnTo>
                    <a:pt x="757" y="828"/>
                  </a:lnTo>
                  <a:lnTo>
                    <a:pt x="747" y="838"/>
                  </a:lnTo>
                  <a:lnTo>
                    <a:pt x="728" y="857"/>
                  </a:lnTo>
                  <a:lnTo>
                    <a:pt x="718" y="867"/>
                  </a:lnTo>
                  <a:lnTo>
                    <a:pt x="699" y="877"/>
                  </a:lnTo>
                  <a:lnTo>
                    <a:pt x="689" y="886"/>
                  </a:lnTo>
                  <a:lnTo>
                    <a:pt x="675" y="891"/>
                  </a:lnTo>
                  <a:lnTo>
                    <a:pt x="656" y="901"/>
                  </a:lnTo>
                  <a:lnTo>
                    <a:pt x="636" y="910"/>
                  </a:lnTo>
                  <a:lnTo>
                    <a:pt x="607" y="910"/>
                  </a:lnTo>
                  <a:lnTo>
                    <a:pt x="588" y="920"/>
                  </a:lnTo>
                  <a:lnTo>
                    <a:pt x="569" y="930"/>
                  </a:lnTo>
                  <a:lnTo>
                    <a:pt x="559" y="949"/>
                  </a:lnTo>
                  <a:lnTo>
                    <a:pt x="559" y="968"/>
                  </a:lnTo>
                  <a:lnTo>
                    <a:pt x="569" y="987"/>
                  </a:lnTo>
                  <a:lnTo>
                    <a:pt x="588" y="1016"/>
                  </a:lnTo>
                  <a:lnTo>
                    <a:pt x="559" y="1036"/>
                  </a:lnTo>
                  <a:close/>
                </a:path>
              </a:pathLst>
            </a:custGeom>
            <a:solidFill>
              <a:srgbClr val="005400"/>
            </a:solidFill>
            <a:ln w="9525">
              <a:noFill/>
              <a:round/>
              <a:headEnd/>
              <a:tailEnd/>
            </a:ln>
          </p:spPr>
          <p:txBody>
            <a:bodyPr/>
            <a:lstStyle/>
            <a:p>
              <a:pPr>
                <a:defRPr/>
              </a:pPr>
              <a:endParaRPr lang="en-GB"/>
            </a:p>
          </p:txBody>
        </p:sp>
        <p:sp>
          <p:nvSpPr>
            <p:cNvPr id="34" name="Freeform 79"/>
            <p:cNvSpPr>
              <a:spLocks/>
            </p:cNvSpPr>
            <p:nvPr userDrawn="1"/>
          </p:nvSpPr>
          <p:spPr bwMode="auto">
            <a:xfrm>
              <a:off x="392" y="3983"/>
              <a:ext cx="14" cy="22"/>
            </a:xfrm>
            <a:custGeom>
              <a:avLst/>
              <a:gdLst/>
              <a:ahLst/>
              <a:cxnLst>
                <a:cxn ang="0">
                  <a:pos x="280" y="458"/>
                </a:cxn>
                <a:cxn ang="0">
                  <a:pos x="280" y="5"/>
                </a:cxn>
                <a:cxn ang="0">
                  <a:pos x="270" y="0"/>
                </a:cxn>
                <a:cxn ang="0">
                  <a:pos x="232" y="33"/>
                </a:cxn>
                <a:cxn ang="0">
                  <a:pos x="212" y="62"/>
                </a:cxn>
                <a:cxn ang="0">
                  <a:pos x="174" y="91"/>
                </a:cxn>
                <a:cxn ang="0">
                  <a:pos x="155" y="120"/>
                </a:cxn>
                <a:cxn ang="0">
                  <a:pos x="140" y="154"/>
                </a:cxn>
                <a:cxn ang="0">
                  <a:pos x="111" y="193"/>
                </a:cxn>
                <a:cxn ang="0">
                  <a:pos x="92" y="231"/>
                </a:cxn>
                <a:cxn ang="0">
                  <a:pos x="73" y="270"/>
                </a:cxn>
                <a:cxn ang="0">
                  <a:pos x="24" y="361"/>
                </a:cxn>
                <a:cxn ang="0">
                  <a:pos x="24" y="371"/>
                </a:cxn>
                <a:cxn ang="0">
                  <a:pos x="15" y="390"/>
                </a:cxn>
                <a:cxn ang="0">
                  <a:pos x="5" y="400"/>
                </a:cxn>
                <a:cxn ang="0">
                  <a:pos x="0" y="419"/>
                </a:cxn>
                <a:cxn ang="0">
                  <a:pos x="280" y="458"/>
                </a:cxn>
              </a:cxnLst>
              <a:rect l="0" t="0" r="r" b="b"/>
              <a:pathLst>
                <a:path w="280" h="458">
                  <a:moveTo>
                    <a:pt x="280" y="458"/>
                  </a:moveTo>
                  <a:lnTo>
                    <a:pt x="280" y="5"/>
                  </a:lnTo>
                  <a:lnTo>
                    <a:pt x="270" y="0"/>
                  </a:lnTo>
                  <a:lnTo>
                    <a:pt x="232" y="33"/>
                  </a:lnTo>
                  <a:lnTo>
                    <a:pt x="212" y="62"/>
                  </a:lnTo>
                  <a:lnTo>
                    <a:pt x="174" y="91"/>
                  </a:lnTo>
                  <a:lnTo>
                    <a:pt x="155" y="120"/>
                  </a:lnTo>
                  <a:lnTo>
                    <a:pt x="140" y="154"/>
                  </a:lnTo>
                  <a:lnTo>
                    <a:pt x="111" y="193"/>
                  </a:lnTo>
                  <a:lnTo>
                    <a:pt x="92" y="231"/>
                  </a:lnTo>
                  <a:lnTo>
                    <a:pt x="73" y="270"/>
                  </a:lnTo>
                  <a:lnTo>
                    <a:pt x="24" y="361"/>
                  </a:lnTo>
                  <a:lnTo>
                    <a:pt x="24" y="371"/>
                  </a:lnTo>
                  <a:lnTo>
                    <a:pt x="15" y="390"/>
                  </a:lnTo>
                  <a:lnTo>
                    <a:pt x="5" y="400"/>
                  </a:lnTo>
                  <a:lnTo>
                    <a:pt x="0" y="419"/>
                  </a:lnTo>
                  <a:lnTo>
                    <a:pt x="280" y="458"/>
                  </a:lnTo>
                  <a:close/>
                </a:path>
              </a:pathLst>
            </a:custGeom>
            <a:solidFill>
              <a:srgbClr val="3F000B"/>
            </a:solidFill>
            <a:ln w="9525">
              <a:noFill/>
              <a:round/>
              <a:headEnd/>
              <a:tailEnd/>
            </a:ln>
          </p:spPr>
          <p:txBody>
            <a:bodyPr/>
            <a:lstStyle/>
            <a:p>
              <a:pPr>
                <a:defRPr/>
              </a:pPr>
              <a:endParaRPr lang="en-GB"/>
            </a:p>
          </p:txBody>
        </p:sp>
        <p:sp>
          <p:nvSpPr>
            <p:cNvPr id="35" name="Freeform 80"/>
            <p:cNvSpPr>
              <a:spLocks/>
            </p:cNvSpPr>
            <p:nvPr userDrawn="1"/>
          </p:nvSpPr>
          <p:spPr bwMode="auto">
            <a:xfrm>
              <a:off x="382" y="4030"/>
              <a:ext cx="27" cy="33"/>
            </a:xfrm>
            <a:custGeom>
              <a:avLst/>
              <a:gdLst/>
              <a:ahLst/>
              <a:cxnLst>
                <a:cxn ang="0">
                  <a:pos x="63" y="0"/>
                </a:cxn>
                <a:cxn ang="0">
                  <a:pos x="34" y="111"/>
                </a:cxn>
                <a:cxn ang="0">
                  <a:pos x="15" y="212"/>
                </a:cxn>
                <a:cxn ang="0">
                  <a:pos x="0" y="318"/>
                </a:cxn>
                <a:cxn ang="0">
                  <a:pos x="0" y="409"/>
                </a:cxn>
                <a:cxn ang="0">
                  <a:pos x="0" y="467"/>
                </a:cxn>
                <a:cxn ang="0">
                  <a:pos x="5" y="520"/>
                </a:cxn>
                <a:cxn ang="0">
                  <a:pos x="15" y="588"/>
                </a:cxn>
                <a:cxn ang="0">
                  <a:pos x="34" y="665"/>
                </a:cxn>
                <a:cxn ang="0">
                  <a:pos x="44" y="665"/>
                </a:cxn>
                <a:cxn ang="0">
                  <a:pos x="63" y="665"/>
                </a:cxn>
                <a:cxn ang="0">
                  <a:pos x="73" y="665"/>
                </a:cxn>
                <a:cxn ang="0">
                  <a:pos x="121" y="665"/>
                </a:cxn>
                <a:cxn ang="0">
                  <a:pos x="155" y="655"/>
                </a:cxn>
                <a:cxn ang="0">
                  <a:pos x="193" y="655"/>
                </a:cxn>
                <a:cxn ang="0">
                  <a:pos x="232" y="646"/>
                </a:cxn>
                <a:cxn ang="0">
                  <a:pos x="265" y="636"/>
                </a:cxn>
                <a:cxn ang="0">
                  <a:pos x="323" y="617"/>
                </a:cxn>
                <a:cxn ang="0">
                  <a:pos x="391" y="588"/>
                </a:cxn>
                <a:cxn ang="0">
                  <a:pos x="453" y="568"/>
                </a:cxn>
                <a:cxn ang="0">
                  <a:pos x="473" y="559"/>
                </a:cxn>
                <a:cxn ang="0">
                  <a:pos x="482" y="549"/>
                </a:cxn>
                <a:cxn ang="0">
                  <a:pos x="502" y="549"/>
                </a:cxn>
                <a:cxn ang="0">
                  <a:pos x="521" y="549"/>
                </a:cxn>
                <a:cxn ang="0">
                  <a:pos x="63" y="0"/>
                </a:cxn>
              </a:cxnLst>
              <a:rect l="0" t="0" r="r" b="b"/>
              <a:pathLst>
                <a:path w="521" h="665">
                  <a:moveTo>
                    <a:pt x="63" y="0"/>
                  </a:moveTo>
                  <a:lnTo>
                    <a:pt x="34" y="111"/>
                  </a:lnTo>
                  <a:lnTo>
                    <a:pt x="15" y="212"/>
                  </a:lnTo>
                  <a:lnTo>
                    <a:pt x="0" y="318"/>
                  </a:lnTo>
                  <a:lnTo>
                    <a:pt x="0" y="409"/>
                  </a:lnTo>
                  <a:lnTo>
                    <a:pt x="0" y="467"/>
                  </a:lnTo>
                  <a:lnTo>
                    <a:pt x="5" y="520"/>
                  </a:lnTo>
                  <a:lnTo>
                    <a:pt x="15" y="588"/>
                  </a:lnTo>
                  <a:lnTo>
                    <a:pt x="34" y="665"/>
                  </a:lnTo>
                  <a:lnTo>
                    <a:pt x="44" y="665"/>
                  </a:lnTo>
                  <a:lnTo>
                    <a:pt x="63" y="665"/>
                  </a:lnTo>
                  <a:lnTo>
                    <a:pt x="73" y="665"/>
                  </a:lnTo>
                  <a:lnTo>
                    <a:pt x="121" y="665"/>
                  </a:lnTo>
                  <a:lnTo>
                    <a:pt x="155" y="655"/>
                  </a:lnTo>
                  <a:lnTo>
                    <a:pt x="193" y="655"/>
                  </a:lnTo>
                  <a:lnTo>
                    <a:pt x="232" y="646"/>
                  </a:lnTo>
                  <a:lnTo>
                    <a:pt x="265" y="636"/>
                  </a:lnTo>
                  <a:lnTo>
                    <a:pt x="323" y="617"/>
                  </a:lnTo>
                  <a:lnTo>
                    <a:pt x="391" y="588"/>
                  </a:lnTo>
                  <a:lnTo>
                    <a:pt x="453" y="568"/>
                  </a:lnTo>
                  <a:lnTo>
                    <a:pt x="473" y="559"/>
                  </a:lnTo>
                  <a:lnTo>
                    <a:pt x="482" y="549"/>
                  </a:lnTo>
                  <a:lnTo>
                    <a:pt x="502" y="549"/>
                  </a:lnTo>
                  <a:lnTo>
                    <a:pt x="521" y="549"/>
                  </a:lnTo>
                  <a:lnTo>
                    <a:pt x="63" y="0"/>
                  </a:lnTo>
                  <a:close/>
                </a:path>
              </a:pathLst>
            </a:custGeom>
            <a:solidFill>
              <a:srgbClr val="3F000B"/>
            </a:solidFill>
            <a:ln w="9525">
              <a:noFill/>
              <a:round/>
              <a:headEnd/>
              <a:tailEnd/>
            </a:ln>
          </p:spPr>
          <p:txBody>
            <a:bodyPr/>
            <a:lstStyle/>
            <a:p>
              <a:pPr>
                <a:defRPr/>
              </a:pPr>
              <a:endParaRPr lang="en-GB"/>
            </a:p>
          </p:txBody>
        </p:sp>
        <p:sp>
          <p:nvSpPr>
            <p:cNvPr id="36" name="Freeform 81"/>
            <p:cNvSpPr>
              <a:spLocks/>
            </p:cNvSpPr>
            <p:nvPr userDrawn="1"/>
          </p:nvSpPr>
          <p:spPr bwMode="auto">
            <a:xfrm>
              <a:off x="367" y="4006"/>
              <a:ext cx="33" cy="30"/>
            </a:xfrm>
            <a:custGeom>
              <a:avLst/>
              <a:gdLst/>
              <a:ahLst/>
              <a:cxnLst>
                <a:cxn ang="0">
                  <a:pos x="626" y="0"/>
                </a:cxn>
                <a:cxn ang="0">
                  <a:pos x="559" y="0"/>
                </a:cxn>
                <a:cxn ang="0">
                  <a:pos x="510" y="0"/>
                </a:cxn>
                <a:cxn ang="0">
                  <a:pos x="457" y="0"/>
                </a:cxn>
                <a:cxn ang="0">
                  <a:pos x="400" y="0"/>
                </a:cxn>
                <a:cxn ang="0">
                  <a:pos x="351" y="5"/>
                </a:cxn>
                <a:cxn ang="0">
                  <a:pos x="313" y="15"/>
                </a:cxn>
                <a:cxn ang="0">
                  <a:pos x="269" y="25"/>
                </a:cxn>
                <a:cxn ang="0">
                  <a:pos x="221" y="44"/>
                </a:cxn>
                <a:cxn ang="0">
                  <a:pos x="192" y="44"/>
                </a:cxn>
                <a:cxn ang="0">
                  <a:pos x="163" y="63"/>
                </a:cxn>
                <a:cxn ang="0">
                  <a:pos x="139" y="73"/>
                </a:cxn>
                <a:cxn ang="0">
                  <a:pos x="101" y="82"/>
                </a:cxn>
                <a:cxn ang="0">
                  <a:pos x="82" y="92"/>
                </a:cxn>
                <a:cxn ang="0">
                  <a:pos x="53" y="111"/>
                </a:cxn>
                <a:cxn ang="0">
                  <a:pos x="24" y="131"/>
                </a:cxn>
                <a:cxn ang="0">
                  <a:pos x="0" y="150"/>
                </a:cxn>
                <a:cxn ang="0">
                  <a:pos x="0" y="164"/>
                </a:cxn>
                <a:cxn ang="0">
                  <a:pos x="4" y="174"/>
                </a:cxn>
                <a:cxn ang="0">
                  <a:pos x="4" y="193"/>
                </a:cxn>
                <a:cxn ang="0">
                  <a:pos x="24" y="232"/>
                </a:cxn>
                <a:cxn ang="0">
                  <a:pos x="33" y="280"/>
                </a:cxn>
                <a:cxn ang="0">
                  <a:pos x="53" y="314"/>
                </a:cxn>
                <a:cxn ang="0">
                  <a:pos x="72" y="343"/>
                </a:cxn>
                <a:cxn ang="0">
                  <a:pos x="101" y="381"/>
                </a:cxn>
                <a:cxn ang="0">
                  <a:pos x="130" y="429"/>
                </a:cxn>
                <a:cxn ang="0">
                  <a:pos x="163" y="482"/>
                </a:cxn>
                <a:cxn ang="0">
                  <a:pos x="221" y="550"/>
                </a:cxn>
                <a:cxn ang="0">
                  <a:pos x="241" y="569"/>
                </a:cxn>
                <a:cxn ang="0">
                  <a:pos x="250" y="579"/>
                </a:cxn>
                <a:cxn ang="0">
                  <a:pos x="260" y="598"/>
                </a:cxn>
                <a:cxn ang="0">
                  <a:pos x="626" y="0"/>
                </a:cxn>
              </a:cxnLst>
              <a:rect l="0" t="0" r="r" b="b"/>
              <a:pathLst>
                <a:path w="626" h="598">
                  <a:moveTo>
                    <a:pt x="626" y="0"/>
                  </a:moveTo>
                  <a:lnTo>
                    <a:pt x="559" y="0"/>
                  </a:lnTo>
                  <a:lnTo>
                    <a:pt x="510" y="0"/>
                  </a:lnTo>
                  <a:lnTo>
                    <a:pt x="457" y="0"/>
                  </a:lnTo>
                  <a:lnTo>
                    <a:pt x="400" y="0"/>
                  </a:lnTo>
                  <a:lnTo>
                    <a:pt x="351" y="5"/>
                  </a:lnTo>
                  <a:lnTo>
                    <a:pt x="313" y="15"/>
                  </a:lnTo>
                  <a:lnTo>
                    <a:pt x="269" y="25"/>
                  </a:lnTo>
                  <a:lnTo>
                    <a:pt x="221" y="44"/>
                  </a:lnTo>
                  <a:lnTo>
                    <a:pt x="192" y="44"/>
                  </a:lnTo>
                  <a:lnTo>
                    <a:pt x="163" y="63"/>
                  </a:lnTo>
                  <a:lnTo>
                    <a:pt x="139" y="73"/>
                  </a:lnTo>
                  <a:lnTo>
                    <a:pt x="101" y="82"/>
                  </a:lnTo>
                  <a:lnTo>
                    <a:pt x="82" y="92"/>
                  </a:lnTo>
                  <a:lnTo>
                    <a:pt x="53" y="111"/>
                  </a:lnTo>
                  <a:lnTo>
                    <a:pt x="24" y="131"/>
                  </a:lnTo>
                  <a:lnTo>
                    <a:pt x="0" y="150"/>
                  </a:lnTo>
                  <a:lnTo>
                    <a:pt x="0" y="164"/>
                  </a:lnTo>
                  <a:lnTo>
                    <a:pt x="4" y="174"/>
                  </a:lnTo>
                  <a:lnTo>
                    <a:pt x="4" y="193"/>
                  </a:lnTo>
                  <a:lnTo>
                    <a:pt x="24" y="232"/>
                  </a:lnTo>
                  <a:lnTo>
                    <a:pt x="33" y="280"/>
                  </a:lnTo>
                  <a:lnTo>
                    <a:pt x="53" y="314"/>
                  </a:lnTo>
                  <a:lnTo>
                    <a:pt x="72" y="343"/>
                  </a:lnTo>
                  <a:lnTo>
                    <a:pt x="101" y="381"/>
                  </a:lnTo>
                  <a:lnTo>
                    <a:pt x="130" y="429"/>
                  </a:lnTo>
                  <a:lnTo>
                    <a:pt x="163" y="482"/>
                  </a:lnTo>
                  <a:lnTo>
                    <a:pt x="221" y="550"/>
                  </a:lnTo>
                  <a:lnTo>
                    <a:pt x="241" y="569"/>
                  </a:lnTo>
                  <a:lnTo>
                    <a:pt x="250" y="579"/>
                  </a:lnTo>
                  <a:lnTo>
                    <a:pt x="260" y="598"/>
                  </a:lnTo>
                  <a:lnTo>
                    <a:pt x="626" y="0"/>
                  </a:lnTo>
                  <a:close/>
                </a:path>
              </a:pathLst>
            </a:custGeom>
            <a:solidFill>
              <a:srgbClr val="3F000B"/>
            </a:solidFill>
            <a:ln w="9525">
              <a:noFill/>
              <a:round/>
              <a:headEnd/>
              <a:tailEnd/>
            </a:ln>
          </p:spPr>
          <p:txBody>
            <a:bodyPr/>
            <a:lstStyle/>
            <a:p>
              <a:pPr>
                <a:defRPr/>
              </a:pPr>
              <a:endParaRPr lang="en-GB"/>
            </a:p>
          </p:txBody>
        </p:sp>
        <p:sp>
          <p:nvSpPr>
            <p:cNvPr id="37" name="Freeform 82"/>
            <p:cNvSpPr>
              <a:spLocks/>
            </p:cNvSpPr>
            <p:nvPr userDrawn="1"/>
          </p:nvSpPr>
          <p:spPr bwMode="auto">
            <a:xfrm>
              <a:off x="398" y="4038"/>
              <a:ext cx="34" cy="24"/>
            </a:xfrm>
            <a:custGeom>
              <a:avLst/>
              <a:gdLst/>
              <a:ahLst/>
              <a:cxnLst>
                <a:cxn ang="0">
                  <a:pos x="0" y="269"/>
                </a:cxn>
                <a:cxn ang="0">
                  <a:pos x="43" y="308"/>
                </a:cxn>
                <a:cxn ang="0">
                  <a:pos x="92" y="332"/>
                </a:cxn>
                <a:cxn ang="0">
                  <a:pos x="140" y="361"/>
                </a:cxn>
                <a:cxn ang="0">
                  <a:pos x="193" y="390"/>
                </a:cxn>
                <a:cxn ang="0">
                  <a:pos x="231" y="409"/>
                </a:cxn>
                <a:cxn ang="0">
                  <a:pos x="279" y="428"/>
                </a:cxn>
                <a:cxn ang="0">
                  <a:pos x="328" y="457"/>
                </a:cxn>
                <a:cxn ang="0">
                  <a:pos x="361" y="457"/>
                </a:cxn>
                <a:cxn ang="0">
                  <a:pos x="400" y="467"/>
                </a:cxn>
                <a:cxn ang="0">
                  <a:pos x="429" y="486"/>
                </a:cxn>
                <a:cxn ang="0">
                  <a:pos x="458" y="486"/>
                </a:cxn>
                <a:cxn ang="0">
                  <a:pos x="496" y="486"/>
                </a:cxn>
                <a:cxn ang="0">
                  <a:pos x="511" y="496"/>
                </a:cxn>
                <a:cxn ang="0">
                  <a:pos x="549" y="496"/>
                </a:cxn>
                <a:cxn ang="0">
                  <a:pos x="578" y="496"/>
                </a:cxn>
                <a:cxn ang="0">
                  <a:pos x="617" y="496"/>
                </a:cxn>
                <a:cxn ang="0">
                  <a:pos x="626" y="486"/>
                </a:cxn>
                <a:cxn ang="0">
                  <a:pos x="626" y="477"/>
                </a:cxn>
                <a:cxn ang="0">
                  <a:pos x="626" y="457"/>
                </a:cxn>
                <a:cxn ang="0">
                  <a:pos x="636" y="457"/>
                </a:cxn>
                <a:cxn ang="0">
                  <a:pos x="655" y="371"/>
                </a:cxn>
                <a:cxn ang="0">
                  <a:pos x="665" y="298"/>
                </a:cxn>
                <a:cxn ang="0">
                  <a:pos x="675" y="192"/>
                </a:cxn>
                <a:cxn ang="0">
                  <a:pos x="665" y="62"/>
                </a:cxn>
                <a:cxn ang="0">
                  <a:pos x="665" y="43"/>
                </a:cxn>
                <a:cxn ang="0">
                  <a:pos x="665" y="33"/>
                </a:cxn>
                <a:cxn ang="0">
                  <a:pos x="665" y="4"/>
                </a:cxn>
                <a:cxn ang="0">
                  <a:pos x="665" y="0"/>
                </a:cxn>
                <a:cxn ang="0">
                  <a:pos x="0" y="269"/>
                </a:cxn>
              </a:cxnLst>
              <a:rect l="0" t="0" r="r" b="b"/>
              <a:pathLst>
                <a:path w="675" h="496">
                  <a:moveTo>
                    <a:pt x="0" y="269"/>
                  </a:moveTo>
                  <a:lnTo>
                    <a:pt x="43" y="308"/>
                  </a:lnTo>
                  <a:lnTo>
                    <a:pt x="92" y="332"/>
                  </a:lnTo>
                  <a:lnTo>
                    <a:pt x="140" y="361"/>
                  </a:lnTo>
                  <a:lnTo>
                    <a:pt x="193" y="390"/>
                  </a:lnTo>
                  <a:lnTo>
                    <a:pt x="231" y="409"/>
                  </a:lnTo>
                  <a:lnTo>
                    <a:pt x="279" y="428"/>
                  </a:lnTo>
                  <a:lnTo>
                    <a:pt x="328" y="457"/>
                  </a:lnTo>
                  <a:lnTo>
                    <a:pt x="361" y="457"/>
                  </a:lnTo>
                  <a:lnTo>
                    <a:pt x="400" y="467"/>
                  </a:lnTo>
                  <a:lnTo>
                    <a:pt x="429" y="486"/>
                  </a:lnTo>
                  <a:lnTo>
                    <a:pt x="458" y="486"/>
                  </a:lnTo>
                  <a:lnTo>
                    <a:pt x="496" y="486"/>
                  </a:lnTo>
                  <a:lnTo>
                    <a:pt x="511" y="496"/>
                  </a:lnTo>
                  <a:lnTo>
                    <a:pt x="549" y="496"/>
                  </a:lnTo>
                  <a:lnTo>
                    <a:pt x="578" y="496"/>
                  </a:lnTo>
                  <a:lnTo>
                    <a:pt x="617" y="496"/>
                  </a:lnTo>
                  <a:lnTo>
                    <a:pt x="626" y="486"/>
                  </a:lnTo>
                  <a:lnTo>
                    <a:pt x="626" y="477"/>
                  </a:lnTo>
                  <a:lnTo>
                    <a:pt x="626" y="457"/>
                  </a:lnTo>
                  <a:lnTo>
                    <a:pt x="636" y="457"/>
                  </a:lnTo>
                  <a:lnTo>
                    <a:pt x="655" y="371"/>
                  </a:lnTo>
                  <a:lnTo>
                    <a:pt x="665" y="298"/>
                  </a:lnTo>
                  <a:lnTo>
                    <a:pt x="675" y="192"/>
                  </a:lnTo>
                  <a:lnTo>
                    <a:pt x="665" y="62"/>
                  </a:lnTo>
                  <a:lnTo>
                    <a:pt x="665" y="43"/>
                  </a:lnTo>
                  <a:lnTo>
                    <a:pt x="665" y="33"/>
                  </a:lnTo>
                  <a:lnTo>
                    <a:pt x="665" y="4"/>
                  </a:lnTo>
                  <a:lnTo>
                    <a:pt x="665" y="0"/>
                  </a:lnTo>
                  <a:lnTo>
                    <a:pt x="0" y="269"/>
                  </a:lnTo>
                  <a:close/>
                </a:path>
              </a:pathLst>
            </a:custGeom>
            <a:solidFill>
              <a:srgbClr val="FFFFFF"/>
            </a:solidFill>
            <a:ln w="9525">
              <a:noFill/>
              <a:round/>
              <a:headEnd/>
              <a:tailEnd/>
            </a:ln>
          </p:spPr>
          <p:txBody>
            <a:bodyPr/>
            <a:lstStyle/>
            <a:p>
              <a:pPr>
                <a:defRPr/>
              </a:pPr>
              <a:endParaRPr lang="en-GB"/>
            </a:p>
          </p:txBody>
        </p:sp>
        <p:sp>
          <p:nvSpPr>
            <p:cNvPr id="38" name="Freeform 83"/>
            <p:cNvSpPr>
              <a:spLocks/>
            </p:cNvSpPr>
            <p:nvPr userDrawn="1"/>
          </p:nvSpPr>
          <p:spPr bwMode="auto">
            <a:xfrm>
              <a:off x="422" y="4005"/>
              <a:ext cx="22" cy="36"/>
            </a:xfrm>
            <a:custGeom>
              <a:avLst/>
              <a:gdLst/>
              <a:ahLst/>
              <a:cxnLst>
                <a:cxn ang="0">
                  <a:pos x="44" y="722"/>
                </a:cxn>
                <a:cxn ang="0">
                  <a:pos x="82" y="684"/>
                </a:cxn>
                <a:cxn ang="0">
                  <a:pos x="130" y="655"/>
                </a:cxn>
                <a:cxn ang="0">
                  <a:pos x="164" y="607"/>
                </a:cxn>
                <a:cxn ang="0">
                  <a:pos x="203" y="578"/>
                </a:cxn>
                <a:cxn ang="0">
                  <a:pos x="241" y="549"/>
                </a:cxn>
                <a:cxn ang="0">
                  <a:pos x="280" y="515"/>
                </a:cxn>
                <a:cxn ang="0">
                  <a:pos x="304" y="477"/>
                </a:cxn>
                <a:cxn ang="0">
                  <a:pos x="323" y="428"/>
                </a:cxn>
                <a:cxn ang="0">
                  <a:pos x="342" y="409"/>
                </a:cxn>
                <a:cxn ang="0">
                  <a:pos x="362" y="390"/>
                </a:cxn>
                <a:cxn ang="0">
                  <a:pos x="371" y="361"/>
                </a:cxn>
                <a:cxn ang="0">
                  <a:pos x="391" y="337"/>
                </a:cxn>
                <a:cxn ang="0">
                  <a:pos x="400" y="308"/>
                </a:cxn>
                <a:cxn ang="0">
                  <a:pos x="410" y="279"/>
                </a:cxn>
                <a:cxn ang="0">
                  <a:pos x="429" y="250"/>
                </a:cxn>
                <a:cxn ang="0">
                  <a:pos x="439" y="221"/>
                </a:cxn>
                <a:cxn ang="0">
                  <a:pos x="429" y="202"/>
                </a:cxn>
                <a:cxn ang="0">
                  <a:pos x="420" y="202"/>
                </a:cxn>
                <a:cxn ang="0">
                  <a:pos x="410" y="192"/>
                </a:cxn>
                <a:cxn ang="0">
                  <a:pos x="400" y="183"/>
                </a:cxn>
                <a:cxn ang="0">
                  <a:pos x="371" y="159"/>
                </a:cxn>
                <a:cxn ang="0">
                  <a:pos x="333" y="139"/>
                </a:cxn>
                <a:cxn ang="0">
                  <a:pos x="304" y="120"/>
                </a:cxn>
                <a:cxn ang="0">
                  <a:pos x="280" y="101"/>
                </a:cxn>
                <a:cxn ang="0">
                  <a:pos x="232" y="81"/>
                </a:cxn>
                <a:cxn ang="0">
                  <a:pos x="183" y="62"/>
                </a:cxn>
                <a:cxn ang="0">
                  <a:pos x="111" y="43"/>
                </a:cxn>
                <a:cxn ang="0">
                  <a:pos x="44" y="14"/>
                </a:cxn>
                <a:cxn ang="0">
                  <a:pos x="34" y="14"/>
                </a:cxn>
                <a:cxn ang="0">
                  <a:pos x="24" y="14"/>
                </a:cxn>
                <a:cxn ang="0">
                  <a:pos x="5" y="4"/>
                </a:cxn>
                <a:cxn ang="0">
                  <a:pos x="0" y="0"/>
                </a:cxn>
                <a:cxn ang="0">
                  <a:pos x="44" y="722"/>
                </a:cxn>
              </a:cxnLst>
              <a:rect l="0" t="0" r="r" b="b"/>
              <a:pathLst>
                <a:path w="439" h="722">
                  <a:moveTo>
                    <a:pt x="44" y="722"/>
                  </a:moveTo>
                  <a:lnTo>
                    <a:pt x="82" y="684"/>
                  </a:lnTo>
                  <a:lnTo>
                    <a:pt x="130" y="655"/>
                  </a:lnTo>
                  <a:lnTo>
                    <a:pt x="164" y="607"/>
                  </a:lnTo>
                  <a:lnTo>
                    <a:pt x="203" y="578"/>
                  </a:lnTo>
                  <a:lnTo>
                    <a:pt x="241" y="549"/>
                  </a:lnTo>
                  <a:lnTo>
                    <a:pt x="280" y="515"/>
                  </a:lnTo>
                  <a:lnTo>
                    <a:pt x="304" y="477"/>
                  </a:lnTo>
                  <a:lnTo>
                    <a:pt x="323" y="428"/>
                  </a:lnTo>
                  <a:lnTo>
                    <a:pt x="342" y="409"/>
                  </a:lnTo>
                  <a:lnTo>
                    <a:pt x="362" y="390"/>
                  </a:lnTo>
                  <a:lnTo>
                    <a:pt x="371" y="361"/>
                  </a:lnTo>
                  <a:lnTo>
                    <a:pt x="391" y="337"/>
                  </a:lnTo>
                  <a:lnTo>
                    <a:pt x="400" y="308"/>
                  </a:lnTo>
                  <a:lnTo>
                    <a:pt x="410" y="279"/>
                  </a:lnTo>
                  <a:lnTo>
                    <a:pt x="429" y="250"/>
                  </a:lnTo>
                  <a:lnTo>
                    <a:pt x="439" y="221"/>
                  </a:lnTo>
                  <a:lnTo>
                    <a:pt x="429" y="202"/>
                  </a:lnTo>
                  <a:lnTo>
                    <a:pt x="420" y="202"/>
                  </a:lnTo>
                  <a:lnTo>
                    <a:pt x="410" y="192"/>
                  </a:lnTo>
                  <a:lnTo>
                    <a:pt x="400" y="183"/>
                  </a:lnTo>
                  <a:lnTo>
                    <a:pt x="371" y="159"/>
                  </a:lnTo>
                  <a:lnTo>
                    <a:pt x="333" y="139"/>
                  </a:lnTo>
                  <a:lnTo>
                    <a:pt x="304" y="120"/>
                  </a:lnTo>
                  <a:lnTo>
                    <a:pt x="280" y="101"/>
                  </a:lnTo>
                  <a:lnTo>
                    <a:pt x="232" y="81"/>
                  </a:lnTo>
                  <a:lnTo>
                    <a:pt x="183" y="62"/>
                  </a:lnTo>
                  <a:lnTo>
                    <a:pt x="111" y="43"/>
                  </a:lnTo>
                  <a:lnTo>
                    <a:pt x="44" y="14"/>
                  </a:lnTo>
                  <a:lnTo>
                    <a:pt x="34" y="14"/>
                  </a:lnTo>
                  <a:lnTo>
                    <a:pt x="24" y="14"/>
                  </a:lnTo>
                  <a:lnTo>
                    <a:pt x="5" y="4"/>
                  </a:lnTo>
                  <a:lnTo>
                    <a:pt x="0" y="0"/>
                  </a:lnTo>
                  <a:lnTo>
                    <a:pt x="44" y="722"/>
                  </a:lnTo>
                  <a:close/>
                </a:path>
              </a:pathLst>
            </a:custGeom>
            <a:solidFill>
              <a:srgbClr val="FFFFFF"/>
            </a:solidFill>
            <a:ln w="9525">
              <a:noFill/>
              <a:round/>
              <a:headEnd/>
              <a:tailEnd/>
            </a:ln>
          </p:spPr>
          <p:txBody>
            <a:bodyPr/>
            <a:lstStyle/>
            <a:p>
              <a:pPr>
                <a:defRPr/>
              </a:pPr>
              <a:endParaRPr lang="en-GB"/>
            </a:p>
          </p:txBody>
        </p:sp>
        <p:sp>
          <p:nvSpPr>
            <p:cNvPr id="39" name="Freeform 84"/>
            <p:cNvSpPr>
              <a:spLocks/>
            </p:cNvSpPr>
            <p:nvPr userDrawn="1"/>
          </p:nvSpPr>
          <p:spPr bwMode="auto">
            <a:xfrm>
              <a:off x="372" y="3992"/>
              <a:ext cx="71" cy="72"/>
            </a:xfrm>
            <a:custGeom>
              <a:avLst/>
              <a:gdLst/>
              <a:ahLst/>
              <a:cxnLst>
                <a:cxn ang="0">
                  <a:pos x="323" y="1244"/>
                </a:cxn>
                <a:cxn ang="0">
                  <a:pos x="251" y="1244"/>
                </a:cxn>
                <a:cxn ang="0">
                  <a:pos x="164" y="1186"/>
                </a:cxn>
                <a:cxn ang="0">
                  <a:pos x="111" y="1085"/>
                </a:cxn>
                <a:cxn ang="0">
                  <a:pos x="92" y="954"/>
                </a:cxn>
                <a:cxn ang="0">
                  <a:pos x="44" y="839"/>
                </a:cxn>
                <a:cxn ang="0">
                  <a:pos x="5" y="757"/>
                </a:cxn>
                <a:cxn ang="0">
                  <a:pos x="5" y="680"/>
                </a:cxn>
                <a:cxn ang="0">
                  <a:pos x="44" y="598"/>
                </a:cxn>
                <a:cxn ang="0">
                  <a:pos x="111" y="540"/>
                </a:cxn>
                <a:cxn ang="0">
                  <a:pos x="111" y="468"/>
                </a:cxn>
                <a:cxn ang="0">
                  <a:pos x="101" y="362"/>
                </a:cxn>
                <a:cxn ang="0">
                  <a:pos x="140" y="299"/>
                </a:cxn>
                <a:cxn ang="0">
                  <a:pos x="203" y="241"/>
                </a:cxn>
                <a:cxn ang="0">
                  <a:pos x="289" y="193"/>
                </a:cxn>
                <a:cxn ang="0">
                  <a:pos x="333" y="164"/>
                </a:cxn>
                <a:cxn ang="0">
                  <a:pos x="390" y="102"/>
                </a:cxn>
                <a:cxn ang="0">
                  <a:pos x="458" y="44"/>
                </a:cxn>
                <a:cxn ang="0">
                  <a:pos x="501" y="15"/>
                </a:cxn>
                <a:cxn ang="0">
                  <a:pos x="550" y="0"/>
                </a:cxn>
                <a:cxn ang="0">
                  <a:pos x="627" y="15"/>
                </a:cxn>
                <a:cxn ang="0">
                  <a:pos x="680" y="63"/>
                </a:cxn>
                <a:cxn ang="0">
                  <a:pos x="728" y="82"/>
                </a:cxn>
                <a:cxn ang="0">
                  <a:pos x="786" y="24"/>
                </a:cxn>
                <a:cxn ang="0">
                  <a:pos x="839" y="0"/>
                </a:cxn>
                <a:cxn ang="0">
                  <a:pos x="916" y="5"/>
                </a:cxn>
                <a:cxn ang="0">
                  <a:pos x="969" y="34"/>
                </a:cxn>
                <a:cxn ang="0">
                  <a:pos x="1036" y="102"/>
                </a:cxn>
                <a:cxn ang="0">
                  <a:pos x="1113" y="174"/>
                </a:cxn>
                <a:cxn ang="0">
                  <a:pos x="1234" y="241"/>
                </a:cxn>
                <a:cxn ang="0">
                  <a:pos x="1296" y="299"/>
                </a:cxn>
                <a:cxn ang="0">
                  <a:pos x="1335" y="371"/>
                </a:cxn>
                <a:cxn ang="0">
                  <a:pos x="1325" y="468"/>
                </a:cxn>
                <a:cxn ang="0">
                  <a:pos x="1325" y="540"/>
                </a:cxn>
                <a:cxn ang="0">
                  <a:pos x="1393" y="598"/>
                </a:cxn>
                <a:cxn ang="0">
                  <a:pos x="1431" y="680"/>
                </a:cxn>
                <a:cxn ang="0">
                  <a:pos x="1422" y="776"/>
                </a:cxn>
                <a:cxn ang="0">
                  <a:pos x="1364" y="897"/>
                </a:cxn>
                <a:cxn ang="0">
                  <a:pos x="1335" y="1036"/>
                </a:cxn>
                <a:cxn ang="0">
                  <a:pos x="1296" y="1166"/>
                </a:cxn>
                <a:cxn ang="0">
                  <a:pos x="1214" y="1234"/>
                </a:cxn>
                <a:cxn ang="0">
                  <a:pos x="1128" y="1244"/>
                </a:cxn>
                <a:cxn ang="0">
                  <a:pos x="1065" y="1224"/>
                </a:cxn>
                <a:cxn ang="0">
                  <a:pos x="1075" y="1253"/>
                </a:cxn>
                <a:cxn ang="0">
                  <a:pos x="1036" y="1354"/>
                </a:cxn>
                <a:cxn ang="0">
                  <a:pos x="959" y="1422"/>
                </a:cxn>
                <a:cxn ang="0">
                  <a:pos x="877" y="1441"/>
                </a:cxn>
                <a:cxn ang="0">
                  <a:pos x="810" y="1422"/>
                </a:cxn>
                <a:cxn ang="0">
                  <a:pos x="737" y="1412"/>
                </a:cxn>
                <a:cxn ang="0">
                  <a:pos x="680" y="1412"/>
                </a:cxn>
                <a:cxn ang="0">
                  <a:pos x="598" y="1422"/>
                </a:cxn>
                <a:cxn ang="0">
                  <a:pos x="540" y="1441"/>
                </a:cxn>
                <a:cxn ang="0">
                  <a:pos x="439" y="1403"/>
                </a:cxn>
                <a:cxn ang="0">
                  <a:pos x="381" y="1325"/>
                </a:cxn>
                <a:cxn ang="0">
                  <a:pos x="371" y="1244"/>
                </a:cxn>
              </a:cxnLst>
              <a:rect l="0" t="0" r="r" b="b"/>
              <a:pathLst>
                <a:path w="1441" h="1441">
                  <a:moveTo>
                    <a:pt x="371" y="1224"/>
                  </a:moveTo>
                  <a:lnTo>
                    <a:pt x="342" y="1234"/>
                  </a:lnTo>
                  <a:lnTo>
                    <a:pt x="323" y="1244"/>
                  </a:lnTo>
                  <a:lnTo>
                    <a:pt x="309" y="1244"/>
                  </a:lnTo>
                  <a:lnTo>
                    <a:pt x="289" y="1244"/>
                  </a:lnTo>
                  <a:lnTo>
                    <a:pt x="251" y="1244"/>
                  </a:lnTo>
                  <a:lnTo>
                    <a:pt x="222" y="1234"/>
                  </a:lnTo>
                  <a:lnTo>
                    <a:pt x="183" y="1215"/>
                  </a:lnTo>
                  <a:lnTo>
                    <a:pt x="164" y="1186"/>
                  </a:lnTo>
                  <a:lnTo>
                    <a:pt x="140" y="1166"/>
                  </a:lnTo>
                  <a:lnTo>
                    <a:pt x="130" y="1128"/>
                  </a:lnTo>
                  <a:lnTo>
                    <a:pt x="111" y="1085"/>
                  </a:lnTo>
                  <a:lnTo>
                    <a:pt x="101" y="1036"/>
                  </a:lnTo>
                  <a:lnTo>
                    <a:pt x="101" y="988"/>
                  </a:lnTo>
                  <a:lnTo>
                    <a:pt x="92" y="954"/>
                  </a:lnTo>
                  <a:lnTo>
                    <a:pt x="92" y="916"/>
                  </a:lnTo>
                  <a:lnTo>
                    <a:pt x="72" y="897"/>
                  </a:lnTo>
                  <a:lnTo>
                    <a:pt x="44" y="839"/>
                  </a:lnTo>
                  <a:lnTo>
                    <a:pt x="24" y="810"/>
                  </a:lnTo>
                  <a:lnTo>
                    <a:pt x="15" y="786"/>
                  </a:lnTo>
                  <a:lnTo>
                    <a:pt x="5" y="757"/>
                  </a:lnTo>
                  <a:lnTo>
                    <a:pt x="0" y="738"/>
                  </a:lnTo>
                  <a:lnTo>
                    <a:pt x="0" y="709"/>
                  </a:lnTo>
                  <a:lnTo>
                    <a:pt x="5" y="680"/>
                  </a:lnTo>
                  <a:lnTo>
                    <a:pt x="15" y="651"/>
                  </a:lnTo>
                  <a:lnTo>
                    <a:pt x="24" y="617"/>
                  </a:lnTo>
                  <a:lnTo>
                    <a:pt x="44" y="598"/>
                  </a:lnTo>
                  <a:lnTo>
                    <a:pt x="63" y="569"/>
                  </a:lnTo>
                  <a:lnTo>
                    <a:pt x="92" y="559"/>
                  </a:lnTo>
                  <a:lnTo>
                    <a:pt x="111" y="540"/>
                  </a:lnTo>
                  <a:lnTo>
                    <a:pt x="150" y="530"/>
                  </a:lnTo>
                  <a:lnTo>
                    <a:pt x="130" y="501"/>
                  </a:lnTo>
                  <a:lnTo>
                    <a:pt x="111" y="468"/>
                  </a:lnTo>
                  <a:lnTo>
                    <a:pt x="101" y="439"/>
                  </a:lnTo>
                  <a:lnTo>
                    <a:pt x="101" y="400"/>
                  </a:lnTo>
                  <a:lnTo>
                    <a:pt x="101" y="362"/>
                  </a:lnTo>
                  <a:lnTo>
                    <a:pt x="101" y="342"/>
                  </a:lnTo>
                  <a:lnTo>
                    <a:pt x="111" y="318"/>
                  </a:lnTo>
                  <a:lnTo>
                    <a:pt x="140" y="299"/>
                  </a:lnTo>
                  <a:lnTo>
                    <a:pt x="150" y="280"/>
                  </a:lnTo>
                  <a:lnTo>
                    <a:pt x="183" y="251"/>
                  </a:lnTo>
                  <a:lnTo>
                    <a:pt x="203" y="241"/>
                  </a:lnTo>
                  <a:lnTo>
                    <a:pt x="241" y="222"/>
                  </a:lnTo>
                  <a:lnTo>
                    <a:pt x="270" y="203"/>
                  </a:lnTo>
                  <a:lnTo>
                    <a:pt x="289" y="193"/>
                  </a:lnTo>
                  <a:lnTo>
                    <a:pt x="309" y="183"/>
                  </a:lnTo>
                  <a:lnTo>
                    <a:pt x="318" y="183"/>
                  </a:lnTo>
                  <a:lnTo>
                    <a:pt x="333" y="164"/>
                  </a:lnTo>
                  <a:lnTo>
                    <a:pt x="342" y="159"/>
                  </a:lnTo>
                  <a:lnTo>
                    <a:pt x="362" y="150"/>
                  </a:lnTo>
                  <a:lnTo>
                    <a:pt x="390" y="102"/>
                  </a:lnTo>
                  <a:lnTo>
                    <a:pt x="429" y="73"/>
                  </a:lnTo>
                  <a:lnTo>
                    <a:pt x="429" y="63"/>
                  </a:lnTo>
                  <a:lnTo>
                    <a:pt x="458" y="44"/>
                  </a:lnTo>
                  <a:lnTo>
                    <a:pt x="477" y="24"/>
                  </a:lnTo>
                  <a:lnTo>
                    <a:pt x="482" y="15"/>
                  </a:lnTo>
                  <a:lnTo>
                    <a:pt x="501" y="15"/>
                  </a:lnTo>
                  <a:lnTo>
                    <a:pt x="511" y="5"/>
                  </a:lnTo>
                  <a:lnTo>
                    <a:pt x="540" y="0"/>
                  </a:lnTo>
                  <a:lnTo>
                    <a:pt x="550" y="0"/>
                  </a:lnTo>
                  <a:lnTo>
                    <a:pt x="578" y="0"/>
                  </a:lnTo>
                  <a:lnTo>
                    <a:pt x="598" y="15"/>
                  </a:lnTo>
                  <a:lnTo>
                    <a:pt x="627" y="15"/>
                  </a:lnTo>
                  <a:lnTo>
                    <a:pt x="641" y="24"/>
                  </a:lnTo>
                  <a:lnTo>
                    <a:pt x="660" y="44"/>
                  </a:lnTo>
                  <a:lnTo>
                    <a:pt x="680" y="63"/>
                  </a:lnTo>
                  <a:lnTo>
                    <a:pt x="699" y="82"/>
                  </a:lnTo>
                  <a:lnTo>
                    <a:pt x="718" y="102"/>
                  </a:lnTo>
                  <a:lnTo>
                    <a:pt x="728" y="82"/>
                  </a:lnTo>
                  <a:lnTo>
                    <a:pt x="747" y="63"/>
                  </a:lnTo>
                  <a:lnTo>
                    <a:pt x="766" y="44"/>
                  </a:lnTo>
                  <a:lnTo>
                    <a:pt x="786" y="24"/>
                  </a:lnTo>
                  <a:lnTo>
                    <a:pt x="800" y="15"/>
                  </a:lnTo>
                  <a:lnTo>
                    <a:pt x="819" y="15"/>
                  </a:lnTo>
                  <a:lnTo>
                    <a:pt x="839" y="0"/>
                  </a:lnTo>
                  <a:lnTo>
                    <a:pt x="868" y="0"/>
                  </a:lnTo>
                  <a:lnTo>
                    <a:pt x="887" y="0"/>
                  </a:lnTo>
                  <a:lnTo>
                    <a:pt x="916" y="5"/>
                  </a:lnTo>
                  <a:lnTo>
                    <a:pt x="925" y="15"/>
                  </a:lnTo>
                  <a:lnTo>
                    <a:pt x="954" y="24"/>
                  </a:lnTo>
                  <a:lnTo>
                    <a:pt x="969" y="34"/>
                  </a:lnTo>
                  <a:lnTo>
                    <a:pt x="988" y="53"/>
                  </a:lnTo>
                  <a:lnTo>
                    <a:pt x="1007" y="73"/>
                  </a:lnTo>
                  <a:lnTo>
                    <a:pt x="1036" y="102"/>
                  </a:lnTo>
                  <a:lnTo>
                    <a:pt x="1065" y="130"/>
                  </a:lnTo>
                  <a:lnTo>
                    <a:pt x="1094" y="159"/>
                  </a:lnTo>
                  <a:lnTo>
                    <a:pt x="1113" y="174"/>
                  </a:lnTo>
                  <a:lnTo>
                    <a:pt x="1137" y="183"/>
                  </a:lnTo>
                  <a:lnTo>
                    <a:pt x="1195" y="222"/>
                  </a:lnTo>
                  <a:lnTo>
                    <a:pt x="1234" y="241"/>
                  </a:lnTo>
                  <a:lnTo>
                    <a:pt x="1263" y="251"/>
                  </a:lnTo>
                  <a:lnTo>
                    <a:pt x="1287" y="280"/>
                  </a:lnTo>
                  <a:lnTo>
                    <a:pt x="1296" y="299"/>
                  </a:lnTo>
                  <a:lnTo>
                    <a:pt x="1316" y="318"/>
                  </a:lnTo>
                  <a:lnTo>
                    <a:pt x="1335" y="342"/>
                  </a:lnTo>
                  <a:lnTo>
                    <a:pt x="1335" y="371"/>
                  </a:lnTo>
                  <a:lnTo>
                    <a:pt x="1335" y="400"/>
                  </a:lnTo>
                  <a:lnTo>
                    <a:pt x="1335" y="439"/>
                  </a:lnTo>
                  <a:lnTo>
                    <a:pt x="1325" y="468"/>
                  </a:lnTo>
                  <a:lnTo>
                    <a:pt x="1306" y="501"/>
                  </a:lnTo>
                  <a:lnTo>
                    <a:pt x="1287" y="530"/>
                  </a:lnTo>
                  <a:lnTo>
                    <a:pt x="1325" y="540"/>
                  </a:lnTo>
                  <a:lnTo>
                    <a:pt x="1345" y="559"/>
                  </a:lnTo>
                  <a:lnTo>
                    <a:pt x="1374" y="569"/>
                  </a:lnTo>
                  <a:lnTo>
                    <a:pt x="1393" y="598"/>
                  </a:lnTo>
                  <a:lnTo>
                    <a:pt x="1422" y="617"/>
                  </a:lnTo>
                  <a:lnTo>
                    <a:pt x="1422" y="651"/>
                  </a:lnTo>
                  <a:lnTo>
                    <a:pt x="1431" y="680"/>
                  </a:lnTo>
                  <a:lnTo>
                    <a:pt x="1441" y="709"/>
                  </a:lnTo>
                  <a:lnTo>
                    <a:pt x="1431" y="738"/>
                  </a:lnTo>
                  <a:lnTo>
                    <a:pt x="1422" y="776"/>
                  </a:lnTo>
                  <a:lnTo>
                    <a:pt x="1422" y="800"/>
                  </a:lnTo>
                  <a:lnTo>
                    <a:pt x="1393" y="839"/>
                  </a:lnTo>
                  <a:lnTo>
                    <a:pt x="1364" y="897"/>
                  </a:lnTo>
                  <a:lnTo>
                    <a:pt x="1345" y="926"/>
                  </a:lnTo>
                  <a:lnTo>
                    <a:pt x="1335" y="979"/>
                  </a:lnTo>
                  <a:lnTo>
                    <a:pt x="1335" y="1036"/>
                  </a:lnTo>
                  <a:lnTo>
                    <a:pt x="1325" y="1094"/>
                  </a:lnTo>
                  <a:lnTo>
                    <a:pt x="1306" y="1128"/>
                  </a:lnTo>
                  <a:lnTo>
                    <a:pt x="1296" y="1166"/>
                  </a:lnTo>
                  <a:lnTo>
                    <a:pt x="1272" y="1195"/>
                  </a:lnTo>
                  <a:lnTo>
                    <a:pt x="1253" y="1215"/>
                  </a:lnTo>
                  <a:lnTo>
                    <a:pt x="1214" y="1234"/>
                  </a:lnTo>
                  <a:lnTo>
                    <a:pt x="1186" y="1244"/>
                  </a:lnTo>
                  <a:lnTo>
                    <a:pt x="1147" y="1244"/>
                  </a:lnTo>
                  <a:lnTo>
                    <a:pt x="1128" y="1244"/>
                  </a:lnTo>
                  <a:lnTo>
                    <a:pt x="1113" y="1244"/>
                  </a:lnTo>
                  <a:lnTo>
                    <a:pt x="1094" y="1234"/>
                  </a:lnTo>
                  <a:lnTo>
                    <a:pt x="1065" y="1224"/>
                  </a:lnTo>
                  <a:lnTo>
                    <a:pt x="1065" y="1234"/>
                  </a:lnTo>
                  <a:lnTo>
                    <a:pt x="1075" y="1244"/>
                  </a:lnTo>
                  <a:lnTo>
                    <a:pt x="1075" y="1253"/>
                  </a:lnTo>
                  <a:lnTo>
                    <a:pt x="1065" y="1287"/>
                  </a:lnTo>
                  <a:lnTo>
                    <a:pt x="1055" y="1325"/>
                  </a:lnTo>
                  <a:lnTo>
                    <a:pt x="1036" y="1354"/>
                  </a:lnTo>
                  <a:lnTo>
                    <a:pt x="1007" y="1383"/>
                  </a:lnTo>
                  <a:lnTo>
                    <a:pt x="988" y="1403"/>
                  </a:lnTo>
                  <a:lnTo>
                    <a:pt x="959" y="1422"/>
                  </a:lnTo>
                  <a:lnTo>
                    <a:pt x="925" y="1422"/>
                  </a:lnTo>
                  <a:lnTo>
                    <a:pt x="887" y="1441"/>
                  </a:lnTo>
                  <a:lnTo>
                    <a:pt x="877" y="1441"/>
                  </a:lnTo>
                  <a:lnTo>
                    <a:pt x="858" y="1422"/>
                  </a:lnTo>
                  <a:lnTo>
                    <a:pt x="839" y="1422"/>
                  </a:lnTo>
                  <a:lnTo>
                    <a:pt x="810" y="1422"/>
                  </a:lnTo>
                  <a:lnTo>
                    <a:pt x="776" y="1412"/>
                  </a:lnTo>
                  <a:lnTo>
                    <a:pt x="757" y="1412"/>
                  </a:lnTo>
                  <a:lnTo>
                    <a:pt x="737" y="1412"/>
                  </a:lnTo>
                  <a:lnTo>
                    <a:pt x="718" y="1412"/>
                  </a:lnTo>
                  <a:lnTo>
                    <a:pt x="689" y="1412"/>
                  </a:lnTo>
                  <a:lnTo>
                    <a:pt x="680" y="1412"/>
                  </a:lnTo>
                  <a:lnTo>
                    <a:pt x="660" y="1422"/>
                  </a:lnTo>
                  <a:lnTo>
                    <a:pt x="617" y="1422"/>
                  </a:lnTo>
                  <a:lnTo>
                    <a:pt x="598" y="1422"/>
                  </a:lnTo>
                  <a:lnTo>
                    <a:pt x="569" y="1422"/>
                  </a:lnTo>
                  <a:lnTo>
                    <a:pt x="550" y="1441"/>
                  </a:lnTo>
                  <a:lnTo>
                    <a:pt x="540" y="1441"/>
                  </a:lnTo>
                  <a:lnTo>
                    <a:pt x="501" y="1422"/>
                  </a:lnTo>
                  <a:lnTo>
                    <a:pt x="477" y="1422"/>
                  </a:lnTo>
                  <a:lnTo>
                    <a:pt x="439" y="1403"/>
                  </a:lnTo>
                  <a:lnTo>
                    <a:pt x="419" y="1383"/>
                  </a:lnTo>
                  <a:lnTo>
                    <a:pt x="390" y="1354"/>
                  </a:lnTo>
                  <a:lnTo>
                    <a:pt x="381" y="1325"/>
                  </a:lnTo>
                  <a:lnTo>
                    <a:pt x="371" y="1287"/>
                  </a:lnTo>
                  <a:lnTo>
                    <a:pt x="362" y="1253"/>
                  </a:lnTo>
                  <a:lnTo>
                    <a:pt x="371" y="1244"/>
                  </a:lnTo>
                  <a:lnTo>
                    <a:pt x="371" y="1234"/>
                  </a:lnTo>
                  <a:lnTo>
                    <a:pt x="371" y="1224"/>
                  </a:lnTo>
                  <a:close/>
                </a:path>
              </a:pathLst>
            </a:custGeom>
            <a:solidFill>
              <a:srgbClr val="3F000B"/>
            </a:solidFill>
            <a:ln w="9525">
              <a:noFill/>
              <a:round/>
              <a:headEnd/>
              <a:tailEnd/>
            </a:ln>
          </p:spPr>
          <p:txBody>
            <a:bodyPr/>
            <a:lstStyle/>
            <a:p>
              <a:pPr>
                <a:defRPr/>
              </a:pPr>
              <a:endParaRPr lang="en-GB"/>
            </a:p>
          </p:txBody>
        </p:sp>
        <p:sp>
          <p:nvSpPr>
            <p:cNvPr id="40" name="Freeform 85"/>
            <p:cNvSpPr>
              <a:spLocks/>
            </p:cNvSpPr>
            <p:nvPr userDrawn="1"/>
          </p:nvSpPr>
          <p:spPr bwMode="auto">
            <a:xfrm>
              <a:off x="407" y="4019"/>
              <a:ext cx="8" cy="19"/>
            </a:xfrm>
            <a:custGeom>
              <a:avLst/>
              <a:gdLst/>
              <a:ahLst/>
              <a:cxnLst>
                <a:cxn ang="0">
                  <a:pos x="0" y="0"/>
                </a:cxn>
                <a:cxn ang="0">
                  <a:pos x="0" y="347"/>
                </a:cxn>
                <a:cxn ang="0">
                  <a:pos x="29" y="337"/>
                </a:cxn>
                <a:cxn ang="0">
                  <a:pos x="53" y="327"/>
                </a:cxn>
                <a:cxn ang="0">
                  <a:pos x="82" y="318"/>
                </a:cxn>
                <a:cxn ang="0">
                  <a:pos x="106" y="289"/>
                </a:cxn>
                <a:cxn ang="0">
                  <a:pos x="116" y="270"/>
                </a:cxn>
                <a:cxn ang="0">
                  <a:pos x="125" y="241"/>
                </a:cxn>
                <a:cxn ang="0">
                  <a:pos x="135" y="212"/>
                </a:cxn>
                <a:cxn ang="0">
                  <a:pos x="149" y="173"/>
                </a:cxn>
                <a:cxn ang="0">
                  <a:pos x="135" y="139"/>
                </a:cxn>
                <a:cxn ang="0">
                  <a:pos x="125" y="110"/>
                </a:cxn>
                <a:cxn ang="0">
                  <a:pos x="116" y="72"/>
                </a:cxn>
                <a:cxn ang="0">
                  <a:pos x="106" y="43"/>
                </a:cxn>
                <a:cxn ang="0">
                  <a:pos x="82" y="24"/>
                </a:cxn>
                <a:cxn ang="0">
                  <a:pos x="53" y="4"/>
                </a:cxn>
                <a:cxn ang="0">
                  <a:pos x="29" y="4"/>
                </a:cxn>
                <a:cxn ang="0">
                  <a:pos x="0" y="0"/>
                </a:cxn>
              </a:cxnLst>
              <a:rect l="0" t="0" r="r" b="b"/>
              <a:pathLst>
                <a:path w="149" h="347">
                  <a:moveTo>
                    <a:pt x="0" y="0"/>
                  </a:moveTo>
                  <a:lnTo>
                    <a:pt x="0" y="347"/>
                  </a:lnTo>
                  <a:lnTo>
                    <a:pt x="29" y="337"/>
                  </a:lnTo>
                  <a:lnTo>
                    <a:pt x="53" y="327"/>
                  </a:lnTo>
                  <a:lnTo>
                    <a:pt x="82" y="318"/>
                  </a:lnTo>
                  <a:lnTo>
                    <a:pt x="106" y="289"/>
                  </a:lnTo>
                  <a:lnTo>
                    <a:pt x="116" y="270"/>
                  </a:lnTo>
                  <a:lnTo>
                    <a:pt x="125" y="241"/>
                  </a:lnTo>
                  <a:lnTo>
                    <a:pt x="135" y="212"/>
                  </a:lnTo>
                  <a:lnTo>
                    <a:pt x="149" y="173"/>
                  </a:lnTo>
                  <a:lnTo>
                    <a:pt x="135" y="139"/>
                  </a:lnTo>
                  <a:lnTo>
                    <a:pt x="125" y="110"/>
                  </a:lnTo>
                  <a:lnTo>
                    <a:pt x="116" y="72"/>
                  </a:lnTo>
                  <a:lnTo>
                    <a:pt x="106" y="43"/>
                  </a:lnTo>
                  <a:lnTo>
                    <a:pt x="82" y="24"/>
                  </a:lnTo>
                  <a:lnTo>
                    <a:pt x="53" y="4"/>
                  </a:lnTo>
                  <a:lnTo>
                    <a:pt x="29" y="4"/>
                  </a:lnTo>
                  <a:lnTo>
                    <a:pt x="0" y="0"/>
                  </a:lnTo>
                  <a:close/>
                </a:path>
              </a:pathLst>
            </a:custGeom>
            <a:solidFill>
              <a:srgbClr val="FFFFFF"/>
            </a:solidFill>
            <a:ln w="9525">
              <a:noFill/>
              <a:round/>
              <a:headEnd/>
              <a:tailEnd/>
            </a:ln>
          </p:spPr>
          <p:txBody>
            <a:bodyPr/>
            <a:lstStyle/>
            <a:p>
              <a:pPr>
                <a:defRPr/>
              </a:pPr>
              <a:endParaRPr lang="en-GB"/>
            </a:p>
          </p:txBody>
        </p:sp>
        <p:sp>
          <p:nvSpPr>
            <p:cNvPr id="41" name="Freeform 86"/>
            <p:cNvSpPr>
              <a:spLocks/>
            </p:cNvSpPr>
            <p:nvPr userDrawn="1"/>
          </p:nvSpPr>
          <p:spPr bwMode="auto">
            <a:xfrm>
              <a:off x="375" y="4023"/>
              <a:ext cx="22" cy="28"/>
            </a:xfrm>
            <a:custGeom>
              <a:avLst/>
              <a:gdLst/>
              <a:ahLst/>
              <a:cxnLst>
                <a:cxn ang="0">
                  <a:pos x="371" y="82"/>
                </a:cxn>
                <a:cxn ang="0">
                  <a:pos x="183" y="15"/>
                </a:cxn>
                <a:cxn ang="0">
                  <a:pos x="164" y="15"/>
                </a:cxn>
                <a:cxn ang="0">
                  <a:pos x="145" y="5"/>
                </a:cxn>
                <a:cxn ang="0">
                  <a:pos x="130" y="0"/>
                </a:cxn>
                <a:cxn ang="0">
                  <a:pos x="120" y="0"/>
                </a:cxn>
                <a:cxn ang="0">
                  <a:pos x="82" y="5"/>
                </a:cxn>
                <a:cxn ang="0">
                  <a:pos x="72" y="15"/>
                </a:cxn>
                <a:cxn ang="0">
                  <a:pos x="43" y="15"/>
                </a:cxn>
                <a:cxn ang="0">
                  <a:pos x="24" y="34"/>
                </a:cxn>
                <a:cxn ang="0">
                  <a:pos x="14" y="43"/>
                </a:cxn>
                <a:cxn ang="0">
                  <a:pos x="5" y="72"/>
                </a:cxn>
                <a:cxn ang="0">
                  <a:pos x="0" y="92"/>
                </a:cxn>
                <a:cxn ang="0">
                  <a:pos x="0" y="121"/>
                </a:cxn>
                <a:cxn ang="0">
                  <a:pos x="0" y="130"/>
                </a:cxn>
                <a:cxn ang="0">
                  <a:pos x="0" y="145"/>
                </a:cxn>
                <a:cxn ang="0">
                  <a:pos x="5" y="154"/>
                </a:cxn>
                <a:cxn ang="0">
                  <a:pos x="5" y="174"/>
                </a:cxn>
                <a:cxn ang="0">
                  <a:pos x="14" y="183"/>
                </a:cxn>
                <a:cxn ang="0">
                  <a:pos x="24" y="212"/>
                </a:cxn>
                <a:cxn ang="0">
                  <a:pos x="53" y="270"/>
                </a:cxn>
                <a:cxn ang="0">
                  <a:pos x="63" y="294"/>
                </a:cxn>
                <a:cxn ang="0">
                  <a:pos x="82" y="323"/>
                </a:cxn>
                <a:cxn ang="0">
                  <a:pos x="82" y="362"/>
                </a:cxn>
                <a:cxn ang="0">
                  <a:pos x="82" y="410"/>
                </a:cxn>
                <a:cxn ang="0">
                  <a:pos x="92" y="443"/>
                </a:cxn>
                <a:cxn ang="0">
                  <a:pos x="101" y="472"/>
                </a:cxn>
                <a:cxn ang="0">
                  <a:pos x="111" y="501"/>
                </a:cxn>
                <a:cxn ang="0">
                  <a:pos x="130" y="521"/>
                </a:cxn>
                <a:cxn ang="0">
                  <a:pos x="140" y="540"/>
                </a:cxn>
                <a:cxn ang="0">
                  <a:pos x="154" y="549"/>
                </a:cxn>
                <a:cxn ang="0">
                  <a:pos x="183" y="549"/>
                </a:cxn>
                <a:cxn ang="0">
                  <a:pos x="202" y="559"/>
                </a:cxn>
                <a:cxn ang="0">
                  <a:pos x="231" y="549"/>
                </a:cxn>
                <a:cxn ang="0">
                  <a:pos x="251" y="549"/>
                </a:cxn>
                <a:cxn ang="0">
                  <a:pos x="279" y="530"/>
                </a:cxn>
                <a:cxn ang="0">
                  <a:pos x="289" y="521"/>
                </a:cxn>
                <a:cxn ang="0">
                  <a:pos x="313" y="492"/>
                </a:cxn>
                <a:cxn ang="0">
                  <a:pos x="323" y="463"/>
                </a:cxn>
                <a:cxn ang="0">
                  <a:pos x="439" y="294"/>
                </a:cxn>
                <a:cxn ang="0">
                  <a:pos x="400" y="270"/>
                </a:cxn>
                <a:cxn ang="0">
                  <a:pos x="381" y="222"/>
                </a:cxn>
                <a:cxn ang="0">
                  <a:pos x="371" y="174"/>
                </a:cxn>
                <a:cxn ang="0">
                  <a:pos x="371" y="130"/>
                </a:cxn>
                <a:cxn ang="0">
                  <a:pos x="371" y="121"/>
                </a:cxn>
                <a:cxn ang="0">
                  <a:pos x="371" y="101"/>
                </a:cxn>
                <a:cxn ang="0">
                  <a:pos x="371" y="92"/>
                </a:cxn>
                <a:cxn ang="0">
                  <a:pos x="371" y="82"/>
                </a:cxn>
              </a:cxnLst>
              <a:rect l="0" t="0" r="r" b="b"/>
              <a:pathLst>
                <a:path w="439" h="559">
                  <a:moveTo>
                    <a:pt x="371" y="82"/>
                  </a:moveTo>
                  <a:lnTo>
                    <a:pt x="183" y="15"/>
                  </a:lnTo>
                  <a:lnTo>
                    <a:pt x="164" y="15"/>
                  </a:lnTo>
                  <a:lnTo>
                    <a:pt x="145" y="5"/>
                  </a:lnTo>
                  <a:lnTo>
                    <a:pt x="130" y="0"/>
                  </a:lnTo>
                  <a:lnTo>
                    <a:pt x="120" y="0"/>
                  </a:lnTo>
                  <a:lnTo>
                    <a:pt x="82" y="5"/>
                  </a:lnTo>
                  <a:lnTo>
                    <a:pt x="72" y="15"/>
                  </a:lnTo>
                  <a:lnTo>
                    <a:pt x="43" y="15"/>
                  </a:lnTo>
                  <a:lnTo>
                    <a:pt x="24" y="34"/>
                  </a:lnTo>
                  <a:lnTo>
                    <a:pt x="14" y="43"/>
                  </a:lnTo>
                  <a:lnTo>
                    <a:pt x="5" y="72"/>
                  </a:lnTo>
                  <a:lnTo>
                    <a:pt x="0" y="92"/>
                  </a:lnTo>
                  <a:lnTo>
                    <a:pt x="0" y="121"/>
                  </a:lnTo>
                  <a:lnTo>
                    <a:pt x="0" y="130"/>
                  </a:lnTo>
                  <a:lnTo>
                    <a:pt x="0" y="145"/>
                  </a:lnTo>
                  <a:lnTo>
                    <a:pt x="5" y="154"/>
                  </a:lnTo>
                  <a:lnTo>
                    <a:pt x="5" y="174"/>
                  </a:lnTo>
                  <a:lnTo>
                    <a:pt x="14" y="183"/>
                  </a:lnTo>
                  <a:lnTo>
                    <a:pt x="24" y="212"/>
                  </a:lnTo>
                  <a:lnTo>
                    <a:pt x="53" y="270"/>
                  </a:lnTo>
                  <a:lnTo>
                    <a:pt x="63" y="294"/>
                  </a:lnTo>
                  <a:lnTo>
                    <a:pt x="82" y="323"/>
                  </a:lnTo>
                  <a:lnTo>
                    <a:pt x="82" y="362"/>
                  </a:lnTo>
                  <a:lnTo>
                    <a:pt x="82" y="410"/>
                  </a:lnTo>
                  <a:lnTo>
                    <a:pt x="92" y="443"/>
                  </a:lnTo>
                  <a:lnTo>
                    <a:pt x="101" y="472"/>
                  </a:lnTo>
                  <a:lnTo>
                    <a:pt x="111" y="501"/>
                  </a:lnTo>
                  <a:lnTo>
                    <a:pt x="130" y="521"/>
                  </a:lnTo>
                  <a:lnTo>
                    <a:pt x="140" y="540"/>
                  </a:lnTo>
                  <a:lnTo>
                    <a:pt x="154" y="549"/>
                  </a:lnTo>
                  <a:lnTo>
                    <a:pt x="183" y="549"/>
                  </a:lnTo>
                  <a:lnTo>
                    <a:pt x="202" y="559"/>
                  </a:lnTo>
                  <a:lnTo>
                    <a:pt x="231" y="549"/>
                  </a:lnTo>
                  <a:lnTo>
                    <a:pt x="251" y="549"/>
                  </a:lnTo>
                  <a:lnTo>
                    <a:pt x="279" y="530"/>
                  </a:lnTo>
                  <a:lnTo>
                    <a:pt x="289" y="521"/>
                  </a:lnTo>
                  <a:lnTo>
                    <a:pt x="313" y="492"/>
                  </a:lnTo>
                  <a:lnTo>
                    <a:pt x="323" y="463"/>
                  </a:lnTo>
                  <a:lnTo>
                    <a:pt x="439" y="294"/>
                  </a:lnTo>
                  <a:lnTo>
                    <a:pt x="400" y="270"/>
                  </a:lnTo>
                  <a:lnTo>
                    <a:pt x="381" y="222"/>
                  </a:lnTo>
                  <a:lnTo>
                    <a:pt x="371" y="174"/>
                  </a:lnTo>
                  <a:lnTo>
                    <a:pt x="371" y="130"/>
                  </a:lnTo>
                  <a:lnTo>
                    <a:pt x="371" y="121"/>
                  </a:lnTo>
                  <a:lnTo>
                    <a:pt x="371" y="101"/>
                  </a:lnTo>
                  <a:lnTo>
                    <a:pt x="371" y="92"/>
                  </a:lnTo>
                  <a:lnTo>
                    <a:pt x="371" y="82"/>
                  </a:lnTo>
                  <a:close/>
                </a:path>
              </a:pathLst>
            </a:custGeom>
            <a:solidFill>
              <a:srgbClr val="FFFFFF"/>
            </a:solidFill>
            <a:ln w="9525">
              <a:noFill/>
              <a:round/>
              <a:headEnd/>
              <a:tailEnd/>
            </a:ln>
          </p:spPr>
          <p:txBody>
            <a:bodyPr/>
            <a:lstStyle/>
            <a:p>
              <a:pPr>
                <a:defRPr/>
              </a:pPr>
              <a:endParaRPr lang="en-GB"/>
            </a:p>
          </p:txBody>
        </p:sp>
        <p:sp>
          <p:nvSpPr>
            <p:cNvPr id="42" name="Freeform 87"/>
            <p:cNvSpPr>
              <a:spLocks/>
            </p:cNvSpPr>
            <p:nvPr userDrawn="1"/>
          </p:nvSpPr>
          <p:spPr bwMode="auto">
            <a:xfrm>
              <a:off x="379" y="3995"/>
              <a:ext cx="24" cy="24"/>
            </a:xfrm>
            <a:custGeom>
              <a:avLst/>
              <a:gdLst/>
              <a:ahLst/>
              <a:cxnLst>
                <a:cxn ang="0">
                  <a:pos x="496" y="371"/>
                </a:cxn>
                <a:cxn ang="0">
                  <a:pos x="496" y="164"/>
                </a:cxn>
                <a:cxn ang="0">
                  <a:pos x="496" y="120"/>
                </a:cxn>
                <a:cxn ang="0">
                  <a:pos x="496" y="91"/>
                </a:cxn>
                <a:cxn ang="0">
                  <a:pos x="486" y="62"/>
                </a:cxn>
                <a:cxn ang="0">
                  <a:pos x="467" y="43"/>
                </a:cxn>
                <a:cxn ang="0">
                  <a:pos x="448" y="14"/>
                </a:cxn>
                <a:cxn ang="0">
                  <a:pos x="428" y="5"/>
                </a:cxn>
                <a:cxn ang="0">
                  <a:pos x="400" y="0"/>
                </a:cxn>
                <a:cxn ang="0">
                  <a:pos x="371" y="0"/>
                </a:cxn>
                <a:cxn ang="0">
                  <a:pos x="342" y="0"/>
                </a:cxn>
                <a:cxn ang="0">
                  <a:pos x="327" y="5"/>
                </a:cxn>
                <a:cxn ang="0">
                  <a:pos x="308" y="14"/>
                </a:cxn>
                <a:cxn ang="0">
                  <a:pos x="289" y="43"/>
                </a:cxn>
                <a:cxn ang="0">
                  <a:pos x="260" y="62"/>
                </a:cxn>
                <a:cxn ang="0">
                  <a:pos x="231" y="101"/>
                </a:cxn>
                <a:cxn ang="0">
                  <a:pos x="212" y="120"/>
                </a:cxn>
                <a:cxn ang="0">
                  <a:pos x="202" y="120"/>
                </a:cxn>
                <a:cxn ang="0">
                  <a:pos x="192" y="135"/>
                </a:cxn>
                <a:cxn ang="0">
                  <a:pos x="173" y="144"/>
                </a:cxn>
                <a:cxn ang="0">
                  <a:pos x="159" y="154"/>
                </a:cxn>
                <a:cxn ang="0">
                  <a:pos x="149" y="164"/>
                </a:cxn>
                <a:cxn ang="0">
                  <a:pos x="120" y="164"/>
                </a:cxn>
                <a:cxn ang="0">
                  <a:pos x="101" y="173"/>
                </a:cxn>
                <a:cxn ang="0">
                  <a:pos x="72" y="193"/>
                </a:cxn>
                <a:cxn ang="0">
                  <a:pos x="53" y="202"/>
                </a:cxn>
                <a:cxn ang="0">
                  <a:pos x="33" y="221"/>
                </a:cxn>
                <a:cxn ang="0">
                  <a:pos x="14" y="231"/>
                </a:cxn>
                <a:cxn ang="0">
                  <a:pos x="4" y="250"/>
                </a:cxn>
                <a:cxn ang="0">
                  <a:pos x="4" y="274"/>
                </a:cxn>
                <a:cxn ang="0">
                  <a:pos x="0" y="274"/>
                </a:cxn>
                <a:cxn ang="0">
                  <a:pos x="0" y="303"/>
                </a:cxn>
                <a:cxn ang="0">
                  <a:pos x="4" y="342"/>
                </a:cxn>
                <a:cxn ang="0">
                  <a:pos x="14" y="376"/>
                </a:cxn>
                <a:cxn ang="0">
                  <a:pos x="33" y="395"/>
                </a:cxn>
                <a:cxn ang="0">
                  <a:pos x="62" y="405"/>
                </a:cxn>
                <a:cxn ang="0">
                  <a:pos x="101" y="433"/>
                </a:cxn>
                <a:cxn ang="0">
                  <a:pos x="110" y="433"/>
                </a:cxn>
                <a:cxn ang="0">
                  <a:pos x="120" y="433"/>
                </a:cxn>
                <a:cxn ang="0">
                  <a:pos x="318" y="501"/>
                </a:cxn>
                <a:cxn ang="0">
                  <a:pos x="327" y="472"/>
                </a:cxn>
                <a:cxn ang="0">
                  <a:pos x="342" y="453"/>
                </a:cxn>
                <a:cxn ang="0">
                  <a:pos x="371" y="433"/>
                </a:cxn>
                <a:cxn ang="0">
                  <a:pos x="400" y="405"/>
                </a:cxn>
                <a:cxn ang="0">
                  <a:pos x="419" y="395"/>
                </a:cxn>
                <a:cxn ang="0">
                  <a:pos x="438" y="376"/>
                </a:cxn>
                <a:cxn ang="0">
                  <a:pos x="477" y="376"/>
                </a:cxn>
                <a:cxn ang="0">
                  <a:pos x="496" y="371"/>
                </a:cxn>
              </a:cxnLst>
              <a:rect l="0" t="0" r="r" b="b"/>
              <a:pathLst>
                <a:path w="496" h="501">
                  <a:moveTo>
                    <a:pt x="496" y="371"/>
                  </a:moveTo>
                  <a:lnTo>
                    <a:pt x="496" y="164"/>
                  </a:lnTo>
                  <a:lnTo>
                    <a:pt x="496" y="120"/>
                  </a:lnTo>
                  <a:lnTo>
                    <a:pt x="496" y="91"/>
                  </a:lnTo>
                  <a:lnTo>
                    <a:pt x="486" y="62"/>
                  </a:lnTo>
                  <a:lnTo>
                    <a:pt x="467" y="43"/>
                  </a:lnTo>
                  <a:lnTo>
                    <a:pt x="448" y="14"/>
                  </a:lnTo>
                  <a:lnTo>
                    <a:pt x="428" y="5"/>
                  </a:lnTo>
                  <a:lnTo>
                    <a:pt x="400" y="0"/>
                  </a:lnTo>
                  <a:lnTo>
                    <a:pt x="371" y="0"/>
                  </a:lnTo>
                  <a:lnTo>
                    <a:pt x="342" y="0"/>
                  </a:lnTo>
                  <a:lnTo>
                    <a:pt x="327" y="5"/>
                  </a:lnTo>
                  <a:lnTo>
                    <a:pt x="308" y="14"/>
                  </a:lnTo>
                  <a:lnTo>
                    <a:pt x="289" y="43"/>
                  </a:lnTo>
                  <a:lnTo>
                    <a:pt x="260" y="62"/>
                  </a:lnTo>
                  <a:lnTo>
                    <a:pt x="231" y="101"/>
                  </a:lnTo>
                  <a:lnTo>
                    <a:pt x="212" y="120"/>
                  </a:lnTo>
                  <a:lnTo>
                    <a:pt x="202" y="120"/>
                  </a:lnTo>
                  <a:lnTo>
                    <a:pt x="192" y="135"/>
                  </a:lnTo>
                  <a:lnTo>
                    <a:pt x="173" y="144"/>
                  </a:lnTo>
                  <a:lnTo>
                    <a:pt x="159" y="154"/>
                  </a:lnTo>
                  <a:lnTo>
                    <a:pt x="149" y="164"/>
                  </a:lnTo>
                  <a:lnTo>
                    <a:pt x="120" y="164"/>
                  </a:lnTo>
                  <a:lnTo>
                    <a:pt x="101" y="173"/>
                  </a:lnTo>
                  <a:lnTo>
                    <a:pt x="72" y="193"/>
                  </a:lnTo>
                  <a:lnTo>
                    <a:pt x="53" y="202"/>
                  </a:lnTo>
                  <a:lnTo>
                    <a:pt x="33" y="221"/>
                  </a:lnTo>
                  <a:lnTo>
                    <a:pt x="14" y="231"/>
                  </a:lnTo>
                  <a:lnTo>
                    <a:pt x="4" y="250"/>
                  </a:lnTo>
                  <a:lnTo>
                    <a:pt x="4" y="274"/>
                  </a:lnTo>
                  <a:lnTo>
                    <a:pt x="0" y="274"/>
                  </a:lnTo>
                  <a:lnTo>
                    <a:pt x="0" y="303"/>
                  </a:lnTo>
                  <a:lnTo>
                    <a:pt x="4" y="342"/>
                  </a:lnTo>
                  <a:lnTo>
                    <a:pt x="14" y="376"/>
                  </a:lnTo>
                  <a:lnTo>
                    <a:pt x="33" y="395"/>
                  </a:lnTo>
                  <a:lnTo>
                    <a:pt x="62" y="405"/>
                  </a:lnTo>
                  <a:lnTo>
                    <a:pt x="101" y="433"/>
                  </a:lnTo>
                  <a:lnTo>
                    <a:pt x="110" y="433"/>
                  </a:lnTo>
                  <a:lnTo>
                    <a:pt x="120" y="433"/>
                  </a:lnTo>
                  <a:lnTo>
                    <a:pt x="318" y="501"/>
                  </a:lnTo>
                  <a:lnTo>
                    <a:pt x="327" y="472"/>
                  </a:lnTo>
                  <a:lnTo>
                    <a:pt x="342" y="453"/>
                  </a:lnTo>
                  <a:lnTo>
                    <a:pt x="371" y="433"/>
                  </a:lnTo>
                  <a:lnTo>
                    <a:pt x="400" y="405"/>
                  </a:lnTo>
                  <a:lnTo>
                    <a:pt x="419" y="395"/>
                  </a:lnTo>
                  <a:lnTo>
                    <a:pt x="438" y="376"/>
                  </a:lnTo>
                  <a:lnTo>
                    <a:pt x="477" y="376"/>
                  </a:lnTo>
                  <a:lnTo>
                    <a:pt x="496" y="371"/>
                  </a:lnTo>
                  <a:close/>
                </a:path>
              </a:pathLst>
            </a:custGeom>
            <a:solidFill>
              <a:srgbClr val="FFFFFF"/>
            </a:solidFill>
            <a:ln w="9525">
              <a:noFill/>
              <a:round/>
              <a:headEnd/>
              <a:tailEnd/>
            </a:ln>
          </p:spPr>
          <p:txBody>
            <a:bodyPr/>
            <a:lstStyle/>
            <a:p>
              <a:pPr>
                <a:defRPr/>
              </a:pPr>
              <a:endParaRPr lang="en-GB"/>
            </a:p>
          </p:txBody>
        </p:sp>
        <p:sp>
          <p:nvSpPr>
            <p:cNvPr id="43" name="Freeform 88"/>
            <p:cNvSpPr>
              <a:spLocks/>
            </p:cNvSpPr>
            <p:nvPr userDrawn="1"/>
          </p:nvSpPr>
          <p:spPr bwMode="auto">
            <a:xfrm>
              <a:off x="408" y="3995"/>
              <a:ext cx="26" cy="24"/>
            </a:xfrm>
            <a:custGeom>
              <a:avLst/>
              <a:gdLst/>
              <a:ahLst/>
              <a:cxnLst>
                <a:cxn ang="0">
                  <a:pos x="164" y="501"/>
                </a:cxn>
                <a:cxn ang="0">
                  <a:pos x="362" y="433"/>
                </a:cxn>
                <a:cxn ang="0">
                  <a:pos x="371" y="433"/>
                </a:cxn>
                <a:cxn ang="0">
                  <a:pos x="381" y="433"/>
                </a:cxn>
                <a:cxn ang="0">
                  <a:pos x="410" y="414"/>
                </a:cxn>
                <a:cxn ang="0">
                  <a:pos x="439" y="405"/>
                </a:cxn>
                <a:cxn ang="0">
                  <a:pos x="468" y="376"/>
                </a:cxn>
                <a:cxn ang="0">
                  <a:pos x="477" y="342"/>
                </a:cxn>
                <a:cxn ang="0">
                  <a:pos x="487" y="303"/>
                </a:cxn>
                <a:cxn ang="0">
                  <a:pos x="477" y="274"/>
                </a:cxn>
                <a:cxn ang="0">
                  <a:pos x="468" y="250"/>
                </a:cxn>
                <a:cxn ang="0">
                  <a:pos x="439" y="221"/>
                </a:cxn>
                <a:cxn ang="0">
                  <a:pos x="400" y="193"/>
                </a:cxn>
                <a:cxn ang="0">
                  <a:pos x="381" y="183"/>
                </a:cxn>
                <a:cxn ang="0">
                  <a:pos x="333" y="164"/>
                </a:cxn>
                <a:cxn ang="0">
                  <a:pos x="318" y="144"/>
                </a:cxn>
                <a:cxn ang="0">
                  <a:pos x="309" y="144"/>
                </a:cxn>
                <a:cxn ang="0">
                  <a:pos x="290" y="135"/>
                </a:cxn>
                <a:cxn ang="0">
                  <a:pos x="280" y="120"/>
                </a:cxn>
                <a:cxn ang="0">
                  <a:pos x="270" y="120"/>
                </a:cxn>
                <a:cxn ang="0">
                  <a:pos x="251" y="91"/>
                </a:cxn>
                <a:cxn ang="0">
                  <a:pos x="241" y="91"/>
                </a:cxn>
                <a:cxn ang="0">
                  <a:pos x="212" y="62"/>
                </a:cxn>
                <a:cxn ang="0">
                  <a:pos x="203" y="43"/>
                </a:cxn>
                <a:cxn ang="0">
                  <a:pos x="184" y="34"/>
                </a:cxn>
                <a:cxn ang="0">
                  <a:pos x="174" y="14"/>
                </a:cxn>
                <a:cxn ang="0">
                  <a:pos x="164" y="5"/>
                </a:cxn>
                <a:cxn ang="0">
                  <a:pos x="150" y="5"/>
                </a:cxn>
                <a:cxn ang="0">
                  <a:pos x="140" y="0"/>
                </a:cxn>
                <a:cxn ang="0">
                  <a:pos x="131" y="0"/>
                </a:cxn>
                <a:cxn ang="0">
                  <a:pos x="111" y="0"/>
                </a:cxn>
                <a:cxn ang="0">
                  <a:pos x="92" y="0"/>
                </a:cxn>
                <a:cxn ang="0">
                  <a:pos x="73" y="5"/>
                </a:cxn>
                <a:cxn ang="0">
                  <a:pos x="53" y="14"/>
                </a:cxn>
                <a:cxn ang="0">
                  <a:pos x="34" y="34"/>
                </a:cxn>
                <a:cxn ang="0">
                  <a:pos x="25" y="43"/>
                </a:cxn>
                <a:cxn ang="0">
                  <a:pos x="5" y="62"/>
                </a:cxn>
                <a:cxn ang="0">
                  <a:pos x="0" y="91"/>
                </a:cxn>
                <a:cxn ang="0">
                  <a:pos x="0" y="111"/>
                </a:cxn>
                <a:cxn ang="0">
                  <a:pos x="0" y="144"/>
                </a:cxn>
                <a:cxn ang="0">
                  <a:pos x="0" y="154"/>
                </a:cxn>
                <a:cxn ang="0">
                  <a:pos x="0" y="164"/>
                </a:cxn>
                <a:cxn ang="0">
                  <a:pos x="0" y="376"/>
                </a:cxn>
                <a:cxn ang="0">
                  <a:pos x="25" y="376"/>
                </a:cxn>
                <a:cxn ang="0">
                  <a:pos x="44" y="376"/>
                </a:cxn>
                <a:cxn ang="0">
                  <a:pos x="73" y="395"/>
                </a:cxn>
                <a:cxn ang="0">
                  <a:pos x="102" y="405"/>
                </a:cxn>
                <a:cxn ang="0">
                  <a:pos x="121" y="433"/>
                </a:cxn>
                <a:cxn ang="0">
                  <a:pos x="140" y="453"/>
                </a:cxn>
                <a:cxn ang="0">
                  <a:pos x="159" y="482"/>
                </a:cxn>
                <a:cxn ang="0">
                  <a:pos x="164" y="501"/>
                </a:cxn>
              </a:cxnLst>
              <a:rect l="0" t="0" r="r" b="b"/>
              <a:pathLst>
                <a:path w="487" h="501">
                  <a:moveTo>
                    <a:pt x="164" y="501"/>
                  </a:moveTo>
                  <a:lnTo>
                    <a:pt x="362" y="433"/>
                  </a:lnTo>
                  <a:lnTo>
                    <a:pt x="371" y="433"/>
                  </a:lnTo>
                  <a:lnTo>
                    <a:pt x="381" y="433"/>
                  </a:lnTo>
                  <a:lnTo>
                    <a:pt x="410" y="414"/>
                  </a:lnTo>
                  <a:lnTo>
                    <a:pt x="439" y="405"/>
                  </a:lnTo>
                  <a:lnTo>
                    <a:pt x="468" y="376"/>
                  </a:lnTo>
                  <a:lnTo>
                    <a:pt x="477" y="342"/>
                  </a:lnTo>
                  <a:lnTo>
                    <a:pt x="487" y="303"/>
                  </a:lnTo>
                  <a:lnTo>
                    <a:pt x="477" y="274"/>
                  </a:lnTo>
                  <a:lnTo>
                    <a:pt x="468" y="250"/>
                  </a:lnTo>
                  <a:lnTo>
                    <a:pt x="439" y="221"/>
                  </a:lnTo>
                  <a:lnTo>
                    <a:pt x="400" y="193"/>
                  </a:lnTo>
                  <a:lnTo>
                    <a:pt x="381" y="183"/>
                  </a:lnTo>
                  <a:lnTo>
                    <a:pt x="333" y="164"/>
                  </a:lnTo>
                  <a:lnTo>
                    <a:pt x="318" y="144"/>
                  </a:lnTo>
                  <a:lnTo>
                    <a:pt x="309" y="144"/>
                  </a:lnTo>
                  <a:lnTo>
                    <a:pt x="290" y="135"/>
                  </a:lnTo>
                  <a:lnTo>
                    <a:pt x="280" y="120"/>
                  </a:lnTo>
                  <a:lnTo>
                    <a:pt x="270" y="120"/>
                  </a:lnTo>
                  <a:lnTo>
                    <a:pt x="251" y="91"/>
                  </a:lnTo>
                  <a:lnTo>
                    <a:pt x="241" y="91"/>
                  </a:lnTo>
                  <a:lnTo>
                    <a:pt x="212" y="62"/>
                  </a:lnTo>
                  <a:lnTo>
                    <a:pt x="203" y="43"/>
                  </a:lnTo>
                  <a:lnTo>
                    <a:pt x="184" y="34"/>
                  </a:lnTo>
                  <a:lnTo>
                    <a:pt x="174" y="14"/>
                  </a:lnTo>
                  <a:lnTo>
                    <a:pt x="164" y="5"/>
                  </a:lnTo>
                  <a:lnTo>
                    <a:pt x="150" y="5"/>
                  </a:lnTo>
                  <a:lnTo>
                    <a:pt x="140" y="0"/>
                  </a:lnTo>
                  <a:lnTo>
                    <a:pt x="131" y="0"/>
                  </a:lnTo>
                  <a:lnTo>
                    <a:pt x="111" y="0"/>
                  </a:lnTo>
                  <a:lnTo>
                    <a:pt x="92" y="0"/>
                  </a:lnTo>
                  <a:lnTo>
                    <a:pt x="73" y="5"/>
                  </a:lnTo>
                  <a:lnTo>
                    <a:pt x="53" y="14"/>
                  </a:lnTo>
                  <a:lnTo>
                    <a:pt x="34" y="34"/>
                  </a:lnTo>
                  <a:lnTo>
                    <a:pt x="25" y="43"/>
                  </a:lnTo>
                  <a:lnTo>
                    <a:pt x="5" y="62"/>
                  </a:lnTo>
                  <a:lnTo>
                    <a:pt x="0" y="91"/>
                  </a:lnTo>
                  <a:lnTo>
                    <a:pt x="0" y="111"/>
                  </a:lnTo>
                  <a:lnTo>
                    <a:pt x="0" y="144"/>
                  </a:lnTo>
                  <a:lnTo>
                    <a:pt x="0" y="154"/>
                  </a:lnTo>
                  <a:lnTo>
                    <a:pt x="0" y="164"/>
                  </a:lnTo>
                  <a:lnTo>
                    <a:pt x="0" y="376"/>
                  </a:lnTo>
                  <a:lnTo>
                    <a:pt x="25" y="376"/>
                  </a:lnTo>
                  <a:lnTo>
                    <a:pt x="44" y="376"/>
                  </a:lnTo>
                  <a:lnTo>
                    <a:pt x="73" y="395"/>
                  </a:lnTo>
                  <a:lnTo>
                    <a:pt x="102" y="405"/>
                  </a:lnTo>
                  <a:lnTo>
                    <a:pt x="121" y="433"/>
                  </a:lnTo>
                  <a:lnTo>
                    <a:pt x="140" y="453"/>
                  </a:lnTo>
                  <a:lnTo>
                    <a:pt x="159" y="482"/>
                  </a:lnTo>
                  <a:lnTo>
                    <a:pt x="164" y="501"/>
                  </a:lnTo>
                  <a:close/>
                </a:path>
              </a:pathLst>
            </a:custGeom>
            <a:solidFill>
              <a:srgbClr val="FFFFFF"/>
            </a:solidFill>
            <a:ln w="9525">
              <a:noFill/>
              <a:round/>
              <a:headEnd/>
              <a:tailEnd/>
            </a:ln>
          </p:spPr>
          <p:txBody>
            <a:bodyPr/>
            <a:lstStyle/>
            <a:p>
              <a:pPr>
                <a:defRPr/>
              </a:pPr>
              <a:endParaRPr lang="en-GB"/>
            </a:p>
          </p:txBody>
        </p:sp>
        <p:sp>
          <p:nvSpPr>
            <p:cNvPr id="44" name="Freeform 89"/>
            <p:cNvSpPr>
              <a:spLocks/>
            </p:cNvSpPr>
            <p:nvPr userDrawn="1"/>
          </p:nvSpPr>
          <p:spPr bwMode="auto">
            <a:xfrm>
              <a:off x="415" y="4023"/>
              <a:ext cx="23" cy="28"/>
            </a:xfrm>
            <a:custGeom>
              <a:avLst/>
              <a:gdLst/>
              <a:ahLst/>
              <a:cxnLst>
                <a:cxn ang="0">
                  <a:pos x="0" y="294"/>
                </a:cxn>
                <a:cxn ang="0">
                  <a:pos x="120" y="472"/>
                </a:cxn>
                <a:cxn ang="0">
                  <a:pos x="130" y="492"/>
                </a:cxn>
                <a:cxn ang="0">
                  <a:pos x="149" y="521"/>
                </a:cxn>
                <a:cxn ang="0">
                  <a:pos x="173" y="530"/>
                </a:cxn>
                <a:cxn ang="0">
                  <a:pos x="192" y="549"/>
                </a:cxn>
                <a:cxn ang="0">
                  <a:pos x="221" y="549"/>
                </a:cxn>
                <a:cxn ang="0">
                  <a:pos x="250" y="559"/>
                </a:cxn>
                <a:cxn ang="0">
                  <a:pos x="269" y="549"/>
                </a:cxn>
                <a:cxn ang="0">
                  <a:pos x="279" y="549"/>
                </a:cxn>
                <a:cxn ang="0">
                  <a:pos x="303" y="540"/>
                </a:cxn>
                <a:cxn ang="0">
                  <a:pos x="322" y="521"/>
                </a:cxn>
                <a:cxn ang="0">
                  <a:pos x="332" y="511"/>
                </a:cxn>
                <a:cxn ang="0">
                  <a:pos x="351" y="492"/>
                </a:cxn>
                <a:cxn ang="0">
                  <a:pos x="361" y="463"/>
                </a:cxn>
                <a:cxn ang="0">
                  <a:pos x="361" y="434"/>
                </a:cxn>
                <a:cxn ang="0">
                  <a:pos x="361" y="410"/>
                </a:cxn>
                <a:cxn ang="0">
                  <a:pos x="371" y="352"/>
                </a:cxn>
                <a:cxn ang="0">
                  <a:pos x="380" y="323"/>
                </a:cxn>
                <a:cxn ang="0">
                  <a:pos x="390" y="284"/>
                </a:cxn>
                <a:cxn ang="0">
                  <a:pos x="409" y="260"/>
                </a:cxn>
                <a:cxn ang="0">
                  <a:pos x="428" y="212"/>
                </a:cxn>
                <a:cxn ang="0">
                  <a:pos x="448" y="183"/>
                </a:cxn>
                <a:cxn ang="0">
                  <a:pos x="457" y="154"/>
                </a:cxn>
                <a:cxn ang="0">
                  <a:pos x="457" y="140"/>
                </a:cxn>
                <a:cxn ang="0">
                  <a:pos x="457" y="121"/>
                </a:cxn>
                <a:cxn ang="0">
                  <a:pos x="457" y="101"/>
                </a:cxn>
                <a:cxn ang="0">
                  <a:pos x="448" y="72"/>
                </a:cxn>
                <a:cxn ang="0">
                  <a:pos x="438" y="43"/>
                </a:cxn>
                <a:cxn ang="0">
                  <a:pos x="419" y="34"/>
                </a:cxn>
                <a:cxn ang="0">
                  <a:pos x="409" y="15"/>
                </a:cxn>
                <a:cxn ang="0">
                  <a:pos x="380" y="15"/>
                </a:cxn>
                <a:cxn ang="0">
                  <a:pos x="361" y="5"/>
                </a:cxn>
                <a:cxn ang="0">
                  <a:pos x="332" y="0"/>
                </a:cxn>
                <a:cxn ang="0">
                  <a:pos x="322" y="0"/>
                </a:cxn>
                <a:cxn ang="0">
                  <a:pos x="303" y="5"/>
                </a:cxn>
                <a:cxn ang="0">
                  <a:pos x="279" y="15"/>
                </a:cxn>
                <a:cxn ang="0">
                  <a:pos x="260" y="15"/>
                </a:cxn>
                <a:cxn ang="0">
                  <a:pos x="62" y="82"/>
                </a:cxn>
                <a:cxn ang="0">
                  <a:pos x="62" y="101"/>
                </a:cxn>
                <a:cxn ang="0">
                  <a:pos x="62" y="121"/>
                </a:cxn>
                <a:cxn ang="0">
                  <a:pos x="62" y="130"/>
                </a:cxn>
                <a:cxn ang="0">
                  <a:pos x="62" y="183"/>
                </a:cxn>
                <a:cxn ang="0">
                  <a:pos x="43" y="222"/>
                </a:cxn>
                <a:cxn ang="0">
                  <a:pos x="33" y="270"/>
                </a:cxn>
                <a:cxn ang="0">
                  <a:pos x="0" y="294"/>
                </a:cxn>
              </a:cxnLst>
              <a:rect l="0" t="0" r="r" b="b"/>
              <a:pathLst>
                <a:path w="457" h="559">
                  <a:moveTo>
                    <a:pt x="0" y="294"/>
                  </a:moveTo>
                  <a:lnTo>
                    <a:pt x="120" y="472"/>
                  </a:lnTo>
                  <a:lnTo>
                    <a:pt x="130" y="492"/>
                  </a:lnTo>
                  <a:lnTo>
                    <a:pt x="149" y="521"/>
                  </a:lnTo>
                  <a:lnTo>
                    <a:pt x="173" y="530"/>
                  </a:lnTo>
                  <a:lnTo>
                    <a:pt x="192" y="549"/>
                  </a:lnTo>
                  <a:lnTo>
                    <a:pt x="221" y="549"/>
                  </a:lnTo>
                  <a:lnTo>
                    <a:pt x="250" y="559"/>
                  </a:lnTo>
                  <a:lnTo>
                    <a:pt x="269" y="549"/>
                  </a:lnTo>
                  <a:lnTo>
                    <a:pt x="279" y="549"/>
                  </a:lnTo>
                  <a:lnTo>
                    <a:pt x="303" y="540"/>
                  </a:lnTo>
                  <a:lnTo>
                    <a:pt x="322" y="521"/>
                  </a:lnTo>
                  <a:lnTo>
                    <a:pt x="332" y="511"/>
                  </a:lnTo>
                  <a:lnTo>
                    <a:pt x="351" y="492"/>
                  </a:lnTo>
                  <a:lnTo>
                    <a:pt x="361" y="463"/>
                  </a:lnTo>
                  <a:lnTo>
                    <a:pt x="361" y="434"/>
                  </a:lnTo>
                  <a:lnTo>
                    <a:pt x="361" y="410"/>
                  </a:lnTo>
                  <a:lnTo>
                    <a:pt x="371" y="352"/>
                  </a:lnTo>
                  <a:lnTo>
                    <a:pt x="380" y="323"/>
                  </a:lnTo>
                  <a:lnTo>
                    <a:pt x="390" y="284"/>
                  </a:lnTo>
                  <a:lnTo>
                    <a:pt x="409" y="260"/>
                  </a:lnTo>
                  <a:lnTo>
                    <a:pt x="428" y="212"/>
                  </a:lnTo>
                  <a:lnTo>
                    <a:pt x="448" y="183"/>
                  </a:lnTo>
                  <a:lnTo>
                    <a:pt x="457" y="154"/>
                  </a:lnTo>
                  <a:lnTo>
                    <a:pt x="457" y="140"/>
                  </a:lnTo>
                  <a:lnTo>
                    <a:pt x="457" y="121"/>
                  </a:lnTo>
                  <a:lnTo>
                    <a:pt x="457" y="101"/>
                  </a:lnTo>
                  <a:lnTo>
                    <a:pt x="448" y="72"/>
                  </a:lnTo>
                  <a:lnTo>
                    <a:pt x="438" y="43"/>
                  </a:lnTo>
                  <a:lnTo>
                    <a:pt x="419" y="34"/>
                  </a:lnTo>
                  <a:lnTo>
                    <a:pt x="409" y="15"/>
                  </a:lnTo>
                  <a:lnTo>
                    <a:pt x="380" y="15"/>
                  </a:lnTo>
                  <a:lnTo>
                    <a:pt x="361" y="5"/>
                  </a:lnTo>
                  <a:lnTo>
                    <a:pt x="332" y="0"/>
                  </a:lnTo>
                  <a:lnTo>
                    <a:pt x="322" y="0"/>
                  </a:lnTo>
                  <a:lnTo>
                    <a:pt x="303" y="5"/>
                  </a:lnTo>
                  <a:lnTo>
                    <a:pt x="279" y="15"/>
                  </a:lnTo>
                  <a:lnTo>
                    <a:pt x="260" y="15"/>
                  </a:lnTo>
                  <a:lnTo>
                    <a:pt x="62" y="82"/>
                  </a:lnTo>
                  <a:lnTo>
                    <a:pt x="62" y="101"/>
                  </a:lnTo>
                  <a:lnTo>
                    <a:pt x="62" y="121"/>
                  </a:lnTo>
                  <a:lnTo>
                    <a:pt x="62" y="130"/>
                  </a:lnTo>
                  <a:lnTo>
                    <a:pt x="62" y="183"/>
                  </a:lnTo>
                  <a:lnTo>
                    <a:pt x="43" y="222"/>
                  </a:lnTo>
                  <a:lnTo>
                    <a:pt x="33" y="270"/>
                  </a:lnTo>
                  <a:lnTo>
                    <a:pt x="0" y="294"/>
                  </a:lnTo>
                  <a:close/>
                </a:path>
              </a:pathLst>
            </a:custGeom>
            <a:solidFill>
              <a:srgbClr val="FFFFFF"/>
            </a:solidFill>
            <a:ln w="9525">
              <a:noFill/>
              <a:round/>
              <a:headEnd/>
              <a:tailEnd/>
            </a:ln>
          </p:spPr>
          <p:txBody>
            <a:bodyPr/>
            <a:lstStyle/>
            <a:p>
              <a:pPr>
                <a:defRPr/>
              </a:pPr>
              <a:endParaRPr lang="en-GB"/>
            </a:p>
          </p:txBody>
        </p:sp>
        <p:sp>
          <p:nvSpPr>
            <p:cNvPr id="45" name="Freeform 90"/>
            <p:cNvSpPr>
              <a:spLocks/>
            </p:cNvSpPr>
            <p:nvPr userDrawn="1"/>
          </p:nvSpPr>
          <p:spPr bwMode="auto">
            <a:xfrm>
              <a:off x="394" y="4042"/>
              <a:ext cx="28" cy="19"/>
            </a:xfrm>
            <a:custGeom>
              <a:avLst/>
              <a:gdLst/>
              <a:ahLst/>
              <a:cxnLst>
                <a:cxn ang="0">
                  <a:pos x="168" y="0"/>
                </a:cxn>
                <a:cxn ang="0">
                  <a:pos x="43" y="154"/>
                </a:cxn>
                <a:cxn ang="0">
                  <a:pos x="24" y="193"/>
                </a:cxn>
                <a:cxn ang="0">
                  <a:pos x="14" y="222"/>
                </a:cxn>
                <a:cxn ang="0">
                  <a:pos x="4" y="241"/>
                </a:cxn>
                <a:cxn ang="0">
                  <a:pos x="0" y="265"/>
                </a:cxn>
                <a:cxn ang="0">
                  <a:pos x="4" y="294"/>
                </a:cxn>
                <a:cxn ang="0">
                  <a:pos x="14" y="313"/>
                </a:cxn>
                <a:cxn ang="0">
                  <a:pos x="14" y="332"/>
                </a:cxn>
                <a:cxn ang="0">
                  <a:pos x="33" y="352"/>
                </a:cxn>
                <a:cxn ang="0">
                  <a:pos x="43" y="361"/>
                </a:cxn>
                <a:cxn ang="0">
                  <a:pos x="72" y="371"/>
                </a:cxn>
                <a:cxn ang="0">
                  <a:pos x="91" y="381"/>
                </a:cxn>
                <a:cxn ang="0">
                  <a:pos x="120" y="381"/>
                </a:cxn>
                <a:cxn ang="0">
                  <a:pos x="130" y="381"/>
                </a:cxn>
                <a:cxn ang="0">
                  <a:pos x="149" y="381"/>
                </a:cxn>
                <a:cxn ang="0">
                  <a:pos x="159" y="381"/>
                </a:cxn>
                <a:cxn ang="0">
                  <a:pos x="178" y="371"/>
                </a:cxn>
                <a:cxn ang="0">
                  <a:pos x="231" y="361"/>
                </a:cxn>
                <a:cxn ang="0">
                  <a:pos x="241" y="361"/>
                </a:cxn>
                <a:cxn ang="0">
                  <a:pos x="250" y="361"/>
                </a:cxn>
                <a:cxn ang="0">
                  <a:pos x="270" y="361"/>
                </a:cxn>
                <a:cxn ang="0">
                  <a:pos x="279" y="361"/>
                </a:cxn>
                <a:cxn ang="0">
                  <a:pos x="298" y="361"/>
                </a:cxn>
                <a:cxn ang="0">
                  <a:pos x="318" y="361"/>
                </a:cxn>
                <a:cxn ang="0">
                  <a:pos x="347" y="371"/>
                </a:cxn>
                <a:cxn ang="0">
                  <a:pos x="380" y="371"/>
                </a:cxn>
                <a:cxn ang="0">
                  <a:pos x="400" y="381"/>
                </a:cxn>
                <a:cxn ang="0">
                  <a:pos x="409" y="381"/>
                </a:cxn>
                <a:cxn ang="0">
                  <a:pos x="419" y="381"/>
                </a:cxn>
                <a:cxn ang="0">
                  <a:pos x="438" y="381"/>
                </a:cxn>
                <a:cxn ang="0">
                  <a:pos x="467" y="381"/>
                </a:cxn>
                <a:cxn ang="0">
                  <a:pos x="496" y="371"/>
                </a:cxn>
                <a:cxn ang="0">
                  <a:pos x="506" y="371"/>
                </a:cxn>
                <a:cxn ang="0">
                  <a:pos x="525" y="352"/>
                </a:cxn>
                <a:cxn ang="0">
                  <a:pos x="535" y="332"/>
                </a:cxn>
                <a:cxn ang="0">
                  <a:pos x="554" y="313"/>
                </a:cxn>
                <a:cxn ang="0">
                  <a:pos x="554" y="294"/>
                </a:cxn>
                <a:cxn ang="0">
                  <a:pos x="563" y="265"/>
                </a:cxn>
                <a:cxn ang="0">
                  <a:pos x="554" y="241"/>
                </a:cxn>
                <a:cxn ang="0">
                  <a:pos x="554" y="222"/>
                </a:cxn>
                <a:cxn ang="0">
                  <a:pos x="535" y="193"/>
                </a:cxn>
                <a:cxn ang="0">
                  <a:pos x="506" y="154"/>
                </a:cxn>
                <a:cxn ang="0">
                  <a:pos x="390" y="0"/>
                </a:cxn>
                <a:cxn ang="0">
                  <a:pos x="380" y="5"/>
                </a:cxn>
                <a:cxn ang="0">
                  <a:pos x="366" y="5"/>
                </a:cxn>
                <a:cxn ang="0">
                  <a:pos x="356" y="5"/>
                </a:cxn>
                <a:cxn ang="0">
                  <a:pos x="337" y="14"/>
                </a:cxn>
                <a:cxn ang="0">
                  <a:pos x="318" y="24"/>
                </a:cxn>
                <a:cxn ang="0">
                  <a:pos x="308" y="24"/>
                </a:cxn>
                <a:cxn ang="0">
                  <a:pos x="298" y="24"/>
                </a:cxn>
                <a:cxn ang="0">
                  <a:pos x="279" y="24"/>
                </a:cxn>
                <a:cxn ang="0">
                  <a:pos x="270" y="24"/>
                </a:cxn>
                <a:cxn ang="0">
                  <a:pos x="241" y="24"/>
                </a:cxn>
                <a:cxn ang="0">
                  <a:pos x="231" y="24"/>
                </a:cxn>
                <a:cxn ang="0">
                  <a:pos x="221" y="14"/>
                </a:cxn>
                <a:cxn ang="0">
                  <a:pos x="202" y="5"/>
                </a:cxn>
                <a:cxn ang="0">
                  <a:pos x="192" y="5"/>
                </a:cxn>
                <a:cxn ang="0">
                  <a:pos x="188" y="5"/>
                </a:cxn>
                <a:cxn ang="0">
                  <a:pos x="168" y="0"/>
                </a:cxn>
              </a:cxnLst>
              <a:rect l="0" t="0" r="r" b="b"/>
              <a:pathLst>
                <a:path w="563" h="381">
                  <a:moveTo>
                    <a:pt x="168" y="0"/>
                  </a:moveTo>
                  <a:lnTo>
                    <a:pt x="43" y="154"/>
                  </a:lnTo>
                  <a:lnTo>
                    <a:pt x="24" y="193"/>
                  </a:lnTo>
                  <a:lnTo>
                    <a:pt x="14" y="222"/>
                  </a:lnTo>
                  <a:lnTo>
                    <a:pt x="4" y="241"/>
                  </a:lnTo>
                  <a:lnTo>
                    <a:pt x="0" y="265"/>
                  </a:lnTo>
                  <a:lnTo>
                    <a:pt x="4" y="294"/>
                  </a:lnTo>
                  <a:lnTo>
                    <a:pt x="14" y="313"/>
                  </a:lnTo>
                  <a:lnTo>
                    <a:pt x="14" y="332"/>
                  </a:lnTo>
                  <a:lnTo>
                    <a:pt x="33" y="352"/>
                  </a:lnTo>
                  <a:lnTo>
                    <a:pt x="43" y="361"/>
                  </a:lnTo>
                  <a:lnTo>
                    <a:pt x="72" y="371"/>
                  </a:lnTo>
                  <a:lnTo>
                    <a:pt x="91" y="381"/>
                  </a:lnTo>
                  <a:lnTo>
                    <a:pt x="120" y="381"/>
                  </a:lnTo>
                  <a:lnTo>
                    <a:pt x="130" y="381"/>
                  </a:lnTo>
                  <a:lnTo>
                    <a:pt x="149" y="381"/>
                  </a:lnTo>
                  <a:lnTo>
                    <a:pt x="159" y="381"/>
                  </a:lnTo>
                  <a:lnTo>
                    <a:pt x="178" y="371"/>
                  </a:lnTo>
                  <a:lnTo>
                    <a:pt x="231" y="361"/>
                  </a:lnTo>
                  <a:lnTo>
                    <a:pt x="241" y="361"/>
                  </a:lnTo>
                  <a:lnTo>
                    <a:pt x="250" y="361"/>
                  </a:lnTo>
                  <a:lnTo>
                    <a:pt x="270" y="361"/>
                  </a:lnTo>
                  <a:lnTo>
                    <a:pt x="279" y="361"/>
                  </a:lnTo>
                  <a:lnTo>
                    <a:pt x="298" y="361"/>
                  </a:lnTo>
                  <a:lnTo>
                    <a:pt x="318" y="361"/>
                  </a:lnTo>
                  <a:lnTo>
                    <a:pt x="347" y="371"/>
                  </a:lnTo>
                  <a:lnTo>
                    <a:pt x="380" y="371"/>
                  </a:lnTo>
                  <a:lnTo>
                    <a:pt x="400" y="381"/>
                  </a:lnTo>
                  <a:lnTo>
                    <a:pt x="409" y="381"/>
                  </a:lnTo>
                  <a:lnTo>
                    <a:pt x="419" y="381"/>
                  </a:lnTo>
                  <a:lnTo>
                    <a:pt x="438" y="381"/>
                  </a:lnTo>
                  <a:lnTo>
                    <a:pt x="467" y="381"/>
                  </a:lnTo>
                  <a:lnTo>
                    <a:pt x="496" y="371"/>
                  </a:lnTo>
                  <a:lnTo>
                    <a:pt x="506" y="371"/>
                  </a:lnTo>
                  <a:lnTo>
                    <a:pt x="525" y="352"/>
                  </a:lnTo>
                  <a:lnTo>
                    <a:pt x="535" y="332"/>
                  </a:lnTo>
                  <a:lnTo>
                    <a:pt x="554" y="313"/>
                  </a:lnTo>
                  <a:lnTo>
                    <a:pt x="554" y="294"/>
                  </a:lnTo>
                  <a:lnTo>
                    <a:pt x="563" y="265"/>
                  </a:lnTo>
                  <a:lnTo>
                    <a:pt x="554" y="241"/>
                  </a:lnTo>
                  <a:lnTo>
                    <a:pt x="554" y="222"/>
                  </a:lnTo>
                  <a:lnTo>
                    <a:pt x="535" y="193"/>
                  </a:lnTo>
                  <a:lnTo>
                    <a:pt x="506" y="154"/>
                  </a:lnTo>
                  <a:lnTo>
                    <a:pt x="390" y="0"/>
                  </a:lnTo>
                  <a:lnTo>
                    <a:pt x="380" y="5"/>
                  </a:lnTo>
                  <a:lnTo>
                    <a:pt x="366" y="5"/>
                  </a:lnTo>
                  <a:lnTo>
                    <a:pt x="356" y="5"/>
                  </a:lnTo>
                  <a:lnTo>
                    <a:pt x="337" y="14"/>
                  </a:lnTo>
                  <a:lnTo>
                    <a:pt x="318" y="24"/>
                  </a:lnTo>
                  <a:lnTo>
                    <a:pt x="308" y="24"/>
                  </a:lnTo>
                  <a:lnTo>
                    <a:pt x="298" y="24"/>
                  </a:lnTo>
                  <a:lnTo>
                    <a:pt x="279" y="24"/>
                  </a:lnTo>
                  <a:lnTo>
                    <a:pt x="270" y="24"/>
                  </a:lnTo>
                  <a:lnTo>
                    <a:pt x="241" y="24"/>
                  </a:lnTo>
                  <a:lnTo>
                    <a:pt x="231" y="24"/>
                  </a:lnTo>
                  <a:lnTo>
                    <a:pt x="221" y="14"/>
                  </a:lnTo>
                  <a:lnTo>
                    <a:pt x="202" y="5"/>
                  </a:lnTo>
                  <a:lnTo>
                    <a:pt x="192" y="5"/>
                  </a:lnTo>
                  <a:lnTo>
                    <a:pt x="188" y="5"/>
                  </a:lnTo>
                  <a:lnTo>
                    <a:pt x="168" y="0"/>
                  </a:lnTo>
                  <a:close/>
                </a:path>
              </a:pathLst>
            </a:custGeom>
            <a:solidFill>
              <a:srgbClr val="FFFFFF"/>
            </a:solidFill>
            <a:ln w="9525">
              <a:noFill/>
              <a:round/>
              <a:headEnd/>
              <a:tailEnd/>
            </a:ln>
          </p:spPr>
          <p:txBody>
            <a:bodyPr/>
            <a:lstStyle/>
            <a:p>
              <a:pPr>
                <a:defRPr/>
              </a:pPr>
              <a:endParaRPr lang="en-GB"/>
            </a:p>
          </p:txBody>
        </p:sp>
        <p:sp>
          <p:nvSpPr>
            <p:cNvPr id="46" name="Freeform 91"/>
            <p:cNvSpPr>
              <a:spLocks/>
            </p:cNvSpPr>
            <p:nvPr userDrawn="1"/>
          </p:nvSpPr>
          <p:spPr bwMode="auto">
            <a:xfrm>
              <a:off x="379" y="4027"/>
              <a:ext cx="8" cy="19"/>
            </a:xfrm>
            <a:custGeom>
              <a:avLst/>
              <a:gdLst/>
              <a:ahLst/>
              <a:cxnLst>
                <a:cxn ang="0">
                  <a:pos x="130" y="212"/>
                </a:cxn>
                <a:cxn ang="0">
                  <a:pos x="130" y="241"/>
                </a:cxn>
                <a:cxn ang="0">
                  <a:pos x="120" y="275"/>
                </a:cxn>
                <a:cxn ang="0">
                  <a:pos x="110" y="313"/>
                </a:cxn>
                <a:cxn ang="0">
                  <a:pos x="110" y="333"/>
                </a:cxn>
                <a:cxn ang="0">
                  <a:pos x="120" y="352"/>
                </a:cxn>
                <a:cxn ang="0">
                  <a:pos x="130" y="342"/>
                </a:cxn>
                <a:cxn ang="0">
                  <a:pos x="149" y="323"/>
                </a:cxn>
                <a:cxn ang="0">
                  <a:pos x="159" y="313"/>
                </a:cxn>
                <a:cxn ang="0">
                  <a:pos x="168" y="323"/>
                </a:cxn>
                <a:cxn ang="0">
                  <a:pos x="149" y="371"/>
                </a:cxn>
                <a:cxn ang="0">
                  <a:pos x="120" y="391"/>
                </a:cxn>
                <a:cxn ang="0">
                  <a:pos x="81" y="381"/>
                </a:cxn>
                <a:cxn ang="0">
                  <a:pos x="72" y="323"/>
                </a:cxn>
                <a:cxn ang="0">
                  <a:pos x="72" y="304"/>
                </a:cxn>
                <a:cxn ang="0">
                  <a:pos x="72" y="275"/>
                </a:cxn>
                <a:cxn ang="0">
                  <a:pos x="72" y="251"/>
                </a:cxn>
                <a:cxn ang="0">
                  <a:pos x="72" y="203"/>
                </a:cxn>
                <a:cxn ang="0">
                  <a:pos x="62" y="154"/>
                </a:cxn>
                <a:cxn ang="0">
                  <a:pos x="14" y="111"/>
                </a:cxn>
                <a:cxn ang="0">
                  <a:pos x="0" y="73"/>
                </a:cxn>
                <a:cxn ang="0">
                  <a:pos x="0" y="34"/>
                </a:cxn>
                <a:cxn ang="0">
                  <a:pos x="24" y="0"/>
                </a:cxn>
                <a:cxn ang="0">
                  <a:pos x="62" y="0"/>
                </a:cxn>
                <a:cxn ang="0">
                  <a:pos x="81" y="15"/>
                </a:cxn>
                <a:cxn ang="0">
                  <a:pos x="91" y="34"/>
                </a:cxn>
                <a:cxn ang="0">
                  <a:pos x="72" y="34"/>
                </a:cxn>
                <a:cxn ang="0">
                  <a:pos x="53" y="34"/>
                </a:cxn>
                <a:cxn ang="0">
                  <a:pos x="33" y="44"/>
                </a:cxn>
                <a:cxn ang="0">
                  <a:pos x="43" y="63"/>
                </a:cxn>
                <a:cxn ang="0">
                  <a:pos x="62" y="82"/>
                </a:cxn>
                <a:cxn ang="0">
                  <a:pos x="101" y="130"/>
                </a:cxn>
                <a:cxn ang="0">
                  <a:pos x="130" y="183"/>
                </a:cxn>
              </a:cxnLst>
              <a:rect l="0" t="0" r="r" b="b"/>
              <a:pathLst>
                <a:path w="168" h="391">
                  <a:moveTo>
                    <a:pt x="130" y="203"/>
                  </a:moveTo>
                  <a:lnTo>
                    <a:pt x="130" y="212"/>
                  </a:lnTo>
                  <a:lnTo>
                    <a:pt x="130" y="232"/>
                  </a:lnTo>
                  <a:lnTo>
                    <a:pt x="130" y="241"/>
                  </a:lnTo>
                  <a:lnTo>
                    <a:pt x="120" y="260"/>
                  </a:lnTo>
                  <a:lnTo>
                    <a:pt x="120" y="275"/>
                  </a:lnTo>
                  <a:lnTo>
                    <a:pt x="120" y="294"/>
                  </a:lnTo>
                  <a:lnTo>
                    <a:pt x="110" y="313"/>
                  </a:lnTo>
                  <a:lnTo>
                    <a:pt x="110" y="323"/>
                  </a:lnTo>
                  <a:lnTo>
                    <a:pt x="110" y="333"/>
                  </a:lnTo>
                  <a:lnTo>
                    <a:pt x="120" y="342"/>
                  </a:lnTo>
                  <a:lnTo>
                    <a:pt x="120" y="352"/>
                  </a:lnTo>
                  <a:lnTo>
                    <a:pt x="130" y="352"/>
                  </a:lnTo>
                  <a:lnTo>
                    <a:pt x="130" y="342"/>
                  </a:lnTo>
                  <a:lnTo>
                    <a:pt x="139" y="333"/>
                  </a:lnTo>
                  <a:lnTo>
                    <a:pt x="149" y="323"/>
                  </a:lnTo>
                  <a:lnTo>
                    <a:pt x="149" y="313"/>
                  </a:lnTo>
                  <a:lnTo>
                    <a:pt x="159" y="313"/>
                  </a:lnTo>
                  <a:lnTo>
                    <a:pt x="168" y="313"/>
                  </a:lnTo>
                  <a:lnTo>
                    <a:pt x="168" y="323"/>
                  </a:lnTo>
                  <a:lnTo>
                    <a:pt x="159" y="352"/>
                  </a:lnTo>
                  <a:lnTo>
                    <a:pt x="149" y="371"/>
                  </a:lnTo>
                  <a:lnTo>
                    <a:pt x="130" y="381"/>
                  </a:lnTo>
                  <a:lnTo>
                    <a:pt x="120" y="391"/>
                  </a:lnTo>
                  <a:lnTo>
                    <a:pt x="101" y="381"/>
                  </a:lnTo>
                  <a:lnTo>
                    <a:pt x="81" y="381"/>
                  </a:lnTo>
                  <a:lnTo>
                    <a:pt x="72" y="352"/>
                  </a:lnTo>
                  <a:lnTo>
                    <a:pt x="72" y="323"/>
                  </a:lnTo>
                  <a:lnTo>
                    <a:pt x="72" y="313"/>
                  </a:lnTo>
                  <a:lnTo>
                    <a:pt x="72" y="304"/>
                  </a:lnTo>
                  <a:lnTo>
                    <a:pt x="72" y="285"/>
                  </a:lnTo>
                  <a:lnTo>
                    <a:pt x="72" y="275"/>
                  </a:lnTo>
                  <a:lnTo>
                    <a:pt x="72" y="260"/>
                  </a:lnTo>
                  <a:lnTo>
                    <a:pt x="72" y="251"/>
                  </a:lnTo>
                  <a:lnTo>
                    <a:pt x="81" y="232"/>
                  </a:lnTo>
                  <a:lnTo>
                    <a:pt x="72" y="203"/>
                  </a:lnTo>
                  <a:lnTo>
                    <a:pt x="72" y="183"/>
                  </a:lnTo>
                  <a:lnTo>
                    <a:pt x="62" y="154"/>
                  </a:lnTo>
                  <a:lnTo>
                    <a:pt x="33" y="130"/>
                  </a:lnTo>
                  <a:lnTo>
                    <a:pt x="14" y="111"/>
                  </a:lnTo>
                  <a:lnTo>
                    <a:pt x="4" y="92"/>
                  </a:lnTo>
                  <a:lnTo>
                    <a:pt x="0" y="73"/>
                  </a:lnTo>
                  <a:lnTo>
                    <a:pt x="0" y="53"/>
                  </a:lnTo>
                  <a:lnTo>
                    <a:pt x="0" y="34"/>
                  </a:lnTo>
                  <a:lnTo>
                    <a:pt x="4" y="15"/>
                  </a:lnTo>
                  <a:lnTo>
                    <a:pt x="24" y="0"/>
                  </a:lnTo>
                  <a:lnTo>
                    <a:pt x="43" y="0"/>
                  </a:lnTo>
                  <a:lnTo>
                    <a:pt x="62" y="0"/>
                  </a:lnTo>
                  <a:lnTo>
                    <a:pt x="72" y="5"/>
                  </a:lnTo>
                  <a:lnTo>
                    <a:pt x="81" y="15"/>
                  </a:lnTo>
                  <a:lnTo>
                    <a:pt x="91" y="24"/>
                  </a:lnTo>
                  <a:lnTo>
                    <a:pt x="91" y="34"/>
                  </a:lnTo>
                  <a:lnTo>
                    <a:pt x="81" y="34"/>
                  </a:lnTo>
                  <a:lnTo>
                    <a:pt x="72" y="34"/>
                  </a:lnTo>
                  <a:lnTo>
                    <a:pt x="62" y="34"/>
                  </a:lnTo>
                  <a:lnTo>
                    <a:pt x="53" y="34"/>
                  </a:lnTo>
                  <a:lnTo>
                    <a:pt x="43" y="34"/>
                  </a:lnTo>
                  <a:lnTo>
                    <a:pt x="33" y="44"/>
                  </a:lnTo>
                  <a:lnTo>
                    <a:pt x="33" y="53"/>
                  </a:lnTo>
                  <a:lnTo>
                    <a:pt x="43" y="63"/>
                  </a:lnTo>
                  <a:lnTo>
                    <a:pt x="53" y="82"/>
                  </a:lnTo>
                  <a:lnTo>
                    <a:pt x="62" y="82"/>
                  </a:lnTo>
                  <a:lnTo>
                    <a:pt x="81" y="111"/>
                  </a:lnTo>
                  <a:lnTo>
                    <a:pt x="101" y="130"/>
                  </a:lnTo>
                  <a:lnTo>
                    <a:pt x="120" y="154"/>
                  </a:lnTo>
                  <a:lnTo>
                    <a:pt x="130" y="183"/>
                  </a:lnTo>
                  <a:lnTo>
                    <a:pt x="130" y="203"/>
                  </a:lnTo>
                  <a:close/>
                </a:path>
              </a:pathLst>
            </a:custGeom>
            <a:solidFill>
              <a:srgbClr val="3F000B"/>
            </a:solidFill>
            <a:ln w="9525">
              <a:noFill/>
              <a:round/>
              <a:headEnd/>
              <a:tailEnd/>
            </a:ln>
          </p:spPr>
          <p:txBody>
            <a:bodyPr/>
            <a:lstStyle/>
            <a:p>
              <a:pPr>
                <a:defRPr/>
              </a:pPr>
              <a:endParaRPr lang="en-GB"/>
            </a:p>
          </p:txBody>
        </p:sp>
        <p:sp>
          <p:nvSpPr>
            <p:cNvPr id="47" name="Freeform 92"/>
            <p:cNvSpPr>
              <a:spLocks/>
            </p:cNvSpPr>
            <p:nvPr userDrawn="1"/>
          </p:nvSpPr>
          <p:spPr bwMode="auto">
            <a:xfrm>
              <a:off x="385" y="4000"/>
              <a:ext cx="16" cy="13"/>
            </a:xfrm>
            <a:custGeom>
              <a:avLst/>
              <a:gdLst/>
              <a:ahLst/>
              <a:cxnLst>
                <a:cxn ang="0">
                  <a:pos x="34" y="222"/>
                </a:cxn>
                <a:cxn ang="0">
                  <a:pos x="44" y="241"/>
                </a:cxn>
                <a:cxn ang="0">
                  <a:pos x="73" y="241"/>
                </a:cxn>
                <a:cxn ang="0">
                  <a:pos x="73" y="261"/>
                </a:cxn>
                <a:cxn ang="0">
                  <a:pos x="53" y="270"/>
                </a:cxn>
                <a:cxn ang="0">
                  <a:pos x="15" y="251"/>
                </a:cxn>
                <a:cxn ang="0">
                  <a:pos x="0" y="203"/>
                </a:cxn>
                <a:cxn ang="0">
                  <a:pos x="15" y="164"/>
                </a:cxn>
                <a:cxn ang="0">
                  <a:pos x="82" y="145"/>
                </a:cxn>
                <a:cxn ang="0">
                  <a:pos x="130" y="145"/>
                </a:cxn>
                <a:cxn ang="0">
                  <a:pos x="150" y="130"/>
                </a:cxn>
                <a:cxn ang="0">
                  <a:pos x="174" y="102"/>
                </a:cxn>
                <a:cxn ang="0">
                  <a:pos x="193" y="63"/>
                </a:cxn>
                <a:cxn ang="0">
                  <a:pos x="222" y="5"/>
                </a:cxn>
                <a:cxn ang="0">
                  <a:pos x="270" y="0"/>
                </a:cxn>
                <a:cxn ang="0">
                  <a:pos x="299" y="5"/>
                </a:cxn>
                <a:cxn ang="0">
                  <a:pos x="318" y="53"/>
                </a:cxn>
                <a:cxn ang="0">
                  <a:pos x="318" y="82"/>
                </a:cxn>
                <a:cxn ang="0">
                  <a:pos x="299" y="82"/>
                </a:cxn>
                <a:cxn ang="0">
                  <a:pos x="290" y="73"/>
                </a:cxn>
                <a:cxn ang="0">
                  <a:pos x="290" y="53"/>
                </a:cxn>
                <a:cxn ang="0">
                  <a:pos x="280" y="44"/>
                </a:cxn>
                <a:cxn ang="0">
                  <a:pos x="261" y="44"/>
                </a:cxn>
                <a:cxn ang="0">
                  <a:pos x="251" y="63"/>
                </a:cxn>
                <a:cxn ang="0">
                  <a:pos x="222" y="102"/>
                </a:cxn>
                <a:cxn ang="0">
                  <a:pos x="203" y="145"/>
                </a:cxn>
                <a:cxn ang="0">
                  <a:pos x="183" y="174"/>
                </a:cxn>
                <a:cxn ang="0">
                  <a:pos x="164" y="183"/>
                </a:cxn>
                <a:cxn ang="0">
                  <a:pos x="140" y="193"/>
                </a:cxn>
                <a:cxn ang="0">
                  <a:pos x="73" y="203"/>
                </a:cxn>
                <a:cxn ang="0">
                  <a:pos x="44" y="203"/>
                </a:cxn>
                <a:cxn ang="0">
                  <a:pos x="34" y="222"/>
                </a:cxn>
              </a:cxnLst>
              <a:rect l="0" t="0" r="r" b="b"/>
              <a:pathLst>
                <a:path w="318" h="270">
                  <a:moveTo>
                    <a:pt x="34" y="222"/>
                  </a:moveTo>
                  <a:lnTo>
                    <a:pt x="34" y="222"/>
                  </a:lnTo>
                  <a:lnTo>
                    <a:pt x="44" y="232"/>
                  </a:lnTo>
                  <a:lnTo>
                    <a:pt x="44" y="241"/>
                  </a:lnTo>
                  <a:lnTo>
                    <a:pt x="63" y="241"/>
                  </a:lnTo>
                  <a:lnTo>
                    <a:pt x="73" y="241"/>
                  </a:lnTo>
                  <a:lnTo>
                    <a:pt x="73" y="251"/>
                  </a:lnTo>
                  <a:lnTo>
                    <a:pt x="73" y="261"/>
                  </a:lnTo>
                  <a:lnTo>
                    <a:pt x="63" y="270"/>
                  </a:lnTo>
                  <a:lnTo>
                    <a:pt x="53" y="270"/>
                  </a:lnTo>
                  <a:lnTo>
                    <a:pt x="34" y="261"/>
                  </a:lnTo>
                  <a:lnTo>
                    <a:pt x="15" y="251"/>
                  </a:lnTo>
                  <a:lnTo>
                    <a:pt x="5" y="232"/>
                  </a:lnTo>
                  <a:lnTo>
                    <a:pt x="0" y="203"/>
                  </a:lnTo>
                  <a:lnTo>
                    <a:pt x="5" y="183"/>
                  </a:lnTo>
                  <a:lnTo>
                    <a:pt x="15" y="164"/>
                  </a:lnTo>
                  <a:lnTo>
                    <a:pt x="44" y="155"/>
                  </a:lnTo>
                  <a:lnTo>
                    <a:pt x="82" y="145"/>
                  </a:lnTo>
                  <a:lnTo>
                    <a:pt x="111" y="145"/>
                  </a:lnTo>
                  <a:lnTo>
                    <a:pt x="130" y="145"/>
                  </a:lnTo>
                  <a:lnTo>
                    <a:pt x="140" y="135"/>
                  </a:lnTo>
                  <a:lnTo>
                    <a:pt x="150" y="130"/>
                  </a:lnTo>
                  <a:lnTo>
                    <a:pt x="164" y="121"/>
                  </a:lnTo>
                  <a:lnTo>
                    <a:pt x="174" y="102"/>
                  </a:lnTo>
                  <a:lnTo>
                    <a:pt x="183" y="82"/>
                  </a:lnTo>
                  <a:lnTo>
                    <a:pt x="193" y="63"/>
                  </a:lnTo>
                  <a:lnTo>
                    <a:pt x="203" y="34"/>
                  </a:lnTo>
                  <a:lnTo>
                    <a:pt x="222" y="5"/>
                  </a:lnTo>
                  <a:lnTo>
                    <a:pt x="251" y="0"/>
                  </a:lnTo>
                  <a:lnTo>
                    <a:pt x="270" y="0"/>
                  </a:lnTo>
                  <a:lnTo>
                    <a:pt x="290" y="0"/>
                  </a:lnTo>
                  <a:lnTo>
                    <a:pt x="299" y="5"/>
                  </a:lnTo>
                  <a:lnTo>
                    <a:pt x="318" y="24"/>
                  </a:lnTo>
                  <a:lnTo>
                    <a:pt x="318" y="53"/>
                  </a:lnTo>
                  <a:lnTo>
                    <a:pt x="318" y="73"/>
                  </a:lnTo>
                  <a:lnTo>
                    <a:pt x="318" y="82"/>
                  </a:lnTo>
                  <a:lnTo>
                    <a:pt x="309" y="82"/>
                  </a:lnTo>
                  <a:lnTo>
                    <a:pt x="299" y="82"/>
                  </a:lnTo>
                  <a:lnTo>
                    <a:pt x="290" y="82"/>
                  </a:lnTo>
                  <a:lnTo>
                    <a:pt x="290" y="73"/>
                  </a:lnTo>
                  <a:lnTo>
                    <a:pt x="290" y="63"/>
                  </a:lnTo>
                  <a:lnTo>
                    <a:pt x="290" y="53"/>
                  </a:lnTo>
                  <a:lnTo>
                    <a:pt x="290" y="44"/>
                  </a:lnTo>
                  <a:lnTo>
                    <a:pt x="280" y="44"/>
                  </a:lnTo>
                  <a:lnTo>
                    <a:pt x="270" y="34"/>
                  </a:lnTo>
                  <a:lnTo>
                    <a:pt x="261" y="44"/>
                  </a:lnTo>
                  <a:lnTo>
                    <a:pt x="251" y="44"/>
                  </a:lnTo>
                  <a:lnTo>
                    <a:pt x="251" y="63"/>
                  </a:lnTo>
                  <a:lnTo>
                    <a:pt x="251" y="73"/>
                  </a:lnTo>
                  <a:lnTo>
                    <a:pt x="222" y="102"/>
                  </a:lnTo>
                  <a:lnTo>
                    <a:pt x="222" y="121"/>
                  </a:lnTo>
                  <a:lnTo>
                    <a:pt x="203" y="145"/>
                  </a:lnTo>
                  <a:lnTo>
                    <a:pt x="203" y="155"/>
                  </a:lnTo>
                  <a:lnTo>
                    <a:pt x="183" y="174"/>
                  </a:lnTo>
                  <a:lnTo>
                    <a:pt x="183" y="183"/>
                  </a:lnTo>
                  <a:lnTo>
                    <a:pt x="164" y="183"/>
                  </a:lnTo>
                  <a:lnTo>
                    <a:pt x="150" y="193"/>
                  </a:lnTo>
                  <a:lnTo>
                    <a:pt x="140" y="193"/>
                  </a:lnTo>
                  <a:lnTo>
                    <a:pt x="111" y="193"/>
                  </a:lnTo>
                  <a:lnTo>
                    <a:pt x="73" y="203"/>
                  </a:lnTo>
                  <a:lnTo>
                    <a:pt x="53" y="203"/>
                  </a:lnTo>
                  <a:lnTo>
                    <a:pt x="44" y="203"/>
                  </a:lnTo>
                  <a:lnTo>
                    <a:pt x="34" y="212"/>
                  </a:lnTo>
                  <a:lnTo>
                    <a:pt x="34" y="222"/>
                  </a:lnTo>
                  <a:close/>
                </a:path>
              </a:pathLst>
            </a:custGeom>
            <a:solidFill>
              <a:srgbClr val="3F000B"/>
            </a:solidFill>
            <a:ln w="9525">
              <a:noFill/>
              <a:round/>
              <a:headEnd/>
              <a:tailEnd/>
            </a:ln>
          </p:spPr>
          <p:txBody>
            <a:bodyPr/>
            <a:lstStyle/>
            <a:p>
              <a:pPr>
                <a:defRPr/>
              </a:pPr>
              <a:endParaRPr lang="en-GB"/>
            </a:p>
          </p:txBody>
        </p:sp>
        <p:sp>
          <p:nvSpPr>
            <p:cNvPr id="48" name="Freeform 93"/>
            <p:cNvSpPr>
              <a:spLocks/>
            </p:cNvSpPr>
            <p:nvPr userDrawn="1"/>
          </p:nvSpPr>
          <p:spPr bwMode="auto">
            <a:xfrm>
              <a:off x="412" y="4000"/>
              <a:ext cx="17" cy="13"/>
            </a:xfrm>
            <a:custGeom>
              <a:avLst/>
              <a:gdLst/>
              <a:ahLst/>
              <a:cxnLst>
                <a:cxn ang="0">
                  <a:pos x="43" y="34"/>
                </a:cxn>
                <a:cxn ang="0">
                  <a:pos x="34" y="44"/>
                </a:cxn>
                <a:cxn ang="0">
                  <a:pos x="24" y="44"/>
                </a:cxn>
                <a:cxn ang="0">
                  <a:pos x="24" y="53"/>
                </a:cxn>
                <a:cxn ang="0">
                  <a:pos x="24" y="63"/>
                </a:cxn>
                <a:cxn ang="0">
                  <a:pos x="24" y="73"/>
                </a:cxn>
                <a:cxn ang="0">
                  <a:pos x="24" y="82"/>
                </a:cxn>
                <a:cxn ang="0">
                  <a:pos x="14" y="82"/>
                </a:cxn>
                <a:cxn ang="0">
                  <a:pos x="5" y="82"/>
                </a:cxn>
                <a:cxn ang="0">
                  <a:pos x="0" y="82"/>
                </a:cxn>
                <a:cxn ang="0">
                  <a:pos x="0" y="63"/>
                </a:cxn>
                <a:cxn ang="0">
                  <a:pos x="0" y="53"/>
                </a:cxn>
                <a:cxn ang="0">
                  <a:pos x="0" y="24"/>
                </a:cxn>
                <a:cxn ang="0">
                  <a:pos x="5" y="5"/>
                </a:cxn>
                <a:cxn ang="0">
                  <a:pos x="24" y="5"/>
                </a:cxn>
                <a:cxn ang="0">
                  <a:pos x="43" y="0"/>
                </a:cxn>
                <a:cxn ang="0">
                  <a:pos x="63" y="5"/>
                </a:cxn>
                <a:cxn ang="0">
                  <a:pos x="82" y="5"/>
                </a:cxn>
                <a:cxn ang="0">
                  <a:pos x="101" y="34"/>
                </a:cxn>
                <a:cxn ang="0">
                  <a:pos x="116" y="63"/>
                </a:cxn>
                <a:cxn ang="0">
                  <a:pos x="125" y="82"/>
                </a:cxn>
                <a:cxn ang="0">
                  <a:pos x="135" y="102"/>
                </a:cxn>
                <a:cxn ang="0">
                  <a:pos x="144" y="111"/>
                </a:cxn>
                <a:cxn ang="0">
                  <a:pos x="164" y="121"/>
                </a:cxn>
                <a:cxn ang="0">
                  <a:pos x="173" y="135"/>
                </a:cxn>
                <a:cxn ang="0">
                  <a:pos x="183" y="135"/>
                </a:cxn>
                <a:cxn ang="0">
                  <a:pos x="212" y="145"/>
                </a:cxn>
                <a:cxn ang="0">
                  <a:pos x="226" y="145"/>
                </a:cxn>
                <a:cxn ang="0">
                  <a:pos x="275" y="155"/>
                </a:cxn>
                <a:cxn ang="0">
                  <a:pos x="313" y="164"/>
                </a:cxn>
                <a:cxn ang="0">
                  <a:pos x="313" y="183"/>
                </a:cxn>
                <a:cxn ang="0">
                  <a:pos x="323" y="203"/>
                </a:cxn>
                <a:cxn ang="0">
                  <a:pos x="313" y="232"/>
                </a:cxn>
                <a:cxn ang="0">
                  <a:pos x="313" y="251"/>
                </a:cxn>
                <a:cxn ang="0">
                  <a:pos x="284" y="261"/>
                </a:cxn>
                <a:cxn ang="0">
                  <a:pos x="255" y="270"/>
                </a:cxn>
                <a:cxn ang="0">
                  <a:pos x="246" y="270"/>
                </a:cxn>
                <a:cxn ang="0">
                  <a:pos x="236" y="261"/>
                </a:cxn>
                <a:cxn ang="0">
                  <a:pos x="236" y="251"/>
                </a:cxn>
                <a:cxn ang="0">
                  <a:pos x="246" y="251"/>
                </a:cxn>
                <a:cxn ang="0">
                  <a:pos x="255" y="241"/>
                </a:cxn>
                <a:cxn ang="0">
                  <a:pos x="265" y="241"/>
                </a:cxn>
                <a:cxn ang="0">
                  <a:pos x="275" y="232"/>
                </a:cxn>
                <a:cxn ang="0">
                  <a:pos x="284" y="222"/>
                </a:cxn>
                <a:cxn ang="0">
                  <a:pos x="284" y="203"/>
                </a:cxn>
                <a:cxn ang="0">
                  <a:pos x="265" y="203"/>
                </a:cxn>
                <a:cxn ang="0">
                  <a:pos x="255" y="203"/>
                </a:cxn>
                <a:cxn ang="0">
                  <a:pos x="236" y="203"/>
                </a:cxn>
                <a:cxn ang="0">
                  <a:pos x="202" y="193"/>
                </a:cxn>
                <a:cxn ang="0">
                  <a:pos x="183" y="193"/>
                </a:cxn>
                <a:cxn ang="0">
                  <a:pos x="164" y="183"/>
                </a:cxn>
                <a:cxn ang="0">
                  <a:pos x="144" y="183"/>
                </a:cxn>
                <a:cxn ang="0">
                  <a:pos x="135" y="174"/>
                </a:cxn>
                <a:cxn ang="0">
                  <a:pos x="116" y="164"/>
                </a:cxn>
                <a:cxn ang="0">
                  <a:pos x="106" y="155"/>
                </a:cxn>
                <a:cxn ang="0">
                  <a:pos x="101" y="145"/>
                </a:cxn>
                <a:cxn ang="0">
                  <a:pos x="91" y="130"/>
                </a:cxn>
                <a:cxn ang="0">
                  <a:pos x="82" y="102"/>
                </a:cxn>
                <a:cxn ang="0">
                  <a:pos x="63" y="73"/>
                </a:cxn>
                <a:cxn ang="0">
                  <a:pos x="53" y="53"/>
                </a:cxn>
                <a:cxn ang="0">
                  <a:pos x="53" y="44"/>
                </a:cxn>
                <a:cxn ang="0">
                  <a:pos x="43" y="44"/>
                </a:cxn>
                <a:cxn ang="0">
                  <a:pos x="43" y="34"/>
                </a:cxn>
              </a:cxnLst>
              <a:rect l="0" t="0" r="r" b="b"/>
              <a:pathLst>
                <a:path w="323" h="270">
                  <a:moveTo>
                    <a:pt x="43" y="34"/>
                  </a:moveTo>
                  <a:lnTo>
                    <a:pt x="34" y="44"/>
                  </a:lnTo>
                  <a:lnTo>
                    <a:pt x="24" y="44"/>
                  </a:lnTo>
                  <a:lnTo>
                    <a:pt x="24" y="53"/>
                  </a:lnTo>
                  <a:lnTo>
                    <a:pt x="24" y="63"/>
                  </a:lnTo>
                  <a:lnTo>
                    <a:pt x="24" y="73"/>
                  </a:lnTo>
                  <a:lnTo>
                    <a:pt x="24" y="82"/>
                  </a:lnTo>
                  <a:lnTo>
                    <a:pt x="14" y="82"/>
                  </a:lnTo>
                  <a:lnTo>
                    <a:pt x="5" y="82"/>
                  </a:lnTo>
                  <a:lnTo>
                    <a:pt x="0" y="82"/>
                  </a:lnTo>
                  <a:lnTo>
                    <a:pt x="0" y="63"/>
                  </a:lnTo>
                  <a:lnTo>
                    <a:pt x="0" y="53"/>
                  </a:lnTo>
                  <a:lnTo>
                    <a:pt x="0" y="24"/>
                  </a:lnTo>
                  <a:lnTo>
                    <a:pt x="5" y="5"/>
                  </a:lnTo>
                  <a:lnTo>
                    <a:pt x="24" y="5"/>
                  </a:lnTo>
                  <a:lnTo>
                    <a:pt x="43" y="0"/>
                  </a:lnTo>
                  <a:lnTo>
                    <a:pt x="63" y="5"/>
                  </a:lnTo>
                  <a:lnTo>
                    <a:pt x="82" y="5"/>
                  </a:lnTo>
                  <a:lnTo>
                    <a:pt x="101" y="34"/>
                  </a:lnTo>
                  <a:lnTo>
                    <a:pt x="116" y="63"/>
                  </a:lnTo>
                  <a:lnTo>
                    <a:pt x="125" y="82"/>
                  </a:lnTo>
                  <a:lnTo>
                    <a:pt x="135" y="102"/>
                  </a:lnTo>
                  <a:lnTo>
                    <a:pt x="144" y="111"/>
                  </a:lnTo>
                  <a:lnTo>
                    <a:pt x="164" y="121"/>
                  </a:lnTo>
                  <a:lnTo>
                    <a:pt x="173" y="135"/>
                  </a:lnTo>
                  <a:lnTo>
                    <a:pt x="183" y="135"/>
                  </a:lnTo>
                  <a:lnTo>
                    <a:pt x="212" y="145"/>
                  </a:lnTo>
                  <a:lnTo>
                    <a:pt x="226" y="145"/>
                  </a:lnTo>
                  <a:lnTo>
                    <a:pt x="275" y="155"/>
                  </a:lnTo>
                  <a:lnTo>
                    <a:pt x="313" y="164"/>
                  </a:lnTo>
                  <a:lnTo>
                    <a:pt x="313" y="183"/>
                  </a:lnTo>
                  <a:lnTo>
                    <a:pt x="323" y="203"/>
                  </a:lnTo>
                  <a:lnTo>
                    <a:pt x="313" y="232"/>
                  </a:lnTo>
                  <a:lnTo>
                    <a:pt x="313" y="251"/>
                  </a:lnTo>
                  <a:lnTo>
                    <a:pt x="284" y="261"/>
                  </a:lnTo>
                  <a:lnTo>
                    <a:pt x="255" y="270"/>
                  </a:lnTo>
                  <a:lnTo>
                    <a:pt x="246" y="270"/>
                  </a:lnTo>
                  <a:lnTo>
                    <a:pt x="236" y="261"/>
                  </a:lnTo>
                  <a:lnTo>
                    <a:pt x="236" y="251"/>
                  </a:lnTo>
                  <a:lnTo>
                    <a:pt x="246" y="251"/>
                  </a:lnTo>
                  <a:lnTo>
                    <a:pt x="255" y="241"/>
                  </a:lnTo>
                  <a:lnTo>
                    <a:pt x="265" y="241"/>
                  </a:lnTo>
                  <a:lnTo>
                    <a:pt x="275" y="232"/>
                  </a:lnTo>
                  <a:lnTo>
                    <a:pt x="284" y="222"/>
                  </a:lnTo>
                  <a:lnTo>
                    <a:pt x="284" y="203"/>
                  </a:lnTo>
                  <a:lnTo>
                    <a:pt x="265" y="203"/>
                  </a:lnTo>
                  <a:lnTo>
                    <a:pt x="255" y="203"/>
                  </a:lnTo>
                  <a:lnTo>
                    <a:pt x="236" y="203"/>
                  </a:lnTo>
                  <a:lnTo>
                    <a:pt x="202" y="193"/>
                  </a:lnTo>
                  <a:lnTo>
                    <a:pt x="183" y="193"/>
                  </a:lnTo>
                  <a:lnTo>
                    <a:pt x="164" y="183"/>
                  </a:lnTo>
                  <a:lnTo>
                    <a:pt x="144" y="183"/>
                  </a:lnTo>
                  <a:lnTo>
                    <a:pt x="135" y="174"/>
                  </a:lnTo>
                  <a:lnTo>
                    <a:pt x="116" y="164"/>
                  </a:lnTo>
                  <a:lnTo>
                    <a:pt x="106" y="155"/>
                  </a:lnTo>
                  <a:lnTo>
                    <a:pt x="101" y="145"/>
                  </a:lnTo>
                  <a:lnTo>
                    <a:pt x="91" y="130"/>
                  </a:lnTo>
                  <a:lnTo>
                    <a:pt x="82" y="102"/>
                  </a:lnTo>
                  <a:lnTo>
                    <a:pt x="63" y="73"/>
                  </a:lnTo>
                  <a:lnTo>
                    <a:pt x="53" y="53"/>
                  </a:lnTo>
                  <a:lnTo>
                    <a:pt x="53" y="44"/>
                  </a:lnTo>
                  <a:lnTo>
                    <a:pt x="43" y="44"/>
                  </a:lnTo>
                  <a:lnTo>
                    <a:pt x="43" y="34"/>
                  </a:lnTo>
                  <a:close/>
                </a:path>
              </a:pathLst>
            </a:custGeom>
            <a:solidFill>
              <a:srgbClr val="3F000B"/>
            </a:solidFill>
            <a:ln w="9525">
              <a:noFill/>
              <a:round/>
              <a:headEnd/>
              <a:tailEnd/>
            </a:ln>
          </p:spPr>
          <p:txBody>
            <a:bodyPr/>
            <a:lstStyle/>
            <a:p>
              <a:pPr>
                <a:defRPr/>
              </a:pPr>
              <a:endParaRPr lang="en-GB"/>
            </a:p>
          </p:txBody>
        </p:sp>
        <p:sp>
          <p:nvSpPr>
            <p:cNvPr id="49" name="Freeform 94"/>
            <p:cNvSpPr>
              <a:spLocks/>
            </p:cNvSpPr>
            <p:nvPr userDrawn="1"/>
          </p:nvSpPr>
          <p:spPr bwMode="auto">
            <a:xfrm>
              <a:off x="426" y="4027"/>
              <a:ext cx="8" cy="19"/>
            </a:xfrm>
            <a:custGeom>
              <a:avLst/>
              <a:gdLst/>
              <a:ahLst/>
              <a:cxnLst>
                <a:cxn ang="0">
                  <a:pos x="111" y="44"/>
                </a:cxn>
                <a:cxn ang="0">
                  <a:pos x="111" y="44"/>
                </a:cxn>
                <a:cxn ang="0">
                  <a:pos x="111" y="34"/>
                </a:cxn>
                <a:cxn ang="0">
                  <a:pos x="101" y="34"/>
                </a:cxn>
                <a:cxn ang="0">
                  <a:pos x="91" y="34"/>
                </a:cxn>
                <a:cxn ang="0">
                  <a:pos x="82" y="44"/>
                </a:cxn>
                <a:cxn ang="0">
                  <a:pos x="72" y="34"/>
                </a:cxn>
                <a:cxn ang="0">
                  <a:pos x="72" y="24"/>
                </a:cxn>
                <a:cxn ang="0">
                  <a:pos x="82" y="15"/>
                </a:cxn>
                <a:cxn ang="0">
                  <a:pos x="82" y="5"/>
                </a:cxn>
                <a:cxn ang="0">
                  <a:pos x="101" y="5"/>
                </a:cxn>
                <a:cxn ang="0">
                  <a:pos x="111" y="0"/>
                </a:cxn>
                <a:cxn ang="0">
                  <a:pos x="130" y="5"/>
                </a:cxn>
                <a:cxn ang="0">
                  <a:pos x="139" y="15"/>
                </a:cxn>
                <a:cxn ang="0">
                  <a:pos x="149" y="34"/>
                </a:cxn>
                <a:cxn ang="0">
                  <a:pos x="159" y="53"/>
                </a:cxn>
                <a:cxn ang="0">
                  <a:pos x="149" y="73"/>
                </a:cxn>
                <a:cxn ang="0">
                  <a:pos x="149" y="82"/>
                </a:cxn>
                <a:cxn ang="0">
                  <a:pos x="139" y="111"/>
                </a:cxn>
                <a:cxn ang="0">
                  <a:pos x="111" y="130"/>
                </a:cxn>
                <a:cxn ang="0">
                  <a:pos x="101" y="154"/>
                </a:cxn>
                <a:cxn ang="0">
                  <a:pos x="91" y="183"/>
                </a:cxn>
                <a:cxn ang="0">
                  <a:pos x="82" y="203"/>
                </a:cxn>
                <a:cxn ang="0">
                  <a:pos x="82" y="232"/>
                </a:cxn>
                <a:cxn ang="0">
                  <a:pos x="82" y="251"/>
                </a:cxn>
                <a:cxn ang="0">
                  <a:pos x="82" y="260"/>
                </a:cxn>
                <a:cxn ang="0">
                  <a:pos x="82" y="275"/>
                </a:cxn>
                <a:cxn ang="0">
                  <a:pos x="91" y="294"/>
                </a:cxn>
                <a:cxn ang="0">
                  <a:pos x="91" y="304"/>
                </a:cxn>
                <a:cxn ang="0">
                  <a:pos x="91" y="313"/>
                </a:cxn>
                <a:cxn ang="0">
                  <a:pos x="91" y="323"/>
                </a:cxn>
                <a:cxn ang="0">
                  <a:pos x="82" y="352"/>
                </a:cxn>
                <a:cxn ang="0">
                  <a:pos x="82" y="381"/>
                </a:cxn>
                <a:cxn ang="0">
                  <a:pos x="62" y="391"/>
                </a:cxn>
                <a:cxn ang="0">
                  <a:pos x="43" y="391"/>
                </a:cxn>
                <a:cxn ang="0">
                  <a:pos x="24" y="381"/>
                </a:cxn>
                <a:cxn ang="0">
                  <a:pos x="14" y="381"/>
                </a:cxn>
                <a:cxn ang="0">
                  <a:pos x="5" y="352"/>
                </a:cxn>
                <a:cxn ang="0">
                  <a:pos x="0" y="333"/>
                </a:cxn>
                <a:cxn ang="0">
                  <a:pos x="0" y="323"/>
                </a:cxn>
                <a:cxn ang="0">
                  <a:pos x="5" y="313"/>
                </a:cxn>
                <a:cxn ang="0">
                  <a:pos x="14" y="323"/>
                </a:cxn>
                <a:cxn ang="0">
                  <a:pos x="14" y="342"/>
                </a:cxn>
                <a:cxn ang="0">
                  <a:pos x="24" y="352"/>
                </a:cxn>
                <a:cxn ang="0">
                  <a:pos x="33" y="352"/>
                </a:cxn>
                <a:cxn ang="0">
                  <a:pos x="43" y="352"/>
                </a:cxn>
                <a:cxn ang="0">
                  <a:pos x="43" y="342"/>
                </a:cxn>
                <a:cxn ang="0">
                  <a:pos x="43" y="323"/>
                </a:cxn>
                <a:cxn ang="0">
                  <a:pos x="43" y="313"/>
                </a:cxn>
                <a:cxn ang="0">
                  <a:pos x="43" y="304"/>
                </a:cxn>
                <a:cxn ang="0">
                  <a:pos x="43" y="265"/>
                </a:cxn>
                <a:cxn ang="0">
                  <a:pos x="43" y="251"/>
                </a:cxn>
                <a:cxn ang="0">
                  <a:pos x="33" y="232"/>
                </a:cxn>
                <a:cxn ang="0">
                  <a:pos x="33" y="212"/>
                </a:cxn>
                <a:cxn ang="0">
                  <a:pos x="33" y="203"/>
                </a:cxn>
                <a:cxn ang="0">
                  <a:pos x="43" y="183"/>
                </a:cxn>
                <a:cxn ang="0">
                  <a:pos x="43" y="154"/>
                </a:cxn>
                <a:cxn ang="0">
                  <a:pos x="53" y="130"/>
                </a:cxn>
                <a:cxn ang="0">
                  <a:pos x="82" y="111"/>
                </a:cxn>
                <a:cxn ang="0">
                  <a:pos x="101" y="82"/>
                </a:cxn>
                <a:cxn ang="0">
                  <a:pos x="111" y="73"/>
                </a:cxn>
                <a:cxn ang="0">
                  <a:pos x="111" y="63"/>
                </a:cxn>
                <a:cxn ang="0">
                  <a:pos x="111" y="44"/>
                </a:cxn>
              </a:cxnLst>
              <a:rect l="0" t="0" r="r" b="b"/>
              <a:pathLst>
                <a:path w="159" h="391">
                  <a:moveTo>
                    <a:pt x="111" y="44"/>
                  </a:moveTo>
                  <a:lnTo>
                    <a:pt x="111" y="44"/>
                  </a:lnTo>
                  <a:lnTo>
                    <a:pt x="111" y="34"/>
                  </a:lnTo>
                  <a:lnTo>
                    <a:pt x="101" y="34"/>
                  </a:lnTo>
                  <a:lnTo>
                    <a:pt x="91" y="34"/>
                  </a:lnTo>
                  <a:lnTo>
                    <a:pt x="82" y="44"/>
                  </a:lnTo>
                  <a:lnTo>
                    <a:pt x="72" y="34"/>
                  </a:lnTo>
                  <a:lnTo>
                    <a:pt x="72" y="24"/>
                  </a:lnTo>
                  <a:lnTo>
                    <a:pt x="82" y="15"/>
                  </a:lnTo>
                  <a:lnTo>
                    <a:pt x="82" y="5"/>
                  </a:lnTo>
                  <a:lnTo>
                    <a:pt x="101" y="5"/>
                  </a:lnTo>
                  <a:lnTo>
                    <a:pt x="111" y="0"/>
                  </a:lnTo>
                  <a:lnTo>
                    <a:pt x="130" y="5"/>
                  </a:lnTo>
                  <a:lnTo>
                    <a:pt x="139" y="15"/>
                  </a:lnTo>
                  <a:lnTo>
                    <a:pt x="149" y="34"/>
                  </a:lnTo>
                  <a:lnTo>
                    <a:pt x="159" y="53"/>
                  </a:lnTo>
                  <a:lnTo>
                    <a:pt x="149" y="73"/>
                  </a:lnTo>
                  <a:lnTo>
                    <a:pt x="149" y="82"/>
                  </a:lnTo>
                  <a:lnTo>
                    <a:pt x="139" y="111"/>
                  </a:lnTo>
                  <a:lnTo>
                    <a:pt x="111" y="130"/>
                  </a:lnTo>
                  <a:lnTo>
                    <a:pt x="101" y="154"/>
                  </a:lnTo>
                  <a:lnTo>
                    <a:pt x="91" y="183"/>
                  </a:lnTo>
                  <a:lnTo>
                    <a:pt x="82" y="203"/>
                  </a:lnTo>
                  <a:lnTo>
                    <a:pt x="82" y="232"/>
                  </a:lnTo>
                  <a:lnTo>
                    <a:pt x="82" y="251"/>
                  </a:lnTo>
                  <a:lnTo>
                    <a:pt x="82" y="260"/>
                  </a:lnTo>
                  <a:lnTo>
                    <a:pt x="82" y="275"/>
                  </a:lnTo>
                  <a:lnTo>
                    <a:pt x="91" y="294"/>
                  </a:lnTo>
                  <a:lnTo>
                    <a:pt x="91" y="304"/>
                  </a:lnTo>
                  <a:lnTo>
                    <a:pt x="91" y="313"/>
                  </a:lnTo>
                  <a:lnTo>
                    <a:pt x="91" y="323"/>
                  </a:lnTo>
                  <a:lnTo>
                    <a:pt x="82" y="352"/>
                  </a:lnTo>
                  <a:lnTo>
                    <a:pt x="82" y="381"/>
                  </a:lnTo>
                  <a:lnTo>
                    <a:pt x="62" y="391"/>
                  </a:lnTo>
                  <a:lnTo>
                    <a:pt x="43" y="391"/>
                  </a:lnTo>
                  <a:lnTo>
                    <a:pt x="24" y="381"/>
                  </a:lnTo>
                  <a:lnTo>
                    <a:pt x="14" y="381"/>
                  </a:lnTo>
                  <a:lnTo>
                    <a:pt x="5" y="352"/>
                  </a:lnTo>
                  <a:lnTo>
                    <a:pt x="0" y="333"/>
                  </a:lnTo>
                  <a:lnTo>
                    <a:pt x="0" y="323"/>
                  </a:lnTo>
                  <a:lnTo>
                    <a:pt x="5" y="313"/>
                  </a:lnTo>
                  <a:lnTo>
                    <a:pt x="14" y="323"/>
                  </a:lnTo>
                  <a:lnTo>
                    <a:pt x="14" y="342"/>
                  </a:lnTo>
                  <a:lnTo>
                    <a:pt x="24" y="352"/>
                  </a:lnTo>
                  <a:lnTo>
                    <a:pt x="33" y="352"/>
                  </a:lnTo>
                  <a:lnTo>
                    <a:pt x="43" y="352"/>
                  </a:lnTo>
                  <a:lnTo>
                    <a:pt x="43" y="342"/>
                  </a:lnTo>
                  <a:lnTo>
                    <a:pt x="43" y="323"/>
                  </a:lnTo>
                  <a:lnTo>
                    <a:pt x="43" y="313"/>
                  </a:lnTo>
                  <a:lnTo>
                    <a:pt x="43" y="304"/>
                  </a:lnTo>
                  <a:lnTo>
                    <a:pt x="43" y="265"/>
                  </a:lnTo>
                  <a:lnTo>
                    <a:pt x="43" y="251"/>
                  </a:lnTo>
                  <a:lnTo>
                    <a:pt x="33" y="232"/>
                  </a:lnTo>
                  <a:lnTo>
                    <a:pt x="33" y="212"/>
                  </a:lnTo>
                  <a:lnTo>
                    <a:pt x="33" y="203"/>
                  </a:lnTo>
                  <a:lnTo>
                    <a:pt x="43" y="183"/>
                  </a:lnTo>
                  <a:lnTo>
                    <a:pt x="43" y="154"/>
                  </a:lnTo>
                  <a:lnTo>
                    <a:pt x="53" y="130"/>
                  </a:lnTo>
                  <a:lnTo>
                    <a:pt x="82" y="111"/>
                  </a:lnTo>
                  <a:lnTo>
                    <a:pt x="101" y="82"/>
                  </a:lnTo>
                  <a:lnTo>
                    <a:pt x="111" y="73"/>
                  </a:lnTo>
                  <a:lnTo>
                    <a:pt x="111" y="63"/>
                  </a:lnTo>
                  <a:lnTo>
                    <a:pt x="111" y="44"/>
                  </a:lnTo>
                  <a:close/>
                </a:path>
              </a:pathLst>
            </a:custGeom>
            <a:solidFill>
              <a:srgbClr val="3F000B"/>
            </a:solidFill>
            <a:ln w="9525">
              <a:noFill/>
              <a:round/>
              <a:headEnd/>
              <a:tailEnd/>
            </a:ln>
          </p:spPr>
          <p:txBody>
            <a:bodyPr/>
            <a:lstStyle/>
            <a:p>
              <a:pPr>
                <a:defRPr/>
              </a:pPr>
              <a:endParaRPr lang="en-GB"/>
            </a:p>
          </p:txBody>
        </p:sp>
        <p:sp>
          <p:nvSpPr>
            <p:cNvPr id="50" name="Freeform 95"/>
            <p:cNvSpPr>
              <a:spLocks/>
            </p:cNvSpPr>
            <p:nvPr userDrawn="1"/>
          </p:nvSpPr>
          <p:spPr bwMode="auto">
            <a:xfrm>
              <a:off x="398" y="4052"/>
              <a:ext cx="20" cy="7"/>
            </a:xfrm>
            <a:custGeom>
              <a:avLst/>
              <a:gdLst/>
              <a:ahLst/>
              <a:cxnLst>
                <a:cxn ang="0">
                  <a:pos x="202" y="0"/>
                </a:cxn>
                <a:cxn ang="0">
                  <a:pos x="260" y="24"/>
                </a:cxn>
                <a:cxn ang="0">
                  <a:pos x="303" y="48"/>
                </a:cxn>
                <a:cxn ang="0">
                  <a:pos x="323" y="72"/>
                </a:cxn>
                <a:cxn ang="0">
                  <a:pos x="352" y="72"/>
                </a:cxn>
                <a:cxn ang="0">
                  <a:pos x="352" y="24"/>
                </a:cxn>
                <a:cxn ang="0">
                  <a:pos x="332" y="24"/>
                </a:cxn>
                <a:cxn ang="0">
                  <a:pos x="342" y="0"/>
                </a:cxn>
                <a:cxn ang="0">
                  <a:pos x="361" y="0"/>
                </a:cxn>
                <a:cxn ang="0">
                  <a:pos x="380" y="24"/>
                </a:cxn>
                <a:cxn ang="0">
                  <a:pos x="390" y="72"/>
                </a:cxn>
                <a:cxn ang="0">
                  <a:pos x="380" y="120"/>
                </a:cxn>
                <a:cxn ang="0">
                  <a:pos x="332" y="149"/>
                </a:cxn>
                <a:cxn ang="0">
                  <a:pos x="303" y="149"/>
                </a:cxn>
                <a:cxn ang="0">
                  <a:pos x="265" y="120"/>
                </a:cxn>
                <a:cxn ang="0">
                  <a:pos x="231" y="96"/>
                </a:cxn>
                <a:cxn ang="0">
                  <a:pos x="193" y="72"/>
                </a:cxn>
                <a:cxn ang="0">
                  <a:pos x="154" y="96"/>
                </a:cxn>
                <a:cxn ang="0">
                  <a:pos x="120" y="120"/>
                </a:cxn>
                <a:cxn ang="0">
                  <a:pos x="82" y="149"/>
                </a:cxn>
                <a:cxn ang="0">
                  <a:pos x="53" y="149"/>
                </a:cxn>
                <a:cxn ang="0">
                  <a:pos x="5" y="120"/>
                </a:cxn>
                <a:cxn ang="0">
                  <a:pos x="0" y="72"/>
                </a:cxn>
                <a:cxn ang="0">
                  <a:pos x="5" y="24"/>
                </a:cxn>
                <a:cxn ang="0">
                  <a:pos x="24" y="0"/>
                </a:cxn>
                <a:cxn ang="0">
                  <a:pos x="43" y="0"/>
                </a:cxn>
                <a:cxn ang="0">
                  <a:pos x="34" y="24"/>
                </a:cxn>
                <a:cxn ang="0">
                  <a:pos x="34" y="72"/>
                </a:cxn>
                <a:cxn ang="0">
                  <a:pos x="53" y="72"/>
                </a:cxn>
                <a:cxn ang="0">
                  <a:pos x="82" y="72"/>
                </a:cxn>
                <a:cxn ang="0">
                  <a:pos x="111" y="48"/>
                </a:cxn>
                <a:cxn ang="0">
                  <a:pos x="135" y="24"/>
                </a:cxn>
                <a:cxn ang="0">
                  <a:pos x="183" y="0"/>
                </a:cxn>
              </a:cxnLst>
              <a:rect l="0" t="0" r="r" b="b"/>
              <a:pathLst>
                <a:path w="390" h="149">
                  <a:moveTo>
                    <a:pt x="193" y="0"/>
                  </a:moveTo>
                  <a:lnTo>
                    <a:pt x="202" y="0"/>
                  </a:lnTo>
                  <a:lnTo>
                    <a:pt x="231" y="0"/>
                  </a:lnTo>
                  <a:lnTo>
                    <a:pt x="260" y="24"/>
                  </a:lnTo>
                  <a:lnTo>
                    <a:pt x="274" y="48"/>
                  </a:lnTo>
                  <a:lnTo>
                    <a:pt x="303" y="48"/>
                  </a:lnTo>
                  <a:lnTo>
                    <a:pt x="313" y="72"/>
                  </a:lnTo>
                  <a:lnTo>
                    <a:pt x="323" y="72"/>
                  </a:lnTo>
                  <a:lnTo>
                    <a:pt x="332" y="72"/>
                  </a:lnTo>
                  <a:lnTo>
                    <a:pt x="352" y="72"/>
                  </a:lnTo>
                  <a:lnTo>
                    <a:pt x="352" y="48"/>
                  </a:lnTo>
                  <a:lnTo>
                    <a:pt x="352" y="24"/>
                  </a:lnTo>
                  <a:lnTo>
                    <a:pt x="342" y="24"/>
                  </a:lnTo>
                  <a:lnTo>
                    <a:pt x="332" y="24"/>
                  </a:lnTo>
                  <a:lnTo>
                    <a:pt x="332" y="0"/>
                  </a:lnTo>
                  <a:lnTo>
                    <a:pt x="342" y="0"/>
                  </a:lnTo>
                  <a:lnTo>
                    <a:pt x="352" y="0"/>
                  </a:lnTo>
                  <a:lnTo>
                    <a:pt x="361" y="0"/>
                  </a:lnTo>
                  <a:lnTo>
                    <a:pt x="380" y="0"/>
                  </a:lnTo>
                  <a:lnTo>
                    <a:pt x="380" y="24"/>
                  </a:lnTo>
                  <a:lnTo>
                    <a:pt x="390" y="48"/>
                  </a:lnTo>
                  <a:lnTo>
                    <a:pt x="390" y="72"/>
                  </a:lnTo>
                  <a:lnTo>
                    <a:pt x="390" y="96"/>
                  </a:lnTo>
                  <a:lnTo>
                    <a:pt x="380" y="120"/>
                  </a:lnTo>
                  <a:lnTo>
                    <a:pt x="352" y="149"/>
                  </a:lnTo>
                  <a:lnTo>
                    <a:pt x="332" y="149"/>
                  </a:lnTo>
                  <a:lnTo>
                    <a:pt x="323" y="149"/>
                  </a:lnTo>
                  <a:lnTo>
                    <a:pt x="303" y="149"/>
                  </a:lnTo>
                  <a:lnTo>
                    <a:pt x="284" y="120"/>
                  </a:lnTo>
                  <a:lnTo>
                    <a:pt x="265" y="120"/>
                  </a:lnTo>
                  <a:lnTo>
                    <a:pt x="250" y="96"/>
                  </a:lnTo>
                  <a:lnTo>
                    <a:pt x="231" y="96"/>
                  </a:lnTo>
                  <a:lnTo>
                    <a:pt x="202" y="72"/>
                  </a:lnTo>
                  <a:lnTo>
                    <a:pt x="193" y="72"/>
                  </a:lnTo>
                  <a:lnTo>
                    <a:pt x="183" y="72"/>
                  </a:lnTo>
                  <a:lnTo>
                    <a:pt x="154" y="96"/>
                  </a:lnTo>
                  <a:lnTo>
                    <a:pt x="144" y="96"/>
                  </a:lnTo>
                  <a:lnTo>
                    <a:pt x="120" y="120"/>
                  </a:lnTo>
                  <a:lnTo>
                    <a:pt x="101" y="120"/>
                  </a:lnTo>
                  <a:lnTo>
                    <a:pt x="82" y="149"/>
                  </a:lnTo>
                  <a:lnTo>
                    <a:pt x="62" y="149"/>
                  </a:lnTo>
                  <a:lnTo>
                    <a:pt x="53" y="149"/>
                  </a:lnTo>
                  <a:lnTo>
                    <a:pt x="34" y="149"/>
                  </a:lnTo>
                  <a:lnTo>
                    <a:pt x="5" y="120"/>
                  </a:lnTo>
                  <a:lnTo>
                    <a:pt x="0" y="96"/>
                  </a:lnTo>
                  <a:lnTo>
                    <a:pt x="0" y="72"/>
                  </a:lnTo>
                  <a:lnTo>
                    <a:pt x="0" y="48"/>
                  </a:lnTo>
                  <a:lnTo>
                    <a:pt x="5" y="24"/>
                  </a:lnTo>
                  <a:lnTo>
                    <a:pt x="14" y="0"/>
                  </a:lnTo>
                  <a:lnTo>
                    <a:pt x="24" y="0"/>
                  </a:lnTo>
                  <a:lnTo>
                    <a:pt x="34" y="0"/>
                  </a:lnTo>
                  <a:lnTo>
                    <a:pt x="43" y="0"/>
                  </a:lnTo>
                  <a:lnTo>
                    <a:pt x="43" y="24"/>
                  </a:lnTo>
                  <a:lnTo>
                    <a:pt x="34" y="24"/>
                  </a:lnTo>
                  <a:lnTo>
                    <a:pt x="34" y="48"/>
                  </a:lnTo>
                  <a:lnTo>
                    <a:pt x="34" y="72"/>
                  </a:lnTo>
                  <a:lnTo>
                    <a:pt x="43" y="72"/>
                  </a:lnTo>
                  <a:lnTo>
                    <a:pt x="53" y="72"/>
                  </a:lnTo>
                  <a:lnTo>
                    <a:pt x="62" y="72"/>
                  </a:lnTo>
                  <a:lnTo>
                    <a:pt x="82" y="72"/>
                  </a:lnTo>
                  <a:lnTo>
                    <a:pt x="91" y="48"/>
                  </a:lnTo>
                  <a:lnTo>
                    <a:pt x="111" y="48"/>
                  </a:lnTo>
                  <a:lnTo>
                    <a:pt x="120" y="48"/>
                  </a:lnTo>
                  <a:lnTo>
                    <a:pt x="135" y="24"/>
                  </a:lnTo>
                  <a:lnTo>
                    <a:pt x="154" y="0"/>
                  </a:lnTo>
                  <a:lnTo>
                    <a:pt x="183" y="0"/>
                  </a:lnTo>
                  <a:lnTo>
                    <a:pt x="193" y="0"/>
                  </a:lnTo>
                  <a:close/>
                </a:path>
              </a:pathLst>
            </a:custGeom>
            <a:solidFill>
              <a:srgbClr val="3F000B"/>
            </a:solidFill>
            <a:ln w="9525">
              <a:noFill/>
              <a:round/>
              <a:headEnd/>
              <a:tailEnd/>
            </a:ln>
          </p:spPr>
          <p:txBody>
            <a:bodyPr/>
            <a:lstStyle/>
            <a:p>
              <a:pPr>
                <a:defRPr/>
              </a:pPr>
              <a:endParaRPr lang="en-GB"/>
            </a:p>
          </p:txBody>
        </p:sp>
        <p:sp>
          <p:nvSpPr>
            <p:cNvPr id="51" name="Freeform 96"/>
            <p:cNvSpPr>
              <a:spLocks/>
            </p:cNvSpPr>
            <p:nvPr userDrawn="1"/>
          </p:nvSpPr>
          <p:spPr bwMode="auto">
            <a:xfrm>
              <a:off x="408" y="3802"/>
              <a:ext cx="34" cy="57"/>
            </a:xfrm>
            <a:custGeom>
              <a:avLst/>
              <a:gdLst/>
              <a:ahLst/>
              <a:cxnLst>
                <a:cxn ang="0">
                  <a:pos x="674" y="323"/>
                </a:cxn>
                <a:cxn ang="0">
                  <a:pos x="327" y="520"/>
                </a:cxn>
                <a:cxn ang="0">
                  <a:pos x="674" y="1118"/>
                </a:cxn>
                <a:cxn ang="0">
                  <a:pos x="0" y="723"/>
                </a:cxn>
                <a:cxn ang="0">
                  <a:pos x="0" y="0"/>
                </a:cxn>
                <a:cxn ang="0">
                  <a:pos x="202" y="323"/>
                </a:cxn>
                <a:cxn ang="0">
                  <a:pos x="674" y="323"/>
                </a:cxn>
              </a:cxnLst>
              <a:rect l="0" t="0" r="r" b="b"/>
              <a:pathLst>
                <a:path w="674" h="1118">
                  <a:moveTo>
                    <a:pt x="674" y="323"/>
                  </a:moveTo>
                  <a:lnTo>
                    <a:pt x="327" y="520"/>
                  </a:lnTo>
                  <a:lnTo>
                    <a:pt x="674" y="1118"/>
                  </a:lnTo>
                  <a:lnTo>
                    <a:pt x="0" y="723"/>
                  </a:lnTo>
                  <a:lnTo>
                    <a:pt x="0" y="0"/>
                  </a:lnTo>
                  <a:lnTo>
                    <a:pt x="202" y="323"/>
                  </a:lnTo>
                  <a:lnTo>
                    <a:pt x="674" y="323"/>
                  </a:lnTo>
                  <a:close/>
                </a:path>
              </a:pathLst>
            </a:custGeom>
            <a:solidFill>
              <a:srgbClr val="FFFFFF"/>
            </a:solidFill>
            <a:ln w="9525">
              <a:noFill/>
              <a:round/>
              <a:headEnd/>
              <a:tailEnd/>
            </a:ln>
          </p:spPr>
          <p:txBody>
            <a:bodyPr/>
            <a:lstStyle/>
            <a:p>
              <a:pPr>
                <a:defRPr/>
              </a:pPr>
              <a:endParaRPr lang="en-GB"/>
            </a:p>
          </p:txBody>
        </p:sp>
        <p:sp>
          <p:nvSpPr>
            <p:cNvPr id="52" name="Freeform 97"/>
            <p:cNvSpPr>
              <a:spLocks/>
            </p:cNvSpPr>
            <p:nvPr userDrawn="1"/>
          </p:nvSpPr>
          <p:spPr bwMode="auto">
            <a:xfrm>
              <a:off x="445" y="3802"/>
              <a:ext cx="72" cy="57"/>
            </a:xfrm>
            <a:custGeom>
              <a:avLst/>
              <a:gdLst/>
              <a:ahLst/>
              <a:cxnLst>
                <a:cxn ang="0">
                  <a:pos x="718" y="733"/>
                </a:cxn>
                <a:cxn ang="0">
                  <a:pos x="1441" y="1128"/>
                </a:cxn>
                <a:cxn ang="0">
                  <a:pos x="1055" y="540"/>
                </a:cxn>
                <a:cxn ang="0">
                  <a:pos x="1441" y="342"/>
                </a:cxn>
                <a:cxn ang="0">
                  <a:pos x="954" y="342"/>
                </a:cxn>
                <a:cxn ang="0">
                  <a:pos x="718" y="0"/>
                </a:cxn>
                <a:cxn ang="0">
                  <a:pos x="482" y="342"/>
                </a:cxn>
                <a:cxn ang="0">
                  <a:pos x="0" y="342"/>
                </a:cxn>
                <a:cxn ang="0">
                  <a:pos x="380" y="540"/>
                </a:cxn>
                <a:cxn ang="0">
                  <a:pos x="5" y="1128"/>
                </a:cxn>
                <a:cxn ang="0">
                  <a:pos x="718" y="733"/>
                </a:cxn>
              </a:cxnLst>
              <a:rect l="0" t="0" r="r" b="b"/>
              <a:pathLst>
                <a:path w="1441" h="1128">
                  <a:moveTo>
                    <a:pt x="718" y="733"/>
                  </a:moveTo>
                  <a:lnTo>
                    <a:pt x="1441" y="1128"/>
                  </a:lnTo>
                  <a:lnTo>
                    <a:pt x="1055" y="540"/>
                  </a:lnTo>
                  <a:lnTo>
                    <a:pt x="1441" y="342"/>
                  </a:lnTo>
                  <a:lnTo>
                    <a:pt x="954" y="342"/>
                  </a:lnTo>
                  <a:lnTo>
                    <a:pt x="718" y="0"/>
                  </a:lnTo>
                  <a:lnTo>
                    <a:pt x="482" y="342"/>
                  </a:lnTo>
                  <a:lnTo>
                    <a:pt x="0" y="342"/>
                  </a:lnTo>
                  <a:lnTo>
                    <a:pt x="380" y="540"/>
                  </a:lnTo>
                  <a:lnTo>
                    <a:pt x="5" y="1128"/>
                  </a:lnTo>
                  <a:lnTo>
                    <a:pt x="718" y="733"/>
                  </a:lnTo>
                  <a:close/>
                </a:path>
              </a:pathLst>
            </a:custGeom>
            <a:solidFill>
              <a:srgbClr val="FFFFFF"/>
            </a:solidFill>
            <a:ln w="9525">
              <a:noFill/>
              <a:round/>
              <a:headEnd/>
              <a:tailEnd/>
            </a:ln>
          </p:spPr>
          <p:txBody>
            <a:bodyPr/>
            <a:lstStyle/>
            <a:p>
              <a:pPr>
                <a:defRPr/>
              </a:pPr>
              <a:endParaRPr lang="en-GB"/>
            </a:p>
          </p:txBody>
        </p:sp>
        <p:sp>
          <p:nvSpPr>
            <p:cNvPr id="53" name="Freeform 98"/>
            <p:cNvSpPr>
              <a:spLocks/>
            </p:cNvSpPr>
            <p:nvPr userDrawn="1"/>
          </p:nvSpPr>
          <p:spPr bwMode="auto">
            <a:xfrm>
              <a:off x="334" y="3882"/>
              <a:ext cx="72" cy="97"/>
            </a:xfrm>
            <a:custGeom>
              <a:avLst/>
              <a:gdLst/>
              <a:ahLst/>
              <a:cxnLst>
                <a:cxn ang="0">
                  <a:pos x="14" y="202"/>
                </a:cxn>
                <a:cxn ang="0">
                  <a:pos x="53" y="202"/>
                </a:cxn>
                <a:cxn ang="0">
                  <a:pos x="110" y="202"/>
                </a:cxn>
                <a:cxn ang="0">
                  <a:pos x="192" y="202"/>
                </a:cxn>
                <a:cxn ang="0">
                  <a:pos x="289" y="202"/>
                </a:cxn>
                <a:cxn ang="0">
                  <a:pos x="380" y="183"/>
                </a:cxn>
                <a:cxn ang="0">
                  <a:pos x="477" y="163"/>
                </a:cxn>
                <a:cxn ang="0">
                  <a:pos x="559" y="159"/>
                </a:cxn>
                <a:cxn ang="0">
                  <a:pos x="650" y="130"/>
                </a:cxn>
                <a:cxn ang="0">
                  <a:pos x="747" y="101"/>
                </a:cxn>
                <a:cxn ang="0">
                  <a:pos x="886" y="53"/>
                </a:cxn>
                <a:cxn ang="0">
                  <a:pos x="959" y="24"/>
                </a:cxn>
                <a:cxn ang="0">
                  <a:pos x="1036" y="14"/>
                </a:cxn>
                <a:cxn ang="0">
                  <a:pos x="1093" y="4"/>
                </a:cxn>
                <a:cxn ang="0">
                  <a:pos x="1137" y="0"/>
                </a:cxn>
                <a:cxn ang="0">
                  <a:pos x="1214" y="4"/>
                </a:cxn>
                <a:cxn ang="0">
                  <a:pos x="1286" y="14"/>
                </a:cxn>
                <a:cxn ang="0">
                  <a:pos x="1354" y="43"/>
                </a:cxn>
                <a:cxn ang="0">
                  <a:pos x="1440" y="91"/>
                </a:cxn>
                <a:cxn ang="0">
                  <a:pos x="1392" y="1763"/>
                </a:cxn>
                <a:cxn ang="0">
                  <a:pos x="1315" y="1739"/>
                </a:cxn>
                <a:cxn ang="0">
                  <a:pos x="1243" y="1720"/>
                </a:cxn>
                <a:cxn ang="0">
                  <a:pos x="1175" y="1701"/>
                </a:cxn>
                <a:cxn ang="0">
                  <a:pos x="1118" y="1701"/>
                </a:cxn>
                <a:cxn ang="0">
                  <a:pos x="1055" y="1720"/>
                </a:cxn>
                <a:cxn ang="0">
                  <a:pos x="968" y="1720"/>
                </a:cxn>
                <a:cxn ang="0">
                  <a:pos x="886" y="1758"/>
                </a:cxn>
                <a:cxn ang="0">
                  <a:pos x="756" y="1811"/>
                </a:cxn>
                <a:cxn ang="0">
                  <a:pos x="669" y="1831"/>
                </a:cxn>
                <a:cxn ang="0">
                  <a:pos x="578" y="1860"/>
                </a:cxn>
                <a:cxn ang="0">
                  <a:pos x="482" y="1889"/>
                </a:cxn>
                <a:cxn ang="0">
                  <a:pos x="390" y="1898"/>
                </a:cxn>
                <a:cxn ang="0">
                  <a:pos x="308" y="1908"/>
                </a:cxn>
                <a:cxn ang="0">
                  <a:pos x="192" y="1917"/>
                </a:cxn>
                <a:cxn ang="0">
                  <a:pos x="101" y="1927"/>
                </a:cxn>
                <a:cxn ang="0">
                  <a:pos x="0" y="1927"/>
                </a:cxn>
              </a:cxnLst>
              <a:rect l="0" t="0" r="r" b="b"/>
              <a:pathLst>
                <a:path w="1440" h="1927">
                  <a:moveTo>
                    <a:pt x="0" y="202"/>
                  </a:moveTo>
                  <a:lnTo>
                    <a:pt x="14" y="202"/>
                  </a:lnTo>
                  <a:lnTo>
                    <a:pt x="43" y="202"/>
                  </a:lnTo>
                  <a:lnTo>
                    <a:pt x="53" y="202"/>
                  </a:lnTo>
                  <a:lnTo>
                    <a:pt x="72" y="202"/>
                  </a:lnTo>
                  <a:lnTo>
                    <a:pt x="110" y="202"/>
                  </a:lnTo>
                  <a:lnTo>
                    <a:pt x="159" y="202"/>
                  </a:lnTo>
                  <a:lnTo>
                    <a:pt x="192" y="202"/>
                  </a:lnTo>
                  <a:lnTo>
                    <a:pt x="250" y="202"/>
                  </a:lnTo>
                  <a:lnTo>
                    <a:pt x="289" y="202"/>
                  </a:lnTo>
                  <a:lnTo>
                    <a:pt x="332" y="192"/>
                  </a:lnTo>
                  <a:lnTo>
                    <a:pt x="380" y="183"/>
                  </a:lnTo>
                  <a:lnTo>
                    <a:pt x="428" y="173"/>
                  </a:lnTo>
                  <a:lnTo>
                    <a:pt x="477" y="163"/>
                  </a:lnTo>
                  <a:lnTo>
                    <a:pt x="510" y="159"/>
                  </a:lnTo>
                  <a:lnTo>
                    <a:pt x="559" y="159"/>
                  </a:lnTo>
                  <a:lnTo>
                    <a:pt x="607" y="139"/>
                  </a:lnTo>
                  <a:lnTo>
                    <a:pt x="650" y="130"/>
                  </a:lnTo>
                  <a:lnTo>
                    <a:pt x="698" y="110"/>
                  </a:lnTo>
                  <a:lnTo>
                    <a:pt x="747" y="101"/>
                  </a:lnTo>
                  <a:lnTo>
                    <a:pt x="795" y="82"/>
                  </a:lnTo>
                  <a:lnTo>
                    <a:pt x="886" y="53"/>
                  </a:lnTo>
                  <a:lnTo>
                    <a:pt x="925" y="43"/>
                  </a:lnTo>
                  <a:lnTo>
                    <a:pt x="959" y="24"/>
                  </a:lnTo>
                  <a:lnTo>
                    <a:pt x="1007" y="14"/>
                  </a:lnTo>
                  <a:lnTo>
                    <a:pt x="1036" y="14"/>
                  </a:lnTo>
                  <a:lnTo>
                    <a:pt x="1055" y="4"/>
                  </a:lnTo>
                  <a:lnTo>
                    <a:pt x="1093" y="4"/>
                  </a:lnTo>
                  <a:lnTo>
                    <a:pt x="1118" y="0"/>
                  </a:lnTo>
                  <a:lnTo>
                    <a:pt x="1137" y="0"/>
                  </a:lnTo>
                  <a:lnTo>
                    <a:pt x="1175" y="0"/>
                  </a:lnTo>
                  <a:lnTo>
                    <a:pt x="1214" y="4"/>
                  </a:lnTo>
                  <a:lnTo>
                    <a:pt x="1243" y="14"/>
                  </a:lnTo>
                  <a:lnTo>
                    <a:pt x="1286" y="14"/>
                  </a:lnTo>
                  <a:lnTo>
                    <a:pt x="1315" y="33"/>
                  </a:lnTo>
                  <a:lnTo>
                    <a:pt x="1354" y="43"/>
                  </a:lnTo>
                  <a:lnTo>
                    <a:pt x="1402" y="62"/>
                  </a:lnTo>
                  <a:lnTo>
                    <a:pt x="1440" y="91"/>
                  </a:lnTo>
                  <a:lnTo>
                    <a:pt x="1440" y="1792"/>
                  </a:lnTo>
                  <a:lnTo>
                    <a:pt x="1392" y="1763"/>
                  </a:lnTo>
                  <a:lnTo>
                    <a:pt x="1344" y="1758"/>
                  </a:lnTo>
                  <a:lnTo>
                    <a:pt x="1315" y="1739"/>
                  </a:lnTo>
                  <a:lnTo>
                    <a:pt x="1277" y="1720"/>
                  </a:lnTo>
                  <a:lnTo>
                    <a:pt x="1243" y="1720"/>
                  </a:lnTo>
                  <a:lnTo>
                    <a:pt x="1214" y="1710"/>
                  </a:lnTo>
                  <a:lnTo>
                    <a:pt x="1175" y="1701"/>
                  </a:lnTo>
                  <a:lnTo>
                    <a:pt x="1137" y="1701"/>
                  </a:lnTo>
                  <a:lnTo>
                    <a:pt x="1118" y="1701"/>
                  </a:lnTo>
                  <a:lnTo>
                    <a:pt x="1093" y="1710"/>
                  </a:lnTo>
                  <a:lnTo>
                    <a:pt x="1055" y="1720"/>
                  </a:lnTo>
                  <a:lnTo>
                    <a:pt x="1007" y="1720"/>
                  </a:lnTo>
                  <a:lnTo>
                    <a:pt x="968" y="1720"/>
                  </a:lnTo>
                  <a:lnTo>
                    <a:pt x="934" y="1739"/>
                  </a:lnTo>
                  <a:lnTo>
                    <a:pt x="886" y="1758"/>
                  </a:lnTo>
                  <a:lnTo>
                    <a:pt x="838" y="1763"/>
                  </a:lnTo>
                  <a:lnTo>
                    <a:pt x="756" y="1811"/>
                  </a:lnTo>
                  <a:lnTo>
                    <a:pt x="708" y="1821"/>
                  </a:lnTo>
                  <a:lnTo>
                    <a:pt x="669" y="1831"/>
                  </a:lnTo>
                  <a:lnTo>
                    <a:pt x="626" y="1850"/>
                  </a:lnTo>
                  <a:lnTo>
                    <a:pt x="578" y="1860"/>
                  </a:lnTo>
                  <a:lnTo>
                    <a:pt x="530" y="1869"/>
                  </a:lnTo>
                  <a:lnTo>
                    <a:pt x="482" y="1889"/>
                  </a:lnTo>
                  <a:lnTo>
                    <a:pt x="438" y="1898"/>
                  </a:lnTo>
                  <a:lnTo>
                    <a:pt x="390" y="1898"/>
                  </a:lnTo>
                  <a:lnTo>
                    <a:pt x="342" y="1908"/>
                  </a:lnTo>
                  <a:lnTo>
                    <a:pt x="308" y="1908"/>
                  </a:lnTo>
                  <a:lnTo>
                    <a:pt x="250" y="1917"/>
                  </a:lnTo>
                  <a:lnTo>
                    <a:pt x="192" y="1917"/>
                  </a:lnTo>
                  <a:lnTo>
                    <a:pt x="149" y="1917"/>
                  </a:lnTo>
                  <a:lnTo>
                    <a:pt x="101" y="1927"/>
                  </a:lnTo>
                  <a:lnTo>
                    <a:pt x="43" y="1927"/>
                  </a:lnTo>
                  <a:lnTo>
                    <a:pt x="0" y="1927"/>
                  </a:lnTo>
                  <a:lnTo>
                    <a:pt x="0" y="202"/>
                  </a:lnTo>
                  <a:close/>
                </a:path>
              </a:pathLst>
            </a:custGeom>
            <a:solidFill>
              <a:srgbClr val="3F000B"/>
            </a:solidFill>
            <a:ln w="9525">
              <a:noFill/>
              <a:round/>
              <a:headEnd/>
              <a:tailEnd/>
            </a:ln>
          </p:spPr>
          <p:txBody>
            <a:bodyPr/>
            <a:lstStyle/>
            <a:p>
              <a:pPr>
                <a:defRPr/>
              </a:pPr>
              <a:endParaRPr lang="en-GB"/>
            </a:p>
          </p:txBody>
        </p:sp>
        <p:sp>
          <p:nvSpPr>
            <p:cNvPr id="54" name="Freeform 99"/>
            <p:cNvSpPr>
              <a:spLocks/>
            </p:cNvSpPr>
            <p:nvPr userDrawn="1"/>
          </p:nvSpPr>
          <p:spPr bwMode="auto">
            <a:xfrm>
              <a:off x="295" y="3802"/>
              <a:ext cx="71" cy="57"/>
            </a:xfrm>
            <a:custGeom>
              <a:avLst/>
              <a:gdLst/>
              <a:ahLst/>
              <a:cxnLst>
                <a:cxn ang="0">
                  <a:pos x="718" y="742"/>
                </a:cxn>
                <a:cxn ang="0">
                  <a:pos x="1432" y="1147"/>
                </a:cxn>
                <a:cxn ang="0">
                  <a:pos x="1065" y="550"/>
                </a:cxn>
                <a:cxn ang="0">
                  <a:pos x="1432" y="352"/>
                </a:cxn>
                <a:cxn ang="0">
                  <a:pos x="945" y="352"/>
                </a:cxn>
                <a:cxn ang="0">
                  <a:pos x="718" y="0"/>
                </a:cxn>
                <a:cxn ang="0">
                  <a:pos x="482" y="352"/>
                </a:cxn>
                <a:cxn ang="0">
                  <a:pos x="0" y="352"/>
                </a:cxn>
                <a:cxn ang="0">
                  <a:pos x="362" y="550"/>
                </a:cxn>
                <a:cxn ang="0">
                  <a:pos x="0" y="1147"/>
                </a:cxn>
                <a:cxn ang="0">
                  <a:pos x="718" y="742"/>
                </a:cxn>
              </a:cxnLst>
              <a:rect l="0" t="0" r="r" b="b"/>
              <a:pathLst>
                <a:path w="1432" h="1147">
                  <a:moveTo>
                    <a:pt x="718" y="742"/>
                  </a:moveTo>
                  <a:lnTo>
                    <a:pt x="1432" y="1147"/>
                  </a:lnTo>
                  <a:lnTo>
                    <a:pt x="1065" y="550"/>
                  </a:lnTo>
                  <a:lnTo>
                    <a:pt x="1432" y="352"/>
                  </a:lnTo>
                  <a:lnTo>
                    <a:pt x="945" y="352"/>
                  </a:lnTo>
                  <a:lnTo>
                    <a:pt x="718" y="0"/>
                  </a:lnTo>
                  <a:lnTo>
                    <a:pt x="482" y="352"/>
                  </a:lnTo>
                  <a:lnTo>
                    <a:pt x="0" y="352"/>
                  </a:lnTo>
                  <a:lnTo>
                    <a:pt x="362" y="550"/>
                  </a:lnTo>
                  <a:lnTo>
                    <a:pt x="0" y="1147"/>
                  </a:lnTo>
                  <a:lnTo>
                    <a:pt x="718" y="742"/>
                  </a:lnTo>
                  <a:close/>
                </a:path>
              </a:pathLst>
            </a:custGeom>
            <a:solidFill>
              <a:srgbClr val="3F000B"/>
            </a:solidFill>
            <a:ln w="9525">
              <a:noFill/>
              <a:round/>
              <a:headEnd/>
              <a:tailEnd/>
            </a:ln>
          </p:spPr>
          <p:txBody>
            <a:bodyPr/>
            <a:lstStyle/>
            <a:p>
              <a:pPr>
                <a:defRPr/>
              </a:pPr>
              <a:endParaRPr lang="en-GB"/>
            </a:p>
          </p:txBody>
        </p:sp>
        <p:sp>
          <p:nvSpPr>
            <p:cNvPr id="55" name="Freeform 100"/>
            <p:cNvSpPr>
              <a:spLocks/>
            </p:cNvSpPr>
            <p:nvPr userDrawn="1"/>
          </p:nvSpPr>
          <p:spPr bwMode="auto">
            <a:xfrm>
              <a:off x="371" y="3801"/>
              <a:ext cx="35" cy="58"/>
            </a:xfrm>
            <a:custGeom>
              <a:avLst/>
              <a:gdLst/>
              <a:ahLst/>
              <a:cxnLst>
                <a:cxn ang="0">
                  <a:pos x="674" y="751"/>
                </a:cxn>
                <a:cxn ang="0">
                  <a:pos x="0" y="1156"/>
                </a:cxn>
                <a:cxn ang="0">
                  <a:pos x="346" y="559"/>
                </a:cxn>
                <a:cxn ang="0">
                  <a:pos x="0" y="361"/>
                </a:cxn>
                <a:cxn ang="0">
                  <a:pos x="457" y="361"/>
                </a:cxn>
                <a:cxn ang="0">
                  <a:pos x="674" y="0"/>
                </a:cxn>
                <a:cxn ang="0">
                  <a:pos x="693" y="14"/>
                </a:cxn>
                <a:cxn ang="0">
                  <a:pos x="693" y="751"/>
                </a:cxn>
                <a:cxn ang="0">
                  <a:pos x="674" y="751"/>
                </a:cxn>
              </a:cxnLst>
              <a:rect l="0" t="0" r="r" b="b"/>
              <a:pathLst>
                <a:path w="693" h="1156">
                  <a:moveTo>
                    <a:pt x="674" y="751"/>
                  </a:moveTo>
                  <a:lnTo>
                    <a:pt x="0" y="1156"/>
                  </a:lnTo>
                  <a:lnTo>
                    <a:pt x="346" y="559"/>
                  </a:lnTo>
                  <a:lnTo>
                    <a:pt x="0" y="361"/>
                  </a:lnTo>
                  <a:lnTo>
                    <a:pt x="457" y="361"/>
                  </a:lnTo>
                  <a:lnTo>
                    <a:pt x="674" y="0"/>
                  </a:lnTo>
                  <a:lnTo>
                    <a:pt x="693" y="14"/>
                  </a:lnTo>
                  <a:lnTo>
                    <a:pt x="693" y="751"/>
                  </a:lnTo>
                  <a:lnTo>
                    <a:pt x="674" y="751"/>
                  </a:lnTo>
                  <a:close/>
                </a:path>
              </a:pathLst>
            </a:custGeom>
            <a:solidFill>
              <a:srgbClr val="3F000B"/>
            </a:solidFill>
            <a:ln w="9525">
              <a:noFill/>
              <a:round/>
              <a:headEnd/>
              <a:tailEnd/>
            </a:ln>
          </p:spPr>
          <p:txBody>
            <a:bodyPr/>
            <a:lstStyle/>
            <a:p>
              <a:pPr>
                <a:defRPr/>
              </a:pPr>
              <a:endParaRPr lang="en-GB"/>
            </a:p>
          </p:txBody>
        </p:sp>
      </p:grpSp>
    </p:spTree>
    <p:extLst>
      <p:ext uri="{BB962C8B-B14F-4D97-AF65-F5344CB8AC3E}">
        <p14:creationId xmlns:p14="http://schemas.microsoft.com/office/powerpoint/2010/main" val="183556250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771571" rtl="0" eaLnBrk="1" latinLnBrk="0" hangingPunct="1">
        <a:lnSpc>
          <a:spcPct val="90000"/>
        </a:lnSpc>
        <a:spcBef>
          <a:spcPct val="0"/>
        </a:spcBef>
        <a:buNone/>
        <a:defRPr sz="3713" kern="1200">
          <a:solidFill>
            <a:schemeClr val="tx1"/>
          </a:solidFill>
          <a:latin typeface="+mj-lt"/>
          <a:ea typeface="+mj-ea"/>
          <a:cs typeface="+mj-cs"/>
        </a:defRPr>
      </a:lvl1pPr>
    </p:titleStyle>
    <p:bodyStyle>
      <a:lvl1pPr marL="192893" indent="-192893" algn="l" defTabSz="771571" rtl="0" eaLnBrk="1" latinLnBrk="0" hangingPunct="1">
        <a:lnSpc>
          <a:spcPct val="90000"/>
        </a:lnSpc>
        <a:spcBef>
          <a:spcPts val="844"/>
        </a:spcBef>
        <a:buFont typeface="Arial" panose="020B0604020202020204" pitchFamily="34" charset="0"/>
        <a:buChar char="•"/>
        <a:defRPr sz="2363" kern="1200">
          <a:solidFill>
            <a:schemeClr val="tx1"/>
          </a:solidFill>
          <a:latin typeface="+mn-lt"/>
          <a:ea typeface="+mn-ea"/>
          <a:cs typeface="+mn-cs"/>
        </a:defRPr>
      </a:lvl1pPr>
      <a:lvl2pPr marL="578678" indent="-192893" algn="l" defTabSz="771571" rtl="0" eaLnBrk="1" latinLnBrk="0" hangingPunct="1">
        <a:lnSpc>
          <a:spcPct val="90000"/>
        </a:lnSpc>
        <a:spcBef>
          <a:spcPts val="422"/>
        </a:spcBef>
        <a:buFont typeface="Arial" panose="020B0604020202020204" pitchFamily="34" charset="0"/>
        <a:buChar char="•"/>
        <a:defRPr sz="2025" kern="1200">
          <a:solidFill>
            <a:schemeClr val="tx1"/>
          </a:solidFill>
          <a:latin typeface="+mn-lt"/>
          <a:ea typeface="+mn-ea"/>
          <a:cs typeface="+mn-cs"/>
        </a:defRPr>
      </a:lvl2pPr>
      <a:lvl3pPr marL="964463" indent="-192893" algn="l" defTabSz="771571" rtl="0" eaLnBrk="1" latinLnBrk="0" hangingPunct="1">
        <a:lnSpc>
          <a:spcPct val="90000"/>
        </a:lnSpc>
        <a:spcBef>
          <a:spcPts val="422"/>
        </a:spcBef>
        <a:buFont typeface="Arial" panose="020B0604020202020204" pitchFamily="34" charset="0"/>
        <a:buChar char="•"/>
        <a:defRPr sz="1688" kern="1200">
          <a:solidFill>
            <a:schemeClr val="tx1"/>
          </a:solidFill>
          <a:latin typeface="+mn-lt"/>
          <a:ea typeface="+mn-ea"/>
          <a:cs typeface="+mn-cs"/>
        </a:defRPr>
      </a:lvl3pPr>
      <a:lvl4pPr marL="1350249" indent="-192893" algn="l" defTabSz="771571"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4pPr>
      <a:lvl5pPr marL="1736034" indent="-192893" algn="l" defTabSz="771571"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5pPr>
      <a:lvl6pPr marL="2121819" indent="-192893" algn="l" defTabSz="771571"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605" indent="-192893" algn="l" defTabSz="771571"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390" indent="-192893" algn="l" defTabSz="771571"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176" indent="-192893" algn="l" defTabSz="771571"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p:bodyStyle>
    <p:otherStyle>
      <a:defPPr>
        <a:defRPr lang="en-US"/>
      </a:defPPr>
      <a:lvl1pPr marL="0" algn="l" defTabSz="771571" rtl="0" eaLnBrk="1" latinLnBrk="0" hangingPunct="1">
        <a:defRPr sz="1519" kern="1200">
          <a:solidFill>
            <a:schemeClr val="tx1"/>
          </a:solidFill>
          <a:latin typeface="+mn-lt"/>
          <a:ea typeface="+mn-ea"/>
          <a:cs typeface="+mn-cs"/>
        </a:defRPr>
      </a:lvl1pPr>
      <a:lvl2pPr marL="385785" algn="l" defTabSz="771571" rtl="0" eaLnBrk="1" latinLnBrk="0" hangingPunct="1">
        <a:defRPr sz="1519" kern="1200">
          <a:solidFill>
            <a:schemeClr val="tx1"/>
          </a:solidFill>
          <a:latin typeface="+mn-lt"/>
          <a:ea typeface="+mn-ea"/>
          <a:cs typeface="+mn-cs"/>
        </a:defRPr>
      </a:lvl2pPr>
      <a:lvl3pPr marL="771571" algn="l" defTabSz="771571" rtl="0" eaLnBrk="1" latinLnBrk="0" hangingPunct="1">
        <a:defRPr sz="1519" kern="1200">
          <a:solidFill>
            <a:schemeClr val="tx1"/>
          </a:solidFill>
          <a:latin typeface="+mn-lt"/>
          <a:ea typeface="+mn-ea"/>
          <a:cs typeface="+mn-cs"/>
        </a:defRPr>
      </a:lvl3pPr>
      <a:lvl4pPr marL="1157356" algn="l" defTabSz="771571" rtl="0" eaLnBrk="1" latinLnBrk="0" hangingPunct="1">
        <a:defRPr sz="1519" kern="1200">
          <a:solidFill>
            <a:schemeClr val="tx1"/>
          </a:solidFill>
          <a:latin typeface="+mn-lt"/>
          <a:ea typeface="+mn-ea"/>
          <a:cs typeface="+mn-cs"/>
        </a:defRPr>
      </a:lvl4pPr>
      <a:lvl5pPr marL="1543141" algn="l" defTabSz="771571" rtl="0" eaLnBrk="1" latinLnBrk="0" hangingPunct="1">
        <a:defRPr sz="1519" kern="1200">
          <a:solidFill>
            <a:schemeClr val="tx1"/>
          </a:solidFill>
          <a:latin typeface="+mn-lt"/>
          <a:ea typeface="+mn-ea"/>
          <a:cs typeface="+mn-cs"/>
        </a:defRPr>
      </a:lvl5pPr>
      <a:lvl6pPr marL="1928927" algn="l" defTabSz="771571" rtl="0" eaLnBrk="1" latinLnBrk="0" hangingPunct="1">
        <a:defRPr sz="1519" kern="1200">
          <a:solidFill>
            <a:schemeClr val="tx1"/>
          </a:solidFill>
          <a:latin typeface="+mn-lt"/>
          <a:ea typeface="+mn-ea"/>
          <a:cs typeface="+mn-cs"/>
        </a:defRPr>
      </a:lvl6pPr>
      <a:lvl7pPr marL="2314712" algn="l" defTabSz="771571" rtl="0" eaLnBrk="1" latinLnBrk="0" hangingPunct="1">
        <a:defRPr sz="1519" kern="1200">
          <a:solidFill>
            <a:schemeClr val="tx1"/>
          </a:solidFill>
          <a:latin typeface="+mn-lt"/>
          <a:ea typeface="+mn-ea"/>
          <a:cs typeface="+mn-cs"/>
        </a:defRPr>
      </a:lvl7pPr>
      <a:lvl8pPr marL="2700498" algn="l" defTabSz="771571" rtl="0" eaLnBrk="1" latinLnBrk="0" hangingPunct="1">
        <a:defRPr sz="1519" kern="1200">
          <a:solidFill>
            <a:schemeClr val="tx1"/>
          </a:solidFill>
          <a:latin typeface="+mn-lt"/>
          <a:ea typeface="+mn-ea"/>
          <a:cs typeface="+mn-cs"/>
        </a:defRPr>
      </a:lvl8pPr>
      <a:lvl9pPr marL="3086283" algn="l" defTabSz="771571" rtl="0" eaLnBrk="1" latinLnBrk="0" hangingPunct="1">
        <a:defRPr sz="1519"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1598902928"/>
      </p:ext>
    </p:extLst>
  </p:cSld>
  <p:clrMap bg1="lt1" tx1="dk1" bg2="lt2" tx2="dk2" accent1="accent1" accent2="accent2" accent3="accent3" accent4="accent4" accent5="accent5" accent6="accent6" hlink="hlink" folHlink="folHlink"/>
  <p:sldLayoutIdLst>
    <p:sldLayoutId id="2147483791"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3247886032"/>
      </p:ext>
    </p:extLst>
  </p:cSld>
  <p:clrMap bg1="lt1" tx1="dk1" bg2="lt2" tx2="dk2" accent1="accent1" accent2="accent2" accent3="accent3" accent4="accent4" accent5="accent5" accent6="accent6" hlink="hlink" folHlink="folHlink"/>
  <p:sldLayoutIdLst>
    <p:sldLayoutId id="2147483793"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3864556081"/>
      </p:ext>
    </p:extLst>
  </p:cSld>
  <p:clrMap bg1="lt1" tx1="dk1" bg2="lt2" tx2="dk2" accent1="accent1" accent2="accent2" accent3="accent3" accent4="accent4" accent5="accent5" accent6="accent6" hlink="hlink" folHlink="folHlink"/>
  <p:sldLayoutIdLst>
    <p:sldLayoutId id="2147483795"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1507567260"/>
      </p:ext>
    </p:extLst>
  </p:cSld>
  <p:clrMap bg1="lt1" tx1="dk1" bg2="lt2" tx2="dk2" accent1="accent1" accent2="accent2" accent3="accent3" accent4="accent4" accent5="accent5" accent6="accent6" hlink="hlink" folHlink="folHlink"/>
  <p:sldLayoutIdLst>
    <p:sldLayoutId id="2147483797"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3985224655"/>
      </p:ext>
    </p:extLst>
  </p:cSld>
  <p:clrMap bg1="lt1" tx1="dk1" bg2="lt2" tx2="dk2" accent1="accent1" accent2="accent2" accent3="accent3" accent4="accent4" accent5="accent5" accent6="accent6" hlink="hlink" folHlink="folHlink"/>
  <p:sldLayoutIdLst>
    <p:sldLayoutId id="2147483799"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2170697877"/>
      </p:ext>
    </p:extLst>
  </p:cSld>
  <p:clrMap bg1="lt1" tx1="dk1" bg2="lt2" tx2="dk2" accent1="accent1" accent2="accent2" accent3="accent3" accent4="accent4" accent5="accent5" accent6="accent6" hlink="hlink" folHlink="folHlink"/>
  <p:sldLayoutIdLst>
    <p:sldLayoutId id="2147483801"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3600783100"/>
      </p:ext>
    </p:extLst>
  </p:cSld>
  <p:clrMap bg1="lt1" tx1="dk1" bg2="lt2" tx2="dk2" accent1="accent1" accent2="accent2" accent3="accent3" accent4="accent4" accent5="accent5" accent6="accent6" hlink="hlink" folHlink="folHlink"/>
  <p:sldLayoutIdLst>
    <p:sldLayoutId id="2147483803"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2862134759"/>
      </p:ext>
    </p:extLst>
  </p:cSld>
  <p:clrMap bg1="lt1" tx1="dk1" bg2="lt2" tx2="dk2" accent1="accent1" accent2="accent2" accent3="accent3" accent4="accent4" accent5="accent5" accent6="accent6" hlink="hlink" folHlink="folHlink"/>
  <p:sldLayoutIdLst>
    <p:sldLayoutId id="2147483805"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1020546438"/>
      </p:ext>
    </p:extLst>
  </p:cSld>
  <p:clrMap bg1="lt1" tx1="dk1" bg2="lt2" tx2="dk2" accent1="accent1" accent2="accent2" accent3="accent3" accent4="accent4" accent5="accent5" accent6="accent6" hlink="hlink" folHlink="folHlink"/>
  <p:sldLayoutIdLst>
    <p:sldLayoutId id="2147483807"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260904121"/>
      </p:ext>
    </p:extLst>
  </p:cSld>
  <p:clrMap bg1="lt1" tx1="dk1" bg2="lt2" tx2="dk2" accent1="accent1" accent2="accent2" accent3="accent3" accent4="accent4" accent5="accent5" accent6="accent6" hlink="hlink" folHlink="folHlink"/>
  <p:sldLayoutIdLst>
    <p:sldLayoutId id="2147483809"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B9F5BA79-BCC3-4C5D-87D0-E3763FC0C540}"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1641491765"/>
      </p:ext>
    </p:extLst>
  </p:cSld>
  <p:clrMap bg1="lt1" tx1="dk1" bg2="lt2" tx2="dk2" accent1="accent1" accent2="accent2" accent3="accent3" accent4="accent4" accent5="accent5" accent6="accent6" hlink="hlink" folHlink="folHlink"/>
  <p:sldLayoutIdLst>
    <p:sldLayoutId id="2147483775"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2543612555"/>
      </p:ext>
    </p:extLst>
  </p:cSld>
  <p:clrMap bg1="lt1" tx1="dk1" bg2="lt2" tx2="dk2" accent1="accent1" accent2="accent2" accent3="accent3" accent4="accent4" accent5="accent5" accent6="accent6" hlink="hlink" folHlink="folHlink"/>
  <p:sldLayoutIdLst>
    <p:sldLayoutId id="2147483811"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1459613725"/>
      </p:ext>
    </p:extLst>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72822235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2579151706"/>
      </p:ext>
    </p:extLst>
  </p:cSld>
  <p:clrMap bg1="lt1" tx1="dk1" bg2="lt2" tx2="dk2" accent1="accent1" accent2="accent2" accent3="accent3" accent4="accent4" accent5="accent5" accent6="accent6" hlink="hlink" folHlink="folHlink"/>
  <p:sldLayoutIdLst>
    <p:sldLayoutId id="2147483777"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815050160"/>
      </p:ext>
    </p:extLst>
  </p:cSld>
  <p:clrMap bg1="lt1" tx1="dk1" bg2="lt2" tx2="dk2" accent1="accent1" accent2="accent2" accent3="accent3" accent4="accent4" accent5="accent5" accent6="accent6" hlink="hlink" folHlink="folHlink"/>
  <p:sldLayoutIdLst>
    <p:sldLayoutId id="2147483779"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4054512594"/>
      </p:ext>
    </p:extLst>
  </p:cSld>
  <p:clrMap bg1="lt1" tx1="dk1" bg2="lt2" tx2="dk2" accent1="accent1" accent2="accent2" accent3="accent3" accent4="accent4" accent5="accent5" accent6="accent6" hlink="hlink" folHlink="folHlink"/>
  <p:sldLayoutIdLst>
    <p:sldLayoutId id="2147483781"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1091325649"/>
      </p:ext>
    </p:extLst>
  </p:cSld>
  <p:clrMap bg1="lt1" tx1="dk1" bg2="lt2" tx2="dk2" accent1="accent1" accent2="accent2" accent3="accent3" accent4="accent4" accent5="accent5" accent6="accent6" hlink="hlink" folHlink="folHlink"/>
  <p:sldLayoutIdLst>
    <p:sldLayoutId id="2147483783"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618371021"/>
      </p:ext>
    </p:extLst>
  </p:cSld>
  <p:clrMap bg1="lt1" tx1="dk1" bg2="lt2" tx2="dk2" accent1="accent1" accent2="accent2" accent3="accent3" accent4="accent4" accent5="accent5" accent6="accent6" hlink="hlink" folHlink="folHlink"/>
  <p:sldLayoutIdLst>
    <p:sldLayoutId id="2147483785"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3549796076"/>
      </p:ext>
    </p:extLst>
  </p:cSld>
  <p:clrMap bg1="lt1" tx1="dk1" bg2="lt2" tx2="dk2" accent1="accent1" accent2="accent2" accent3="accent3" accent4="accent4" accent5="accent5" accent6="accent6" hlink="hlink" folHlink="folHlink"/>
  <p:sldLayoutIdLst>
    <p:sldLayoutId id="2147483787"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771525" y="1387476"/>
            <a:ext cx="87439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4212" name="Rectangle 4"/>
          <p:cNvSpPr>
            <a:spLocks noGrp="1" noChangeArrowheads="1"/>
          </p:cNvSpPr>
          <p:nvPr>
            <p:ph type="dt" sz="half" idx="2"/>
          </p:nvPr>
        </p:nvSpPr>
        <p:spPr bwMode="auto">
          <a:xfrm>
            <a:off x="77152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GB">
              <a:solidFill>
                <a:srgbClr val="000000"/>
              </a:solidFill>
            </a:endParaRPr>
          </a:p>
        </p:txBody>
      </p:sp>
      <p:sp>
        <p:nvSpPr>
          <p:cNvPr id="94213" name="Rectangle 5"/>
          <p:cNvSpPr>
            <a:spLocks noGrp="1" noChangeArrowheads="1"/>
          </p:cNvSpPr>
          <p:nvPr>
            <p:ph type="ftr" sz="quarter" idx="3"/>
          </p:nvPr>
        </p:nvSpPr>
        <p:spPr bwMode="auto">
          <a:xfrm>
            <a:off x="2891434" y="6248400"/>
            <a:ext cx="4209454"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eaLnBrk="0" hangingPunct="0">
              <a:spcBef>
                <a:spcPct val="0"/>
              </a:spcBef>
              <a:buFontTx/>
              <a:buNone/>
              <a:defRPr/>
            </a:pPr>
            <a:r>
              <a:rPr lang="en-GB">
                <a:solidFill>
                  <a:srgbClr val="000000"/>
                </a:solidFill>
              </a:rPr>
              <a:t>DB32: Technologies for Knowledge Management</a:t>
            </a:r>
          </a:p>
        </p:txBody>
      </p:sp>
      <p:sp>
        <p:nvSpPr>
          <p:cNvPr id="94214" name="Rectangle 6"/>
          <p:cNvSpPr>
            <a:spLocks noGrp="1" noChangeArrowheads="1"/>
          </p:cNvSpPr>
          <p:nvPr>
            <p:ph type="sldNum" sz="quarter" idx="4"/>
          </p:nvPr>
        </p:nvSpPr>
        <p:spPr bwMode="auto">
          <a:xfrm>
            <a:off x="7458075" y="6248400"/>
            <a:ext cx="2143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0FAF6D8D-4C4D-408F-A338-968C9D208A9A}" type="slidenum">
              <a:rPr lang="en-GB" altLang="en-US">
                <a:solidFill>
                  <a:srgbClr val="000000"/>
                </a:solidFill>
              </a:rPr>
              <a:pPr eaLnBrk="0" hangingPunct="0">
                <a:spcBef>
                  <a:spcPct val="0"/>
                </a:spcBef>
                <a:buFontTx/>
                <a:buNone/>
              </a:pPr>
              <a:t>‹#›</a:t>
            </a:fld>
            <a:endParaRPr lang="en-GB" altLang="en-US">
              <a:solidFill>
                <a:srgbClr val="000000"/>
              </a:solidFill>
            </a:endParaRPr>
          </a:p>
        </p:txBody>
      </p:sp>
      <p:sp>
        <p:nvSpPr>
          <p:cNvPr id="94215" name="Line 7"/>
          <p:cNvSpPr>
            <a:spLocks noChangeShapeType="1"/>
          </p:cNvSpPr>
          <p:nvPr/>
        </p:nvSpPr>
        <p:spPr bwMode="auto">
          <a:xfrm>
            <a:off x="171450" y="1"/>
            <a:ext cx="0" cy="5992813"/>
          </a:xfrm>
          <a:prstGeom prst="line">
            <a:avLst/>
          </a:prstGeom>
          <a:noFill/>
          <a:ln w="28575">
            <a:solidFill>
              <a:srgbClr val="800000"/>
            </a:solidFill>
            <a:round/>
            <a:headEnd/>
            <a:tailEnd/>
          </a:ln>
          <a:effectLst/>
        </p:spPr>
        <p:txBody>
          <a:bodyPr/>
          <a:lstStyle/>
          <a:p>
            <a:pPr eaLnBrk="0" hangingPunct="0">
              <a:spcBef>
                <a:spcPct val="0"/>
              </a:spcBef>
              <a:buFontTx/>
              <a:buNone/>
              <a:defRPr/>
            </a:pPr>
            <a:endParaRPr lang="en-GB" sz="2400">
              <a:solidFill>
                <a:srgbClr val="000000"/>
              </a:solidFill>
            </a:endParaRPr>
          </a:p>
        </p:txBody>
      </p:sp>
      <p:sp>
        <p:nvSpPr>
          <p:cNvPr id="94216" name="Rectangle 8"/>
          <p:cNvSpPr>
            <a:spLocks noChangeArrowheads="1"/>
          </p:cNvSpPr>
          <p:nvPr/>
        </p:nvSpPr>
        <p:spPr bwMode="auto">
          <a:xfrm>
            <a:off x="3572" y="1027113"/>
            <a:ext cx="966193"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7" name="AutoShape 9"/>
          <p:cNvSpPr>
            <a:spLocks noChangeArrowheads="1"/>
          </p:cNvSpPr>
          <p:nvPr/>
        </p:nvSpPr>
        <p:spPr bwMode="auto">
          <a:xfrm>
            <a:off x="257176" y="838201"/>
            <a:ext cx="305396"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
        <p:nvSpPr>
          <p:cNvPr id="94218" name="Rectangle 10"/>
          <p:cNvSpPr>
            <a:spLocks noChangeArrowheads="1"/>
          </p:cNvSpPr>
          <p:nvPr/>
        </p:nvSpPr>
        <p:spPr bwMode="auto">
          <a:xfrm>
            <a:off x="0" y="949326"/>
            <a:ext cx="9515475"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eaLnBrk="0" hangingPunct="0">
              <a:spcBef>
                <a:spcPct val="0"/>
              </a:spcBef>
              <a:buFontTx/>
              <a:buNone/>
              <a:defRPr/>
            </a:pPr>
            <a:endParaRPr lang="en-GB" sz="2400">
              <a:solidFill>
                <a:srgbClr val="000000"/>
              </a:solidFill>
            </a:endParaRPr>
          </a:p>
        </p:txBody>
      </p:sp>
    </p:spTree>
    <p:extLst>
      <p:ext uri="{BB962C8B-B14F-4D97-AF65-F5344CB8AC3E}">
        <p14:creationId xmlns:p14="http://schemas.microsoft.com/office/powerpoint/2010/main" val="4219129939"/>
      </p:ext>
    </p:extLst>
  </p:cSld>
  <p:clrMap bg1="lt1" tx1="dk1" bg2="lt2" tx2="dk2" accent1="accent1" accent2="accent2" accent3="accent3" accent4="accent4" accent5="accent5" accent6="accent6" hlink="hlink" folHlink="folHlink"/>
  <p:sldLayoutIdLst>
    <p:sldLayoutId id="2147483789" r:id="rId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46956" y="404664"/>
            <a:ext cx="9134475" cy="1143000"/>
          </a:xfrm>
        </p:spPr>
        <p:txBody>
          <a:bodyPr/>
          <a:lstStyle/>
          <a:p>
            <a:pPr eaLnBrk="1" hangingPunct="1"/>
            <a:r>
              <a:rPr lang="en-GB" altLang="en-US" sz="4000" dirty="0"/>
              <a:t>Information Retrieval (Google search)</a:t>
            </a:r>
          </a:p>
        </p:txBody>
      </p:sp>
      <p:sp>
        <p:nvSpPr>
          <p:cNvPr id="2051" name="Rectangle 3"/>
          <p:cNvSpPr>
            <a:spLocks noGrp="1" noChangeArrowheads="1"/>
          </p:cNvSpPr>
          <p:nvPr>
            <p:ph type="subTitle" idx="1"/>
          </p:nvPr>
        </p:nvSpPr>
        <p:spPr bwMode="auto">
          <a:xfrm>
            <a:off x="1524000" y="1917055"/>
            <a:ext cx="7239000" cy="51123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GB" altLang="en-US" dirty="0"/>
              <a:t> Eric Atwell and </a:t>
            </a:r>
            <a:r>
              <a:rPr lang="en-GB" altLang="en-US" sz="2200" dirty="0"/>
              <a:t>Stuart Roberts, </a:t>
            </a:r>
          </a:p>
          <a:p>
            <a:pPr eaLnBrk="1" hangingPunct="1"/>
            <a:r>
              <a:rPr lang="en-GB" altLang="en-US" sz="2200" dirty="0"/>
              <a:t>School of Computing, University of Leeds</a:t>
            </a:r>
          </a:p>
          <a:p>
            <a:pPr eaLnBrk="1" hangingPunct="1"/>
            <a:endParaRPr lang="en-GB" altLang="en-US" sz="2200" dirty="0"/>
          </a:p>
          <a:p>
            <a:pPr algn="l"/>
            <a:r>
              <a:rPr lang="en-US" altLang="en-US" sz="2400" dirty="0"/>
              <a:t>IR v Database SQL </a:t>
            </a:r>
          </a:p>
          <a:p>
            <a:pPr algn="l"/>
            <a:r>
              <a:rPr lang="en-US" altLang="en-US" sz="2400" dirty="0"/>
              <a:t>Inverted file for efficient match </a:t>
            </a:r>
          </a:p>
          <a:p>
            <a:pPr algn="l"/>
            <a:r>
              <a:rPr lang="en-US" altLang="en-US" sz="2400" dirty="0"/>
              <a:t>Boolean set theoretic model v weighted vector model</a:t>
            </a:r>
          </a:p>
          <a:p>
            <a:pPr algn="l"/>
            <a:r>
              <a:rPr lang="en-US" altLang="en-US" sz="2400" dirty="0"/>
              <a:t>Worked examples </a:t>
            </a:r>
          </a:p>
          <a:p>
            <a:pPr algn="l"/>
            <a:r>
              <a:rPr lang="en-US" altLang="en-US" sz="2400" dirty="0"/>
              <a:t>Evaluation </a:t>
            </a:r>
          </a:p>
          <a:p>
            <a:pPr algn="l"/>
            <a:r>
              <a:rPr lang="en-US" altLang="en-US" sz="2400" dirty="0"/>
              <a:t>Query broadening to improve matching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Inverted file structure</a:t>
            </a:r>
          </a:p>
        </p:txBody>
      </p:sp>
      <p:sp>
        <p:nvSpPr>
          <p:cNvPr id="13315" name="Text Box 3"/>
          <p:cNvSpPr txBox="1">
            <a:spLocks noChangeArrowheads="1"/>
          </p:cNvSpPr>
          <p:nvPr/>
        </p:nvSpPr>
        <p:spPr bwMode="auto">
          <a:xfrm>
            <a:off x="1028700" y="2743200"/>
            <a:ext cx="1457325"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600" b="1">
                <a:latin typeface="Comic Sans MS" panose="030F0702030302020204" pitchFamily="66" charset="0"/>
              </a:rPr>
              <a:t>Term 1 (2)</a:t>
            </a:r>
          </a:p>
          <a:p>
            <a:pPr>
              <a:spcBef>
                <a:spcPct val="50000"/>
              </a:spcBef>
              <a:buFontTx/>
              <a:buNone/>
            </a:pPr>
            <a:r>
              <a:rPr lang="en-US" altLang="en-US" sz="1600" b="1">
                <a:latin typeface="Comic Sans MS" panose="030F0702030302020204" pitchFamily="66" charset="0"/>
              </a:rPr>
              <a:t>Term 2 (3)</a:t>
            </a:r>
          </a:p>
          <a:p>
            <a:pPr>
              <a:spcBef>
                <a:spcPct val="50000"/>
              </a:spcBef>
              <a:buFontTx/>
              <a:buNone/>
            </a:pPr>
            <a:r>
              <a:rPr lang="en-US" altLang="en-US" sz="1600" b="1">
                <a:latin typeface="Comic Sans MS" panose="030F0702030302020204" pitchFamily="66" charset="0"/>
              </a:rPr>
              <a:t>Term 3 (1)</a:t>
            </a:r>
          </a:p>
          <a:p>
            <a:pPr>
              <a:spcBef>
                <a:spcPct val="50000"/>
              </a:spcBef>
              <a:buFontTx/>
              <a:buNone/>
            </a:pPr>
            <a:r>
              <a:rPr lang="en-US" altLang="en-US" sz="1600" b="1">
                <a:latin typeface="Comic Sans MS" panose="030F0702030302020204" pitchFamily="66" charset="0"/>
              </a:rPr>
              <a:t>Term 4 (3)</a:t>
            </a:r>
          </a:p>
          <a:p>
            <a:pPr>
              <a:spcBef>
                <a:spcPct val="50000"/>
              </a:spcBef>
              <a:buFontTx/>
              <a:buNone/>
            </a:pPr>
            <a:r>
              <a:rPr lang="en-US" altLang="en-US" sz="1600" b="1">
                <a:latin typeface="Comic Sans MS" panose="030F0702030302020204" pitchFamily="66" charset="0"/>
              </a:rPr>
              <a:t>Term 5 (4)</a:t>
            </a:r>
          </a:p>
          <a:p>
            <a:pPr>
              <a:lnSpc>
                <a:spcPct val="30000"/>
              </a:lnSpc>
              <a:spcBef>
                <a:spcPct val="50000"/>
              </a:spcBef>
              <a:buFontTx/>
              <a:buNone/>
            </a:pPr>
            <a:r>
              <a:rPr lang="en-US" altLang="en-US" sz="1600" b="1">
                <a:latin typeface="Comic Sans MS" panose="030F0702030302020204" pitchFamily="66" charset="0"/>
              </a:rPr>
              <a:t>.</a:t>
            </a:r>
          </a:p>
          <a:p>
            <a:pPr>
              <a:lnSpc>
                <a:spcPct val="30000"/>
              </a:lnSpc>
              <a:spcBef>
                <a:spcPct val="50000"/>
              </a:spcBef>
              <a:buFontTx/>
              <a:buNone/>
            </a:pPr>
            <a:r>
              <a:rPr lang="en-US" altLang="en-US" sz="1600" b="1">
                <a:latin typeface="Comic Sans MS" panose="030F0702030302020204" pitchFamily="66" charset="0"/>
              </a:rPr>
              <a:t>.</a:t>
            </a:r>
          </a:p>
        </p:txBody>
      </p:sp>
      <p:sp>
        <p:nvSpPr>
          <p:cNvPr id="13316" name="Text Box 4"/>
          <p:cNvSpPr txBox="1">
            <a:spLocks noChangeArrowheads="1"/>
          </p:cNvSpPr>
          <p:nvPr/>
        </p:nvSpPr>
        <p:spPr bwMode="auto">
          <a:xfrm>
            <a:off x="4800600" y="2057400"/>
            <a:ext cx="514350" cy="40116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latin typeface="Comic Sans MS" panose="030F0702030302020204" pitchFamily="66" charset="0"/>
              </a:rPr>
              <a:t>1</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1</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3</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3</a:t>
            </a:r>
          </a:p>
          <a:p>
            <a:pPr>
              <a:spcBef>
                <a:spcPct val="50000"/>
              </a:spcBef>
              <a:buFontTx/>
              <a:buNone/>
            </a:pPr>
            <a:r>
              <a:rPr lang="en-US" altLang="en-US" sz="1800">
                <a:latin typeface="Comic Sans MS" panose="030F0702030302020204" pitchFamily="66" charset="0"/>
              </a:rPr>
              <a:t>4</a:t>
            </a:r>
          </a:p>
          <a:p>
            <a:pPr>
              <a:lnSpc>
                <a:spcPct val="10000"/>
              </a:lnSpc>
              <a:spcBef>
                <a:spcPct val="50000"/>
              </a:spcBef>
              <a:buFontTx/>
              <a:buNone/>
            </a:pPr>
            <a:r>
              <a:rPr lang="en-US" altLang="en-US" sz="1800">
                <a:latin typeface="Comic Sans MS" panose="030F0702030302020204" pitchFamily="66" charset="0"/>
              </a:rPr>
              <a:t>.</a:t>
            </a:r>
          </a:p>
          <a:p>
            <a:pPr>
              <a:lnSpc>
                <a:spcPct val="10000"/>
              </a:lnSpc>
              <a:spcBef>
                <a:spcPct val="50000"/>
              </a:spcBef>
              <a:buFontTx/>
              <a:buNone/>
            </a:pPr>
            <a:r>
              <a:rPr lang="en-US" altLang="en-US" sz="1800">
                <a:latin typeface="Comic Sans MS" panose="030F0702030302020204" pitchFamily="66" charset="0"/>
              </a:rPr>
              <a:t>.</a:t>
            </a:r>
          </a:p>
        </p:txBody>
      </p:sp>
      <p:sp>
        <p:nvSpPr>
          <p:cNvPr id="13317" name="Text Box 5"/>
          <p:cNvSpPr txBox="1">
            <a:spLocks noChangeArrowheads="1"/>
          </p:cNvSpPr>
          <p:nvPr/>
        </p:nvSpPr>
        <p:spPr bwMode="auto">
          <a:xfrm>
            <a:off x="7115175" y="2743200"/>
            <a:ext cx="1285875" cy="28844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latin typeface="Comic Sans MS" panose="030F0702030302020204" pitchFamily="66" charset="0"/>
              </a:rPr>
              <a:t>Doc 1</a:t>
            </a:r>
          </a:p>
          <a:p>
            <a:pPr>
              <a:spcBef>
                <a:spcPct val="50000"/>
              </a:spcBef>
              <a:buFontTx/>
              <a:buNone/>
            </a:pPr>
            <a:r>
              <a:rPr lang="en-US" altLang="en-US" sz="1800">
                <a:latin typeface="Comic Sans MS" panose="030F0702030302020204" pitchFamily="66" charset="0"/>
              </a:rPr>
              <a:t>Doc2</a:t>
            </a:r>
          </a:p>
          <a:p>
            <a:pPr>
              <a:spcBef>
                <a:spcPct val="50000"/>
              </a:spcBef>
              <a:buFontTx/>
              <a:buNone/>
            </a:pPr>
            <a:r>
              <a:rPr lang="en-US" altLang="en-US" sz="1800">
                <a:latin typeface="Comic Sans MS" panose="030F0702030302020204" pitchFamily="66" charset="0"/>
              </a:rPr>
              <a:t>Doc3</a:t>
            </a:r>
          </a:p>
          <a:p>
            <a:pPr>
              <a:spcBef>
                <a:spcPct val="50000"/>
              </a:spcBef>
              <a:buFontTx/>
              <a:buNone/>
            </a:pPr>
            <a:r>
              <a:rPr lang="en-US" altLang="en-US" sz="1800">
                <a:latin typeface="Comic Sans MS" panose="030F0702030302020204" pitchFamily="66" charset="0"/>
              </a:rPr>
              <a:t>Doc4</a:t>
            </a:r>
          </a:p>
          <a:p>
            <a:pPr>
              <a:spcBef>
                <a:spcPct val="50000"/>
              </a:spcBef>
              <a:buFontTx/>
              <a:buNone/>
            </a:pPr>
            <a:r>
              <a:rPr lang="en-US" altLang="en-US" sz="1800">
                <a:latin typeface="Comic Sans MS" panose="030F0702030302020204" pitchFamily="66" charset="0"/>
              </a:rPr>
              <a:t>Doc5</a:t>
            </a:r>
          </a:p>
          <a:p>
            <a:pPr>
              <a:spcBef>
                <a:spcPct val="50000"/>
              </a:spcBef>
              <a:buFontTx/>
              <a:buNone/>
            </a:pPr>
            <a:r>
              <a:rPr lang="en-US" altLang="en-US" sz="1800">
                <a:latin typeface="Comic Sans MS" panose="030F0702030302020204" pitchFamily="66" charset="0"/>
              </a:rPr>
              <a:t>Doc6</a:t>
            </a:r>
          </a:p>
          <a:p>
            <a:pPr>
              <a:lnSpc>
                <a:spcPct val="30000"/>
              </a:lnSpc>
              <a:spcBef>
                <a:spcPct val="50000"/>
              </a:spcBef>
              <a:buFontTx/>
              <a:buNone/>
            </a:pPr>
            <a:r>
              <a:rPr lang="en-US" altLang="en-US" sz="1800">
                <a:latin typeface="Comic Sans MS" panose="030F0702030302020204" pitchFamily="66" charset="0"/>
              </a:rPr>
              <a:t>.</a:t>
            </a:r>
          </a:p>
          <a:p>
            <a:pPr>
              <a:lnSpc>
                <a:spcPct val="30000"/>
              </a:lnSpc>
              <a:spcBef>
                <a:spcPct val="50000"/>
              </a:spcBef>
              <a:buFontTx/>
              <a:buNone/>
            </a:pPr>
            <a:r>
              <a:rPr lang="en-US" altLang="en-US" sz="1800">
                <a:latin typeface="Comic Sans MS" panose="030F0702030302020204" pitchFamily="66" charset="0"/>
              </a:rPr>
              <a:t>.</a:t>
            </a:r>
            <a:endParaRPr lang="en-US" altLang="en-US"/>
          </a:p>
        </p:txBody>
      </p:sp>
      <p:sp>
        <p:nvSpPr>
          <p:cNvPr id="13318" name="Text Box 6"/>
          <p:cNvSpPr txBox="1">
            <a:spLocks noChangeArrowheads="1"/>
          </p:cNvSpPr>
          <p:nvPr/>
        </p:nvSpPr>
        <p:spPr bwMode="auto">
          <a:xfrm>
            <a:off x="2486025" y="2743200"/>
            <a:ext cx="428625"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600" b="1">
                <a:latin typeface="Comic Sans MS" panose="030F0702030302020204" pitchFamily="66" charset="0"/>
              </a:rPr>
              <a:t>1</a:t>
            </a:r>
          </a:p>
          <a:p>
            <a:pPr>
              <a:spcBef>
                <a:spcPct val="50000"/>
              </a:spcBef>
              <a:buFontTx/>
              <a:buNone/>
            </a:pPr>
            <a:r>
              <a:rPr lang="en-US" altLang="en-US" sz="1600" b="1">
                <a:latin typeface="Comic Sans MS" panose="030F0702030302020204" pitchFamily="66" charset="0"/>
              </a:rPr>
              <a:t>3</a:t>
            </a:r>
          </a:p>
          <a:p>
            <a:pPr>
              <a:spcBef>
                <a:spcPct val="50000"/>
              </a:spcBef>
              <a:buFontTx/>
              <a:buNone/>
            </a:pPr>
            <a:r>
              <a:rPr lang="en-US" altLang="en-US" sz="1600" b="1">
                <a:latin typeface="Comic Sans MS" panose="030F0702030302020204" pitchFamily="66" charset="0"/>
              </a:rPr>
              <a:t>6</a:t>
            </a:r>
          </a:p>
          <a:p>
            <a:pPr>
              <a:spcBef>
                <a:spcPct val="50000"/>
              </a:spcBef>
              <a:buFontTx/>
              <a:buNone/>
            </a:pPr>
            <a:r>
              <a:rPr lang="en-US" altLang="en-US" sz="1600" b="1">
                <a:latin typeface="Comic Sans MS" panose="030F0702030302020204" pitchFamily="66" charset="0"/>
              </a:rPr>
              <a:t>7</a:t>
            </a:r>
          </a:p>
          <a:p>
            <a:pPr>
              <a:spcBef>
                <a:spcPct val="50000"/>
              </a:spcBef>
              <a:buFontTx/>
              <a:buNone/>
            </a:pPr>
            <a:r>
              <a:rPr lang="en-US" altLang="en-US" sz="1600" b="1">
                <a:latin typeface="Comic Sans MS" panose="030F0702030302020204" pitchFamily="66" charset="0"/>
              </a:rPr>
              <a:t>9</a:t>
            </a:r>
          </a:p>
          <a:p>
            <a:pPr>
              <a:lnSpc>
                <a:spcPct val="30000"/>
              </a:lnSpc>
              <a:spcBef>
                <a:spcPct val="50000"/>
              </a:spcBef>
              <a:buFontTx/>
              <a:buNone/>
            </a:pPr>
            <a:r>
              <a:rPr lang="en-US" altLang="en-US" sz="1600" b="1">
                <a:latin typeface="Comic Sans MS" panose="030F0702030302020204" pitchFamily="66" charset="0"/>
              </a:rPr>
              <a:t>.</a:t>
            </a:r>
          </a:p>
          <a:p>
            <a:pPr>
              <a:lnSpc>
                <a:spcPct val="30000"/>
              </a:lnSpc>
              <a:spcBef>
                <a:spcPct val="50000"/>
              </a:spcBef>
              <a:buFontTx/>
              <a:buNone/>
            </a:pPr>
            <a:r>
              <a:rPr lang="en-US" altLang="en-US" sz="1600" b="1">
                <a:latin typeface="Comic Sans MS" panose="030F0702030302020204" pitchFamily="66" charset="0"/>
              </a:rPr>
              <a:t>.</a:t>
            </a:r>
          </a:p>
        </p:txBody>
      </p:sp>
      <p:sp>
        <p:nvSpPr>
          <p:cNvPr id="13319" name="Line 7"/>
          <p:cNvSpPr>
            <a:spLocks noChangeShapeType="1"/>
          </p:cNvSpPr>
          <p:nvPr/>
        </p:nvSpPr>
        <p:spPr bwMode="auto">
          <a:xfrm flipV="1">
            <a:off x="2828925" y="22860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0" name="Line 8"/>
          <p:cNvSpPr>
            <a:spLocks noChangeShapeType="1"/>
          </p:cNvSpPr>
          <p:nvPr/>
        </p:nvSpPr>
        <p:spPr bwMode="auto">
          <a:xfrm flipV="1">
            <a:off x="2828925" y="3048000"/>
            <a:ext cx="188595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1" name="Line 9"/>
          <p:cNvSpPr>
            <a:spLocks noChangeShapeType="1"/>
          </p:cNvSpPr>
          <p:nvPr/>
        </p:nvSpPr>
        <p:spPr bwMode="auto">
          <a:xfrm>
            <a:off x="2828925" y="36576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2" name="Line 10"/>
          <p:cNvSpPr>
            <a:spLocks noChangeShapeType="1"/>
          </p:cNvSpPr>
          <p:nvPr/>
        </p:nvSpPr>
        <p:spPr bwMode="auto">
          <a:xfrm>
            <a:off x="2828925" y="40386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3" name="Line 11"/>
          <p:cNvSpPr>
            <a:spLocks noChangeShapeType="1"/>
          </p:cNvSpPr>
          <p:nvPr/>
        </p:nvSpPr>
        <p:spPr bwMode="auto">
          <a:xfrm>
            <a:off x="2828925" y="4419600"/>
            <a:ext cx="1971675"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4" name="Line 12"/>
          <p:cNvSpPr>
            <a:spLocks noChangeShapeType="1"/>
          </p:cNvSpPr>
          <p:nvPr/>
        </p:nvSpPr>
        <p:spPr bwMode="auto">
          <a:xfrm>
            <a:off x="5229225" y="2209800"/>
            <a:ext cx="1800225"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5" name="Line 13"/>
          <p:cNvSpPr>
            <a:spLocks noChangeShapeType="1"/>
          </p:cNvSpPr>
          <p:nvPr/>
        </p:nvSpPr>
        <p:spPr bwMode="auto">
          <a:xfrm>
            <a:off x="5229225" y="2667000"/>
            <a:ext cx="1800225"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6" name="Line 14"/>
          <p:cNvSpPr>
            <a:spLocks noChangeShapeType="1"/>
          </p:cNvSpPr>
          <p:nvPr/>
        </p:nvSpPr>
        <p:spPr bwMode="auto">
          <a:xfrm flipV="1">
            <a:off x="5229225" y="2895600"/>
            <a:ext cx="1800225"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7" name="Line 15"/>
          <p:cNvSpPr>
            <a:spLocks noChangeShapeType="1"/>
          </p:cNvSpPr>
          <p:nvPr/>
        </p:nvSpPr>
        <p:spPr bwMode="auto">
          <a:xfrm flipV="1">
            <a:off x="5143500" y="3352800"/>
            <a:ext cx="1800225"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8" name="Line 16"/>
          <p:cNvSpPr>
            <a:spLocks noChangeShapeType="1"/>
          </p:cNvSpPr>
          <p:nvPr/>
        </p:nvSpPr>
        <p:spPr bwMode="auto">
          <a:xfrm flipV="1">
            <a:off x="5143500" y="3733800"/>
            <a:ext cx="1885950"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9" name="Line 17"/>
          <p:cNvSpPr>
            <a:spLocks noChangeShapeType="1"/>
          </p:cNvSpPr>
          <p:nvPr/>
        </p:nvSpPr>
        <p:spPr bwMode="auto">
          <a:xfrm flipV="1">
            <a:off x="5143500" y="3429000"/>
            <a:ext cx="188595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30" name="Line 18"/>
          <p:cNvSpPr>
            <a:spLocks noChangeShapeType="1"/>
          </p:cNvSpPr>
          <p:nvPr/>
        </p:nvSpPr>
        <p:spPr bwMode="auto">
          <a:xfrm flipV="1">
            <a:off x="5143500" y="3505200"/>
            <a:ext cx="1800225" cy="1219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31" name="Line 19"/>
          <p:cNvSpPr>
            <a:spLocks noChangeShapeType="1"/>
          </p:cNvSpPr>
          <p:nvPr/>
        </p:nvSpPr>
        <p:spPr bwMode="auto">
          <a:xfrm flipV="1">
            <a:off x="5143500" y="3810000"/>
            <a:ext cx="1885950" cy="1295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32" name="Line 20"/>
          <p:cNvSpPr>
            <a:spLocks noChangeShapeType="1"/>
          </p:cNvSpPr>
          <p:nvPr/>
        </p:nvSpPr>
        <p:spPr bwMode="auto">
          <a:xfrm flipV="1">
            <a:off x="5143500" y="4191000"/>
            <a:ext cx="1885950"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33" name="Text Box 21"/>
          <p:cNvSpPr txBox="1">
            <a:spLocks noChangeArrowheads="1"/>
          </p:cNvSpPr>
          <p:nvPr/>
        </p:nvSpPr>
        <p:spPr bwMode="auto">
          <a:xfrm>
            <a:off x="1200150" y="14208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dictionary</a:t>
            </a:r>
            <a:endParaRPr lang="en-US" altLang="en-US"/>
          </a:p>
        </p:txBody>
      </p:sp>
      <p:sp>
        <p:nvSpPr>
          <p:cNvPr id="13334" name="Text Box 22"/>
          <p:cNvSpPr txBox="1">
            <a:spLocks noChangeArrowheads="1"/>
          </p:cNvSpPr>
          <p:nvPr/>
        </p:nvSpPr>
        <p:spPr bwMode="auto">
          <a:xfrm>
            <a:off x="3429000" y="1420813"/>
            <a:ext cx="454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Inverted or postings file</a:t>
            </a:r>
            <a:endParaRPr lang="en-US" altLang="en-US"/>
          </a:p>
        </p:txBody>
      </p:sp>
      <p:sp>
        <p:nvSpPr>
          <p:cNvPr id="13335" name="Text Box 23"/>
          <p:cNvSpPr txBox="1">
            <a:spLocks noChangeArrowheads="1"/>
          </p:cNvSpPr>
          <p:nvPr/>
        </p:nvSpPr>
        <p:spPr bwMode="auto">
          <a:xfrm>
            <a:off x="7029450" y="1420813"/>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Data file</a:t>
            </a:r>
            <a:endParaRPr lang="en-US" altLang="en-US"/>
          </a:p>
        </p:txBody>
      </p:sp>
      <p:sp>
        <p:nvSpPr>
          <p:cNvPr id="246808" name="AutoShape 24"/>
          <p:cNvSpPr>
            <a:spLocks noChangeArrowheads="1"/>
          </p:cNvSpPr>
          <p:nvPr/>
        </p:nvSpPr>
        <p:spPr bwMode="auto">
          <a:xfrm>
            <a:off x="600075" y="2819400"/>
            <a:ext cx="257175" cy="152400"/>
          </a:xfrm>
          <a:prstGeom prst="rightArrow">
            <a:avLst>
              <a:gd name="adj1" fmla="val 50000"/>
              <a:gd name="adj2" fmla="val 42188"/>
            </a:avLst>
          </a:prstGeom>
          <a:solidFill>
            <a:srgbClr val="FF0000"/>
          </a:solidFill>
          <a:ln w="12700">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grpSp>
        <p:nvGrpSpPr>
          <p:cNvPr id="2" name="Group 25"/>
          <p:cNvGrpSpPr>
            <a:grpSpLocks/>
          </p:cNvGrpSpPr>
          <p:nvPr/>
        </p:nvGrpSpPr>
        <p:grpSpPr bwMode="auto">
          <a:xfrm>
            <a:off x="2828925" y="2286000"/>
            <a:ext cx="1885950" cy="990600"/>
            <a:chOff x="1584" y="1440"/>
            <a:chExt cx="1056" cy="624"/>
          </a:xfrm>
        </p:grpSpPr>
        <p:sp>
          <p:nvSpPr>
            <p:cNvPr id="13344" name="Line 26"/>
            <p:cNvSpPr>
              <a:spLocks noChangeShapeType="1"/>
            </p:cNvSpPr>
            <p:nvPr/>
          </p:nvSpPr>
          <p:spPr bwMode="auto">
            <a:xfrm flipV="1">
              <a:off x="1584" y="1440"/>
              <a:ext cx="1056" cy="384"/>
            </a:xfrm>
            <a:prstGeom prst="line">
              <a:avLst/>
            </a:prstGeom>
            <a:noFill/>
            <a:ln w="285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45" name="Line 27"/>
            <p:cNvSpPr>
              <a:spLocks noChangeShapeType="1"/>
            </p:cNvSpPr>
            <p:nvPr/>
          </p:nvSpPr>
          <p:spPr bwMode="auto">
            <a:xfrm flipV="1">
              <a:off x="1584" y="1920"/>
              <a:ext cx="1056" cy="144"/>
            </a:xfrm>
            <a:prstGeom prst="line">
              <a:avLst/>
            </a:prstGeom>
            <a:noFill/>
            <a:ln w="28575">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3" name="Group 28"/>
          <p:cNvGrpSpPr>
            <a:grpSpLocks/>
          </p:cNvGrpSpPr>
          <p:nvPr/>
        </p:nvGrpSpPr>
        <p:grpSpPr bwMode="auto">
          <a:xfrm>
            <a:off x="5229225" y="2209800"/>
            <a:ext cx="1800225" cy="1143000"/>
            <a:chOff x="2928" y="1392"/>
            <a:chExt cx="1008" cy="720"/>
          </a:xfrm>
        </p:grpSpPr>
        <p:sp>
          <p:nvSpPr>
            <p:cNvPr id="13342" name="Line 29"/>
            <p:cNvSpPr>
              <a:spLocks noChangeShapeType="1"/>
            </p:cNvSpPr>
            <p:nvPr/>
          </p:nvSpPr>
          <p:spPr bwMode="auto">
            <a:xfrm>
              <a:off x="2928" y="1392"/>
              <a:ext cx="1008" cy="432"/>
            </a:xfrm>
            <a:prstGeom prst="line">
              <a:avLst/>
            </a:prstGeom>
            <a:noFill/>
            <a:ln w="285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43" name="Line 30"/>
            <p:cNvSpPr>
              <a:spLocks noChangeShapeType="1"/>
            </p:cNvSpPr>
            <p:nvPr/>
          </p:nvSpPr>
          <p:spPr bwMode="auto">
            <a:xfrm>
              <a:off x="2928" y="1680"/>
              <a:ext cx="1008" cy="432"/>
            </a:xfrm>
            <a:prstGeom prst="line">
              <a:avLst/>
            </a:prstGeom>
            <a:noFill/>
            <a:ln w="285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4" name="Group 31"/>
          <p:cNvGrpSpPr>
            <a:grpSpLocks/>
          </p:cNvGrpSpPr>
          <p:nvPr/>
        </p:nvGrpSpPr>
        <p:grpSpPr bwMode="auto">
          <a:xfrm>
            <a:off x="8658225" y="2743200"/>
            <a:ext cx="257175" cy="609600"/>
            <a:chOff x="4848" y="1728"/>
            <a:chExt cx="144" cy="384"/>
          </a:xfrm>
        </p:grpSpPr>
        <p:sp>
          <p:nvSpPr>
            <p:cNvPr id="13340" name="Freeform 32"/>
            <p:cNvSpPr>
              <a:spLocks/>
            </p:cNvSpPr>
            <p:nvPr/>
          </p:nvSpPr>
          <p:spPr bwMode="auto">
            <a:xfrm>
              <a:off x="4848" y="1728"/>
              <a:ext cx="144" cy="144"/>
            </a:xfrm>
            <a:custGeom>
              <a:avLst/>
              <a:gdLst>
                <a:gd name="T0" fmla="*/ 0 w 240"/>
                <a:gd name="T1" fmla="*/ 192 h 240"/>
                <a:gd name="T2" fmla="*/ 48 w 240"/>
                <a:gd name="T3" fmla="*/ 240 h 240"/>
                <a:gd name="T4" fmla="*/ 24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192"/>
                  </a:moveTo>
                  <a:lnTo>
                    <a:pt x="48" y="240"/>
                  </a:lnTo>
                  <a:lnTo>
                    <a:pt x="240" y="0"/>
                  </a:lnTo>
                </a:path>
              </a:pathLst>
            </a:custGeom>
            <a:noFill/>
            <a:ln w="5715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13341" name="Freeform 33"/>
            <p:cNvSpPr>
              <a:spLocks/>
            </p:cNvSpPr>
            <p:nvPr/>
          </p:nvSpPr>
          <p:spPr bwMode="auto">
            <a:xfrm>
              <a:off x="4848" y="1968"/>
              <a:ext cx="144" cy="144"/>
            </a:xfrm>
            <a:custGeom>
              <a:avLst/>
              <a:gdLst>
                <a:gd name="T0" fmla="*/ 0 w 240"/>
                <a:gd name="T1" fmla="*/ 192 h 240"/>
                <a:gd name="T2" fmla="*/ 48 w 240"/>
                <a:gd name="T3" fmla="*/ 240 h 240"/>
                <a:gd name="T4" fmla="*/ 24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192"/>
                  </a:moveTo>
                  <a:lnTo>
                    <a:pt x="48" y="240"/>
                  </a:lnTo>
                  <a:lnTo>
                    <a:pt x="240" y="0"/>
                  </a:lnTo>
                </a:path>
              </a:pathLst>
            </a:custGeom>
            <a:noFill/>
            <a:ln w="5715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8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0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Inverted file structure</a:t>
            </a:r>
          </a:p>
        </p:txBody>
      </p:sp>
      <p:sp>
        <p:nvSpPr>
          <p:cNvPr id="14339" name="Text Box 3"/>
          <p:cNvSpPr txBox="1">
            <a:spLocks noChangeArrowheads="1"/>
          </p:cNvSpPr>
          <p:nvPr/>
        </p:nvSpPr>
        <p:spPr bwMode="auto">
          <a:xfrm>
            <a:off x="1028700" y="2743200"/>
            <a:ext cx="1457325"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600" b="1">
                <a:latin typeface="Comic Sans MS" panose="030F0702030302020204" pitchFamily="66" charset="0"/>
              </a:rPr>
              <a:t>Term 1 (2)</a:t>
            </a:r>
          </a:p>
          <a:p>
            <a:pPr>
              <a:spcBef>
                <a:spcPct val="50000"/>
              </a:spcBef>
              <a:buFontTx/>
              <a:buNone/>
            </a:pPr>
            <a:r>
              <a:rPr lang="en-US" altLang="en-US" sz="1600" b="1">
                <a:latin typeface="Comic Sans MS" panose="030F0702030302020204" pitchFamily="66" charset="0"/>
              </a:rPr>
              <a:t>Term 2 (3)</a:t>
            </a:r>
          </a:p>
          <a:p>
            <a:pPr>
              <a:spcBef>
                <a:spcPct val="50000"/>
              </a:spcBef>
              <a:buFontTx/>
              <a:buNone/>
            </a:pPr>
            <a:r>
              <a:rPr lang="en-US" altLang="en-US" sz="1600" b="1">
                <a:latin typeface="Comic Sans MS" panose="030F0702030302020204" pitchFamily="66" charset="0"/>
              </a:rPr>
              <a:t>Term 3 (1)</a:t>
            </a:r>
          </a:p>
          <a:p>
            <a:pPr>
              <a:spcBef>
                <a:spcPct val="50000"/>
              </a:spcBef>
              <a:buFontTx/>
              <a:buNone/>
            </a:pPr>
            <a:r>
              <a:rPr lang="en-US" altLang="en-US" sz="1600" b="1">
                <a:latin typeface="Comic Sans MS" panose="030F0702030302020204" pitchFamily="66" charset="0"/>
              </a:rPr>
              <a:t>Term 4 (3)</a:t>
            </a:r>
          </a:p>
          <a:p>
            <a:pPr>
              <a:spcBef>
                <a:spcPct val="50000"/>
              </a:spcBef>
              <a:buFontTx/>
              <a:buNone/>
            </a:pPr>
            <a:r>
              <a:rPr lang="en-US" altLang="en-US" sz="1600" b="1">
                <a:latin typeface="Comic Sans MS" panose="030F0702030302020204" pitchFamily="66" charset="0"/>
              </a:rPr>
              <a:t>Term 5 (4)</a:t>
            </a:r>
          </a:p>
          <a:p>
            <a:pPr>
              <a:lnSpc>
                <a:spcPct val="30000"/>
              </a:lnSpc>
              <a:spcBef>
                <a:spcPct val="50000"/>
              </a:spcBef>
              <a:buFontTx/>
              <a:buNone/>
            </a:pPr>
            <a:r>
              <a:rPr lang="en-US" altLang="en-US" sz="1600" b="1">
                <a:latin typeface="Comic Sans MS" panose="030F0702030302020204" pitchFamily="66" charset="0"/>
              </a:rPr>
              <a:t>.</a:t>
            </a:r>
          </a:p>
          <a:p>
            <a:pPr>
              <a:lnSpc>
                <a:spcPct val="30000"/>
              </a:lnSpc>
              <a:spcBef>
                <a:spcPct val="50000"/>
              </a:spcBef>
              <a:buFontTx/>
              <a:buNone/>
            </a:pPr>
            <a:r>
              <a:rPr lang="en-US" altLang="en-US" sz="1600" b="1">
                <a:latin typeface="Comic Sans MS" panose="030F0702030302020204" pitchFamily="66" charset="0"/>
              </a:rPr>
              <a:t>.</a:t>
            </a:r>
          </a:p>
        </p:txBody>
      </p:sp>
      <p:sp>
        <p:nvSpPr>
          <p:cNvPr id="14340" name="Text Box 4"/>
          <p:cNvSpPr txBox="1">
            <a:spLocks noChangeArrowheads="1"/>
          </p:cNvSpPr>
          <p:nvPr/>
        </p:nvSpPr>
        <p:spPr bwMode="auto">
          <a:xfrm>
            <a:off x="4800600" y="2057400"/>
            <a:ext cx="514350" cy="40116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latin typeface="Comic Sans MS" panose="030F0702030302020204" pitchFamily="66" charset="0"/>
              </a:rPr>
              <a:t>1</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1</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3</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3</a:t>
            </a:r>
          </a:p>
          <a:p>
            <a:pPr>
              <a:spcBef>
                <a:spcPct val="50000"/>
              </a:spcBef>
              <a:buFontTx/>
              <a:buNone/>
            </a:pPr>
            <a:r>
              <a:rPr lang="en-US" altLang="en-US" sz="1800">
                <a:latin typeface="Comic Sans MS" panose="030F0702030302020204" pitchFamily="66" charset="0"/>
              </a:rPr>
              <a:t>4</a:t>
            </a:r>
          </a:p>
          <a:p>
            <a:pPr>
              <a:lnSpc>
                <a:spcPct val="10000"/>
              </a:lnSpc>
              <a:spcBef>
                <a:spcPct val="50000"/>
              </a:spcBef>
              <a:buFontTx/>
              <a:buNone/>
            </a:pPr>
            <a:r>
              <a:rPr lang="en-US" altLang="en-US" sz="1800">
                <a:latin typeface="Comic Sans MS" panose="030F0702030302020204" pitchFamily="66" charset="0"/>
              </a:rPr>
              <a:t>.</a:t>
            </a:r>
          </a:p>
          <a:p>
            <a:pPr>
              <a:lnSpc>
                <a:spcPct val="10000"/>
              </a:lnSpc>
              <a:spcBef>
                <a:spcPct val="50000"/>
              </a:spcBef>
              <a:buFontTx/>
              <a:buNone/>
            </a:pPr>
            <a:r>
              <a:rPr lang="en-US" altLang="en-US" sz="1800">
                <a:latin typeface="Comic Sans MS" panose="030F0702030302020204" pitchFamily="66" charset="0"/>
              </a:rPr>
              <a:t>.</a:t>
            </a:r>
          </a:p>
        </p:txBody>
      </p:sp>
      <p:sp>
        <p:nvSpPr>
          <p:cNvPr id="14341" name="Text Box 5"/>
          <p:cNvSpPr txBox="1">
            <a:spLocks noChangeArrowheads="1"/>
          </p:cNvSpPr>
          <p:nvPr/>
        </p:nvSpPr>
        <p:spPr bwMode="auto">
          <a:xfrm>
            <a:off x="7115175" y="2743200"/>
            <a:ext cx="1285875" cy="28844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latin typeface="Comic Sans MS" panose="030F0702030302020204" pitchFamily="66" charset="0"/>
              </a:rPr>
              <a:t>Doc 1</a:t>
            </a:r>
          </a:p>
          <a:p>
            <a:pPr>
              <a:spcBef>
                <a:spcPct val="50000"/>
              </a:spcBef>
              <a:buFontTx/>
              <a:buNone/>
            </a:pPr>
            <a:r>
              <a:rPr lang="en-US" altLang="en-US" sz="1800">
                <a:latin typeface="Comic Sans MS" panose="030F0702030302020204" pitchFamily="66" charset="0"/>
              </a:rPr>
              <a:t>Doc2</a:t>
            </a:r>
          </a:p>
          <a:p>
            <a:pPr>
              <a:spcBef>
                <a:spcPct val="50000"/>
              </a:spcBef>
              <a:buFontTx/>
              <a:buNone/>
            </a:pPr>
            <a:r>
              <a:rPr lang="en-US" altLang="en-US" sz="1800">
                <a:latin typeface="Comic Sans MS" panose="030F0702030302020204" pitchFamily="66" charset="0"/>
              </a:rPr>
              <a:t>Doc3</a:t>
            </a:r>
          </a:p>
          <a:p>
            <a:pPr>
              <a:spcBef>
                <a:spcPct val="50000"/>
              </a:spcBef>
              <a:buFontTx/>
              <a:buNone/>
            </a:pPr>
            <a:r>
              <a:rPr lang="en-US" altLang="en-US" sz="1800">
                <a:latin typeface="Comic Sans MS" panose="030F0702030302020204" pitchFamily="66" charset="0"/>
              </a:rPr>
              <a:t>Doc4</a:t>
            </a:r>
          </a:p>
          <a:p>
            <a:pPr>
              <a:spcBef>
                <a:spcPct val="50000"/>
              </a:spcBef>
              <a:buFontTx/>
              <a:buNone/>
            </a:pPr>
            <a:r>
              <a:rPr lang="en-US" altLang="en-US" sz="1800">
                <a:latin typeface="Comic Sans MS" panose="030F0702030302020204" pitchFamily="66" charset="0"/>
              </a:rPr>
              <a:t>Doc5</a:t>
            </a:r>
          </a:p>
          <a:p>
            <a:pPr>
              <a:spcBef>
                <a:spcPct val="50000"/>
              </a:spcBef>
              <a:buFontTx/>
              <a:buNone/>
            </a:pPr>
            <a:r>
              <a:rPr lang="en-US" altLang="en-US" sz="1800">
                <a:latin typeface="Comic Sans MS" panose="030F0702030302020204" pitchFamily="66" charset="0"/>
              </a:rPr>
              <a:t>Doc6</a:t>
            </a:r>
          </a:p>
          <a:p>
            <a:pPr>
              <a:lnSpc>
                <a:spcPct val="30000"/>
              </a:lnSpc>
              <a:spcBef>
                <a:spcPct val="50000"/>
              </a:spcBef>
              <a:buFontTx/>
              <a:buNone/>
            </a:pPr>
            <a:r>
              <a:rPr lang="en-US" altLang="en-US" sz="1800">
                <a:latin typeface="Comic Sans MS" panose="030F0702030302020204" pitchFamily="66" charset="0"/>
              </a:rPr>
              <a:t>.</a:t>
            </a:r>
          </a:p>
          <a:p>
            <a:pPr>
              <a:lnSpc>
                <a:spcPct val="30000"/>
              </a:lnSpc>
              <a:spcBef>
                <a:spcPct val="50000"/>
              </a:spcBef>
              <a:buFontTx/>
              <a:buNone/>
            </a:pPr>
            <a:r>
              <a:rPr lang="en-US" altLang="en-US" sz="1800">
                <a:latin typeface="Comic Sans MS" panose="030F0702030302020204" pitchFamily="66" charset="0"/>
              </a:rPr>
              <a:t>.</a:t>
            </a:r>
            <a:endParaRPr lang="en-US" altLang="en-US"/>
          </a:p>
        </p:txBody>
      </p:sp>
      <p:sp>
        <p:nvSpPr>
          <p:cNvPr id="14342" name="Text Box 6"/>
          <p:cNvSpPr txBox="1">
            <a:spLocks noChangeArrowheads="1"/>
          </p:cNvSpPr>
          <p:nvPr/>
        </p:nvSpPr>
        <p:spPr bwMode="auto">
          <a:xfrm>
            <a:off x="2486025" y="2743200"/>
            <a:ext cx="428625"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600" b="1">
                <a:latin typeface="Comic Sans MS" panose="030F0702030302020204" pitchFamily="66" charset="0"/>
              </a:rPr>
              <a:t>1</a:t>
            </a:r>
          </a:p>
          <a:p>
            <a:pPr>
              <a:spcBef>
                <a:spcPct val="50000"/>
              </a:spcBef>
              <a:buFontTx/>
              <a:buNone/>
            </a:pPr>
            <a:r>
              <a:rPr lang="en-US" altLang="en-US" sz="1600" b="1">
                <a:latin typeface="Comic Sans MS" panose="030F0702030302020204" pitchFamily="66" charset="0"/>
              </a:rPr>
              <a:t>3</a:t>
            </a:r>
          </a:p>
          <a:p>
            <a:pPr>
              <a:spcBef>
                <a:spcPct val="50000"/>
              </a:spcBef>
              <a:buFontTx/>
              <a:buNone/>
            </a:pPr>
            <a:r>
              <a:rPr lang="en-US" altLang="en-US" sz="1600" b="1">
                <a:latin typeface="Comic Sans MS" panose="030F0702030302020204" pitchFamily="66" charset="0"/>
              </a:rPr>
              <a:t>6</a:t>
            </a:r>
          </a:p>
          <a:p>
            <a:pPr>
              <a:spcBef>
                <a:spcPct val="50000"/>
              </a:spcBef>
              <a:buFontTx/>
              <a:buNone/>
            </a:pPr>
            <a:r>
              <a:rPr lang="en-US" altLang="en-US" sz="1600" b="1">
                <a:latin typeface="Comic Sans MS" panose="030F0702030302020204" pitchFamily="66" charset="0"/>
              </a:rPr>
              <a:t>7</a:t>
            </a:r>
          </a:p>
          <a:p>
            <a:pPr>
              <a:spcBef>
                <a:spcPct val="50000"/>
              </a:spcBef>
              <a:buFontTx/>
              <a:buNone/>
            </a:pPr>
            <a:r>
              <a:rPr lang="en-US" altLang="en-US" sz="1600" b="1">
                <a:latin typeface="Comic Sans MS" panose="030F0702030302020204" pitchFamily="66" charset="0"/>
              </a:rPr>
              <a:t>9</a:t>
            </a:r>
          </a:p>
          <a:p>
            <a:pPr>
              <a:lnSpc>
                <a:spcPct val="30000"/>
              </a:lnSpc>
              <a:spcBef>
                <a:spcPct val="50000"/>
              </a:spcBef>
              <a:buFontTx/>
              <a:buNone/>
            </a:pPr>
            <a:r>
              <a:rPr lang="en-US" altLang="en-US" sz="1600" b="1">
                <a:latin typeface="Comic Sans MS" panose="030F0702030302020204" pitchFamily="66" charset="0"/>
              </a:rPr>
              <a:t>.</a:t>
            </a:r>
          </a:p>
          <a:p>
            <a:pPr>
              <a:lnSpc>
                <a:spcPct val="30000"/>
              </a:lnSpc>
              <a:spcBef>
                <a:spcPct val="50000"/>
              </a:spcBef>
              <a:buFontTx/>
              <a:buNone/>
            </a:pPr>
            <a:r>
              <a:rPr lang="en-US" altLang="en-US" sz="1600" b="1">
                <a:latin typeface="Comic Sans MS" panose="030F0702030302020204" pitchFamily="66" charset="0"/>
              </a:rPr>
              <a:t>.</a:t>
            </a:r>
          </a:p>
        </p:txBody>
      </p:sp>
      <p:sp>
        <p:nvSpPr>
          <p:cNvPr id="14343" name="Line 7"/>
          <p:cNvSpPr>
            <a:spLocks noChangeShapeType="1"/>
          </p:cNvSpPr>
          <p:nvPr/>
        </p:nvSpPr>
        <p:spPr bwMode="auto">
          <a:xfrm flipV="1">
            <a:off x="2828925" y="22860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44" name="Line 8"/>
          <p:cNvSpPr>
            <a:spLocks noChangeShapeType="1"/>
          </p:cNvSpPr>
          <p:nvPr/>
        </p:nvSpPr>
        <p:spPr bwMode="auto">
          <a:xfrm flipV="1">
            <a:off x="2828925" y="3048000"/>
            <a:ext cx="188595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45" name="Line 9"/>
          <p:cNvSpPr>
            <a:spLocks noChangeShapeType="1"/>
          </p:cNvSpPr>
          <p:nvPr/>
        </p:nvSpPr>
        <p:spPr bwMode="auto">
          <a:xfrm>
            <a:off x="2828925" y="36576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46" name="Line 10"/>
          <p:cNvSpPr>
            <a:spLocks noChangeShapeType="1"/>
          </p:cNvSpPr>
          <p:nvPr/>
        </p:nvSpPr>
        <p:spPr bwMode="auto">
          <a:xfrm>
            <a:off x="2828925" y="40386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47" name="Line 11"/>
          <p:cNvSpPr>
            <a:spLocks noChangeShapeType="1"/>
          </p:cNvSpPr>
          <p:nvPr/>
        </p:nvSpPr>
        <p:spPr bwMode="auto">
          <a:xfrm>
            <a:off x="2828925" y="4419600"/>
            <a:ext cx="1971675"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48" name="Line 12"/>
          <p:cNvSpPr>
            <a:spLocks noChangeShapeType="1"/>
          </p:cNvSpPr>
          <p:nvPr/>
        </p:nvSpPr>
        <p:spPr bwMode="auto">
          <a:xfrm>
            <a:off x="5229225" y="2209800"/>
            <a:ext cx="1800225"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49" name="Line 13"/>
          <p:cNvSpPr>
            <a:spLocks noChangeShapeType="1"/>
          </p:cNvSpPr>
          <p:nvPr/>
        </p:nvSpPr>
        <p:spPr bwMode="auto">
          <a:xfrm>
            <a:off x="5229225" y="2667000"/>
            <a:ext cx="1800225"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50" name="Line 14"/>
          <p:cNvSpPr>
            <a:spLocks noChangeShapeType="1"/>
          </p:cNvSpPr>
          <p:nvPr/>
        </p:nvSpPr>
        <p:spPr bwMode="auto">
          <a:xfrm flipV="1">
            <a:off x="5229225" y="2895600"/>
            <a:ext cx="1800225"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51" name="Line 15"/>
          <p:cNvSpPr>
            <a:spLocks noChangeShapeType="1"/>
          </p:cNvSpPr>
          <p:nvPr/>
        </p:nvSpPr>
        <p:spPr bwMode="auto">
          <a:xfrm flipV="1">
            <a:off x="5143500" y="3352800"/>
            <a:ext cx="1800225"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52" name="Line 16"/>
          <p:cNvSpPr>
            <a:spLocks noChangeShapeType="1"/>
          </p:cNvSpPr>
          <p:nvPr/>
        </p:nvSpPr>
        <p:spPr bwMode="auto">
          <a:xfrm flipV="1">
            <a:off x="5143500" y="3733800"/>
            <a:ext cx="1885950"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53" name="Line 17"/>
          <p:cNvSpPr>
            <a:spLocks noChangeShapeType="1"/>
          </p:cNvSpPr>
          <p:nvPr/>
        </p:nvSpPr>
        <p:spPr bwMode="auto">
          <a:xfrm flipV="1">
            <a:off x="5143500" y="3429000"/>
            <a:ext cx="188595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54" name="Line 18"/>
          <p:cNvSpPr>
            <a:spLocks noChangeShapeType="1"/>
          </p:cNvSpPr>
          <p:nvPr/>
        </p:nvSpPr>
        <p:spPr bwMode="auto">
          <a:xfrm flipV="1">
            <a:off x="5143500" y="3505200"/>
            <a:ext cx="1800225" cy="1219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55" name="Line 19"/>
          <p:cNvSpPr>
            <a:spLocks noChangeShapeType="1"/>
          </p:cNvSpPr>
          <p:nvPr/>
        </p:nvSpPr>
        <p:spPr bwMode="auto">
          <a:xfrm flipV="1">
            <a:off x="5143500" y="3810000"/>
            <a:ext cx="1885950" cy="1295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56" name="Line 20"/>
          <p:cNvSpPr>
            <a:spLocks noChangeShapeType="1"/>
          </p:cNvSpPr>
          <p:nvPr/>
        </p:nvSpPr>
        <p:spPr bwMode="auto">
          <a:xfrm flipV="1">
            <a:off x="5143500" y="4191000"/>
            <a:ext cx="1885950"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57" name="Text Box 21"/>
          <p:cNvSpPr txBox="1">
            <a:spLocks noChangeArrowheads="1"/>
          </p:cNvSpPr>
          <p:nvPr/>
        </p:nvSpPr>
        <p:spPr bwMode="auto">
          <a:xfrm>
            <a:off x="1200150" y="14208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dictionary</a:t>
            </a:r>
            <a:endParaRPr lang="en-US" altLang="en-US"/>
          </a:p>
        </p:txBody>
      </p:sp>
      <p:sp>
        <p:nvSpPr>
          <p:cNvPr id="14358" name="Text Box 22"/>
          <p:cNvSpPr txBox="1">
            <a:spLocks noChangeArrowheads="1"/>
          </p:cNvSpPr>
          <p:nvPr/>
        </p:nvSpPr>
        <p:spPr bwMode="auto">
          <a:xfrm>
            <a:off x="3429000" y="1420813"/>
            <a:ext cx="454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Inverted or postings file</a:t>
            </a:r>
            <a:endParaRPr lang="en-US" altLang="en-US"/>
          </a:p>
        </p:txBody>
      </p:sp>
      <p:sp>
        <p:nvSpPr>
          <p:cNvPr id="14359" name="Text Box 23"/>
          <p:cNvSpPr txBox="1">
            <a:spLocks noChangeArrowheads="1"/>
          </p:cNvSpPr>
          <p:nvPr/>
        </p:nvSpPr>
        <p:spPr bwMode="auto">
          <a:xfrm>
            <a:off x="7029450" y="1420813"/>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Data file</a:t>
            </a:r>
            <a:endParaRPr lang="en-US" altLang="en-US"/>
          </a:p>
        </p:txBody>
      </p:sp>
      <p:sp>
        <p:nvSpPr>
          <p:cNvPr id="248856" name="AutoShape 24"/>
          <p:cNvSpPr>
            <a:spLocks noChangeArrowheads="1"/>
          </p:cNvSpPr>
          <p:nvPr/>
        </p:nvSpPr>
        <p:spPr bwMode="auto">
          <a:xfrm>
            <a:off x="600075" y="3200400"/>
            <a:ext cx="257175" cy="152400"/>
          </a:xfrm>
          <a:prstGeom prst="rightArrow">
            <a:avLst>
              <a:gd name="adj1" fmla="val 50000"/>
              <a:gd name="adj2" fmla="val 42188"/>
            </a:avLst>
          </a:prstGeom>
          <a:solidFill>
            <a:srgbClr val="FF0000"/>
          </a:solidFill>
          <a:ln w="12700">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grpSp>
        <p:nvGrpSpPr>
          <p:cNvPr id="2" name="Group 25"/>
          <p:cNvGrpSpPr>
            <a:grpSpLocks/>
          </p:cNvGrpSpPr>
          <p:nvPr/>
        </p:nvGrpSpPr>
        <p:grpSpPr bwMode="auto">
          <a:xfrm>
            <a:off x="8658225" y="2743200"/>
            <a:ext cx="257175" cy="990600"/>
            <a:chOff x="4848" y="1728"/>
            <a:chExt cx="144" cy="624"/>
          </a:xfrm>
        </p:grpSpPr>
        <p:sp>
          <p:nvSpPr>
            <p:cNvPr id="14369" name="Freeform 26"/>
            <p:cNvSpPr>
              <a:spLocks/>
            </p:cNvSpPr>
            <p:nvPr/>
          </p:nvSpPr>
          <p:spPr bwMode="auto">
            <a:xfrm>
              <a:off x="4848" y="1728"/>
              <a:ext cx="144" cy="144"/>
            </a:xfrm>
            <a:custGeom>
              <a:avLst/>
              <a:gdLst>
                <a:gd name="T0" fmla="*/ 0 w 240"/>
                <a:gd name="T1" fmla="*/ 192 h 240"/>
                <a:gd name="T2" fmla="*/ 48 w 240"/>
                <a:gd name="T3" fmla="*/ 240 h 240"/>
                <a:gd name="T4" fmla="*/ 24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192"/>
                  </a:moveTo>
                  <a:lnTo>
                    <a:pt x="48" y="240"/>
                  </a:lnTo>
                  <a:lnTo>
                    <a:pt x="240" y="0"/>
                  </a:lnTo>
                </a:path>
              </a:pathLst>
            </a:custGeom>
            <a:noFill/>
            <a:ln w="5715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14370" name="Freeform 27"/>
            <p:cNvSpPr>
              <a:spLocks/>
            </p:cNvSpPr>
            <p:nvPr/>
          </p:nvSpPr>
          <p:spPr bwMode="auto">
            <a:xfrm>
              <a:off x="4848" y="1968"/>
              <a:ext cx="144" cy="144"/>
            </a:xfrm>
            <a:custGeom>
              <a:avLst/>
              <a:gdLst>
                <a:gd name="T0" fmla="*/ 0 w 240"/>
                <a:gd name="T1" fmla="*/ 192 h 240"/>
                <a:gd name="T2" fmla="*/ 48 w 240"/>
                <a:gd name="T3" fmla="*/ 240 h 240"/>
                <a:gd name="T4" fmla="*/ 24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192"/>
                  </a:moveTo>
                  <a:lnTo>
                    <a:pt x="48" y="240"/>
                  </a:lnTo>
                  <a:lnTo>
                    <a:pt x="240" y="0"/>
                  </a:lnTo>
                </a:path>
              </a:pathLst>
            </a:custGeom>
            <a:noFill/>
            <a:ln w="5715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14371" name="Freeform 28"/>
            <p:cNvSpPr>
              <a:spLocks/>
            </p:cNvSpPr>
            <p:nvPr/>
          </p:nvSpPr>
          <p:spPr bwMode="auto">
            <a:xfrm>
              <a:off x="4848" y="2208"/>
              <a:ext cx="144" cy="144"/>
            </a:xfrm>
            <a:custGeom>
              <a:avLst/>
              <a:gdLst>
                <a:gd name="T0" fmla="*/ 0 w 240"/>
                <a:gd name="T1" fmla="*/ 192 h 240"/>
                <a:gd name="T2" fmla="*/ 48 w 240"/>
                <a:gd name="T3" fmla="*/ 240 h 240"/>
                <a:gd name="T4" fmla="*/ 24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192"/>
                  </a:moveTo>
                  <a:lnTo>
                    <a:pt x="48" y="240"/>
                  </a:lnTo>
                  <a:lnTo>
                    <a:pt x="240" y="0"/>
                  </a:lnTo>
                </a:path>
              </a:pathLst>
            </a:custGeom>
            <a:noFill/>
            <a:ln w="5715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grpSp>
      <p:grpSp>
        <p:nvGrpSpPr>
          <p:cNvPr id="3" name="Group 29"/>
          <p:cNvGrpSpPr>
            <a:grpSpLocks/>
          </p:cNvGrpSpPr>
          <p:nvPr/>
        </p:nvGrpSpPr>
        <p:grpSpPr bwMode="auto">
          <a:xfrm>
            <a:off x="2828925" y="3048000"/>
            <a:ext cx="1885950" cy="1219200"/>
            <a:chOff x="1584" y="1920"/>
            <a:chExt cx="1056" cy="768"/>
          </a:xfrm>
        </p:grpSpPr>
        <p:sp>
          <p:nvSpPr>
            <p:cNvPr id="14367" name="Line 30"/>
            <p:cNvSpPr>
              <a:spLocks noChangeShapeType="1"/>
            </p:cNvSpPr>
            <p:nvPr/>
          </p:nvSpPr>
          <p:spPr bwMode="auto">
            <a:xfrm flipV="1">
              <a:off x="1584" y="1920"/>
              <a:ext cx="1056" cy="144"/>
            </a:xfrm>
            <a:prstGeom prst="line">
              <a:avLst/>
            </a:prstGeom>
            <a:noFill/>
            <a:ln w="285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68" name="Line 31"/>
            <p:cNvSpPr>
              <a:spLocks noChangeShapeType="1"/>
            </p:cNvSpPr>
            <p:nvPr/>
          </p:nvSpPr>
          <p:spPr bwMode="auto">
            <a:xfrm>
              <a:off x="1584" y="2304"/>
              <a:ext cx="1056" cy="384"/>
            </a:xfrm>
            <a:prstGeom prst="line">
              <a:avLst/>
            </a:prstGeom>
            <a:noFill/>
            <a:ln w="28575">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4" name="Group 32"/>
          <p:cNvGrpSpPr>
            <a:grpSpLocks/>
          </p:cNvGrpSpPr>
          <p:nvPr/>
        </p:nvGrpSpPr>
        <p:grpSpPr bwMode="auto">
          <a:xfrm>
            <a:off x="5143500" y="2895600"/>
            <a:ext cx="1885950" cy="990600"/>
            <a:chOff x="2880" y="1824"/>
            <a:chExt cx="1056" cy="624"/>
          </a:xfrm>
        </p:grpSpPr>
        <p:sp>
          <p:nvSpPr>
            <p:cNvPr id="14364" name="Line 33"/>
            <p:cNvSpPr>
              <a:spLocks noChangeShapeType="1"/>
            </p:cNvSpPr>
            <p:nvPr/>
          </p:nvSpPr>
          <p:spPr bwMode="auto">
            <a:xfrm flipV="1">
              <a:off x="2928" y="1824"/>
              <a:ext cx="1008" cy="96"/>
            </a:xfrm>
            <a:prstGeom prst="line">
              <a:avLst/>
            </a:prstGeom>
            <a:noFill/>
            <a:ln w="285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65" name="Line 34"/>
            <p:cNvSpPr>
              <a:spLocks noChangeShapeType="1"/>
            </p:cNvSpPr>
            <p:nvPr/>
          </p:nvSpPr>
          <p:spPr bwMode="auto">
            <a:xfrm flipV="1">
              <a:off x="2880" y="2112"/>
              <a:ext cx="1008" cy="96"/>
            </a:xfrm>
            <a:prstGeom prst="line">
              <a:avLst/>
            </a:prstGeom>
            <a:noFill/>
            <a:ln w="285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366" name="Line 35"/>
            <p:cNvSpPr>
              <a:spLocks noChangeShapeType="1"/>
            </p:cNvSpPr>
            <p:nvPr/>
          </p:nvSpPr>
          <p:spPr bwMode="auto">
            <a:xfrm flipV="1">
              <a:off x="2880" y="2352"/>
              <a:ext cx="1056" cy="96"/>
            </a:xfrm>
            <a:prstGeom prst="line">
              <a:avLst/>
            </a:prstGeom>
            <a:noFill/>
            <a:ln w="285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5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Inverted file structure</a:t>
            </a:r>
          </a:p>
        </p:txBody>
      </p:sp>
      <p:sp>
        <p:nvSpPr>
          <p:cNvPr id="15363" name="Text Box 3"/>
          <p:cNvSpPr txBox="1">
            <a:spLocks noChangeArrowheads="1"/>
          </p:cNvSpPr>
          <p:nvPr/>
        </p:nvSpPr>
        <p:spPr bwMode="auto">
          <a:xfrm>
            <a:off x="1028700" y="2743200"/>
            <a:ext cx="1457325"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600" b="1">
                <a:latin typeface="Comic Sans MS" panose="030F0702030302020204" pitchFamily="66" charset="0"/>
              </a:rPr>
              <a:t>Term 1 (2)</a:t>
            </a:r>
          </a:p>
          <a:p>
            <a:pPr>
              <a:spcBef>
                <a:spcPct val="50000"/>
              </a:spcBef>
              <a:buFontTx/>
              <a:buNone/>
            </a:pPr>
            <a:r>
              <a:rPr lang="en-US" altLang="en-US" sz="1600" b="1">
                <a:latin typeface="Comic Sans MS" panose="030F0702030302020204" pitchFamily="66" charset="0"/>
              </a:rPr>
              <a:t>Term 2 (3)</a:t>
            </a:r>
          </a:p>
          <a:p>
            <a:pPr>
              <a:spcBef>
                <a:spcPct val="50000"/>
              </a:spcBef>
              <a:buFontTx/>
              <a:buNone/>
            </a:pPr>
            <a:r>
              <a:rPr lang="en-US" altLang="en-US" sz="1600" b="1">
                <a:latin typeface="Comic Sans MS" panose="030F0702030302020204" pitchFamily="66" charset="0"/>
              </a:rPr>
              <a:t>Term 3 (1)</a:t>
            </a:r>
          </a:p>
          <a:p>
            <a:pPr>
              <a:spcBef>
                <a:spcPct val="50000"/>
              </a:spcBef>
              <a:buFontTx/>
              <a:buNone/>
            </a:pPr>
            <a:r>
              <a:rPr lang="en-US" altLang="en-US" sz="1600" b="1">
                <a:latin typeface="Comic Sans MS" panose="030F0702030302020204" pitchFamily="66" charset="0"/>
              </a:rPr>
              <a:t>Term 4 (3)</a:t>
            </a:r>
          </a:p>
          <a:p>
            <a:pPr>
              <a:spcBef>
                <a:spcPct val="50000"/>
              </a:spcBef>
              <a:buFontTx/>
              <a:buNone/>
            </a:pPr>
            <a:r>
              <a:rPr lang="en-US" altLang="en-US" sz="1600" b="1">
                <a:latin typeface="Comic Sans MS" panose="030F0702030302020204" pitchFamily="66" charset="0"/>
              </a:rPr>
              <a:t>Term 5 (4)</a:t>
            </a:r>
          </a:p>
          <a:p>
            <a:pPr>
              <a:lnSpc>
                <a:spcPct val="30000"/>
              </a:lnSpc>
              <a:spcBef>
                <a:spcPct val="50000"/>
              </a:spcBef>
              <a:buFontTx/>
              <a:buNone/>
            </a:pPr>
            <a:r>
              <a:rPr lang="en-US" altLang="en-US" sz="1600" b="1">
                <a:latin typeface="Comic Sans MS" panose="030F0702030302020204" pitchFamily="66" charset="0"/>
              </a:rPr>
              <a:t>.</a:t>
            </a:r>
          </a:p>
          <a:p>
            <a:pPr>
              <a:lnSpc>
                <a:spcPct val="30000"/>
              </a:lnSpc>
              <a:spcBef>
                <a:spcPct val="50000"/>
              </a:spcBef>
              <a:buFontTx/>
              <a:buNone/>
            </a:pPr>
            <a:r>
              <a:rPr lang="en-US" altLang="en-US" sz="1600" b="1">
                <a:latin typeface="Comic Sans MS" panose="030F0702030302020204" pitchFamily="66" charset="0"/>
              </a:rPr>
              <a:t>.</a:t>
            </a:r>
          </a:p>
        </p:txBody>
      </p:sp>
      <p:sp>
        <p:nvSpPr>
          <p:cNvPr id="15364" name="Text Box 4"/>
          <p:cNvSpPr txBox="1">
            <a:spLocks noChangeArrowheads="1"/>
          </p:cNvSpPr>
          <p:nvPr/>
        </p:nvSpPr>
        <p:spPr bwMode="auto">
          <a:xfrm>
            <a:off x="4800600" y="2057400"/>
            <a:ext cx="514350" cy="40116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latin typeface="Comic Sans MS" panose="030F0702030302020204" pitchFamily="66" charset="0"/>
              </a:rPr>
              <a:t>1</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1</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3</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3</a:t>
            </a:r>
          </a:p>
          <a:p>
            <a:pPr>
              <a:spcBef>
                <a:spcPct val="50000"/>
              </a:spcBef>
              <a:buFontTx/>
              <a:buNone/>
            </a:pPr>
            <a:r>
              <a:rPr lang="en-US" altLang="en-US" sz="1800">
                <a:latin typeface="Comic Sans MS" panose="030F0702030302020204" pitchFamily="66" charset="0"/>
              </a:rPr>
              <a:t>4</a:t>
            </a:r>
          </a:p>
          <a:p>
            <a:pPr>
              <a:lnSpc>
                <a:spcPct val="10000"/>
              </a:lnSpc>
              <a:spcBef>
                <a:spcPct val="50000"/>
              </a:spcBef>
              <a:buFontTx/>
              <a:buNone/>
            </a:pPr>
            <a:r>
              <a:rPr lang="en-US" altLang="en-US" sz="1800">
                <a:latin typeface="Comic Sans MS" panose="030F0702030302020204" pitchFamily="66" charset="0"/>
              </a:rPr>
              <a:t>.</a:t>
            </a:r>
          </a:p>
          <a:p>
            <a:pPr>
              <a:lnSpc>
                <a:spcPct val="10000"/>
              </a:lnSpc>
              <a:spcBef>
                <a:spcPct val="50000"/>
              </a:spcBef>
              <a:buFontTx/>
              <a:buNone/>
            </a:pPr>
            <a:r>
              <a:rPr lang="en-US" altLang="en-US" sz="1800">
                <a:latin typeface="Comic Sans MS" panose="030F0702030302020204" pitchFamily="66" charset="0"/>
              </a:rPr>
              <a:t>.</a:t>
            </a:r>
          </a:p>
        </p:txBody>
      </p:sp>
      <p:sp>
        <p:nvSpPr>
          <p:cNvPr id="15365" name="Text Box 5"/>
          <p:cNvSpPr txBox="1">
            <a:spLocks noChangeArrowheads="1"/>
          </p:cNvSpPr>
          <p:nvPr/>
        </p:nvSpPr>
        <p:spPr bwMode="auto">
          <a:xfrm>
            <a:off x="7115175" y="2743200"/>
            <a:ext cx="1285875" cy="28844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latin typeface="Comic Sans MS" panose="030F0702030302020204" pitchFamily="66" charset="0"/>
              </a:rPr>
              <a:t>Doc 1</a:t>
            </a:r>
          </a:p>
          <a:p>
            <a:pPr>
              <a:spcBef>
                <a:spcPct val="50000"/>
              </a:spcBef>
              <a:buFontTx/>
              <a:buNone/>
            </a:pPr>
            <a:r>
              <a:rPr lang="en-US" altLang="en-US" sz="1800">
                <a:latin typeface="Comic Sans MS" panose="030F0702030302020204" pitchFamily="66" charset="0"/>
              </a:rPr>
              <a:t>Doc2</a:t>
            </a:r>
          </a:p>
          <a:p>
            <a:pPr>
              <a:spcBef>
                <a:spcPct val="50000"/>
              </a:spcBef>
              <a:buFontTx/>
              <a:buNone/>
            </a:pPr>
            <a:r>
              <a:rPr lang="en-US" altLang="en-US" sz="1800">
                <a:latin typeface="Comic Sans MS" panose="030F0702030302020204" pitchFamily="66" charset="0"/>
              </a:rPr>
              <a:t>Doc3</a:t>
            </a:r>
          </a:p>
          <a:p>
            <a:pPr>
              <a:spcBef>
                <a:spcPct val="50000"/>
              </a:spcBef>
              <a:buFontTx/>
              <a:buNone/>
            </a:pPr>
            <a:r>
              <a:rPr lang="en-US" altLang="en-US" sz="1800">
                <a:latin typeface="Comic Sans MS" panose="030F0702030302020204" pitchFamily="66" charset="0"/>
              </a:rPr>
              <a:t>Doc4</a:t>
            </a:r>
          </a:p>
          <a:p>
            <a:pPr>
              <a:spcBef>
                <a:spcPct val="50000"/>
              </a:spcBef>
              <a:buFontTx/>
              <a:buNone/>
            </a:pPr>
            <a:r>
              <a:rPr lang="en-US" altLang="en-US" sz="1800">
                <a:latin typeface="Comic Sans MS" panose="030F0702030302020204" pitchFamily="66" charset="0"/>
              </a:rPr>
              <a:t>Doc5</a:t>
            </a:r>
          </a:p>
          <a:p>
            <a:pPr>
              <a:spcBef>
                <a:spcPct val="50000"/>
              </a:spcBef>
              <a:buFontTx/>
              <a:buNone/>
            </a:pPr>
            <a:r>
              <a:rPr lang="en-US" altLang="en-US" sz="1800">
                <a:latin typeface="Comic Sans MS" panose="030F0702030302020204" pitchFamily="66" charset="0"/>
              </a:rPr>
              <a:t>Doc6</a:t>
            </a:r>
          </a:p>
          <a:p>
            <a:pPr>
              <a:lnSpc>
                <a:spcPct val="30000"/>
              </a:lnSpc>
              <a:spcBef>
                <a:spcPct val="50000"/>
              </a:spcBef>
              <a:buFontTx/>
              <a:buNone/>
            </a:pPr>
            <a:r>
              <a:rPr lang="en-US" altLang="en-US" sz="1800">
                <a:latin typeface="Comic Sans MS" panose="030F0702030302020204" pitchFamily="66" charset="0"/>
              </a:rPr>
              <a:t>.</a:t>
            </a:r>
          </a:p>
          <a:p>
            <a:pPr>
              <a:lnSpc>
                <a:spcPct val="30000"/>
              </a:lnSpc>
              <a:spcBef>
                <a:spcPct val="50000"/>
              </a:spcBef>
              <a:buFontTx/>
              <a:buNone/>
            </a:pPr>
            <a:r>
              <a:rPr lang="en-US" altLang="en-US" sz="1800">
                <a:latin typeface="Comic Sans MS" panose="030F0702030302020204" pitchFamily="66" charset="0"/>
              </a:rPr>
              <a:t>.</a:t>
            </a:r>
            <a:endParaRPr lang="en-US" altLang="en-US"/>
          </a:p>
        </p:txBody>
      </p:sp>
      <p:sp>
        <p:nvSpPr>
          <p:cNvPr id="15366" name="Text Box 6"/>
          <p:cNvSpPr txBox="1">
            <a:spLocks noChangeArrowheads="1"/>
          </p:cNvSpPr>
          <p:nvPr/>
        </p:nvSpPr>
        <p:spPr bwMode="auto">
          <a:xfrm>
            <a:off x="2486025" y="2743200"/>
            <a:ext cx="428625"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600" b="1">
                <a:latin typeface="Comic Sans MS" panose="030F0702030302020204" pitchFamily="66" charset="0"/>
              </a:rPr>
              <a:t>1</a:t>
            </a:r>
          </a:p>
          <a:p>
            <a:pPr>
              <a:spcBef>
                <a:spcPct val="50000"/>
              </a:spcBef>
              <a:buFontTx/>
              <a:buNone/>
            </a:pPr>
            <a:r>
              <a:rPr lang="en-US" altLang="en-US" sz="1600" b="1">
                <a:latin typeface="Comic Sans MS" panose="030F0702030302020204" pitchFamily="66" charset="0"/>
              </a:rPr>
              <a:t>3</a:t>
            </a:r>
          </a:p>
          <a:p>
            <a:pPr>
              <a:spcBef>
                <a:spcPct val="50000"/>
              </a:spcBef>
              <a:buFontTx/>
              <a:buNone/>
            </a:pPr>
            <a:r>
              <a:rPr lang="en-US" altLang="en-US" sz="1600" b="1">
                <a:latin typeface="Comic Sans MS" panose="030F0702030302020204" pitchFamily="66" charset="0"/>
              </a:rPr>
              <a:t>6</a:t>
            </a:r>
          </a:p>
          <a:p>
            <a:pPr>
              <a:spcBef>
                <a:spcPct val="50000"/>
              </a:spcBef>
              <a:buFontTx/>
              <a:buNone/>
            </a:pPr>
            <a:r>
              <a:rPr lang="en-US" altLang="en-US" sz="1600" b="1">
                <a:latin typeface="Comic Sans MS" panose="030F0702030302020204" pitchFamily="66" charset="0"/>
              </a:rPr>
              <a:t>7</a:t>
            </a:r>
          </a:p>
          <a:p>
            <a:pPr>
              <a:spcBef>
                <a:spcPct val="50000"/>
              </a:spcBef>
              <a:buFontTx/>
              <a:buNone/>
            </a:pPr>
            <a:r>
              <a:rPr lang="en-US" altLang="en-US" sz="1600" b="1">
                <a:latin typeface="Comic Sans MS" panose="030F0702030302020204" pitchFamily="66" charset="0"/>
              </a:rPr>
              <a:t>9</a:t>
            </a:r>
          </a:p>
          <a:p>
            <a:pPr>
              <a:lnSpc>
                <a:spcPct val="30000"/>
              </a:lnSpc>
              <a:spcBef>
                <a:spcPct val="50000"/>
              </a:spcBef>
              <a:buFontTx/>
              <a:buNone/>
            </a:pPr>
            <a:r>
              <a:rPr lang="en-US" altLang="en-US" sz="1600" b="1">
                <a:latin typeface="Comic Sans MS" panose="030F0702030302020204" pitchFamily="66" charset="0"/>
              </a:rPr>
              <a:t>.</a:t>
            </a:r>
          </a:p>
          <a:p>
            <a:pPr>
              <a:lnSpc>
                <a:spcPct val="30000"/>
              </a:lnSpc>
              <a:spcBef>
                <a:spcPct val="50000"/>
              </a:spcBef>
              <a:buFontTx/>
              <a:buNone/>
            </a:pPr>
            <a:r>
              <a:rPr lang="en-US" altLang="en-US" sz="1600" b="1">
                <a:latin typeface="Comic Sans MS" panose="030F0702030302020204" pitchFamily="66" charset="0"/>
              </a:rPr>
              <a:t>.</a:t>
            </a:r>
          </a:p>
        </p:txBody>
      </p:sp>
      <p:sp>
        <p:nvSpPr>
          <p:cNvPr id="15367" name="Line 7"/>
          <p:cNvSpPr>
            <a:spLocks noChangeShapeType="1"/>
          </p:cNvSpPr>
          <p:nvPr/>
        </p:nvSpPr>
        <p:spPr bwMode="auto">
          <a:xfrm flipV="1">
            <a:off x="2828925" y="22860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68" name="Line 8"/>
          <p:cNvSpPr>
            <a:spLocks noChangeShapeType="1"/>
          </p:cNvSpPr>
          <p:nvPr/>
        </p:nvSpPr>
        <p:spPr bwMode="auto">
          <a:xfrm flipV="1">
            <a:off x="2828925" y="3048000"/>
            <a:ext cx="188595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69" name="Line 9"/>
          <p:cNvSpPr>
            <a:spLocks noChangeShapeType="1"/>
          </p:cNvSpPr>
          <p:nvPr/>
        </p:nvSpPr>
        <p:spPr bwMode="auto">
          <a:xfrm>
            <a:off x="2828925" y="36576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0" name="Line 10"/>
          <p:cNvSpPr>
            <a:spLocks noChangeShapeType="1"/>
          </p:cNvSpPr>
          <p:nvPr/>
        </p:nvSpPr>
        <p:spPr bwMode="auto">
          <a:xfrm>
            <a:off x="2828925" y="40386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1" name="Line 11"/>
          <p:cNvSpPr>
            <a:spLocks noChangeShapeType="1"/>
          </p:cNvSpPr>
          <p:nvPr/>
        </p:nvSpPr>
        <p:spPr bwMode="auto">
          <a:xfrm>
            <a:off x="2828925" y="4419600"/>
            <a:ext cx="1971675"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2" name="Line 12"/>
          <p:cNvSpPr>
            <a:spLocks noChangeShapeType="1"/>
          </p:cNvSpPr>
          <p:nvPr/>
        </p:nvSpPr>
        <p:spPr bwMode="auto">
          <a:xfrm>
            <a:off x="5229225" y="2209800"/>
            <a:ext cx="1800225"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3" name="Line 13"/>
          <p:cNvSpPr>
            <a:spLocks noChangeShapeType="1"/>
          </p:cNvSpPr>
          <p:nvPr/>
        </p:nvSpPr>
        <p:spPr bwMode="auto">
          <a:xfrm>
            <a:off x="5229225" y="2667000"/>
            <a:ext cx="1800225"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4" name="Line 14"/>
          <p:cNvSpPr>
            <a:spLocks noChangeShapeType="1"/>
          </p:cNvSpPr>
          <p:nvPr/>
        </p:nvSpPr>
        <p:spPr bwMode="auto">
          <a:xfrm flipV="1">
            <a:off x="5229225" y="2895600"/>
            <a:ext cx="1800225"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5" name="Line 15"/>
          <p:cNvSpPr>
            <a:spLocks noChangeShapeType="1"/>
          </p:cNvSpPr>
          <p:nvPr/>
        </p:nvSpPr>
        <p:spPr bwMode="auto">
          <a:xfrm flipV="1">
            <a:off x="5143500" y="3352800"/>
            <a:ext cx="1800225"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6" name="Line 16"/>
          <p:cNvSpPr>
            <a:spLocks noChangeShapeType="1"/>
          </p:cNvSpPr>
          <p:nvPr/>
        </p:nvSpPr>
        <p:spPr bwMode="auto">
          <a:xfrm flipV="1">
            <a:off x="5143500" y="3733800"/>
            <a:ext cx="1885950"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7" name="Line 17"/>
          <p:cNvSpPr>
            <a:spLocks noChangeShapeType="1"/>
          </p:cNvSpPr>
          <p:nvPr/>
        </p:nvSpPr>
        <p:spPr bwMode="auto">
          <a:xfrm flipV="1">
            <a:off x="5143500" y="3429000"/>
            <a:ext cx="188595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8" name="Line 18"/>
          <p:cNvSpPr>
            <a:spLocks noChangeShapeType="1"/>
          </p:cNvSpPr>
          <p:nvPr/>
        </p:nvSpPr>
        <p:spPr bwMode="auto">
          <a:xfrm flipV="1">
            <a:off x="5143500" y="3505200"/>
            <a:ext cx="1800225" cy="1219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9" name="Line 19"/>
          <p:cNvSpPr>
            <a:spLocks noChangeShapeType="1"/>
          </p:cNvSpPr>
          <p:nvPr/>
        </p:nvSpPr>
        <p:spPr bwMode="auto">
          <a:xfrm flipV="1">
            <a:off x="5143500" y="3810000"/>
            <a:ext cx="1885950" cy="1295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80" name="Line 20"/>
          <p:cNvSpPr>
            <a:spLocks noChangeShapeType="1"/>
          </p:cNvSpPr>
          <p:nvPr/>
        </p:nvSpPr>
        <p:spPr bwMode="auto">
          <a:xfrm flipV="1">
            <a:off x="5143500" y="4191000"/>
            <a:ext cx="1885950"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81" name="Text Box 21"/>
          <p:cNvSpPr txBox="1">
            <a:spLocks noChangeArrowheads="1"/>
          </p:cNvSpPr>
          <p:nvPr/>
        </p:nvSpPr>
        <p:spPr bwMode="auto">
          <a:xfrm>
            <a:off x="1200150" y="14208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dictionary</a:t>
            </a:r>
            <a:endParaRPr lang="en-US" altLang="en-US"/>
          </a:p>
        </p:txBody>
      </p:sp>
      <p:sp>
        <p:nvSpPr>
          <p:cNvPr id="15382" name="Text Box 22"/>
          <p:cNvSpPr txBox="1">
            <a:spLocks noChangeArrowheads="1"/>
          </p:cNvSpPr>
          <p:nvPr/>
        </p:nvSpPr>
        <p:spPr bwMode="auto">
          <a:xfrm>
            <a:off x="3429000" y="1420813"/>
            <a:ext cx="454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Inverted or postings file</a:t>
            </a:r>
            <a:endParaRPr lang="en-US" altLang="en-US"/>
          </a:p>
        </p:txBody>
      </p:sp>
      <p:sp>
        <p:nvSpPr>
          <p:cNvPr id="15383" name="Text Box 23"/>
          <p:cNvSpPr txBox="1">
            <a:spLocks noChangeArrowheads="1"/>
          </p:cNvSpPr>
          <p:nvPr/>
        </p:nvSpPr>
        <p:spPr bwMode="auto">
          <a:xfrm>
            <a:off x="7029450" y="1420813"/>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Data file</a:t>
            </a:r>
            <a:endParaRPr lang="en-US" altLang="en-US"/>
          </a:p>
        </p:txBody>
      </p:sp>
      <p:sp>
        <p:nvSpPr>
          <p:cNvPr id="250904" name="AutoShape 24"/>
          <p:cNvSpPr>
            <a:spLocks noChangeArrowheads="1"/>
          </p:cNvSpPr>
          <p:nvPr/>
        </p:nvSpPr>
        <p:spPr bwMode="auto">
          <a:xfrm>
            <a:off x="600075" y="3581400"/>
            <a:ext cx="257175" cy="152400"/>
          </a:xfrm>
          <a:prstGeom prst="rightArrow">
            <a:avLst>
              <a:gd name="adj1" fmla="val 50000"/>
              <a:gd name="adj2" fmla="val 42188"/>
            </a:avLst>
          </a:prstGeom>
          <a:solidFill>
            <a:srgbClr val="FF0000"/>
          </a:solidFill>
          <a:ln w="12700">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250905" name="Freeform 25"/>
          <p:cNvSpPr>
            <a:spLocks/>
          </p:cNvSpPr>
          <p:nvPr/>
        </p:nvSpPr>
        <p:spPr bwMode="auto">
          <a:xfrm>
            <a:off x="8658225" y="3124200"/>
            <a:ext cx="257175" cy="228600"/>
          </a:xfrm>
          <a:custGeom>
            <a:avLst/>
            <a:gdLst>
              <a:gd name="T0" fmla="*/ 0 w 240"/>
              <a:gd name="T1" fmla="*/ 192 h 240"/>
              <a:gd name="T2" fmla="*/ 48 w 240"/>
              <a:gd name="T3" fmla="*/ 240 h 240"/>
              <a:gd name="T4" fmla="*/ 24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192"/>
                </a:moveTo>
                <a:lnTo>
                  <a:pt x="48" y="240"/>
                </a:lnTo>
                <a:lnTo>
                  <a:pt x="240" y="0"/>
                </a:lnTo>
              </a:path>
            </a:pathLst>
          </a:custGeom>
          <a:noFill/>
          <a:ln w="5715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grpSp>
        <p:nvGrpSpPr>
          <p:cNvPr id="2" name="Group 26"/>
          <p:cNvGrpSpPr>
            <a:grpSpLocks/>
          </p:cNvGrpSpPr>
          <p:nvPr/>
        </p:nvGrpSpPr>
        <p:grpSpPr bwMode="auto">
          <a:xfrm>
            <a:off x="2828925" y="3657600"/>
            <a:ext cx="1885950" cy="990600"/>
            <a:chOff x="1584" y="2304"/>
            <a:chExt cx="1056" cy="624"/>
          </a:xfrm>
        </p:grpSpPr>
        <p:sp>
          <p:nvSpPr>
            <p:cNvPr id="15388" name="Line 27"/>
            <p:cNvSpPr>
              <a:spLocks noChangeShapeType="1"/>
            </p:cNvSpPr>
            <p:nvPr/>
          </p:nvSpPr>
          <p:spPr bwMode="auto">
            <a:xfrm>
              <a:off x="1584" y="2304"/>
              <a:ext cx="1056" cy="384"/>
            </a:xfrm>
            <a:prstGeom prst="line">
              <a:avLst/>
            </a:prstGeom>
            <a:noFill/>
            <a:ln w="285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89" name="Line 28"/>
            <p:cNvSpPr>
              <a:spLocks noChangeShapeType="1"/>
            </p:cNvSpPr>
            <p:nvPr/>
          </p:nvSpPr>
          <p:spPr bwMode="auto">
            <a:xfrm>
              <a:off x="1584" y="2544"/>
              <a:ext cx="1056" cy="384"/>
            </a:xfrm>
            <a:prstGeom prst="line">
              <a:avLst/>
            </a:prstGeom>
            <a:noFill/>
            <a:ln w="28575">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250909" name="Line 29"/>
          <p:cNvSpPr>
            <a:spLocks noChangeShapeType="1"/>
          </p:cNvSpPr>
          <p:nvPr/>
        </p:nvSpPr>
        <p:spPr bwMode="auto">
          <a:xfrm flipV="1">
            <a:off x="5143500" y="3429000"/>
            <a:ext cx="1885950" cy="838200"/>
          </a:xfrm>
          <a:prstGeom prst="line">
            <a:avLst/>
          </a:prstGeom>
          <a:noFill/>
          <a:ln w="285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9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9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4" grpId="0" animBg="1"/>
      <p:bldP spid="250905" grpId="0" animBg="1"/>
      <p:bldP spid="25090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Dictionary (in IR)</a:t>
            </a:r>
          </a:p>
        </p:txBody>
      </p:sp>
      <p:sp>
        <p:nvSpPr>
          <p:cNvPr id="16387" name="Rectangle 3"/>
          <p:cNvSpPr>
            <a:spLocks noGrp="1" noChangeArrowheads="1"/>
          </p:cNvSpPr>
          <p:nvPr>
            <p:ph idx="1"/>
          </p:nvPr>
        </p:nvSpPr>
        <p:spPr bwMode="auto">
          <a:xfrm>
            <a:off x="514350" y="1600200"/>
            <a:ext cx="9258300" cy="3989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list of terms including ‘normalised’ keywords or stems plus object descriptors (eg author name)</a:t>
            </a:r>
          </a:p>
          <a:p>
            <a:pPr eaLnBrk="1" hangingPunct="1"/>
            <a:r>
              <a:rPr lang="en-US" altLang="en-US"/>
              <a:t>frequency with which that term occurs in the collection</a:t>
            </a:r>
          </a:p>
          <a:p>
            <a:pPr eaLnBrk="1" hangingPunct="1"/>
            <a:r>
              <a:rPr lang="en-US" altLang="en-US"/>
              <a:t>pointer to the inverted file</a:t>
            </a:r>
          </a:p>
          <a:p>
            <a:pPr eaLnBrk="1" hangingPunct="1"/>
            <a:r>
              <a:rPr lang="en-US" altLang="en-US"/>
              <a:t>access to dictionary is by standard file access method (eg binary search or Btree or hashing 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Inverted file</a:t>
            </a:r>
          </a:p>
        </p:txBody>
      </p:sp>
      <p:sp>
        <p:nvSpPr>
          <p:cNvPr id="17411" name="Rectangle 3"/>
          <p:cNvSpPr>
            <a:spLocks noGrp="1" noChangeArrowheads="1"/>
          </p:cNvSpPr>
          <p:nvPr>
            <p:ph idx="1"/>
          </p:nvPr>
        </p:nvSpPr>
        <p:spPr bwMode="auto">
          <a:xfrm>
            <a:off x="514350" y="1600200"/>
            <a:ext cx="9669463"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for each entry in the dictionary:</a:t>
            </a:r>
          </a:p>
          <a:p>
            <a:pPr lvl="1" eaLnBrk="1" hangingPunct="1"/>
            <a:r>
              <a:rPr lang="en-US" altLang="en-US"/>
              <a:t>a list of pointers into the data file  (or object-ids, or URLs..)</a:t>
            </a:r>
          </a:p>
          <a:p>
            <a:pPr lvl="1" eaLnBrk="1" hangingPunct="1"/>
            <a:r>
              <a:rPr lang="en-US" altLang="en-US"/>
              <a:t>identifying those objects indexed by the dictionary term</a:t>
            </a:r>
          </a:p>
          <a:p>
            <a:pPr eaLnBrk="1" hangingPunct="1"/>
            <a:r>
              <a:rPr lang="en-US" altLang="en-US"/>
              <a:t>inverted file may also contain:</a:t>
            </a:r>
          </a:p>
          <a:p>
            <a:pPr lvl="1" eaLnBrk="1" hangingPunct="1"/>
            <a:r>
              <a:rPr lang="en-US" altLang="en-US"/>
              <a:t>positional information within each document – where?</a:t>
            </a:r>
          </a:p>
          <a:p>
            <a:pPr lvl="1" eaLnBrk="1" hangingPunct="1"/>
            <a:r>
              <a:rPr lang="en-US" altLang="en-US"/>
              <a:t>term frequency (or weight) within each document – how many?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Use of inverted file</a:t>
            </a:r>
          </a:p>
        </p:txBody>
      </p:sp>
      <p:sp>
        <p:nvSpPr>
          <p:cNvPr id="18435" name="Rectangle 3"/>
          <p:cNvSpPr>
            <a:spLocks noGrp="1" noChangeArrowheads="1"/>
          </p:cNvSpPr>
          <p:nvPr>
            <p:ph idx="1"/>
          </p:nvPr>
        </p:nvSpPr>
        <p:spPr bwMode="auto">
          <a:xfrm>
            <a:off x="514350" y="1600200"/>
            <a:ext cx="9453563"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 (A and C) or (B and C) or (A and B and C)</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18436" name="Text Box 4"/>
          <p:cNvSpPr txBox="1">
            <a:spLocks noChangeArrowheads="1"/>
          </p:cNvSpPr>
          <p:nvPr/>
        </p:nvSpPr>
        <p:spPr bwMode="auto">
          <a:xfrm>
            <a:off x="1457325" y="3733800"/>
            <a:ext cx="1285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a:t>
            </a:r>
            <a:br>
              <a:rPr lang="en-US" altLang="en-US" sz="2000">
                <a:latin typeface="Comic Sans MS" panose="030F0702030302020204" pitchFamily="66" charset="0"/>
              </a:rPr>
            </a:br>
            <a:r>
              <a:rPr lang="en-US" altLang="en-US" sz="2000">
                <a:latin typeface="Comic Sans MS" panose="030F0702030302020204" pitchFamily="66" charset="0"/>
              </a:rPr>
              <a:t>doc3</a:t>
            </a:r>
            <a:br>
              <a:rPr lang="en-US" altLang="en-US" sz="2000">
                <a:latin typeface="Comic Sans MS" panose="030F0702030302020204" pitchFamily="66" charset="0"/>
              </a:rPr>
            </a:br>
            <a:r>
              <a:rPr lang="en-US" altLang="en-US" sz="2000">
                <a:latin typeface="Comic Sans MS" panose="030F0702030302020204" pitchFamily="66" charset="0"/>
              </a:rPr>
              <a:t>doc4</a:t>
            </a:r>
            <a:br>
              <a:rPr lang="en-US" altLang="en-US" sz="2000">
                <a:latin typeface="Comic Sans MS" panose="030F0702030302020204" pitchFamily="66" charset="0"/>
              </a:rPr>
            </a:br>
            <a:r>
              <a:rPr lang="en-US" altLang="en-US" sz="2000">
                <a:latin typeface="Comic Sans MS" panose="030F0702030302020204" pitchFamily="66" charset="0"/>
              </a:rPr>
              <a:t>doc7</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doc10</a:t>
            </a:r>
          </a:p>
        </p:txBody>
      </p:sp>
      <p:sp>
        <p:nvSpPr>
          <p:cNvPr id="18437" name="Text Box 5"/>
          <p:cNvSpPr txBox="1">
            <a:spLocks noChangeArrowheads="1"/>
          </p:cNvSpPr>
          <p:nvPr/>
        </p:nvSpPr>
        <p:spPr bwMode="auto">
          <a:xfrm>
            <a:off x="3043238" y="3733800"/>
            <a:ext cx="1285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doc2</a:t>
            </a:r>
            <a:br>
              <a:rPr lang="en-US" altLang="en-US" sz="2000">
                <a:latin typeface="Comic Sans MS" panose="030F0702030302020204" pitchFamily="66" charset="0"/>
              </a:rPr>
            </a:br>
            <a:r>
              <a:rPr lang="en-US" altLang="en-US" sz="2000">
                <a:latin typeface="Comic Sans MS" panose="030F0702030302020204" pitchFamily="66" charset="0"/>
              </a:rPr>
              <a:t>doc3</a:t>
            </a:r>
            <a:br>
              <a:rPr lang="en-US" altLang="en-US" sz="2000">
                <a:latin typeface="Comic Sans MS" panose="030F0702030302020204" pitchFamily="66" charset="0"/>
              </a:rPr>
            </a:br>
            <a:r>
              <a:rPr lang="en-US" altLang="en-US" sz="2000">
                <a:latin typeface="Comic Sans MS" panose="030F0702030302020204" pitchFamily="66" charset="0"/>
              </a:rPr>
              <a:t>doc5</a:t>
            </a:r>
            <a:br>
              <a:rPr lang="en-US" altLang="en-US" sz="2000">
                <a:latin typeface="Comic Sans MS" panose="030F0702030302020204" pitchFamily="66" charset="0"/>
              </a:rPr>
            </a:br>
            <a:r>
              <a:rPr lang="en-US" altLang="en-US" sz="2000">
                <a:latin typeface="Comic Sans MS" panose="030F0702030302020204" pitchFamily="66" charset="0"/>
              </a:rPr>
              <a:t>doc6</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18438" name="Text Box 6"/>
          <p:cNvSpPr txBox="1">
            <a:spLocks noChangeArrowheads="1"/>
          </p:cNvSpPr>
          <p:nvPr/>
        </p:nvSpPr>
        <p:spPr bwMode="auto">
          <a:xfrm>
            <a:off x="4629150" y="3733800"/>
            <a:ext cx="1285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a:t>
            </a:r>
            <a:br>
              <a:rPr lang="en-US" altLang="en-US" sz="2000">
                <a:latin typeface="Comic Sans MS" panose="030F0702030302020204" pitchFamily="66" charset="0"/>
              </a:rPr>
            </a:br>
            <a:r>
              <a:rPr lang="en-US" altLang="en-US" sz="2000">
                <a:latin typeface="Comic Sans MS" panose="030F0702030302020204" pitchFamily="66" charset="0"/>
              </a:rPr>
              <a:t>doc2</a:t>
            </a:r>
            <a:br>
              <a:rPr lang="en-US" altLang="en-US" sz="2000">
                <a:latin typeface="Comic Sans MS" panose="030F0702030302020204" pitchFamily="66" charset="0"/>
              </a:rPr>
            </a:br>
            <a:r>
              <a:rPr lang="en-US" altLang="en-US" sz="2000">
                <a:latin typeface="Comic Sans MS" panose="030F0702030302020204" pitchFamily="66" charset="0"/>
              </a:rPr>
              <a:t>doc4</a:t>
            </a:r>
            <a:br>
              <a:rPr lang="en-US" altLang="en-US" sz="2000">
                <a:latin typeface="Comic Sans MS" panose="030F0702030302020204" pitchFamily="66" charset="0"/>
              </a:rPr>
            </a:br>
            <a:r>
              <a:rPr lang="en-US" altLang="en-US" sz="2000">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Use of inverted file</a:t>
            </a:r>
          </a:p>
        </p:txBody>
      </p:sp>
      <p:sp>
        <p:nvSpPr>
          <p:cNvPr id="19459"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19460" name="Text Box 4"/>
          <p:cNvSpPr txBox="1">
            <a:spLocks noChangeArrowheads="1"/>
          </p:cNvSpPr>
          <p:nvPr/>
        </p:nvSpPr>
        <p:spPr bwMode="auto">
          <a:xfrm>
            <a:off x="1457325" y="3733800"/>
            <a:ext cx="1285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a:t>
            </a:r>
            <a:br>
              <a:rPr lang="en-US" altLang="en-US" sz="2000">
                <a:solidFill>
                  <a:srgbClr val="FF0000"/>
                </a:solidFill>
                <a:latin typeface="Comic Sans MS" panose="030F0702030302020204" pitchFamily="66" charset="0"/>
              </a:rPr>
            </a:br>
            <a:r>
              <a:rPr lang="en-US" altLang="en-US" sz="2000">
                <a:latin typeface="Comic Sans MS" panose="030F0702030302020204" pitchFamily="66" charset="0"/>
              </a:rPr>
              <a:t>doc3</a:t>
            </a:r>
            <a:br>
              <a:rPr lang="en-US" altLang="en-US" sz="2000">
                <a:latin typeface="Comic Sans MS" panose="030F0702030302020204" pitchFamily="66" charset="0"/>
              </a:rPr>
            </a:br>
            <a:r>
              <a:rPr lang="en-US" altLang="en-US" sz="2000">
                <a:latin typeface="Comic Sans MS" panose="030F0702030302020204" pitchFamily="66" charset="0"/>
              </a:rPr>
              <a:t>doc4</a:t>
            </a:r>
            <a:br>
              <a:rPr lang="en-US" altLang="en-US" sz="2000">
                <a:latin typeface="Comic Sans MS" panose="030F0702030302020204" pitchFamily="66" charset="0"/>
              </a:rPr>
            </a:br>
            <a:r>
              <a:rPr lang="en-US" altLang="en-US" sz="2000">
                <a:latin typeface="Comic Sans MS" panose="030F0702030302020204" pitchFamily="66" charset="0"/>
              </a:rPr>
              <a:t>doc7</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doc10</a:t>
            </a:r>
          </a:p>
        </p:txBody>
      </p:sp>
      <p:sp>
        <p:nvSpPr>
          <p:cNvPr id="19461" name="Text Box 5"/>
          <p:cNvSpPr txBox="1">
            <a:spLocks noChangeArrowheads="1"/>
          </p:cNvSpPr>
          <p:nvPr/>
        </p:nvSpPr>
        <p:spPr bwMode="auto">
          <a:xfrm>
            <a:off x="3043238" y="3733800"/>
            <a:ext cx="1285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doc2</a:t>
            </a:r>
            <a:br>
              <a:rPr lang="en-US" altLang="en-US" sz="2000">
                <a:latin typeface="Comic Sans MS" panose="030F0702030302020204" pitchFamily="66" charset="0"/>
              </a:rPr>
            </a:br>
            <a:r>
              <a:rPr lang="en-US" altLang="en-US" sz="2000">
                <a:latin typeface="Comic Sans MS" panose="030F0702030302020204" pitchFamily="66" charset="0"/>
              </a:rPr>
              <a:t>doc3</a:t>
            </a:r>
            <a:br>
              <a:rPr lang="en-US" altLang="en-US" sz="2000">
                <a:latin typeface="Comic Sans MS" panose="030F0702030302020204" pitchFamily="66" charset="0"/>
              </a:rPr>
            </a:br>
            <a:r>
              <a:rPr lang="en-US" altLang="en-US" sz="2000">
                <a:latin typeface="Comic Sans MS" panose="030F0702030302020204" pitchFamily="66" charset="0"/>
              </a:rPr>
              <a:t>doc5</a:t>
            </a:r>
            <a:br>
              <a:rPr lang="en-US" altLang="en-US" sz="2000">
                <a:latin typeface="Comic Sans MS" panose="030F0702030302020204" pitchFamily="66" charset="0"/>
              </a:rPr>
            </a:br>
            <a:r>
              <a:rPr lang="en-US" altLang="en-US" sz="2000">
                <a:latin typeface="Comic Sans MS" panose="030F0702030302020204" pitchFamily="66" charset="0"/>
              </a:rPr>
              <a:t>doc6</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19462" name="Text Box 6"/>
          <p:cNvSpPr txBox="1">
            <a:spLocks noChangeArrowheads="1"/>
          </p:cNvSpPr>
          <p:nvPr/>
        </p:nvSpPr>
        <p:spPr bwMode="auto">
          <a:xfrm>
            <a:off x="4629150" y="3733800"/>
            <a:ext cx="1285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a:t>
            </a:r>
            <a:br>
              <a:rPr lang="en-US" altLang="en-US" sz="2000">
                <a:solidFill>
                  <a:srgbClr val="FF0000"/>
                </a:solidFill>
                <a:latin typeface="Comic Sans MS" panose="030F0702030302020204" pitchFamily="66" charset="0"/>
              </a:rPr>
            </a:br>
            <a:r>
              <a:rPr lang="en-US" altLang="en-US" sz="2000">
                <a:latin typeface="Comic Sans MS" panose="030F0702030302020204" pitchFamily="66" charset="0"/>
              </a:rPr>
              <a:t>doc2</a:t>
            </a:r>
            <a:br>
              <a:rPr lang="en-US" altLang="en-US" sz="2000">
                <a:latin typeface="Comic Sans MS" panose="030F0702030302020204" pitchFamily="66" charset="0"/>
              </a:rPr>
            </a:br>
            <a:r>
              <a:rPr lang="en-US" altLang="en-US" sz="2000">
                <a:latin typeface="Comic Sans MS" panose="030F0702030302020204" pitchFamily="66" charset="0"/>
              </a:rPr>
              <a:t>doc4</a:t>
            </a:r>
            <a:br>
              <a:rPr lang="en-US" altLang="en-US" sz="2000">
                <a:latin typeface="Comic Sans MS" panose="030F0702030302020204" pitchFamily="66" charset="0"/>
              </a:rPr>
            </a:br>
            <a:r>
              <a:rPr lang="en-US" altLang="en-US" sz="2000">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59079" name="Text Box 7"/>
          <p:cNvSpPr txBox="1">
            <a:spLocks noChangeArrowheads="1"/>
          </p:cNvSpPr>
          <p:nvPr/>
        </p:nvSpPr>
        <p:spPr bwMode="auto">
          <a:xfrm>
            <a:off x="6772275" y="3733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Use of inverted file</a:t>
            </a:r>
          </a:p>
        </p:txBody>
      </p:sp>
      <p:sp>
        <p:nvSpPr>
          <p:cNvPr id="20483"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0484" name="Text Box 4"/>
          <p:cNvSpPr txBox="1">
            <a:spLocks noChangeArrowheads="1"/>
          </p:cNvSpPr>
          <p:nvPr/>
        </p:nvSpPr>
        <p:spPr bwMode="auto">
          <a:xfrm>
            <a:off x="1457325" y="3733800"/>
            <a:ext cx="12858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doc3</a:t>
            </a:r>
            <a:br>
              <a:rPr lang="en-US" altLang="en-US" sz="2000">
                <a:latin typeface="Comic Sans MS" panose="030F0702030302020204" pitchFamily="66" charset="0"/>
              </a:rPr>
            </a:br>
            <a:r>
              <a:rPr lang="en-US" altLang="en-US" sz="2000">
                <a:latin typeface="Comic Sans MS" panose="030F0702030302020204" pitchFamily="66" charset="0"/>
              </a:rPr>
              <a:t>doc4</a:t>
            </a:r>
            <a:br>
              <a:rPr lang="en-US" altLang="en-US" sz="2000">
                <a:latin typeface="Comic Sans MS" panose="030F0702030302020204" pitchFamily="66" charset="0"/>
              </a:rPr>
            </a:br>
            <a:r>
              <a:rPr lang="en-US" altLang="en-US" sz="2000">
                <a:latin typeface="Comic Sans MS" panose="030F0702030302020204" pitchFamily="66" charset="0"/>
              </a:rPr>
              <a:t>doc7</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doc10</a:t>
            </a:r>
          </a:p>
        </p:txBody>
      </p:sp>
      <p:sp>
        <p:nvSpPr>
          <p:cNvPr id="20485" name="Text Box 5"/>
          <p:cNvSpPr txBox="1">
            <a:spLocks noChangeArrowheads="1"/>
          </p:cNvSpPr>
          <p:nvPr/>
        </p:nvSpPr>
        <p:spPr bwMode="auto">
          <a:xfrm>
            <a:off x="3043238" y="3733800"/>
            <a:ext cx="1285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a:t>
            </a:r>
            <a:br>
              <a:rPr lang="en-US" altLang="en-US" sz="2000">
                <a:latin typeface="Comic Sans MS" panose="030F0702030302020204" pitchFamily="66" charset="0"/>
              </a:rPr>
            </a:br>
            <a:r>
              <a:rPr lang="en-US" altLang="en-US" sz="2000">
                <a:latin typeface="Comic Sans MS" panose="030F0702030302020204" pitchFamily="66" charset="0"/>
              </a:rPr>
              <a:t>doc3</a:t>
            </a:r>
            <a:br>
              <a:rPr lang="en-US" altLang="en-US" sz="2000">
                <a:latin typeface="Comic Sans MS" panose="030F0702030302020204" pitchFamily="66" charset="0"/>
              </a:rPr>
            </a:br>
            <a:r>
              <a:rPr lang="en-US" altLang="en-US" sz="2000">
                <a:latin typeface="Comic Sans MS" panose="030F0702030302020204" pitchFamily="66" charset="0"/>
              </a:rPr>
              <a:t>doc5</a:t>
            </a:r>
            <a:br>
              <a:rPr lang="en-US" altLang="en-US" sz="2000">
                <a:latin typeface="Comic Sans MS" panose="030F0702030302020204" pitchFamily="66" charset="0"/>
              </a:rPr>
            </a:br>
            <a:r>
              <a:rPr lang="en-US" altLang="en-US" sz="2000">
                <a:latin typeface="Comic Sans MS" panose="030F0702030302020204" pitchFamily="66" charset="0"/>
              </a:rPr>
              <a:t>doc6</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0486" name="Text Box 6"/>
          <p:cNvSpPr txBox="1">
            <a:spLocks noChangeArrowheads="1"/>
          </p:cNvSpPr>
          <p:nvPr/>
        </p:nvSpPr>
        <p:spPr bwMode="auto">
          <a:xfrm>
            <a:off x="4629150" y="3733800"/>
            <a:ext cx="12858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a:t>
            </a:r>
            <a:br>
              <a:rPr lang="en-US" altLang="en-US" sz="2000">
                <a:latin typeface="Comic Sans MS" panose="030F0702030302020204" pitchFamily="66" charset="0"/>
              </a:rPr>
            </a:br>
            <a:r>
              <a:rPr lang="en-US" altLang="en-US" sz="2000">
                <a:latin typeface="Comic Sans MS" panose="030F0702030302020204" pitchFamily="66" charset="0"/>
              </a:rPr>
              <a:t>doc4</a:t>
            </a:r>
            <a:br>
              <a:rPr lang="en-US" altLang="en-US" sz="2000">
                <a:latin typeface="Comic Sans MS" panose="030F0702030302020204" pitchFamily="66" charset="0"/>
              </a:rPr>
            </a:br>
            <a:r>
              <a:rPr lang="en-US" altLang="en-US" sz="2000">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0487" name="Text Box 7"/>
          <p:cNvSpPr txBox="1">
            <a:spLocks noChangeArrowheads="1"/>
          </p:cNvSpPr>
          <p:nvPr/>
        </p:nvSpPr>
        <p:spPr bwMode="auto">
          <a:xfrm>
            <a:off x="6772275" y="3733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61128" name="Text Box 8"/>
          <p:cNvSpPr txBox="1">
            <a:spLocks noChangeArrowheads="1"/>
          </p:cNvSpPr>
          <p:nvPr/>
        </p:nvSpPr>
        <p:spPr bwMode="auto">
          <a:xfrm>
            <a:off x="6772275" y="4022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 of inverted file</a:t>
            </a:r>
          </a:p>
        </p:txBody>
      </p:sp>
      <p:sp>
        <p:nvSpPr>
          <p:cNvPr id="21507"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1508" name="Text Box 4"/>
          <p:cNvSpPr txBox="1">
            <a:spLocks noChangeArrowheads="1"/>
          </p:cNvSpPr>
          <p:nvPr/>
        </p:nvSpPr>
        <p:spPr bwMode="auto">
          <a:xfrm>
            <a:off x="1457325" y="3733800"/>
            <a:ext cx="12858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a:t>
            </a:r>
            <a:br>
              <a:rPr lang="en-US" altLang="en-US" sz="2000">
                <a:latin typeface="Comic Sans MS" panose="030F0702030302020204" pitchFamily="66" charset="0"/>
              </a:rPr>
            </a:br>
            <a:r>
              <a:rPr lang="en-US" altLang="en-US" sz="2000">
                <a:latin typeface="Comic Sans MS" panose="030F0702030302020204" pitchFamily="66" charset="0"/>
              </a:rPr>
              <a:t>doc4</a:t>
            </a:r>
            <a:br>
              <a:rPr lang="en-US" altLang="en-US" sz="2000">
                <a:latin typeface="Comic Sans MS" panose="030F0702030302020204" pitchFamily="66" charset="0"/>
              </a:rPr>
            </a:br>
            <a:r>
              <a:rPr lang="en-US" altLang="en-US" sz="2000">
                <a:latin typeface="Comic Sans MS" panose="030F0702030302020204" pitchFamily="66" charset="0"/>
              </a:rPr>
              <a:t>doc7</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doc10</a:t>
            </a:r>
          </a:p>
        </p:txBody>
      </p:sp>
      <p:sp>
        <p:nvSpPr>
          <p:cNvPr id="21509" name="Text Box 5"/>
          <p:cNvSpPr txBox="1">
            <a:spLocks noChangeArrowheads="1"/>
          </p:cNvSpPr>
          <p:nvPr/>
        </p:nvSpPr>
        <p:spPr bwMode="auto">
          <a:xfrm>
            <a:off x="3043238" y="3733800"/>
            <a:ext cx="12858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a:t>
            </a:r>
            <a:br>
              <a:rPr lang="en-US" altLang="en-US" sz="2000">
                <a:latin typeface="Comic Sans MS" panose="030F0702030302020204" pitchFamily="66" charset="0"/>
              </a:rPr>
            </a:br>
            <a:r>
              <a:rPr lang="en-US" altLang="en-US" sz="2000">
                <a:latin typeface="Comic Sans MS" panose="030F0702030302020204" pitchFamily="66" charset="0"/>
              </a:rPr>
              <a:t>doc5</a:t>
            </a:r>
            <a:br>
              <a:rPr lang="en-US" altLang="en-US" sz="2000">
                <a:latin typeface="Comic Sans MS" panose="030F0702030302020204" pitchFamily="66" charset="0"/>
              </a:rPr>
            </a:br>
            <a:r>
              <a:rPr lang="en-US" altLang="en-US" sz="2000">
                <a:latin typeface="Comic Sans MS" panose="030F0702030302020204" pitchFamily="66" charset="0"/>
              </a:rPr>
              <a:t>doc6</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1510" name="Text Box 6"/>
          <p:cNvSpPr txBox="1">
            <a:spLocks noChangeArrowheads="1"/>
          </p:cNvSpPr>
          <p:nvPr/>
        </p:nvSpPr>
        <p:spPr bwMode="auto">
          <a:xfrm>
            <a:off x="4629150" y="3733800"/>
            <a:ext cx="1285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doc4</a:t>
            </a:r>
            <a:br>
              <a:rPr lang="en-US" altLang="en-US" sz="2000">
                <a:latin typeface="Comic Sans MS" panose="030F0702030302020204" pitchFamily="66" charset="0"/>
              </a:rPr>
            </a:br>
            <a:r>
              <a:rPr lang="en-US" altLang="en-US" sz="2000">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1511" name="Text Box 7"/>
          <p:cNvSpPr txBox="1">
            <a:spLocks noChangeArrowheads="1"/>
          </p:cNvSpPr>
          <p:nvPr/>
        </p:nvSpPr>
        <p:spPr bwMode="auto">
          <a:xfrm>
            <a:off x="6772275" y="3733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1512" name="Text Box 8"/>
          <p:cNvSpPr txBox="1">
            <a:spLocks noChangeArrowheads="1"/>
          </p:cNvSpPr>
          <p:nvPr/>
        </p:nvSpPr>
        <p:spPr bwMode="auto">
          <a:xfrm>
            <a:off x="6772275" y="4022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263177" name="Text Box 9"/>
          <p:cNvSpPr txBox="1">
            <a:spLocks noChangeArrowheads="1"/>
          </p:cNvSpPr>
          <p:nvPr/>
        </p:nvSpPr>
        <p:spPr bwMode="auto">
          <a:xfrm>
            <a:off x="6772275" y="4327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Use of inverted file</a:t>
            </a:r>
          </a:p>
        </p:txBody>
      </p:sp>
      <p:sp>
        <p:nvSpPr>
          <p:cNvPr id="22531"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2532" name="Text Box 4"/>
          <p:cNvSpPr txBox="1">
            <a:spLocks noChangeArrowheads="1"/>
          </p:cNvSpPr>
          <p:nvPr/>
        </p:nvSpPr>
        <p:spPr bwMode="auto">
          <a:xfrm>
            <a:off x="1457325" y="3733800"/>
            <a:ext cx="1285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a:t>
            </a:r>
            <a:br>
              <a:rPr lang="en-US" altLang="en-US" sz="2000">
                <a:solidFill>
                  <a:srgbClr val="FF0000"/>
                </a:solidFill>
                <a:latin typeface="Comic Sans MS" panose="030F0702030302020204" pitchFamily="66" charset="0"/>
              </a:rPr>
            </a:br>
            <a:r>
              <a:rPr lang="en-US" altLang="en-US" sz="2000">
                <a:latin typeface="Comic Sans MS" panose="030F0702030302020204" pitchFamily="66" charset="0"/>
              </a:rPr>
              <a:t>doc7</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doc10</a:t>
            </a:r>
          </a:p>
        </p:txBody>
      </p:sp>
      <p:sp>
        <p:nvSpPr>
          <p:cNvPr id="22533" name="Text Box 5"/>
          <p:cNvSpPr txBox="1">
            <a:spLocks noChangeArrowheads="1"/>
          </p:cNvSpPr>
          <p:nvPr/>
        </p:nvSpPr>
        <p:spPr bwMode="auto">
          <a:xfrm>
            <a:off x="3043238" y="3733800"/>
            <a:ext cx="1285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doc5</a:t>
            </a:r>
            <a:br>
              <a:rPr lang="en-US" altLang="en-US" sz="2000">
                <a:latin typeface="Comic Sans MS" panose="030F0702030302020204" pitchFamily="66" charset="0"/>
              </a:rPr>
            </a:br>
            <a:r>
              <a:rPr lang="en-US" altLang="en-US" sz="2000">
                <a:latin typeface="Comic Sans MS" panose="030F0702030302020204" pitchFamily="66" charset="0"/>
              </a:rPr>
              <a:t>doc6</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2534" name="Text Box 6"/>
          <p:cNvSpPr txBox="1">
            <a:spLocks noChangeArrowheads="1"/>
          </p:cNvSpPr>
          <p:nvPr/>
        </p:nvSpPr>
        <p:spPr bwMode="auto">
          <a:xfrm>
            <a:off x="4629150" y="3733800"/>
            <a:ext cx="1285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a:t>
            </a:r>
            <a:br>
              <a:rPr lang="en-US" altLang="en-US" sz="2000">
                <a:latin typeface="Comic Sans MS" panose="030F0702030302020204" pitchFamily="66" charset="0"/>
              </a:rPr>
            </a:br>
            <a:r>
              <a:rPr lang="en-US" altLang="en-US" sz="2000">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2535" name="Text Box 7"/>
          <p:cNvSpPr txBox="1">
            <a:spLocks noChangeArrowheads="1"/>
          </p:cNvSpPr>
          <p:nvPr/>
        </p:nvSpPr>
        <p:spPr bwMode="auto">
          <a:xfrm>
            <a:off x="6772275" y="3733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2536" name="Text Box 8"/>
          <p:cNvSpPr txBox="1">
            <a:spLocks noChangeArrowheads="1"/>
          </p:cNvSpPr>
          <p:nvPr/>
        </p:nvSpPr>
        <p:spPr bwMode="auto">
          <a:xfrm>
            <a:off x="6772275" y="4022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22537" name="Text Box 9"/>
          <p:cNvSpPr txBox="1">
            <a:spLocks noChangeArrowheads="1"/>
          </p:cNvSpPr>
          <p:nvPr/>
        </p:nvSpPr>
        <p:spPr bwMode="auto">
          <a:xfrm>
            <a:off x="6772275" y="4327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
        <p:nvSpPr>
          <p:cNvPr id="265226" name="Text Box 10"/>
          <p:cNvSpPr txBox="1">
            <a:spLocks noChangeArrowheads="1"/>
          </p:cNvSpPr>
          <p:nvPr/>
        </p:nvSpPr>
        <p:spPr bwMode="auto">
          <a:xfrm>
            <a:off x="6772275" y="4632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The problem of finding strings in a database</a:t>
            </a:r>
          </a:p>
        </p:txBody>
      </p:sp>
      <p:sp>
        <p:nvSpPr>
          <p:cNvPr id="5124" name="Rectangle 4"/>
          <p:cNvSpPr>
            <a:spLocks noGrp="1" noChangeArrowheads="1"/>
          </p:cNvSpPr>
          <p:nvPr>
            <p:ph idx="1"/>
          </p:nvPr>
        </p:nvSpPr>
        <p:spPr bwMode="auto">
          <a:xfrm>
            <a:off x="822325" y="1844675"/>
            <a:ext cx="8743950" cy="4446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50000"/>
              </a:spcBef>
            </a:pPr>
            <a:r>
              <a:rPr lang="en-US" altLang="en-US" sz="3600" dirty="0"/>
              <a:t>the simple approach to searching for a keyword uses leading (and trailing) wildcards:  </a:t>
            </a:r>
            <a:r>
              <a:rPr lang="en-US" altLang="en-US" sz="3600" dirty="0" err="1"/>
              <a:t>eg</a:t>
            </a:r>
            <a:r>
              <a:rPr lang="en-US" altLang="en-US" sz="3600" dirty="0"/>
              <a:t>  ‘%graphics%’</a:t>
            </a:r>
          </a:p>
          <a:p>
            <a:pPr eaLnBrk="1" hangingPunct="1">
              <a:spcBef>
                <a:spcPct val="50000"/>
              </a:spcBef>
            </a:pPr>
            <a:r>
              <a:rPr lang="en-US" altLang="en-US" sz="3600" dirty="0"/>
              <a:t>‘brute force scan’ to match such a condition with the text data records held in a traditional relational database.</a:t>
            </a:r>
            <a:endParaRPr lang="en-US" altLang="en-US" dirty="0"/>
          </a:p>
        </p:txBody>
      </p:sp>
      <p:sp>
        <p:nvSpPr>
          <p:cNvPr id="5123" name="Text Box 3"/>
          <p:cNvSpPr txBox="1">
            <a:spLocks noChangeArrowheads="1"/>
          </p:cNvSpPr>
          <p:nvPr/>
        </p:nvSpPr>
        <p:spPr bwMode="auto">
          <a:xfrm>
            <a:off x="685800" y="1447800"/>
            <a:ext cx="891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pPr>
            <a:endParaRPr lang="en-US" altLang="en-US" sz="28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Use of inverted file</a:t>
            </a:r>
          </a:p>
        </p:txBody>
      </p:sp>
      <p:sp>
        <p:nvSpPr>
          <p:cNvPr id="23555"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3556" name="Text Box 4"/>
          <p:cNvSpPr txBox="1">
            <a:spLocks noChangeArrowheads="1"/>
          </p:cNvSpPr>
          <p:nvPr/>
        </p:nvSpPr>
        <p:spPr bwMode="auto">
          <a:xfrm>
            <a:off x="1457325" y="3733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doc7</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doc10</a:t>
            </a:r>
          </a:p>
        </p:txBody>
      </p:sp>
      <p:sp>
        <p:nvSpPr>
          <p:cNvPr id="23557" name="Text Box 5"/>
          <p:cNvSpPr txBox="1">
            <a:spLocks noChangeArrowheads="1"/>
          </p:cNvSpPr>
          <p:nvPr/>
        </p:nvSpPr>
        <p:spPr bwMode="auto">
          <a:xfrm>
            <a:off x="3043238" y="3733800"/>
            <a:ext cx="1285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doc5</a:t>
            </a:r>
            <a:br>
              <a:rPr lang="en-US" altLang="en-US" sz="2000">
                <a:latin typeface="Comic Sans MS" panose="030F0702030302020204" pitchFamily="66" charset="0"/>
              </a:rPr>
            </a:br>
            <a:r>
              <a:rPr lang="en-US" altLang="en-US" sz="2000">
                <a:latin typeface="Comic Sans MS" panose="030F0702030302020204" pitchFamily="66" charset="0"/>
              </a:rPr>
              <a:t>doc6</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3558" name="Text Box 6"/>
          <p:cNvSpPr txBox="1">
            <a:spLocks noChangeArrowheads="1"/>
          </p:cNvSpPr>
          <p:nvPr/>
        </p:nvSpPr>
        <p:spPr bwMode="auto">
          <a:xfrm>
            <a:off x="4629150" y="3733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3559" name="Text Box 7"/>
          <p:cNvSpPr txBox="1">
            <a:spLocks noChangeArrowheads="1"/>
          </p:cNvSpPr>
          <p:nvPr/>
        </p:nvSpPr>
        <p:spPr bwMode="auto">
          <a:xfrm>
            <a:off x="6772275" y="3733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3560" name="Text Box 8"/>
          <p:cNvSpPr txBox="1">
            <a:spLocks noChangeArrowheads="1"/>
          </p:cNvSpPr>
          <p:nvPr/>
        </p:nvSpPr>
        <p:spPr bwMode="auto">
          <a:xfrm>
            <a:off x="6772275" y="4022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23561" name="Text Box 9"/>
          <p:cNvSpPr txBox="1">
            <a:spLocks noChangeArrowheads="1"/>
          </p:cNvSpPr>
          <p:nvPr/>
        </p:nvSpPr>
        <p:spPr bwMode="auto">
          <a:xfrm>
            <a:off x="6772275" y="4327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
        <p:nvSpPr>
          <p:cNvPr id="23562" name="Text Box 10"/>
          <p:cNvSpPr txBox="1">
            <a:spLocks noChangeArrowheads="1"/>
          </p:cNvSpPr>
          <p:nvPr/>
        </p:nvSpPr>
        <p:spPr bwMode="auto">
          <a:xfrm>
            <a:off x="6772275" y="4632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267275" name="Text Box 11"/>
          <p:cNvSpPr txBox="1">
            <a:spLocks noChangeArrowheads="1"/>
          </p:cNvSpPr>
          <p:nvPr/>
        </p:nvSpPr>
        <p:spPr bwMode="auto">
          <a:xfrm>
            <a:off x="6772275" y="49530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doc5:  (0, 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Use of inverted file</a:t>
            </a:r>
          </a:p>
        </p:txBody>
      </p:sp>
      <p:sp>
        <p:nvSpPr>
          <p:cNvPr id="24579"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4580" name="Text Box 4"/>
          <p:cNvSpPr txBox="1">
            <a:spLocks noChangeArrowheads="1"/>
          </p:cNvSpPr>
          <p:nvPr/>
        </p:nvSpPr>
        <p:spPr bwMode="auto">
          <a:xfrm>
            <a:off x="1457325" y="3733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doc7</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doc10</a:t>
            </a:r>
          </a:p>
        </p:txBody>
      </p:sp>
      <p:sp>
        <p:nvSpPr>
          <p:cNvPr id="24581" name="Text Box 5"/>
          <p:cNvSpPr txBox="1">
            <a:spLocks noChangeArrowheads="1"/>
          </p:cNvSpPr>
          <p:nvPr/>
        </p:nvSpPr>
        <p:spPr bwMode="auto">
          <a:xfrm>
            <a:off x="3043238" y="3733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doc6</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4582" name="Text Box 6"/>
          <p:cNvSpPr txBox="1">
            <a:spLocks noChangeArrowheads="1"/>
          </p:cNvSpPr>
          <p:nvPr/>
        </p:nvSpPr>
        <p:spPr bwMode="auto">
          <a:xfrm>
            <a:off x="4629150" y="3733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4583" name="Text Box 7"/>
          <p:cNvSpPr txBox="1">
            <a:spLocks noChangeArrowheads="1"/>
          </p:cNvSpPr>
          <p:nvPr/>
        </p:nvSpPr>
        <p:spPr bwMode="auto">
          <a:xfrm>
            <a:off x="6772275" y="3733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4584" name="Text Box 8"/>
          <p:cNvSpPr txBox="1">
            <a:spLocks noChangeArrowheads="1"/>
          </p:cNvSpPr>
          <p:nvPr/>
        </p:nvSpPr>
        <p:spPr bwMode="auto">
          <a:xfrm>
            <a:off x="6772275" y="4022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24585" name="Text Box 9"/>
          <p:cNvSpPr txBox="1">
            <a:spLocks noChangeArrowheads="1"/>
          </p:cNvSpPr>
          <p:nvPr/>
        </p:nvSpPr>
        <p:spPr bwMode="auto">
          <a:xfrm>
            <a:off x="6772275" y="4327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
        <p:nvSpPr>
          <p:cNvPr id="24586" name="Text Box 10"/>
          <p:cNvSpPr txBox="1">
            <a:spLocks noChangeArrowheads="1"/>
          </p:cNvSpPr>
          <p:nvPr/>
        </p:nvSpPr>
        <p:spPr bwMode="auto">
          <a:xfrm>
            <a:off x="6772275" y="4632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24587" name="Text Box 11"/>
          <p:cNvSpPr txBox="1">
            <a:spLocks noChangeArrowheads="1"/>
          </p:cNvSpPr>
          <p:nvPr/>
        </p:nvSpPr>
        <p:spPr bwMode="auto">
          <a:xfrm>
            <a:off x="6772275" y="49530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doc5:  (0, 1, 0)</a:t>
            </a:r>
          </a:p>
        </p:txBody>
      </p:sp>
      <p:sp>
        <p:nvSpPr>
          <p:cNvPr id="269324" name="Text Box 12"/>
          <p:cNvSpPr txBox="1">
            <a:spLocks noChangeArrowheads="1"/>
          </p:cNvSpPr>
          <p:nvPr/>
        </p:nvSpPr>
        <p:spPr bwMode="auto">
          <a:xfrm>
            <a:off x="6772275" y="5241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doc6:  (0, 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Use of inverted file</a:t>
            </a:r>
          </a:p>
        </p:txBody>
      </p:sp>
      <p:sp>
        <p:nvSpPr>
          <p:cNvPr id="25603"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5604" name="Text Box 4"/>
          <p:cNvSpPr txBox="1">
            <a:spLocks noChangeArrowheads="1"/>
          </p:cNvSpPr>
          <p:nvPr/>
        </p:nvSpPr>
        <p:spPr bwMode="auto">
          <a:xfrm>
            <a:off x="1457325" y="3733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doc7</a:t>
            </a:r>
            <a:br>
              <a:rPr lang="en-US" altLang="en-US" sz="2000">
                <a:latin typeface="Comic Sans MS" panose="030F0702030302020204" pitchFamily="66" charset="0"/>
              </a:rPr>
            </a:b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doc10</a:t>
            </a:r>
          </a:p>
        </p:txBody>
      </p:sp>
      <p:sp>
        <p:nvSpPr>
          <p:cNvPr id="25605" name="Text Box 5"/>
          <p:cNvSpPr txBox="1">
            <a:spLocks noChangeArrowheads="1"/>
          </p:cNvSpPr>
          <p:nvPr/>
        </p:nvSpPr>
        <p:spPr bwMode="auto">
          <a:xfrm>
            <a:off x="3043238" y="3733800"/>
            <a:ext cx="128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5606" name="Text Box 6"/>
          <p:cNvSpPr txBox="1">
            <a:spLocks noChangeArrowheads="1"/>
          </p:cNvSpPr>
          <p:nvPr/>
        </p:nvSpPr>
        <p:spPr bwMode="auto">
          <a:xfrm>
            <a:off x="4629150" y="3733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5607" name="Text Box 7"/>
          <p:cNvSpPr txBox="1">
            <a:spLocks noChangeArrowheads="1"/>
          </p:cNvSpPr>
          <p:nvPr/>
        </p:nvSpPr>
        <p:spPr bwMode="auto">
          <a:xfrm>
            <a:off x="6772275" y="3733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5608" name="Text Box 8"/>
          <p:cNvSpPr txBox="1">
            <a:spLocks noChangeArrowheads="1"/>
          </p:cNvSpPr>
          <p:nvPr/>
        </p:nvSpPr>
        <p:spPr bwMode="auto">
          <a:xfrm>
            <a:off x="6772275" y="4022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25609" name="Text Box 9"/>
          <p:cNvSpPr txBox="1">
            <a:spLocks noChangeArrowheads="1"/>
          </p:cNvSpPr>
          <p:nvPr/>
        </p:nvSpPr>
        <p:spPr bwMode="auto">
          <a:xfrm>
            <a:off x="6772275" y="4327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
        <p:nvSpPr>
          <p:cNvPr id="25610" name="Text Box 10"/>
          <p:cNvSpPr txBox="1">
            <a:spLocks noChangeArrowheads="1"/>
          </p:cNvSpPr>
          <p:nvPr/>
        </p:nvSpPr>
        <p:spPr bwMode="auto">
          <a:xfrm>
            <a:off x="6772275" y="4632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25611" name="Text Box 11"/>
          <p:cNvSpPr txBox="1">
            <a:spLocks noChangeArrowheads="1"/>
          </p:cNvSpPr>
          <p:nvPr/>
        </p:nvSpPr>
        <p:spPr bwMode="auto">
          <a:xfrm>
            <a:off x="6772275" y="49530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doc5:  (0, 1, 0)</a:t>
            </a:r>
          </a:p>
        </p:txBody>
      </p:sp>
      <p:sp>
        <p:nvSpPr>
          <p:cNvPr id="25612" name="Text Box 12"/>
          <p:cNvSpPr txBox="1">
            <a:spLocks noChangeArrowheads="1"/>
          </p:cNvSpPr>
          <p:nvPr/>
        </p:nvSpPr>
        <p:spPr bwMode="auto">
          <a:xfrm>
            <a:off x="6772275" y="5241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doc6:  (0, 1, 0)</a:t>
            </a:r>
          </a:p>
        </p:txBody>
      </p:sp>
      <p:sp>
        <p:nvSpPr>
          <p:cNvPr id="271373" name="Text Box 13"/>
          <p:cNvSpPr txBox="1">
            <a:spLocks noChangeArrowheads="1"/>
          </p:cNvSpPr>
          <p:nvPr/>
        </p:nvSpPr>
        <p:spPr bwMode="auto">
          <a:xfrm>
            <a:off x="6772275" y="5546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doc7:  (1, 0,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Use of inverted file</a:t>
            </a:r>
          </a:p>
        </p:txBody>
      </p:sp>
      <p:sp>
        <p:nvSpPr>
          <p:cNvPr id="26627"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6628" name="Text Box 4"/>
          <p:cNvSpPr txBox="1">
            <a:spLocks noChangeArrowheads="1"/>
          </p:cNvSpPr>
          <p:nvPr/>
        </p:nvSpPr>
        <p:spPr bwMode="auto">
          <a:xfrm>
            <a:off x="1457325" y="3733800"/>
            <a:ext cx="128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doc10</a:t>
            </a:r>
          </a:p>
        </p:txBody>
      </p:sp>
      <p:sp>
        <p:nvSpPr>
          <p:cNvPr id="26629" name="Text Box 5"/>
          <p:cNvSpPr txBox="1">
            <a:spLocks noChangeArrowheads="1"/>
          </p:cNvSpPr>
          <p:nvPr/>
        </p:nvSpPr>
        <p:spPr bwMode="auto">
          <a:xfrm>
            <a:off x="3043238" y="3733800"/>
            <a:ext cx="128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doc8</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6630" name="Text Box 6"/>
          <p:cNvSpPr txBox="1">
            <a:spLocks noChangeArrowheads="1"/>
          </p:cNvSpPr>
          <p:nvPr/>
        </p:nvSpPr>
        <p:spPr bwMode="auto">
          <a:xfrm>
            <a:off x="4629150" y="3733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6631" name="Text Box 7"/>
          <p:cNvSpPr txBox="1">
            <a:spLocks noChangeArrowheads="1"/>
          </p:cNvSpPr>
          <p:nvPr/>
        </p:nvSpPr>
        <p:spPr bwMode="auto">
          <a:xfrm>
            <a:off x="6772275" y="3733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6632" name="Text Box 8"/>
          <p:cNvSpPr txBox="1">
            <a:spLocks noChangeArrowheads="1"/>
          </p:cNvSpPr>
          <p:nvPr/>
        </p:nvSpPr>
        <p:spPr bwMode="auto">
          <a:xfrm>
            <a:off x="6772275" y="4022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26633" name="Text Box 9"/>
          <p:cNvSpPr txBox="1">
            <a:spLocks noChangeArrowheads="1"/>
          </p:cNvSpPr>
          <p:nvPr/>
        </p:nvSpPr>
        <p:spPr bwMode="auto">
          <a:xfrm>
            <a:off x="6772275" y="4327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
        <p:nvSpPr>
          <p:cNvPr id="26634" name="Text Box 10"/>
          <p:cNvSpPr txBox="1">
            <a:spLocks noChangeArrowheads="1"/>
          </p:cNvSpPr>
          <p:nvPr/>
        </p:nvSpPr>
        <p:spPr bwMode="auto">
          <a:xfrm>
            <a:off x="6772275" y="4632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26635" name="Text Box 11"/>
          <p:cNvSpPr txBox="1">
            <a:spLocks noChangeArrowheads="1"/>
          </p:cNvSpPr>
          <p:nvPr/>
        </p:nvSpPr>
        <p:spPr bwMode="auto">
          <a:xfrm>
            <a:off x="6772275" y="49530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doc5:  (0, 1, 0)</a:t>
            </a:r>
          </a:p>
        </p:txBody>
      </p:sp>
      <p:sp>
        <p:nvSpPr>
          <p:cNvPr id="26636" name="Text Box 12"/>
          <p:cNvSpPr txBox="1">
            <a:spLocks noChangeArrowheads="1"/>
          </p:cNvSpPr>
          <p:nvPr/>
        </p:nvSpPr>
        <p:spPr bwMode="auto">
          <a:xfrm>
            <a:off x="6772275" y="5241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doc6:  (0, 1, 0)</a:t>
            </a:r>
          </a:p>
        </p:txBody>
      </p:sp>
      <p:sp>
        <p:nvSpPr>
          <p:cNvPr id="26637" name="Text Box 13"/>
          <p:cNvSpPr txBox="1">
            <a:spLocks noChangeArrowheads="1"/>
          </p:cNvSpPr>
          <p:nvPr/>
        </p:nvSpPr>
        <p:spPr bwMode="auto">
          <a:xfrm>
            <a:off x="6772275" y="5546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doc7:  (1, 0, 0)</a:t>
            </a:r>
          </a:p>
        </p:txBody>
      </p:sp>
      <p:sp>
        <p:nvSpPr>
          <p:cNvPr id="273422" name="Text Box 14"/>
          <p:cNvSpPr txBox="1">
            <a:spLocks noChangeArrowheads="1"/>
          </p:cNvSpPr>
          <p:nvPr/>
        </p:nvSpPr>
        <p:spPr bwMode="auto">
          <a:xfrm>
            <a:off x="6772275" y="5851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doc8:  (1, 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2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Use of inverted file</a:t>
            </a:r>
          </a:p>
        </p:txBody>
      </p:sp>
      <p:sp>
        <p:nvSpPr>
          <p:cNvPr id="27651"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7652" name="Text Box 4"/>
          <p:cNvSpPr txBox="1">
            <a:spLocks noChangeArrowheads="1"/>
          </p:cNvSpPr>
          <p:nvPr/>
        </p:nvSpPr>
        <p:spPr bwMode="auto">
          <a:xfrm>
            <a:off x="1457325" y="3733800"/>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doc10</a:t>
            </a:r>
          </a:p>
        </p:txBody>
      </p:sp>
      <p:sp>
        <p:nvSpPr>
          <p:cNvPr id="27653" name="Text Box 5"/>
          <p:cNvSpPr txBox="1">
            <a:spLocks noChangeArrowheads="1"/>
          </p:cNvSpPr>
          <p:nvPr/>
        </p:nvSpPr>
        <p:spPr bwMode="auto">
          <a:xfrm>
            <a:off x="3043238" y="3733800"/>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doc12</a:t>
            </a:r>
          </a:p>
        </p:txBody>
      </p:sp>
      <p:sp>
        <p:nvSpPr>
          <p:cNvPr id="27654" name="Text Box 6"/>
          <p:cNvSpPr txBox="1">
            <a:spLocks noChangeArrowheads="1"/>
          </p:cNvSpPr>
          <p:nvPr/>
        </p:nvSpPr>
        <p:spPr bwMode="auto">
          <a:xfrm>
            <a:off x="4629150" y="3733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doc9</a:t>
            </a:r>
            <a:br>
              <a:rPr lang="en-US" altLang="en-US" sz="2000">
                <a:latin typeface="Comic Sans MS" panose="030F0702030302020204" pitchFamily="66" charset="0"/>
              </a:rPr>
            </a:b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7655" name="Text Box 7"/>
          <p:cNvSpPr txBox="1">
            <a:spLocks noChangeArrowheads="1"/>
          </p:cNvSpPr>
          <p:nvPr/>
        </p:nvSpPr>
        <p:spPr bwMode="auto">
          <a:xfrm>
            <a:off x="6772275" y="35052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7656" name="Text Box 8"/>
          <p:cNvSpPr txBox="1">
            <a:spLocks noChangeArrowheads="1"/>
          </p:cNvSpPr>
          <p:nvPr/>
        </p:nvSpPr>
        <p:spPr bwMode="auto">
          <a:xfrm>
            <a:off x="6772275" y="37941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27657" name="Text Box 9"/>
          <p:cNvSpPr txBox="1">
            <a:spLocks noChangeArrowheads="1"/>
          </p:cNvSpPr>
          <p:nvPr/>
        </p:nvSpPr>
        <p:spPr bwMode="auto">
          <a:xfrm>
            <a:off x="6772275" y="4098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
        <p:nvSpPr>
          <p:cNvPr id="27658" name="Text Box 10"/>
          <p:cNvSpPr txBox="1">
            <a:spLocks noChangeArrowheads="1"/>
          </p:cNvSpPr>
          <p:nvPr/>
        </p:nvSpPr>
        <p:spPr bwMode="auto">
          <a:xfrm>
            <a:off x="6772275" y="4403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27659" name="Text Box 11"/>
          <p:cNvSpPr txBox="1">
            <a:spLocks noChangeArrowheads="1"/>
          </p:cNvSpPr>
          <p:nvPr/>
        </p:nvSpPr>
        <p:spPr bwMode="auto">
          <a:xfrm>
            <a:off x="6772275" y="47244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doc5:  (0, 1, 0)</a:t>
            </a:r>
          </a:p>
        </p:txBody>
      </p:sp>
      <p:sp>
        <p:nvSpPr>
          <p:cNvPr id="27660" name="Text Box 12"/>
          <p:cNvSpPr txBox="1">
            <a:spLocks noChangeArrowheads="1"/>
          </p:cNvSpPr>
          <p:nvPr/>
        </p:nvSpPr>
        <p:spPr bwMode="auto">
          <a:xfrm>
            <a:off x="6772275" y="5013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doc6:  (0, 1, 0)</a:t>
            </a:r>
          </a:p>
        </p:txBody>
      </p:sp>
      <p:sp>
        <p:nvSpPr>
          <p:cNvPr id="27661" name="Text Box 13"/>
          <p:cNvSpPr txBox="1">
            <a:spLocks noChangeArrowheads="1"/>
          </p:cNvSpPr>
          <p:nvPr/>
        </p:nvSpPr>
        <p:spPr bwMode="auto">
          <a:xfrm>
            <a:off x="6772275" y="53181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doc7:  (1, 0, 0)</a:t>
            </a:r>
          </a:p>
        </p:txBody>
      </p:sp>
      <p:sp>
        <p:nvSpPr>
          <p:cNvPr id="27662" name="Text Box 14"/>
          <p:cNvSpPr txBox="1">
            <a:spLocks noChangeArrowheads="1"/>
          </p:cNvSpPr>
          <p:nvPr/>
        </p:nvSpPr>
        <p:spPr bwMode="auto">
          <a:xfrm>
            <a:off x="6772275" y="5622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doc8:  (1, 1, 0)</a:t>
            </a:r>
          </a:p>
        </p:txBody>
      </p:sp>
      <p:sp>
        <p:nvSpPr>
          <p:cNvPr id="275471" name="Text Box 15"/>
          <p:cNvSpPr txBox="1">
            <a:spLocks noChangeArrowheads="1"/>
          </p:cNvSpPr>
          <p:nvPr/>
        </p:nvSpPr>
        <p:spPr bwMode="auto">
          <a:xfrm>
            <a:off x="6772275" y="5927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doc9:  (0, 0,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7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Use of inverted file</a:t>
            </a:r>
          </a:p>
        </p:txBody>
      </p:sp>
      <p:sp>
        <p:nvSpPr>
          <p:cNvPr id="28675"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8676" name="Text Box 4"/>
          <p:cNvSpPr txBox="1">
            <a:spLocks noChangeArrowheads="1"/>
          </p:cNvSpPr>
          <p:nvPr/>
        </p:nvSpPr>
        <p:spPr bwMode="auto">
          <a:xfrm>
            <a:off x="1457325" y="3733800"/>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doc10</a:t>
            </a:r>
            <a:endParaRPr lang="en-US" altLang="en-US" sz="2000">
              <a:latin typeface="Comic Sans MS" panose="030F0702030302020204" pitchFamily="66" charset="0"/>
            </a:endParaRPr>
          </a:p>
        </p:txBody>
      </p:sp>
      <p:sp>
        <p:nvSpPr>
          <p:cNvPr id="28677" name="Text Box 5"/>
          <p:cNvSpPr txBox="1">
            <a:spLocks noChangeArrowheads="1"/>
          </p:cNvSpPr>
          <p:nvPr/>
        </p:nvSpPr>
        <p:spPr bwMode="auto">
          <a:xfrm>
            <a:off x="3043238" y="3733800"/>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doc12</a:t>
            </a:r>
          </a:p>
        </p:txBody>
      </p:sp>
      <p:sp>
        <p:nvSpPr>
          <p:cNvPr id="28678" name="Text Box 6"/>
          <p:cNvSpPr txBox="1">
            <a:spLocks noChangeArrowheads="1"/>
          </p:cNvSpPr>
          <p:nvPr/>
        </p:nvSpPr>
        <p:spPr bwMode="auto">
          <a:xfrm>
            <a:off x="4629150" y="3733800"/>
            <a:ext cx="128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8679" name="Text Box 7"/>
          <p:cNvSpPr txBox="1">
            <a:spLocks noChangeArrowheads="1"/>
          </p:cNvSpPr>
          <p:nvPr/>
        </p:nvSpPr>
        <p:spPr bwMode="auto">
          <a:xfrm>
            <a:off x="6772275" y="32004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8680" name="Text Box 8"/>
          <p:cNvSpPr txBox="1">
            <a:spLocks noChangeArrowheads="1"/>
          </p:cNvSpPr>
          <p:nvPr/>
        </p:nvSpPr>
        <p:spPr bwMode="auto">
          <a:xfrm>
            <a:off x="6772275" y="3489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28681" name="Text Box 9"/>
          <p:cNvSpPr txBox="1">
            <a:spLocks noChangeArrowheads="1"/>
          </p:cNvSpPr>
          <p:nvPr/>
        </p:nvSpPr>
        <p:spPr bwMode="auto">
          <a:xfrm>
            <a:off x="6772275" y="37941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
        <p:nvSpPr>
          <p:cNvPr id="28682" name="Text Box 10"/>
          <p:cNvSpPr txBox="1">
            <a:spLocks noChangeArrowheads="1"/>
          </p:cNvSpPr>
          <p:nvPr/>
        </p:nvSpPr>
        <p:spPr bwMode="auto">
          <a:xfrm>
            <a:off x="6772275" y="4098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28683" name="Text Box 11"/>
          <p:cNvSpPr txBox="1">
            <a:spLocks noChangeArrowheads="1"/>
          </p:cNvSpPr>
          <p:nvPr/>
        </p:nvSpPr>
        <p:spPr bwMode="auto">
          <a:xfrm>
            <a:off x="6772275" y="44196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doc5:  (0, 1, 0)</a:t>
            </a:r>
          </a:p>
        </p:txBody>
      </p:sp>
      <p:sp>
        <p:nvSpPr>
          <p:cNvPr id="28684" name="Text Box 12"/>
          <p:cNvSpPr txBox="1">
            <a:spLocks noChangeArrowheads="1"/>
          </p:cNvSpPr>
          <p:nvPr/>
        </p:nvSpPr>
        <p:spPr bwMode="auto">
          <a:xfrm>
            <a:off x="6772275" y="4708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doc6:  (0, 1, 0)</a:t>
            </a:r>
          </a:p>
        </p:txBody>
      </p:sp>
      <p:sp>
        <p:nvSpPr>
          <p:cNvPr id="28685" name="Text Box 13"/>
          <p:cNvSpPr txBox="1">
            <a:spLocks noChangeArrowheads="1"/>
          </p:cNvSpPr>
          <p:nvPr/>
        </p:nvSpPr>
        <p:spPr bwMode="auto">
          <a:xfrm>
            <a:off x="6772275" y="5013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doc7:  (1, 0, 0)</a:t>
            </a:r>
          </a:p>
        </p:txBody>
      </p:sp>
      <p:sp>
        <p:nvSpPr>
          <p:cNvPr id="28686" name="Text Box 14"/>
          <p:cNvSpPr txBox="1">
            <a:spLocks noChangeArrowheads="1"/>
          </p:cNvSpPr>
          <p:nvPr/>
        </p:nvSpPr>
        <p:spPr bwMode="auto">
          <a:xfrm>
            <a:off x="6772275" y="53181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doc8:  (1, 1, 0)</a:t>
            </a:r>
          </a:p>
        </p:txBody>
      </p:sp>
      <p:sp>
        <p:nvSpPr>
          <p:cNvPr id="28687" name="Text Box 15"/>
          <p:cNvSpPr txBox="1">
            <a:spLocks noChangeArrowheads="1"/>
          </p:cNvSpPr>
          <p:nvPr/>
        </p:nvSpPr>
        <p:spPr bwMode="auto">
          <a:xfrm>
            <a:off x="6772275" y="5622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doc9:  (0, 0, 1)</a:t>
            </a:r>
          </a:p>
        </p:txBody>
      </p:sp>
      <p:sp>
        <p:nvSpPr>
          <p:cNvPr id="277520" name="Text Box 16"/>
          <p:cNvSpPr txBox="1">
            <a:spLocks noChangeArrowheads="1"/>
          </p:cNvSpPr>
          <p:nvPr/>
        </p:nvSpPr>
        <p:spPr bwMode="auto">
          <a:xfrm>
            <a:off x="6772275" y="5927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doc10:  (1, 0,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Use of inverted file</a:t>
            </a:r>
          </a:p>
        </p:txBody>
      </p:sp>
      <p:sp>
        <p:nvSpPr>
          <p:cNvPr id="29699" name="Rectangle 3"/>
          <p:cNvSpPr>
            <a:spLocks noGrp="1" noChangeArrowheads="1"/>
          </p:cNvSpPr>
          <p:nvPr>
            <p:ph idx="1"/>
          </p:nvPr>
        </p:nvSpPr>
        <p:spPr bwMode="auto">
          <a:xfrm>
            <a:off x="514350" y="1600200"/>
            <a:ext cx="9258300" cy="12350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29700" name="Text Box 4"/>
          <p:cNvSpPr txBox="1">
            <a:spLocks noChangeArrowheads="1"/>
          </p:cNvSpPr>
          <p:nvPr/>
        </p:nvSpPr>
        <p:spPr bwMode="auto">
          <a:xfrm>
            <a:off x="3043238" y="3733800"/>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doc12</a:t>
            </a:r>
          </a:p>
        </p:txBody>
      </p:sp>
      <p:sp>
        <p:nvSpPr>
          <p:cNvPr id="29701" name="Text Box 5"/>
          <p:cNvSpPr txBox="1">
            <a:spLocks noChangeArrowheads="1"/>
          </p:cNvSpPr>
          <p:nvPr/>
        </p:nvSpPr>
        <p:spPr bwMode="auto">
          <a:xfrm>
            <a:off x="4629150" y="3733800"/>
            <a:ext cx="128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doc11</a:t>
            </a:r>
            <a:br>
              <a:rPr lang="en-US" altLang="en-US" sz="2000">
                <a:latin typeface="Comic Sans MS" panose="030F0702030302020204" pitchFamily="66" charset="0"/>
              </a:rPr>
            </a:br>
            <a:r>
              <a:rPr lang="en-US" altLang="en-US" sz="2000">
                <a:latin typeface="Comic Sans MS" panose="030F0702030302020204" pitchFamily="66" charset="0"/>
              </a:rPr>
              <a:t>doc12</a:t>
            </a:r>
          </a:p>
        </p:txBody>
      </p:sp>
      <p:sp>
        <p:nvSpPr>
          <p:cNvPr id="29702" name="Text Box 6"/>
          <p:cNvSpPr txBox="1">
            <a:spLocks noChangeArrowheads="1"/>
          </p:cNvSpPr>
          <p:nvPr/>
        </p:nvSpPr>
        <p:spPr bwMode="auto">
          <a:xfrm>
            <a:off x="6772275" y="28956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29703" name="Text Box 7"/>
          <p:cNvSpPr txBox="1">
            <a:spLocks noChangeArrowheads="1"/>
          </p:cNvSpPr>
          <p:nvPr/>
        </p:nvSpPr>
        <p:spPr bwMode="auto">
          <a:xfrm>
            <a:off x="6772275" y="3184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29704" name="Text Box 8"/>
          <p:cNvSpPr txBox="1">
            <a:spLocks noChangeArrowheads="1"/>
          </p:cNvSpPr>
          <p:nvPr/>
        </p:nvSpPr>
        <p:spPr bwMode="auto">
          <a:xfrm>
            <a:off x="6772275" y="3489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
        <p:nvSpPr>
          <p:cNvPr id="29705" name="Text Box 9"/>
          <p:cNvSpPr txBox="1">
            <a:spLocks noChangeArrowheads="1"/>
          </p:cNvSpPr>
          <p:nvPr/>
        </p:nvSpPr>
        <p:spPr bwMode="auto">
          <a:xfrm>
            <a:off x="6772275" y="37941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29706" name="Text Box 10"/>
          <p:cNvSpPr txBox="1">
            <a:spLocks noChangeArrowheads="1"/>
          </p:cNvSpPr>
          <p:nvPr/>
        </p:nvSpPr>
        <p:spPr bwMode="auto">
          <a:xfrm>
            <a:off x="6772275" y="4114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doc5:  (0, 1, 0)</a:t>
            </a:r>
          </a:p>
        </p:txBody>
      </p:sp>
      <p:sp>
        <p:nvSpPr>
          <p:cNvPr id="29707" name="Text Box 11"/>
          <p:cNvSpPr txBox="1">
            <a:spLocks noChangeArrowheads="1"/>
          </p:cNvSpPr>
          <p:nvPr/>
        </p:nvSpPr>
        <p:spPr bwMode="auto">
          <a:xfrm>
            <a:off x="6772275" y="4403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doc6:  (0, 1, 0)</a:t>
            </a:r>
          </a:p>
        </p:txBody>
      </p:sp>
      <p:sp>
        <p:nvSpPr>
          <p:cNvPr id="29708" name="Text Box 12"/>
          <p:cNvSpPr txBox="1">
            <a:spLocks noChangeArrowheads="1"/>
          </p:cNvSpPr>
          <p:nvPr/>
        </p:nvSpPr>
        <p:spPr bwMode="auto">
          <a:xfrm>
            <a:off x="6772275" y="4708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doc7:  (1, 0, 0)</a:t>
            </a:r>
          </a:p>
        </p:txBody>
      </p:sp>
      <p:sp>
        <p:nvSpPr>
          <p:cNvPr id="29709" name="Text Box 13"/>
          <p:cNvSpPr txBox="1">
            <a:spLocks noChangeArrowheads="1"/>
          </p:cNvSpPr>
          <p:nvPr/>
        </p:nvSpPr>
        <p:spPr bwMode="auto">
          <a:xfrm>
            <a:off x="6772275" y="5013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doc8:  (1, 1, 0)</a:t>
            </a:r>
          </a:p>
        </p:txBody>
      </p:sp>
      <p:sp>
        <p:nvSpPr>
          <p:cNvPr id="29710" name="Text Box 14"/>
          <p:cNvSpPr txBox="1">
            <a:spLocks noChangeArrowheads="1"/>
          </p:cNvSpPr>
          <p:nvPr/>
        </p:nvSpPr>
        <p:spPr bwMode="auto">
          <a:xfrm>
            <a:off x="6772275" y="53181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doc9:  (0, 0, 1)</a:t>
            </a:r>
          </a:p>
        </p:txBody>
      </p:sp>
      <p:sp>
        <p:nvSpPr>
          <p:cNvPr id="29711" name="Text Box 15"/>
          <p:cNvSpPr txBox="1">
            <a:spLocks noChangeArrowheads="1"/>
          </p:cNvSpPr>
          <p:nvPr/>
        </p:nvSpPr>
        <p:spPr bwMode="auto">
          <a:xfrm>
            <a:off x="6772275" y="5622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doc10:  (1, 0, 0)</a:t>
            </a:r>
          </a:p>
        </p:txBody>
      </p:sp>
      <p:sp>
        <p:nvSpPr>
          <p:cNvPr id="279568" name="Text Box 16"/>
          <p:cNvSpPr txBox="1">
            <a:spLocks noChangeArrowheads="1"/>
          </p:cNvSpPr>
          <p:nvPr/>
        </p:nvSpPr>
        <p:spPr bwMode="auto">
          <a:xfrm>
            <a:off x="6772275" y="5927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doc11:  (0, 0,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0888" y="0"/>
            <a:ext cx="8743950" cy="1143000"/>
          </a:xfrm>
        </p:spPr>
        <p:txBody>
          <a:bodyPr/>
          <a:lstStyle/>
          <a:p>
            <a:pPr eaLnBrk="1" hangingPunct="1"/>
            <a:r>
              <a:rPr lang="en-US" altLang="en-US"/>
              <a:t>Use of inverted file</a:t>
            </a:r>
          </a:p>
        </p:txBody>
      </p:sp>
      <p:sp>
        <p:nvSpPr>
          <p:cNvPr id="30723" name="Rectangle 3"/>
          <p:cNvSpPr>
            <a:spLocks noGrp="1" noChangeArrowheads="1"/>
          </p:cNvSpPr>
          <p:nvPr>
            <p:ph idx="1"/>
          </p:nvPr>
        </p:nvSpPr>
        <p:spPr bwMode="auto">
          <a:xfrm>
            <a:off x="534988" y="908050"/>
            <a:ext cx="9258300" cy="194468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normAutofit/>
          </a:bodyPr>
          <a:lstStyle/>
          <a:p>
            <a:pPr eaLnBrk="1" hangingPunct="1">
              <a:lnSpc>
                <a:spcPct val="90000"/>
              </a:lnSpc>
            </a:pPr>
            <a:r>
              <a:rPr lang="en-US" altLang="en-US" sz="2800"/>
              <a:t>Boolean query: </a:t>
            </a:r>
            <a:r>
              <a:rPr lang="en-US" altLang="en-US" sz="2400">
                <a:latin typeface="Comic Sans MS" panose="030F0702030302020204" pitchFamily="66" charset="0"/>
              </a:rPr>
              <a:t>(A or B) and C</a:t>
            </a:r>
          </a:p>
          <a:p>
            <a:pPr lvl="1" eaLnBrk="1" hangingPunct="1">
              <a:lnSpc>
                <a:spcPct val="90000"/>
              </a:lnSpc>
            </a:pPr>
            <a:r>
              <a:rPr lang="en-US" altLang="en-US" sz="2400"/>
              <a:t>disjunctive normal form:</a:t>
            </a:r>
          </a:p>
          <a:p>
            <a:pPr lvl="1" eaLnBrk="1" hangingPunct="1">
              <a:lnSpc>
                <a:spcPct val="90000"/>
              </a:lnSpc>
              <a:buFontTx/>
              <a:buNone/>
            </a:pPr>
            <a:r>
              <a:rPr lang="en-US" altLang="en-US" sz="2400"/>
              <a:t>	(1, 0, 1) OR (0, 1, 1) OR (1, 1, 1)</a:t>
            </a:r>
          </a:p>
          <a:p>
            <a:pPr lvl="1" eaLnBrk="1" hangingPunct="1">
              <a:lnSpc>
                <a:spcPct val="90000"/>
              </a:lnSpc>
            </a:pPr>
            <a:r>
              <a:rPr lang="en-US" altLang="en-US" sz="2400"/>
              <a:t>retrieve lists of document ids from inverted file corresponding to A, B and C</a:t>
            </a:r>
          </a:p>
        </p:txBody>
      </p:sp>
      <p:sp>
        <p:nvSpPr>
          <p:cNvPr id="30724" name="Text Box 4"/>
          <p:cNvSpPr txBox="1">
            <a:spLocks noChangeArrowheads="1"/>
          </p:cNvSpPr>
          <p:nvPr/>
        </p:nvSpPr>
        <p:spPr bwMode="auto">
          <a:xfrm>
            <a:off x="3043238" y="3733800"/>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doc12</a:t>
            </a:r>
          </a:p>
        </p:txBody>
      </p:sp>
      <p:sp>
        <p:nvSpPr>
          <p:cNvPr id="30725" name="Text Box 5"/>
          <p:cNvSpPr txBox="1">
            <a:spLocks noChangeArrowheads="1"/>
          </p:cNvSpPr>
          <p:nvPr/>
        </p:nvSpPr>
        <p:spPr bwMode="auto">
          <a:xfrm>
            <a:off x="4629150" y="3733800"/>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doc12</a:t>
            </a:r>
          </a:p>
        </p:txBody>
      </p:sp>
      <p:sp>
        <p:nvSpPr>
          <p:cNvPr id="30726" name="Text Box 6"/>
          <p:cNvSpPr txBox="1">
            <a:spLocks noChangeArrowheads="1"/>
          </p:cNvSpPr>
          <p:nvPr/>
        </p:nvSpPr>
        <p:spPr bwMode="auto">
          <a:xfrm>
            <a:off x="6772275" y="2590800"/>
            <a:ext cx="257175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30727" name="Text Box 7"/>
          <p:cNvSpPr txBox="1">
            <a:spLocks noChangeArrowheads="1"/>
          </p:cNvSpPr>
          <p:nvPr/>
        </p:nvSpPr>
        <p:spPr bwMode="auto">
          <a:xfrm>
            <a:off x="6772275" y="2879725"/>
            <a:ext cx="2657475"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30728" name="Text Box 8"/>
          <p:cNvSpPr txBox="1">
            <a:spLocks noChangeArrowheads="1"/>
          </p:cNvSpPr>
          <p:nvPr/>
        </p:nvSpPr>
        <p:spPr bwMode="auto">
          <a:xfrm>
            <a:off x="6772275" y="3184525"/>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doc3:  (1, 1, 0)</a:t>
            </a:r>
          </a:p>
        </p:txBody>
      </p:sp>
      <p:sp>
        <p:nvSpPr>
          <p:cNvPr id="30729" name="Text Box 9"/>
          <p:cNvSpPr txBox="1">
            <a:spLocks noChangeArrowheads="1"/>
          </p:cNvSpPr>
          <p:nvPr/>
        </p:nvSpPr>
        <p:spPr bwMode="auto">
          <a:xfrm>
            <a:off x="6772275" y="3489325"/>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30730" name="Text Box 10"/>
          <p:cNvSpPr txBox="1">
            <a:spLocks noChangeArrowheads="1"/>
          </p:cNvSpPr>
          <p:nvPr/>
        </p:nvSpPr>
        <p:spPr bwMode="auto">
          <a:xfrm>
            <a:off x="6772275" y="3810000"/>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doc5:  (0, 1, 0)</a:t>
            </a:r>
          </a:p>
        </p:txBody>
      </p:sp>
      <p:sp>
        <p:nvSpPr>
          <p:cNvPr id="30731" name="Text Box 11"/>
          <p:cNvSpPr txBox="1">
            <a:spLocks noChangeArrowheads="1"/>
          </p:cNvSpPr>
          <p:nvPr/>
        </p:nvSpPr>
        <p:spPr bwMode="auto">
          <a:xfrm>
            <a:off x="6772275" y="4098925"/>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doc6:  (0, 1, 0)</a:t>
            </a:r>
          </a:p>
        </p:txBody>
      </p:sp>
      <p:sp>
        <p:nvSpPr>
          <p:cNvPr id="30732" name="Text Box 12"/>
          <p:cNvSpPr txBox="1">
            <a:spLocks noChangeArrowheads="1"/>
          </p:cNvSpPr>
          <p:nvPr/>
        </p:nvSpPr>
        <p:spPr bwMode="auto">
          <a:xfrm>
            <a:off x="6772275" y="4403725"/>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doc7:  (1, 0, 0)</a:t>
            </a:r>
          </a:p>
        </p:txBody>
      </p:sp>
      <p:sp>
        <p:nvSpPr>
          <p:cNvPr id="30733" name="Text Box 13"/>
          <p:cNvSpPr txBox="1">
            <a:spLocks noChangeArrowheads="1"/>
          </p:cNvSpPr>
          <p:nvPr/>
        </p:nvSpPr>
        <p:spPr bwMode="auto">
          <a:xfrm>
            <a:off x="6772275" y="4708525"/>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doc8:  (1, 1, 0)</a:t>
            </a:r>
          </a:p>
        </p:txBody>
      </p:sp>
      <p:sp>
        <p:nvSpPr>
          <p:cNvPr id="30734" name="Text Box 14"/>
          <p:cNvSpPr txBox="1">
            <a:spLocks noChangeArrowheads="1"/>
          </p:cNvSpPr>
          <p:nvPr/>
        </p:nvSpPr>
        <p:spPr bwMode="auto">
          <a:xfrm>
            <a:off x="6772275" y="5013325"/>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doc9:  (0, 0, 1)</a:t>
            </a:r>
          </a:p>
        </p:txBody>
      </p:sp>
      <p:sp>
        <p:nvSpPr>
          <p:cNvPr id="30735" name="Text Box 15"/>
          <p:cNvSpPr txBox="1">
            <a:spLocks noChangeArrowheads="1"/>
          </p:cNvSpPr>
          <p:nvPr/>
        </p:nvSpPr>
        <p:spPr bwMode="auto">
          <a:xfrm>
            <a:off x="6772275" y="5318125"/>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doc10:  (1, 0, 0)</a:t>
            </a:r>
          </a:p>
        </p:txBody>
      </p:sp>
      <p:sp>
        <p:nvSpPr>
          <p:cNvPr id="30736" name="Text Box 16"/>
          <p:cNvSpPr txBox="1">
            <a:spLocks noChangeArrowheads="1"/>
          </p:cNvSpPr>
          <p:nvPr/>
        </p:nvSpPr>
        <p:spPr bwMode="auto">
          <a:xfrm>
            <a:off x="6772275" y="5622925"/>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doc11:  (0, 0, 1)</a:t>
            </a:r>
          </a:p>
        </p:txBody>
      </p:sp>
      <p:sp>
        <p:nvSpPr>
          <p:cNvPr id="281617" name="Text Box 17"/>
          <p:cNvSpPr txBox="1">
            <a:spLocks noChangeArrowheads="1"/>
          </p:cNvSpPr>
          <p:nvPr/>
        </p:nvSpPr>
        <p:spPr bwMode="auto">
          <a:xfrm>
            <a:off x="6772275" y="5927725"/>
            <a:ext cx="2400300"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doc12:  (0, 1, 1)</a:t>
            </a:r>
          </a:p>
        </p:txBody>
      </p:sp>
      <p:sp>
        <p:nvSpPr>
          <p:cNvPr id="281618" name="Rectangle 18"/>
          <p:cNvSpPr>
            <a:spLocks noChangeArrowheads="1"/>
          </p:cNvSpPr>
          <p:nvPr/>
        </p:nvSpPr>
        <p:spPr bwMode="auto">
          <a:xfrm>
            <a:off x="2486025" y="3429000"/>
            <a:ext cx="3857625"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30739" name="Text Box 19"/>
          <p:cNvSpPr txBox="1">
            <a:spLocks noChangeArrowheads="1"/>
          </p:cNvSpPr>
          <p:nvPr/>
        </p:nvSpPr>
        <p:spPr bwMode="auto">
          <a:xfrm>
            <a:off x="3043238" y="3733800"/>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doc12</a:t>
            </a:r>
          </a:p>
        </p:txBody>
      </p:sp>
      <p:sp>
        <p:nvSpPr>
          <p:cNvPr id="30740" name="Text Box 20"/>
          <p:cNvSpPr txBox="1">
            <a:spLocks noChangeArrowheads="1"/>
          </p:cNvSpPr>
          <p:nvPr/>
        </p:nvSpPr>
        <p:spPr bwMode="auto">
          <a:xfrm>
            <a:off x="4629150" y="3733800"/>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7" grpId="0" animBg="1" autoUpdateAnimBg="0"/>
      <p:bldP spid="28161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22325" y="0"/>
            <a:ext cx="8743950" cy="1131888"/>
          </a:xfrm>
        </p:spPr>
        <p:txBody>
          <a:bodyPr/>
          <a:lstStyle/>
          <a:p>
            <a:pPr eaLnBrk="1" hangingPunct="1"/>
            <a:r>
              <a:rPr lang="en-US" altLang="en-US"/>
              <a:t>Use of inverted file</a:t>
            </a:r>
          </a:p>
        </p:txBody>
      </p:sp>
      <p:sp>
        <p:nvSpPr>
          <p:cNvPr id="31747" name="Rectangle 3"/>
          <p:cNvSpPr>
            <a:spLocks noGrp="1" noChangeArrowheads="1"/>
          </p:cNvSpPr>
          <p:nvPr>
            <p:ph idx="1"/>
          </p:nvPr>
        </p:nvSpPr>
        <p:spPr bwMode="auto">
          <a:xfrm>
            <a:off x="534988" y="908050"/>
            <a:ext cx="9258300" cy="15843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Boolean query: </a:t>
            </a:r>
            <a:r>
              <a:rPr lang="en-US" altLang="en-US" sz="2800">
                <a:latin typeface="Comic Sans MS" panose="030F0702030302020204" pitchFamily="66" charset="0"/>
              </a:rPr>
              <a:t>(A or B) and C</a:t>
            </a:r>
          </a:p>
          <a:p>
            <a:pPr lvl="1" eaLnBrk="1" hangingPunct="1">
              <a:lnSpc>
                <a:spcPct val="90000"/>
              </a:lnSpc>
            </a:pPr>
            <a:r>
              <a:rPr lang="en-US" altLang="en-US"/>
              <a:t>disjunctive normal form:</a:t>
            </a:r>
          </a:p>
          <a:p>
            <a:pPr lvl="1" eaLnBrk="1" hangingPunct="1">
              <a:lnSpc>
                <a:spcPct val="90000"/>
              </a:lnSpc>
              <a:buFontTx/>
              <a:buNone/>
            </a:pPr>
            <a:r>
              <a:rPr lang="en-US" altLang="en-US"/>
              <a:t>	(1, 0, 1) OR (0, 1, 1) OR (1, 1, 1)</a:t>
            </a:r>
          </a:p>
        </p:txBody>
      </p:sp>
      <p:sp>
        <p:nvSpPr>
          <p:cNvPr id="31748" name="Text Box 4"/>
          <p:cNvSpPr txBox="1">
            <a:spLocks noChangeArrowheads="1"/>
          </p:cNvSpPr>
          <p:nvPr/>
        </p:nvSpPr>
        <p:spPr bwMode="auto">
          <a:xfrm>
            <a:off x="6772275" y="2590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31749" name="Text Box 5"/>
          <p:cNvSpPr txBox="1">
            <a:spLocks noChangeArrowheads="1"/>
          </p:cNvSpPr>
          <p:nvPr/>
        </p:nvSpPr>
        <p:spPr bwMode="auto">
          <a:xfrm>
            <a:off x="6772275" y="2879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31750" name="Text Box 6"/>
          <p:cNvSpPr txBox="1">
            <a:spLocks noChangeArrowheads="1"/>
          </p:cNvSpPr>
          <p:nvPr/>
        </p:nvSpPr>
        <p:spPr bwMode="auto">
          <a:xfrm>
            <a:off x="6772275" y="3184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doc3:  (1, 1, 0)</a:t>
            </a:r>
          </a:p>
        </p:txBody>
      </p:sp>
      <p:sp>
        <p:nvSpPr>
          <p:cNvPr id="31751" name="Text Box 7"/>
          <p:cNvSpPr txBox="1">
            <a:spLocks noChangeArrowheads="1"/>
          </p:cNvSpPr>
          <p:nvPr/>
        </p:nvSpPr>
        <p:spPr bwMode="auto">
          <a:xfrm>
            <a:off x="6772275" y="3489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31752" name="Text Box 8"/>
          <p:cNvSpPr txBox="1">
            <a:spLocks noChangeArrowheads="1"/>
          </p:cNvSpPr>
          <p:nvPr/>
        </p:nvSpPr>
        <p:spPr bwMode="auto">
          <a:xfrm>
            <a:off x="6772275" y="38100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doc5:  (0, 1, 0)</a:t>
            </a:r>
          </a:p>
        </p:txBody>
      </p:sp>
      <p:sp>
        <p:nvSpPr>
          <p:cNvPr id="31753" name="Text Box 9"/>
          <p:cNvSpPr txBox="1">
            <a:spLocks noChangeArrowheads="1"/>
          </p:cNvSpPr>
          <p:nvPr/>
        </p:nvSpPr>
        <p:spPr bwMode="auto">
          <a:xfrm>
            <a:off x="6772275" y="4098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doc6:  (0, 1, 0)</a:t>
            </a:r>
          </a:p>
        </p:txBody>
      </p:sp>
      <p:sp>
        <p:nvSpPr>
          <p:cNvPr id="31754" name="Text Box 10"/>
          <p:cNvSpPr txBox="1">
            <a:spLocks noChangeArrowheads="1"/>
          </p:cNvSpPr>
          <p:nvPr/>
        </p:nvSpPr>
        <p:spPr bwMode="auto">
          <a:xfrm>
            <a:off x="6772275" y="4403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doc7:  (1, 0, 0)</a:t>
            </a:r>
          </a:p>
        </p:txBody>
      </p:sp>
      <p:sp>
        <p:nvSpPr>
          <p:cNvPr id="31755" name="Text Box 11"/>
          <p:cNvSpPr txBox="1">
            <a:spLocks noChangeArrowheads="1"/>
          </p:cNvSpPr>
          <p:nvPr/>
        </p:nvSpPr>
        <p:spPr bwMode="auto">
          <a:xfrm>
            <a:off x="6772275" y="47085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doc8:  (1, 1, 0)</a:t>
            </a:r>
          </a:p>
        </p:txBody>
      </p:sp>
      <p:sp>
        <p:nvSpPr>
          <p:cNvPr id="31756" name="Text Box 12"/>
          <p:cNvSpPr txBox="1">
            <a:spLocks noChangeArrowheads="1"/>
          </p:cNvSpPr>
          <p:nvPr/>
        </p:nvSpPr>
        <p:spPr bwMode="auto">
          <a:xfrm>
            <a:off x="6772275" y="5013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doc9:  (0, 0, 1)</a:t>
            </a:r>
          </a:p>
        </p:txBody>
      </p:sp>
      <p:sp>
        <p:nvSpPr>
          <p:cNvPr id="31757" name="Text Box 13"/>
          <p:cNvSpPr txBox="1">
            <a:spLocks noChangeArrowheads="1"/>
          </p:cNvSpPr>
          <p:nvPr/>
        </p:nvSpPr>
        <p:spPr bwMode="auto">
          <a:xfrm>
            <a:off x="6772275" y="53181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doc10:  (1, 0, 0)</a:t>
            </a:r>
          </a:p>
        </p:txBody>
      </p:sp>
      <p:sp>
        <p:nvSpPr>
          <p:cNvPr id="31758" name="Text Box 14"/>
          <p:cNvSpPr txBox="1">
            <a:spLocks noChangeArrowheads="1"/>
          </p:cNvSpPr>
          <p:nvPr/>
        </p:nvSpPr>
        <p:spPr bwMode="auto">
          <a:xfrm>
            <a:off x="6772275" y="56229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doc11:  (0, 0, 1)</a:t>
            </a:r>
          </a:p>
        </p:txBody>
      </p:sp>
      <p:sp>
        <p:nvSpPr>
          <p:cNvPr id="31759" name="Text Box 15"/>
          <p:cNvSpPr txBox="1">
            <a:spLocks noChangeArrowheads="1"/>
          </p:cNvSpPr>
          <p:nvPr/>
        </p:nvSpPr>
        <p:spPr bwMode="auto">
          <a:xfrm>
            <a:off x="6772275" y="5927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doc12:  (0, 1, 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9" name="Rectangle 15"/>
          <p:cNvSpPr>
            <a:spLocks noGrp="1" noChangeArrowheads="1"/>
          </p:cNvSpPr>
          <p:nvPr>
            <p:ph type="title"/>
          </p:nvPr>
        </p:nvSpPr>
        <p:spPr>
          <a:xfrm>
            <a:off x="822325" y="0"/>
            <a:ext cx="8743950" cy="1143000"/>
          </a:xfrm>
          <a:noFill/>
        </p:spPr>
        <p:txBody>
          <a:bodyPr/>
          <a:lstStyle/>
          <a:p>
            <a:pPr eaLnBrk="1" hangingPunct="1"/>
            <a:r>
              <a:rPr lang="en-US" altLang="en-US"/>
              <a:t>Use of inverted file</a:t>
            </a:r>
          </a:p>
        </p:txBody>
      </p:sp>
      <p:sp>
        <p:nvSpPr>
          <p:cNvPr id="32770" name="Rectangle 2"/>
          <p:cNvSpPr>
            <a:spLocks noGrp="1" noChangeArrowheads="1"/>
          </p:cNvSpPr>
          <p:nvPr>
            <p:ph idx="1"/>
          </p:nvPr>
        </p:nvSpPr>
        <p:spPr bwMode="auto">
          <a:xfrm>
            <a:off x="606425" y="908050"/>
            <a:ext cx="9258300" cy="165735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Boolean query: </a:t>
            </a:r>
            <a:r>
              <a:rPr lang="en-US" altLang="en-US" sz="2800">
                <a:latin typeface="Comic Sans MS" panose="030F0702030302020204" pitchFamily="66" charset="0"/>
              </a:rPr>
              <a:t>(A or B) and C</a:t>
            </a:r>
          </a:p>
          <a:p>
            <a:pPr lvl="1" eaLnBrk="1" hangingPunct="1">
              <a:lnSpc>
                <a:spcPct val="90000"/>
              </a:lnSpc>
            </a:pPr>
            <a:r>
              <a:rPr lang="en-US" altLang="en-US"/>
              <a:t>disjunctive normal form:</a:t>
            </a:r>
          </a:p>
          <a:p>
            <a:pPr lvl="1" eaLnBrk="1" hangingPunct="1">
              <a:lnSpc>
                <a:spcPct val="90000"/>
              </a:lnSpc>
              <a:buFontTx/>
              <a:buNone/>
            </a:pPr>
            <a:r>
              <a:rPr lang="en-US" altLang="en-US"/>
              <a:t>	(1, 0, 1) OR (0, 1, 1) OR (1, 1, 1)</a:t>
            </a:r>
          </a:p>
        </p:txBody>
      </p:sp>
      <p:sp>
        <p:nvSpPr>
          <p:cNvPr id="32771" name="Text Box 3"/>
          <p:cNvSpPr txBox="1">
            <a:spLocks noChangeArrowheads="1"/>
          </p:cNvSpPr>
          <p:nvPr/>
        </p:nvSpPr>
        <p:spPr bwMode="auto">
          <a:xfrm>
            <a:off x="6772275" y="2590800"/>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32772" name="Text Box 4"/>
          <p:cNvSpPr txBox="1">
            <a:spLocks noChangeArrowheads="1"/>
          </p:cNvSpPr>
          <p:nvPr/>
        </p:nvSpPr>
        <p:spPr bwMode="auto">
          <a:xfrm>
            <a:off x="6772275" y="2879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32773" name="Text Box 5"/>
          <p:cNvSpPr txBox="1">
            <a:spLocks noChangeArrowheads="1"/>
          </p:cNvSpPr>
          <p:nvPr/>
        </p:nvSpPr>
        <p:spPr bwMode="auto">
          <a:xfrm>
            <a:off x="6772275" y="34893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32774" name="Text Box 6"/>
          <p:cNvSpPr txBox="1">
            <a:spLocks noChangeArrowheads="1"/>
          </p:cNvSpPr>
          <p:nvPr/>
        </p:nvSpPr>
        <p:spPr bwMode="auto">
          <a:xfrm>
            <a:off x="6772275" y="592772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doc12:  (0, 1, 1)</a:t>
            </a:r>
          </a:p>
        </p:txBody>
      </p:sp>
      <p:sp>
        <p:nvSpPr>
          <p:cNvPr id="285703" name="Rectangle 7"/>
          <p:cNvSpPr>
            <a:spLocks noChangeArrowheads="1"/>
          </p:cNvSpPr>
          <p:nvPr/>
        </p:nvSpPr>
        <p:spPr bwMode="auto">
          <a:xfrm>
            <a:off x="6172200" y="3505200"/>
            <a:ext cx="3171825" cy="30480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grpSp>
        <p:nvGrpSpPr>
          <p:cNvPr id="2" name="Group 8"/>
          <p:cNvGrpSpPr>
            <a:grpSpLocks/>
          </p:cNvGrpSpPr>
          <p:nvPr/>
        </p:nvGrpSpPr>
        <p:grpSpPr bwMode="auto">
          <a:xfrm>
            <a:off x="6772275" y="2590800"/>
            <a:ext cx="2400300" cy="1311275"/>
            <a:chOff x="3792" y="1632"/>
            <a:chExt cx="1344" cy="826"/>
          </a:xfrm>
        </p:grpSpPr>
        <p:sp>
          <p:nvSpPr>
            <p:cNvPr id="32780" name="Text Box 9"/>
            <p:cNvSpPr txBox="1">
              <a:spLocks noChangeArrowheads="1"/>
            </p:cNvSpPr>
            <p:nvPr/>
          </p:nvSpPr>
          <p:spPr bwMode="auto">
            <a:xfrm>
              <a:off x="3792" y="1632"/>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(1, 0, 1)</a:t>
              </a:r>
            </a:p>
          </p:txBody>
        </p:sp>
        <p:sp>
          <p:nvSpPr>
            <p:cNvPr id="32781" name="Text Box 10"/>
            <p:cNvSpPr txBox="1">
              <a:spLocks noChangeArrowheads="1"/>
            </p:cNvSpPr>
            <p:nvPr/>
          </p:nvSpPr>
          <p:spPr bwMode="auto">
            <a:xfrm>
              <a:off x="3792" y="1814"/>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(0, 1, 1)</a:t>
              </a:r>
            </a:p>
          </p:txBody>
        </p:sp>
        <p:sp>
          <p:nvSpPr>
            <p:cNvPr id="32782" name="Text Box 11"/>
            <p:cNvSpPr txBox="1">
              <a:spLocks noChangeArrowheads="1"/>
            </p:cNvSpPr>
            <p:nvPr/>
          </p:nvSpPr>
          <p:spPr bwMode="auto">
            <a:xfrm>
              <a:off x="3792" y="201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doc4:  (1, 0, 1)</a:t>
              </a:r>
            </a:p>
          </p:txBody>
        </p:sp>
        <p:sp>
          <p:nvSpPr>
            <p:cNvPr id="32783" name="Text Box 12"/>
            <p:cNvSpPr txBox="1">
              <a:spLocks noChangeArrowheads="1"/>
            </p:cNvSpPr>
            <p:nvPr/>
          </p:nvSpPr>
          <p:spPr bwMode="auto">
            <a:xfrm>
              <a:off x="3792" y="2208"/>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doc12:  (0, 1, 1)</a:t>
              </a:r>
            </a:p>
          </p:txBody>
        </p:sp>
      </p:grpSp>
      <p:sp>
        <p:nvSpPr>
          <p:cNvPr id="32777" name="Text Box 13"/>
          <p:cNvSpPr txBox="1">
            <a:spLocks noChangeArrowheads="1"/>
          </p:cNvSpPr>
          <p:nvPr/>
        </p:nvSpPr>
        <p:spPr bwMode="auto">
          <a:xfrm>
            <a:off x="1028700" y="4038600"/>
            <a:ext cx="72009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lvl="1">
              <a:spcBef>
                <a:spcPct val="0"/>
              </a:spcBef>
              <a:buFontTx/>
              <a:buNone/>
            </a:pPr>
            <a:endParaRPr lang="en-US" altLang="en-US"/>
          </a:p>
          <a:p>
            <a:pPr>
              <a:spcBef>
                <a:spcPct val="50000"/>
              </a:spcBef>
              <a:buFontTx/>
              <a:buNone/>
            </a:pPr>
            <a:endParaRPr lang="en-US" altLang="en-US"/>
          </a:p>
        </p:txBody>
      </p:sp>
      <p:sp>
        <p:nvSpPr>
          <p:cNvPr id="285710" name="Rectangle 14"/>
          <p:cNvSpPr>
            <a:spLocks noChangeArrowheads="1"/>
          </p:cNvSpPr>
          <p:nvPr/>
        </p:nvSpPr>
        <p:spPr bwMode="auto">
          <a:xfrm>
            <a:off x="685800" y="4114800"/>
            <a:ext cx="91725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a:sym typeface="Symbol" panose="05050102010706020507" pitchFamily="18" charset="2"/>
              </a:rPr>
              <a:t>report number of hits to user (4)</a:t>
            </a:r>
          </a:p>
          <a:p>
            <a:pPr lvl="1">
              <a:spcBef>
                <a:spcPct val="0"/>
              </a:spcBef>
              <a:buFontTx/>
              <a:buNone/>
            </a:pPr>
            <a:r>
              <a:rPr lang="en-US" altLang="en-US">
                <a:sym typeface="Symbol" panose="05050102010706020507" pitchFamily="18" charset="2"/>
              </a:rPr>
              <a:t>(Note: can be done before any ‘hits’ are retrieved</a:t>
            </a:r>
          </a:p>
          <a:p>
            <a:pPr>
              <a:spcBef>
                <a:spcPct val="0"/>
              </a:spcBef>
              <a:buFontTx/>
              <a:buNone/>
            </a:pPr>
            <a:r>
              <a:rPr lang="en-US" altLang="en-US">
                <a:sym typeface="Symbol" panose="05050102010706020507" pitchFamily="18" charset="2"/>
              </a:rPr>
              <a:t>retrieve all objects using ‘pointers’:</a:t>
            </a:r>
            <a:br>
              <a:rPr lang="en-US" altLang="en-US">
                <a:sym typeface="Symbol" panose="05050102010706020507" pitchFamily="18" charset="2"/>
              </a:rPr>
            </a:br>
            <a:r>
              <a:rPr lang="en-US" altLang="en-US">
                <a:sym typeface="Symbol" panose="05050102010706020507" pitchFamily="18" charset="2"/>
              </a:rPr>
              <a:t>doc1, doc2, doc4 and doc12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0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85710">
                                            <p:txEl>
                                              <p:pRg st="0" end="0"/>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85710">
                                            <p:txEl>
                                              <p:pRg st="1" end="1"/>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857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3" grpId="0" animBg="1"/>
      <p:bldP spid="285710"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22325" y="0"/>
            <a:ext cx="8743950" cy="1143000"/>
          </a:xfrm>
        </p:spPr>
        <p:txBody>
          <a:bodyPr/>
          <a:lstStyle/>
          <a:p>
            <a:pPr eaLnBrk="1" hangingPunct="1"/>
            <a:r>
              <a:rPr lang="en-US" altLang="en-US"/>
              <a:t>The relational problem</a:t>
            </a:r>
          </a:p>
        </p:txBody>
      </p:sp>
      <p:sp>
        <p:nvSpPr>
          <p:cNvPr id="6148" name="Rectangle 4"/>
          <p:cNvSpPr>
            <a:spLocks noGrp="1" noChangeArrowheads="1"/>
          </p:cNvSpPr>
          <p:nvPr>
            <p:ph idx="1"/>
          </p:nvPr>
        </p:nvSpPr>
        <p:spPr bwMode="auto">
          <a:xfrm>
            <a:off x="822325" y="1052513"/>
            <a:ext cx="8743950" cy="1296987"/>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spcBef>
                <a:spcPct val="50000"/>
              </a:spcBef>
            </a:pPr>
            <a:r>
              <a:rPr lang="en-US" altLang="en-US"/>
              <a:t>Rather than hold full text, why not do content analysis, extract the index terms (keywords), and hold these in a relational database?</a:t>
            </a:r>
            <a:endParaRPr lang="en-US" altLang="en-US" sz="2800"/>
          </a:p>
        </p:txBody>
      </p:sp>
      <p:sp>
        <p:nvSpPr>
          <p:cNvPr id="6147" name="Text Box 3"/>
          <p:cNvSpPr txBox="1">
            <a:spLocks noChangeArrowheads="1"/>
          </p:cNvSpPr>
          <p:nvPr/>
        </p:nvSpPr>
        <p:spPr bwMode="auto">
          <a:xfrm>
            <a:off x="685800" y="1447800"/>
            <a:ext cx="891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pPr>
            <a:endParaRPr lang="en-US" altLang="en-US" sz="2800">
              <a:latin typeface="Arial" panose="020B0604020202020204" pitchFamily="34" charset="0"/>
            </a:endParaRPr>
          </a:p>
        </p:txBody>
      </p:sp>
      <p:sp>
        <p:nvSpPr>
          <p:cNvPr id="6149" name="Text Box 5"/>
          <p:cNvSpPr txBox="1">
            <a:spLocks noChangeArrowheads="1"/>
          </p:cNvSpPr>
          <p:nvPr/>
        </p:nvSpPr>
        <p:spPr bwMode="auto">
          <a:xfrm>
            <a:off x="1285875" y="2971800"/>
            <a:ext cx="1800225"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lgn="ctr">
              <a:spcBef>
                <a:spcPct val="50000"/>
              </a:spcBef>
              <a:buFontTx/>
              <a:buNone/>
            </a:pPr>
            <a:r>
              <a:rPr lang="en-US" altLang="en-US">
                <a:solidFill>
                  <a:srgbClr val="FF0000"/>
                </a:solidFill>
                <a:latin typeface="Comic Sans MS" panose="030F0702030302020204" pitchFamily="66" charset="0"/>
              </a:rPr>
              <a:t>Module</a:t>
            </a:r>
            <a:endParaRPr lang="en-US" altLang="en-US"/>
          </a:p>
        </p:txBody>
      </p:sp>
      <p:sp>
        <p:nvSpPr>
          <p:cNvPr id="6150" name="Text Box 6"/>
          <p:cNvSpPr txBox="1">
            <a:spLocks noChangeArrowheads="1"/>
          </p:cNvSpPr>
          <p:nvPr/>
        </p:nvSpPr>
        <p:spPr bwMode="auto">
          <a:xfrm>
            <a:off x="5915025" y="2971800"/>
            <a:ext cx="2828925"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lgn="ctr">
              <a:spcBef>
                <a:spcPct val="50000"/>
              </a:spcBef>
              <a:buFontTx/>
              <a:buNone/>
            </a:pPr>
            <a:r>
              <a:rPr lang="en-US" altLang="en-US">
                <a:solidFill>
                  <a:srgbClr val="FF0000"/>
                </a:solidFill>
                <a:latin typeface="Comic Sans MS" panose="030F0702030302020204" pitchFamily="66" charset="0"/>
              </a:rPr>
              <a:t>Index term</a:t>
            </a:r>
            <a:endParaRPr lang="en-US" altLang="en-US"/>
          </a:p>
        </p:txBody>
      </p:sp>
      <p:sp>
        <p:nvSpPr>
          <p:cNvPr id="6151" name="Line 7"/>
          <p:cNvSpPr>
            <a:spLocks noChangeShapeType="1"/>
          </p:cNvSpPr>
          <p:nvPr/>
        </p:nvSpPr>
        <p:spPr bwMode="auto">
          <a:xfrm>
            <a:off x="3086100" y="3200400"/>
            <a:ext cx="28289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6152" name="Freeform 8"/>
          <p:cNvSpPr>
            <a:spLocks/>
          </p:cNvSpPr>
          <p:nvPr/>
        </p:nvSpPr>
        <p:spPr bwMode="auto">
          <a:xfrm>
            <a:off x="3086100" y="3048000"/>
            <a:ext cx="257175" cy="304800"/>
          </a:xfrm>
          <a:custGeom>
            <a:avLst/>
            <a:gdLst>
              <a:gd name="T0" fmla="*/ 0 w 144"/>
              <a:gd name="T1" fmla="*/ 192 h 192"/>
              <a:gd name="T2" fmla="*/ 144 w 144"/>
              <a:gd name="T3" fmla="*/ 96 h 192"/>
              <a:gd name="T4" fmla="*/ 0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72" y="160"/>
                  <a:pt x="144" y="128"/>
                  <a:pt x="144" y="96"/>
                </a:cubicBezTo>
                <a:cubicBezTo>
                  <a:pt x="144" y="64"/>
                  <a:pt x="72" y="32"/>
                  <a:pt x="0" y="0"/>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GB"/>
          </a:p>
        </p:txBody>
      </p:sp>
      <p:sp>
        <p:nvSpPr>
          <p:cNvPr id="6153" name="Freeform 9"/>
          <p:cNvSpPr>
            <a:spLocks/>
          </p:cNvSpPr>
          <p:nvPr/>
        </p:nvSpPr>
        <p:spPr bwMode="auto">
          <a:xfrm flipH="1">
            <a:off x="5657850" y="3048000"/>
            <a:ext cx="257175" cy="304800"/>
          </a:xfrm>
          <a:custGeom>
            <a:avLst/>
            <a:gdLst>
              <a:gd name="T0" fmla="*/ 0 w 144"/>
              <a:gd name="T1" fmla="*/ 192 h 192"/>
              <a:gd name="T2" fmla="*/ 144 w 144"/>
              <a:gd name="T3" fmla="*/ 96 h 192"/>
              <a:gd name="T4" fmla="*/ 0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72" y="160"/>
                  <a:pt x="144" y="128"/>
                  <a:pt x="144" y="96"/>
                </a:cubicBezTo>
                <a:cubicBezTo>
                  <a:pt x="144" y="64"/>
                  <a:pt x="72" y="32"/>
                  <a:pt x="0" y="0"/>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GB"/>
          </a:p>
        </p:txBody>
      </p:sp>
      <p:sp>
        <p:nvSpPr>
          <p:cNvPr id="6154" name="Text Box 10"/>
          <p:cNvSpPr txBox="1">
            <a:spLocks noChangeArrowheads="1"/>
          </p:cNvSpPr>
          <p:nvPr/>
        </p:nvSpPr>
        <p:spPr bwMode="auto">
          <a:xfrm>
            <a:off x="3600450" y="2590800"/>
            <a:ext cx="300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Indexed by</a:t>
            </a:r>
          </a:p>
        </p:txBody>
      </p:sp>
      <p:sp>
        <p:nvSpPr>
          <p:cNvPr id="6155" name="Text Box 11"/>
          <p:cNvSpPr txBox="1">
            <a:spLocks noChangeArrowheads="1"/>
          </p:cNvSpPr>
          <p:nvPr/>
        </p:nvSpPr>
        <p:spPr bwMode="auto">
          <a:xfrm>
            <a:off x="1200150" y="3810000"/>
            <a:ext cx="67722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dirty="0">
                <a:latin typeface="Arial" panose="020B0604020202020204" pitchFamily="34" charset="0"/>
              </a:rPr>
              <a:t>module(</a:t>
            </a:r>
            <a:r>
              <a:rPr lang="en-US" altLang="en-US" dirty="0" err="1">
                <a:latin typeface="Arial" panose="020B0604020202020204" pitchFamily="34" charset="0"/>
              </a:rPr>
              <a:t>module_code</a:t>
            </a:r>
            <a:r>
              <a:rPr lang="en-US" altLang="en-US" dirty="0">
                <a:latin typeface="Arial" panose="020B0604020202020204" pitchFamily="34" charset="0"/>
              </a:rPr>
              <a:t>, title, semester, …)</a:t>
            </a:r>
          </a:p>
          <a:p>
            <a:pPr>
              <a:spcBef>
                <a:spcPct val="50000"/>
              </a:spcBef>
              <a:buFontTx/>
              <a:buNone/>
            </a:pPr>
            <a:r>
              <a:rPr lang="en-US" altLang="en-US" dirty="0">
                <a:latin typeface="Arial" panose="020B0604020202020204" pitchFamily="34" charset="0"/>
              </a:rPr>
              <a:t>term(</a:t>
            </a:r>
            <a:r>
              <a:rPr lang="en-US" altLang="en-US" dirty="0" err="1">
                <a:latin typeface="Arial" panose="020B0604020202020204" pitchFamily="34" charset="0"/>
              </a:rPr>
              <a:t>term_id</a:t>
            </a:r>
            <a:r>
              <a:rPr lang="en-US" altLang="en-US" dirty="0">
                <a:latin typeface="Arial" panose="020B0604020202020204" pitchFamily="34" charset="0"/>
              </a:rPr>
              <a:t>, value)</a:t>
            </a:r>
          </a:p>
          <a:p>
            <a:pPr>
              <a:spcBef>
                <a:spcPct val="50000"/>
              </a:spcBef>
              <a:buFontTx/>
              <a:buNone/>
            </a:pPr>
            <a:r>
              <a:rPr lang="en-US" altLang="en-US" dirty="0">
                <a:latin typeface="Arial" panose="020B0604020202020204" pitchFamily="34" charset="0"/>
              </a:rPr>
              <a:t>index(</a:t>
            </a:r>
            <a:r>
              <a:rPr lang="en-US" altLang="en-US" dirty="0" err="1">
                <a:latin typeface="Arial" panose="020B0604020202020204" pitchFamily="34" charset="0"/>
              </a:rPr>
              <a:t>module_code</a:t>
            </a:r>
            <a:r>
              <a:rPr lang="en-US" altLang="en-US" dirty="0">
                <a:latin typeface="Arial" panose="020B0604020202020204" pitchFamily="34" charset="0"/>
              </a:rPr>
              <a:t>, </a:t>
            </a:r>
            <a:r>
              <a:rPr lang="en-US" altLang="en-US" dirty="0" err="1">
                <a:latin typeface="Arial" panose="020B0604020202020204" pitchFamily="34" charset="0"/>
              </a:rPr>
              <a:t>term_id</a:t>
            </a:r>
            <a:r>
              <a:rPr lang="en-US" altLang="en-US" dirty="0">
                <a:latin typeface="Arial" panose="020B060402020202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71525" y="1371600"/>
            <a:ext cx="87439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a:t>weighted query: 	</a:t>
            </a:r>
            <a:r>
              <a:rPr lang="en-US" altLang="en-US">
                <a:latin typeface="Comic Sans MS" panose="030F0702030302020204" pitchFamily="66" charset="0"/>
              </a:rPr>
              <a:t>A</a:t>
            </a:r>
            <a:r>
              <a:rPr lang="en-US" altLang="en-US" baseline="-25000">
                <a:latin typeface="Comic Sans MS" panose="030F0702030302020204" pitchFamily="66" charset="0"/>
              </a:rPr>
              <a:t>0.5</a:t>
            </a:r>
            <a:r>
              <a:rPr lang="en-US" altLang="en-US">
                <a:latin typeface="Comic Sans MS" panose="030F0702030302020204" pitchFamily="66" charset="0"/>
              </a:rPr>
              <a:t>, B</a:t>
            </a:r>
            <a:r>
              <a:rPr lang="en-US" altLang="en-US" baseline="-25000">
                <a:latin typeface="Comic Sans MS" panose="030F0702030302020204" pitchFamily="66" charset="0"/>
              </a:rPr>
              <a:t>0.7</a:t>
            </a:r>
            <a:r>
              <a:rPr lang="en-US" altLang="en-US">
                <a:latin typeface="Comic Sans MS" panose="030F0702030302020204" pitchFamily="66" charset="0"/>
              </a:rPr>
              <a:t>, C</a:t>
            </a:r>
            <a:r>
              <a:rPr lang="en-US" altLang="en-US" baseline="-25000">
                <a:latin typeface="Comic Sans MS" panose="030F0702030302020204" pitchFamily="66" charset="0"/>
              </a:rPr>
              <a:t>1.0</a:t>
            </a:r>
            <a:endParaRPr lang="en-US" altLang="en-US"/>
          </a:p>
          <a:p>
            <a:pPr lvl="1">
              <a:spcBef>
                <a:spcPct val="0"/>
              </a:spcBef>
              <a:buFontTx/>
              <a:buNone/>
            </a:pPr>
            <a:r>
              <a:rPr lang="en-US" altLang="en-US"/>
              <a:t>form weighted vector:</a:t>
            </a:r>
          </a:p>
          <a:p>
            <a:pPr lvl="1">
              <a:spcBef>
                <a:spcPct val="0"/>
              </a:spcBef>
              <a:buFontTx/>
              <a:buNone/>
            </a:pPr>
            <a:r>
              <a:rPr lang="en-US" altLang="en-US"/>
              <a:t>	(0.5, 0.7, 1.0)</a:t>
            </a:r>
          </a:p>
          <a:p>
            <a:pPr lvl="1">
              <a:spcBef>
                <a:spcPct val="0"/>
              </a:spcBef>
              <a:buFontTx/>
              <a:buNone/>
            </a:pPr>
            <a:r>
              <a:rPr lang="en-US" altLang="en-US"/>
              <a:t>retrieve lists of document ids from inverted file corresponding to A, B and C with weights</a:t>
            </a:r>
          </a:p>
          <a:p>
            <a:pPr lvl="1">
              <a:spcBef>
                <a:spcPct val="0"/>
              </a:spcBef>
              <a:buFontTx/>
              <a:buNone/>
            </a:pPr>
            <a:endParaRPr lang="en-US" altLang="en-US"/>
          </a:p>
          <a:p>
            <a:pPr lvl="1">
              <a:spcBef>
                <a:spcPct val="0"/>
              </a:spcBef>
              <a:buFontTx/>
              <a:buNone/>
            </a:pPr>
            <a:endParaRPr lang="en-US" altLang="en-US"/>
          </a:p>
          <a:p>
            <a:pPr lvl="1">
              <a:spcBef>
                <a:spcPct val="0"/>
              </a:spcBef>
              <a:buFontTx/>
              <a:buNone/>
            </a:pPr>
            <a:endParaRPr lang="en-US" altLang="en-US"/>
          </a:p>
          <a:p>
            <a:pPr lvl="1">
              <a:spcBef>
                <a:spcPct val="0"/>
              </a:spcBef>
              <a:buFontTx/>
              <a:buNone/>
            </a:pPr>
            <a:endParaRPr lang="en-US" altLang="en-US"/>
          </a:p>
          <a:p>
            <a:pPr lvl="1">
              <a:spcBef>
                <a:spcPct val="0"/>
              </a:spcBef>
              <a:buFontTx/>
              <a:buNone/>
            </a:pPr>
            <a:endParaRPr lang="en-US" altLang="en-US"/>
          </a:p>
          <a:p>
            <a:pPr lvl="1">
              <a:spcBef>
                <a:spcPct val="0"/>
              </a:spcBef>
              <a:buFontTx/>
              <a:buNone/>
            </a:pPr>
            <a:endParaRPr lang="en-US" altLang="en-US"/>
          </a:p>
          <a:p>
            <a:pPr lvl="1">
              <a:spcBef>
                <a:spcPct val="0"/>
              </a:spcBef>
              <a:buFontTx/>
              <a:buNone/>
            </a:pPr>
            <a:endParaRPr lang="en-US" altLang="en-US"/>
          </a:p>
          <a:p>
            <a:pPr lvl="1">
              <a:spcBef>
                <a:spcPct val="0"/>
              </a:spcBef>
              <a:buFontTx/>
              <a:buNone/>
            </a:pPr>
            <a:endParaRPr lang="en-US" altLang="en-US"/>
          </a:p>
          <a:p>
            <a:pPr lvl="1">
              <a:spcBef>
                <a:spcPct val="0"/>
              </a:spcBef>
              <a:buFontTx/>
              <a:buNone/>
            </a:pPr>
            <a:r>
              <a:rPr lang="en-US" altLang="en-US"/>
              <a:t>Assumes sim(Query,Document) function comparing 2 vectors</a:t>
            </a:r>
          </a:p>
          <a:p>
            <a:pPr lvl="1">
              <a:spcBef>
                <a:spcPct val="0"/>
              </a:spcBef>
              <a:buFontTx/>
              <a:buNone/>
            </a:pPr>
            <a:endParaRPr lang="en-US" altLang="en-US"/>
          </a:p>
          <a:p>
            <a:pPr lvl="1">
              <a:spcBef>
                <a:spcPct val="0"/>
              </a:spcBef>
              <a:buFontTx/>
              <a:buNone/>
            </a:pPr>
            <a:endParaRPr lang="en-US" altLang="en-US"/>
          </a:p>
          <a:p>
            <a:pPr lvl="1">
              <a:spcBef>
                <a:spcPct val="0"/>
              </a:spcBef>
              <a:buFontTx/>
              <a:buNone/>
            </a:pPr>
            <a:endParaRPr lang="en-US" altLang="en-US"/>
          </a:p>
        </p:txBody>
      </p:sp>
      <p:sp>
        <p:nvSpPr>
          <p:cNvPr id="33795" name="Text Box 3"/>
          <p:cNvSpPr txBox="1">
            <a:spLocks noChangeArrowheads="1"/>
          </p:cNvSpPr>
          <p:nvPr/>
        </p:nvSpPr>
        <p:spPr bwMode="auto">
          <a:xfrm>
            <a:off x="1457325" y="3733800"/>
            <a:ext cx="15430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 (.2)</a:t>
            </a:r>
            <a:br>
              <a:rPr lang="en-US" altLang="en-US" sz="2000">
                <a:latin typeface="Comic Sans MS" panose="030F0702030302020204" pitchFamily="66" charset="0"/>
              </a:rPr>
            </a:br>
            <a:r>
              <a:rPr lang="en-US" altLang="en-US" sz="2000">
                <a:latin typeface="Comic Sans MS" panose="030F0702030302020204" pitchFamily="66" charset="0"/>
              </a:rPr>
              <a:t>doc3 (.6)</a:t>
            </a:r>
            <a:br>
              <a:rPr lang="en-US" altLang="en-US" sz="2000">
                <a:latin typeface="Comic Sans MS" panose="030F0702030302020204" pitchFamily="66" charset="0"/>
              </a:rPr>
            </a:br>
            <a:r>
              <a:rPr lang="en-US" altLang="en-US" sz="2000">
                <a:latin typeface="Comic Sans MS" panose="030F0702030302020204" pitchFamily="66" charset="0"/>
              </a:rPr>
              <a:t>doc4 (.7) </a:t>
            </a:r>
            <a:br>
              <a:rPr lang="en-US" altLang="en-US" sz="2000">
                <a:latin typeface="Comic Sans MS" panose="030F0702030302020204" pitchFamily="66" charset="0"/>
              </a:rPr>
            </a:br>
            <a:r>
              <a:rPr lang="en-US" altLang="en-US" sz="2000">
                <a:latin typeface="Comic Sans MS" panose="030F0702030302020204" pitchFamily="66" charset="0"/>
              </a:rPr>
              <a:t>doc7 (.3)</a:t>
            </a:r>
            <a:br>
              <a:rPr lang="en-US" altLang="en-US" sz="2000">
                <a:latin typeface="Comic Sans MS" panose="030F0702030302020204" pitchFamily="66" charset="0"/>
              </a:rPr>
            </a:br>
            <a:r>
              <a:rPr lang="en-US" altLang="en-US" sz="2000">
                <a:latin typeface="Comic Sans MS" panose="030F0702030302020204" pitchFamily="66" charset="0"/>
              </a:rPr>
              <a:t>doc8 (.5) doc10 (.5)</a:t>
            </a:r>
          </a:p>
        </p:txBody>
      </p:sp>
      <p:sp>
        <p:nvSpPr>
          <p:cNvPr id="33796" name="Text Box 4"/>
          <p:cNvSpPr txBox="1">
            <a:spLocks noChangeArrowheads="1"/>
          </p:cNvSpPr>
          <p:nvPr/>
        </p:nvSpPr>
        <p:spPr bwMode="auto">
          <a:xfrm>
            <a:off x="3043238" y="3733800"/>
            <a:ext cx="15859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doc2 (.6)</a:t>
            </a:r>
            <a:br>
              <a:rPr lang="en-US" altLang="en-US" sz="2000">
                <a:latin typeface="Comic Sans MS" panose="030F0702030302020204" pitchFamily="66" charset="0"/>
              </a:rPr>
            </a:br>
            <a:r>
              <a:rPr lang="en-US" altLang="en-US" sz="2000">
                <a:latin typeface="Comic Sans MS" panose="030F0702030302020204" pitchFamily="66" charset="0"/>
              </a:rPr>
              <a:t>doc3 (.8)</a:t>
            </a:r>
            <a:br>
              <a:rPr lang="en-US" altLang="en-US" sz="2000">
                <a:latin typeface="Comic Sans MS" panose="030F0702030302020204" pitchFamily="66" charset="0"/>
              </a:rPr>
            </a:br>
            <a:r>
              <a:rPr lang="en-US" altLang="en-US" sz="2000">
                <a:latin typeface="Comic Sans MS" panose="030F0702030302020204" pitchFamily="66" charset="0"/>
              </a:rPr>
              <a:t>doc5 (.9)</a:t>
            </a:r>
            <a:br>
              <a:rPr lang="en-US" altLang="en-US" sz="2000">
                <a:latin typeface="Comic Sans MS" panose="030F0702030302020204" pitchFamily="66" charset="0"/>
              </a:rPr>
            </a:br>
            <a:r>
              <a:rPr lang="en-US" altLang="en-US" sz="2000">
                <a:latin typeface="Comic Sans MS" panose="030F0702030302020204" pitchFamily="66" charset="0"/>
              </a:rPr>
              <a:t>doc6 (.3)</a:t>
            </a:r>
            <a:br>
              <a:rPr lang="en-US" altLang="en-US" sz="2000">
                <a:latin typeface="Comic Sans MS" panose="030F0702030302020204" pitchFamily="66" charset="0"/>
              </a:rPr>
            </a:br>
            <a:r>
              <a:rPr lang="en-US" altLang="en-US" sz="2000">
                <a:latin typeface="Comic Sans MS" panose="030F0702030302020204" pitchFamily="66" charset="0"/>
              </a:rPr>
              <a:t>doc8 (.5)</a:t>
            </a:r>
            <a:br>
              <a:rPr lang="en-US" altLang="en-US" sz="2000">
                <a:latin typeface="Comic Sans MS" panose="030F0702030302020204" pitchFamily="66" charset="0"/>
              </a:rPr>
            </a:br>
            <a:r>
              <a:rPr lang="en-US" altLang="en-US" sz="2000">
                <a:latin typeface="Comic Sans MS" panose="030F0702030302020204" pitchFamily="66" charset="0"/>
              </a:rPr>
              <a:t>doc12 (.2)</a:t>
            </a:r>
          </a:p>
        </p:txBody>
      </p:sp>
      <p:sp>
        <p:nvSpPr>
          <p:cNvPr id="33797" name="Text Box 5"/>
          <p:cNvSpPr txBox="1">
            <a:spLocks noChangeArrowheads="1"/>
          </p:cNvSpPr>
          <p:nvPr/>
        </p:nvSpPr>
        <p:spPr bwMode="auto">
          <a:xfrm>
            <a:off x="4629150" y="3733800"/>
            <a:ext cx="1885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doc1 (.4)</a:t>
            </a:r>
            <a:br>
              <a:rPr lang="en-US" altLang="en-US" sz="2000">
                <a:latin typeface="Comic Sans MS" panose="030F0702030302020204" pitchFamily="66" charset="0"/>
              </a:rPr>
            </a:br>
            <a:r>
              <a:rPr lang="en-US" altLang="en-US" sz="2000">
                <a:latin typeface="Comic Sans MS" panose="030F0702030302020204" pitchFamily="66" charset="0"/>
              </a:rPr>
              <a:t>doc2 (.4)</a:t>
            </a:r>
            <a:br>
              <a:rPr lang="en-US" altLang="en-US" sz="2000">
                <a:latin typeface="Comic Sans MS" panose="030F0702030302020204" pitchFamily="66" charset="0"/>
              </a:rPr>
            </a:br>
            <a:r>
              <a:rPr lang="en-US" altLang="en-US" sz="2000">
                <a:latin typeface="Comic Sans MS" panose="030F0702030302020204" pitchFamily="66" charset="0"/>
              </a:rPr>
              <a:t>doc4 (.7)</a:t>
            </a:r>
            <a:br>
              <a:rPr lang="en-US" altLang="en-US" sz="2000">
                <a:latin typeface="Comic Sans MS" panose="030F0702030302020204" pitchFamily="66" charset="0"/>
              </a:rPr>
            </a:br>
            <a:r>
              <a:rPr lang="en-US" altLang="en-US" sz="2000">
                <a:latin typeface="Comic Sans MS" panose="030F0702030302020204" pitchFamily="66" charset="0"/>
              </a:rPr>
              <a:t>doc9 (.6)</a:t>
            </a:r>
            <a:br>
              <a:rPr lang="en-US" altLang="en-US" sz="2000">
                <a:latin typeface="Comic Sans MS" panose="030F0702030302020204" pitchFamily="66" charset="0"/>
              </a:rPr>
            </a:br>
            <a:r>
              <a:rPr lang="en-US" altLang="en-US" sz="2000">
                <a:latin typeface="Comic Sans MS" panose="030F0702030302020204" pitchFamily="66" charset="0"/>
              </a:rPr>
              <a:t>doc11 (.3)</a:t>
            </a:r>
            <a:br>
              <a:rPr lang="en-US" altLang="en-US" sz="2000">
                <a:latin typeface="Comic Sans MS" panose="030F0702030302020204" pitchFamily="66" charset="0"/>
              </a:rPr>
            </a:br>
            <a:r>
              <a:rPr lang="en-US" altLang="en-US" sz="2000">
                <a:latin typeface="Comic Sans MS" panose="030F0702030302020204" pitchFamily="66" charset="0"/>
              </a:rPr>
              <a:t>doc12 (.6)</a:t>
            </a:r>
          </a:p>
        </p:txBody>
      </p:sp>
      <p:sp>
        <p:nvSpPr>
          <p:cNvPr id="33798" name="Rectangle 6"/>
          <p:cNvSpPr>
            <a:spLocks noChangeArrowheads="1"/>
          </p:cNvSpPr>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spcBef>
                <a:spcPct val="0"/>
              </a:spcBef>
              <a:buFontTx/>
              <a:buNone/>
            </a:pPr>
            <a:r>
              <a:rPr lang="en-US" altLang="en-US" sz="3600">
                <a:solidFill>
                  <a:srgbClr val="000066"/>
                </a:solidFill>
                <a:latin typeface="Arial" panose="020B0604020202020204" pitchFamily="34" charset="0"/>
              </a:rPr>
              <a:t>Use of inverted file with weighted terms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71525" y="1371600"/>
            <a:ext cx="87439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a:t>weighted query: 	</a:t>
            </a:r>
            <a:r>
              <a:rPr lang="en-US" altLang="en-US">
                <a:latin typeface="Comic Sans MS" panose="030F0702030302020204" pitchFamily="66" charset="0"/>
              </a:rPr>
              <a:t>A</a:t>
            </a:r>
            <a:r>
              <a:rPr lang="en-US" altLang="en-US" baseline="-25000">
                <a:latin typeface="Comic Sans MS" panose="030F0702030302020204" pitchFamily="66" charset="0"/>
              </a:rPr>
              <a:t>0.5</a:t>
            </a:r>
            <a:r>
              <a:rPr lang="en-US" altLang="en-US">
                <a:latin typeface="Comic Sans MS" panose="030F0702030302020204" pitchFamily="66" charset="0"/>
              </a:rPr>
              <a:t>, B</a:t>
            </a:r>
            <a:r>
              <a:rPr lang="en-US" altLang="en-US" baseline="-25000">
                <a:latin typeface="Comic Sans MS" panose="030F0702030302020204" pitchFamily="66" charset="0"/>
              </a:rPr>
              <a:t>0.7</a:t>
            </a:r>
            <a:r>
              <a:rPr lang="en-US" altLang="en-US">
                <a:latin typeface="Comic Sans MS" panose="030F0702030302020204" pitchFamily="66" charset="0"/>
              </a:rPr>
              <a:t>, C</a:t>
            </a:r>
            <a:r>
              <a:rPr lang="en-US" altLang="en-US" baseline="-25000">
                <a:latin typeface="Comic Sans MS" panose="030F0702030302020204" pitchFamily="66" charset="0"/>
              </a:rPr>
              <a:t>1.0</a:t>
            </a:r>
            <a:endParaRPr lang="en-US" altLang="en-US"/>
          </a:p>
          <a:p>
            <a:pPr lvl="1">
              <a:spcBef>
                <a:spcPct val="0"/>
              </a:spcBef>
              <a:buFontTx/>
              <a:buNone/>
            </a:pPr>
            <a:r>
              <a:rPr lang="en-US" altLang="en-US"/>
              <a:t>form weighted vector:</a:t>
            </a:r>
          </a:p>
          <a:p>
            <a:pPr lvl="1">
              <a:spcBef>
                <a:spcPct val="0"/>
              </a:spcBef>
              <a:buFontTx/>
              <a:buNone/>
            </a:pPr>
            <a:r>
              <a:rPr lang="en-US" altLang="en-US"/>
              <a:t>	(0.5, 0.7, 1.0)</a:t>
            </a:r>
          </a:p>
          <a:p>
            <a:pPr lvl="1">
              <a:spcBef>
                <a:spcPct val="0"/>
              </a:spcBef>
              <a:buFontTx/>
              <a:buNone/>
            </a:pPr>
            <a:r>
              <a:rPr lang="en-US" altLang="en-US"/>
              <a:t>retrieve lists of document ids from inverted file corresponding to A, B and C with weights</a:t>
            </a:r>
          </a:p>
          <a:p>
            <a:pPr lvl="1">
              <a:spcBef>
                <a:spcPct val="0"/>
              </a:spcBef>
              <a:buFontTx/>
              <a:buNone/>
            </a:pPr>
            <a:endParaRPr lang="en-US" altLang="en-US"/>
          </a:p>
          <a:p>
            <a:pPr lvl="1">
              <a:spcBef>
                <a:spcPct val="0"/>
              </a:spcBef>
              <a:buFontTx/>
              <a:buNone/>
            </a:pPr>
            <a:endParaRPr lang="en-US" altLang="en-US"/>
          </a:p>
          <a:p>
            <a:pPr lvl="1">
              <a:spcBef>
                <a:spcPct val="0"/>
              </a:spcBef>
              <a:buFontTx/>
              <a:buNone/>
            </a:pPr>
            <a:endParaRPr lang="en-US" altLang="en-US"/>
          </a:p>
        </p:txBody>
      </p:sp>
      <p:sp>
        <p:nvSpPr>
          <p:cNvPr id="34819" name="Text Box 3"/>
          <p:cNvSpPr txBox="1">
            <a:spLocks noChangeArrowheads="1"/>
          </p:cNvSpPr>
          <p:nvPr/>
        </p:nvSpPr>
        <p:spPr bwMode="auto">
          <a:xfrm>
            <a:off x="1457325" y="3733800"/>
            <a:ext cx="15430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(.2)</a:t>
            </a:r>
            <a:br>
              <a:rPr lang="en-US" altLang="en-US" sz="2000">
                <a:latin typeface="Comic Sans MS" panose="030F0702030302020204" pitchFamily="66" charset="0"/>
              </a:rPr>
            </a:br>
            <a:r>
              <a:rPr lang="en-US" altLang="en-US" sz="2000">
                <a:latin typeface="Comic Sans MS" panose="030F0702030302020204" pitchFamily="66" charset="0"/>
              </a:rPr>
              <a:t>doc3 (.6)</a:t>
            </a:r>
            <a:br>
              <a:rPr lang="en-US" altLang="en-US" sz="2000">
                <a:latin typeface="Comic Sans MS" panose="030F0702030302020204" pitchFamily="66" charset="0"/>
              </a:rPr>
            </a:br>
            <a:r>
              <a:rPr lang="en-US" altLang="en-US" sz="2000">
                <a:latin typeface="Comic Sans MS" panose="030F0702030302020204" pitchFamily="66" charset="0"/>
              </a:rPr>
              <a:t>doc4 (.7) </a:t>
            </a:r>
            <a:br>
              <a:rPr lang="en-US" altLang="en-US" sz="2000">
                <a:latin typeface="Comic Sans MS" panose="030F0702030302020204" pitchFamily="66" charset="0"/>
              </a:rPr>
            </a:br>
            <a:r>
              <a:rPr lang="en-US" altLang="en-US" sz="2000">
                <a:latin typeface="Comic Sans MS" panose="030F0702030302020204" pitchFamily="66" charset="0"/>
              </a:rPr>
              <a:t>doc7 (.3)</a:t>
            </a:r>
            <a:br>
              <a:rPr lang="en-US" altLang="en-US" sz="2000">
                <a:latin typeface="Comic Sans MS" panose="030F0702030302020204" pitchFamily="66" charset="0"/>
              </a:rPr>
            </a:br>
            <a:r>
              <a:rPr lang="en-US" altLang="en-US" sz="2000">
                <a:latin typeface="Comic Sans MS" panose="030F0702030302020204" pitchFamily="66" charset="0"/>
              </a:rPr>
              <a:t>doc8 (.5) doc10 (.5)</a:t>
            </a:r>
          </a:p>
        </p:txBody>
      </p:sp>
      <p:sp>
        <p:nvSpPr>
          <p:cNvPr id="34820" name="Text Box 4"/>
          <p:cNvSpPr txBox="1">
            <a:spLocks noChangeArrowheads="1"/>
          </p:cNvSpPr>
          <p:nvPr/>
        </p:nvSpPr>
        <p:spPr bwMode="auto">
          <a:xfrm>
            <a:off x="3043238" y="3733800"/>
            <a:ext cx="15859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doc2 (.6)</a:t>
            </a:r>
            <a:br>
              <a:rPr lang="en-US" altLang="en-US" sz="2000">
                <a:latin typeface="Comic Sans MS" panose="030F0702030302020204" pitchFamily="66" charset="0"/>
              </a:rPr>
            </a:br>
            <a:r>
              <a:rPr lang="en-US" altLang="en-US" sz="2000">
                <a:latin typeface="Comic Sans MS" panose="030F0702030302020204" pitchFamily="66" charset="0"/>
              </a:rPr>
              <a:t>doc3 (.8)</a:t>
            </a:r>
            <a:br>
              <a:rPr lang="en-US" altLang="en-US" sz="2000">
                <a:latin typeface="Comic Sans MS" panose="030F0702030302020204" pitchFamily="66" charset="0"/>
              </a:rPr>
            </a:br>
            <a:r>
              <a:rPr lang="en-US" altLang="en-US" sz="2000">
                <a:latin typeface="Comic Sans MS" panose="030F0702030302020204" pitchFamily="66" charset="0"/>
              </a:rPr>
              <a:t>doc5 (.9)</a:t>
            </a:r>
            <a:br>
              <a:rPr lang="en-US" altLang="en-US" sz="2000">
                <a:latin typeface="Comic Sans MS" panose="030F0702030302020204" pitchFamily="66" charset="0"/>
              </a:rPr>
            </a:br>
            <a:r>
              <a:rPr lang="en-US" altLang="en-US" sz="2000">
                <a:latin typeface="Comic Sans MS" panose="030F0702030302020204" pitchFamily="66" charset="0"/>
              </a:rPr>
              <a:t>doc6 (.3)</a:t>
            </a:r>
            <a:br>
              <a:rPr lang="en-US" altLang="en-US" sz="2000">
                <a:latin typeface="Comic Sans MS" panose="030F0702030302020204" pitchFamily="66" charset="0"/>
              </a:rPr>
            </a:br>
            <a:r>
              <a:rPr lang="en-US" altLang="en-US" sz="2000">
                <a:latin typeface="Comic Sans MS" panose="030F0702030302020204" pitchFamily="66" charset="0"/>
              </a:rPr>
              <a:t>doc8 (.5)</a:t>
            </a:r>
            <a:br>
              <a:rPr lang="en-US" altLang="en-US" sz="2000">
                <a:latin typeface="Comic Sans MS" panose="030F0702030302020204" pitchFamily="66" charset="0"/>
              </a:rPr>
            </a:br>
            <a:r>
              <a:rPr lang="en-US" altLang="en-US" sz="2000">
                <a:latin typeface="Comic Sans MS" panose="030F0702030302020204" pitchFamily="66" charset="0"/>
              </a:rPr>
              <a:t>doc12 (.2)</a:t>
            </a:r>
          </a:p>
        </p:txBody>
      </p:sp>
      <p:sp>
        <p:nvSpPr>
          <p:cNvPr id="34821" name="Text Box 5"/>
          <p:cNvSpPr txBox="1">
            <a:spLocks noChangeArrowheads="1"/>
          </p:cNvSpPr>
          <p:nvPr/>
        </p:nvSpPr>
        <p:spPr bwMode="auto">
          <a:xfrm>
            <a:off x="4629150" y="3733800"/>
            <a:ext cx="17145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doc1 (.4)</a:t>
            </a:r>
            <a:br>
              <a:rPr lang="en-US" altLang="en-US" sz="2000">
                <a:latin typeface="Comic Sans MS" panose="030F0702030302020204" pitchFamily="66" charset="0"/>
              </a:rPr>
            </a:br>
            <a:r>
              <a:rPr lang="en-US" altLang="en-US" sz="2000">
                <a:latin typeface="Comic Sans MS" panose="030F0702030302020204" pitchFamily="66" charset="0"/>
              </a:rPr>
              <a:t>doc2 (.4)</a:t>
            </a:r>
            <a:br>
              <a:rPr lang="en-US" altLang="en-US" sz="2000">
                <a:latin typeface="Comic Sans MS" panose="030F0702030302020204" pitchFamily="66" charset="0"/>
              </a:rPr>
            </a:br>
            <a:r>
              <a:rPr lang="en-US" altLang="en-US" sz="2000">
                <a:latin typeface="Comic Sans MS" panose="030F0702030302020204" pitchFamily="66" charset="0"/>
              </a:rPr>
              <a:t>doc4 (.7)</a:t>
            </a:r>
            <a:br>
              <a:rPr lang="en-US" altLang="en-US" sz="2000">
                <a:latin typeface="Comic Sans MS" panose="030F0702030302020204" pitchFamily="66" charset="0"/>
              </a:rPr>
            </a:br>
            <a:r>
              <a:rPr lang="en-US" altLang="en-US" sz="2000">
                <a:latin typeface="Comic Sans MS" panose="030F0702030302020204" pitchFamily="66" charset="0"/>
              </a:rPr>
              <a:t>doc9 (.6)</a:t>
            </a:r>
            <a:br>
              <a:rPr lang="en-US" altLang="en-US" sz="2000">
                <a:latin typeface="Comic Sans MS" panose="030F0702030302020204" pitchFamily="66" charset="0"/>
              </a:rPr>
            </a:br>
            <a:r>
              <a:rPr lang="en-US" altLang="en-US" sz="2000">
                <a:latin typeface="Comic Sans MS" panose="030F0702030302020204" pitchFamily="66" charset="0"/>
              </a:rPr>
              <a:t>doc11 (.3)</a:t>
            </a:r>
            <a:br>
              <a:rPr lang="en-US" altLang="en-US" sz="2000">
                <a:latin typeface="Comic Sans MS" panose="030F0702030302020204" pitchFamily="66" charset="0"/>
              </a:rPr>
            </a:br>
            <a:r>
              <a:rPr lang="en-US" altLang="en-US" sz="2000">
                <a:latin typeface="Comic Sans MS" panose="030F0702030302020204" pitchFamily="66" charset="0"/>
              </a:rPr>
              <a:t>doc12 (.6)</a:t>
            </a:r>
          </a:p>
        </p:txBody>
      </p:sp>
      <p:sp>
        <p:nvSpPr>
          <p:cNvPr id="289798" name="Text Box 6"/>
          <p:cNvSpPr txBox="1">
            <a:spLocks noChangeArrowheads="1"/>
          </p:cNvSpPr>
          <p:nvPr/>
        </p:nvSpPr>
        <p:spPr bwMode="auto">
          <a:xfrm>
            <a:off x="1543050" y="5791200"/>
            <a:ext cx="660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solidFill>
                  <a:srgbClr val="FF0000"/>
                </a:solidFill>
                <a:latin typeface="Comic Sans MS" panose="030F0702030302020204" pitchFamily="66" charset="0"/>
              </a:rPr>
              <a:t>sim((0.5, 0.7, 1.0), (0.2, 0.0, 0.4)) = 0.85</a:t>
            </a:r>
          </a:p>
        </p:txBody>
      </p:sp>
      <p:sp>
        <p:nvSpPr>
          <p:cNvPr id="289799" name="Text Box 7"/>
          <p:cNvSpPr txBox="1">
            <a:spLocks noChangeArrowheads="1"/>
          </p:cNvSpPr>
          <p:nvPr/>
        </p:nvSpPr>
        <p:spPr bwMode="auto">
          <a:xfrm>
            <a:off x="7200900" y="38862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solidFill>
                  <a:srgbClr val="FF0000"/>
                </a:solidFill>
                <a:latin typeface="Comic Sans MS" panose="030F0702030302020204" pitchFamily="66" charset="0"/>
              </a:rPr>
              <a:t>doc1: 0.85</a:t>
            </a:r>
          </a:p>
        </p:txBody>
      </p:sp>
      <p:sp>
        <p:nvSpPr>
          <p:cNvPr id="34824" name="Rectangle 8"/>
          <p:cNvSpPr>
            <a:spLocks noChangeArrowheads="1"/>
          </p:cNvSpPr>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spcBef>
                <a:spcPct val="0"/>
              </a:spcBef>
              <a:buFontTx/>
              <a:buNone/>
            </a:pPr>
            <a:r>
              <a:rPr lang="en-US" altLang="en-US" sz="4400">
                <a:solidFill>
                  <a:srgbClr val="000066"/>
                </a:solidFill>
                <a:latin typeface="Arial" panose="020B0604020202020204" pitchFamily="34" charset="0"/>
              </a:rPr>
              <a:t>Use of inverted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8"/>
                                        </p:tgtEl>
                                        <p:attrNameLst>
                                          <p:attrName>style.visibility</p:attrName>
                                        </p:attrNameLst>
                                      </p:cBhvr>
                                      <p:to>
                                        <p:strVal val="visible"/>
                                      </p:to>
                                    </p:set>
                                  </p:childTnLst>
                                  <p:subTnLst>
                                    <p:set>
                                      <p:cBhvr override="childStyle">
                                        <p:cTn dur="1" fill="hold" display="0" masterRel="nextClick" afterEffect="1"/>
                                        <p:tgtEl>
                                          <p:spTgt spid="28979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8" grpId="0" autoUpdateAnimBg="0"/>
      <p:bldP spid="28979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771525" y="1371600"/>
            <a:ext cx="87439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a:t>weighted query: 	</a:t>
            </a:r>
            <a:r>
              <a:rPr lang="en-US" altLang="en-US">
                <a:latin typeface="Comic Sans MS" panose="030F0702030302020204" pitchFamily="66" charset="0"/>
              </a:rPr>
              <a:t>A</a:t>
            </a:r>
            <a:r>
              <a:rPr lang="en-US" altLang="en-US" baseline="-25000">
                <a:latin typeface="Comic Sans MS" panose="030F0702030302020204" pitchFamily="66" charset="0"/>
              </a:rPr>
              <a:t>0.5</a:t>
            </a:r>
            <a:r>
              <a:rPr lang="en-US" altLang="en-US">
                <a:latin typeface="Comic Sans MS" panose="030F0702030302020204" pitchFamily="66" charset="0"/>
              </a:rPr>
              <a:t>, B</a:t>
            </a:r>
            <a:r>
              <a:rPr lang="en-US" altLang="en-US" baseline="-25000">
                <a:latin typeface="Comic Sans MS" panose="030F0702030302020204" pitchFamily="66" charset="0"/>
              </a:rPr>
              <a:t>0.7</a:t>
            </a:r>
            <a:r>
              <a:rPr lang="en-US" altLang="en-US">
                <a:latin typeface="Comic Sans MS" panose="030F0702030302020204" pitchFamily="66" charset="0"/>
              </a:rPr>
              <a:t>, C</a:t>
            </a:r>
            <a:r>
              <a:rPr lang="en-US" altLang="en-US" baseline="-25000">
                <a:latin typeface="Comic Sans MS" panose="030F0702030302020204" pitchFamily="66" charset="0"/>
              </a:rPr>
              <a:t>1.0</a:t>
            </a:r>
            <a:endParaRPr lang="en-US" altLang="en-US"/>
          </a:p>
          <a:p>
            <a:pPr lvl="1">
              <a:spcBef>
                <a:spcPct val="0"/>
              </a:spcBef>
              <a:buFontTx/>
              <a:buNone/>
            </a:pPr>
            <a:r>
              <a:rPr lang="en-US" altLang="en-US"/>
              <a:t>form weighted vector:</a:t>
            </a:r>
          </a:p>
          <a:p>
            <a:pPr lvl="1">
              <a:spcBef>
                <a:spcPct val="0"/>
              </a:spcBef>
              <a:buFontTx/>
              <a:buNone/>
            </a:pPr>
            <a:r>
              <a:rPr lang="en-US" altLang="en-US"/>
              <a:t>	(0.5, 0.7, 1.0)</a:t>
            </a:r>
          </a:p>
          <a:p>
            <a:pPr lvl="1">
              <a:spcBef>
                <a:spcPct val="0"/>
              </a:spcBef>
              <a:buFontTx/>
              <a:buNone/>
            </a:pPr>
            <a:r>
              <a:rPr lang="en-US" altLang="en-US"/>
              <a:t>retrieve lists of document ids from inverted file corresponding to A, B and C with weights</a:t>
            </a:r>
          </a:p>
          <a:p>
            <a:pPr lvl="1">
              <a:spcBef>
                <a:spcPct val="0"/>
              </a:spcBef>
              <a:buFontTx/>
              <a:buNone/>
            </a:pPr>
            <a:endParaRPr lang="en-US" altLang="en-US"/>
          </a:p>
          <a:p>
            <a:pPr lvl="1">
              <a:spcBef>
                <a:spcPct val="0"/>
              </a:spcBef>
              <a:buFontTx/>
              <a:buNone/>
            </a:pPr>
            <a:endParaRPr lang="en-US" altLang="en-US"/>
          </a:p>
          <a:p>
            <a:pPr lvl="1">
              <a:spcBef>
                <a:spcPct val="0"/>
              </a:spcBef>
              <a:buFontTx/>
              <a:buNone/>
            </a:pPr>
            <a:endParaRPr lang="en-US" altLang="en-US"/>
          </a:p>
        </p:txBody>
      </p:sp>
      <p:sp>
        <p:nvSpPr>
          <p:cNvPr id="35843" name="Text Box 3"/>
          <p:cNvSpPr txBox="1">
            <a:spLocks noChangeArrowheads="1"/>
          </p:cNvSpPr>
          <p:nvPr/>
        </p:nvSpPr>
        <p:spPr bwMode="auto">
          <a:xfrm>
            <a:off x="1457325" y="3733800"/>
            <a:ext cx="15430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Comic Sans MS" panose="030F0702030302020204" pitchFamily="66" charset="0"/>
              </a:rPr>
              <a:t>doc3 (.6)</a:t>
            </a:r>
            <a:br>
              <a:rPr lang="en-US" altLang="en-US" sz="2000">
                <a:latin typeface="Comic Sans MS" panose="030F0702030302020204" pitchFamily="66" charset="0"/>
              </a:rPr>
            </a:br>
            <a:r>
              <a:rPr lang="en-US" altLang="en-US" sz="2000">
                <a:latin typeface="Comic Sans MS" panose="030F0702030302020204" pitchFamily="66" charset="0"/>
              </a:rPr>
              <a:t>doc4 (.7) </a:t>
            </a:r>
            <a:br>
              <a:rPr lang="en-US" altLang="en-US" sz="2000">
                <a:latin typeface="Comic Sans MS" panose="030F0702030302020204" pitchFamily="66" charset="0"/>
              </a:rPr>
            </a:br>
            <a:r>
              <a:rPr lang="en-US" altLang="en-US" sz="2000">
                <a:latin typeface="Comic Sans MS" panose="030F0702030302020204" pitchFamily="66" charset="0"/>
              </a:rPr>
              <a:t>doc7 (.3)</a:t>
            </a:r>
            <a:br>
              <a:rPr lang="en-US" altLang="en-US" sz="2000">
                <a:latin typeface="Comic Sans MS" panose="030F0702030302020204" pitchFamily="66" charset="0"/>
              </a:rPr>
            </a:br>
            <a:r>
              <a:rPr lang="en-US" altLang="en-US" sz="2000">
                <a:latin typeface="Comic Sans MS" panose="030F0702030302020204" pitchFamily="66" charset="0"/>
              </a:rPr>
              <a:t>doc8 (.5) doc10 (.5)</a:t>
            </a:r>
          </a:p>
        </p:txBody>
      </p:sp>
      <p:sp>
        <p:nvSpPr>
          <p:cNvPr id="35844" name="Text Box 4"/>
          <p:cNvSpPr txBox="1">
            <a:spLocks noChangeArrowheads="1"/>
          </p:cNvSpPr>
          <p:nvPr/>
        </p:nvSpPr>
        <p:spPr bwMode="auto">
          <a:xfrm>
            <a:off x="3043238" y="3733800"/>
            <a:ext cx="16716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(.6)</a:t>
            </a:r>
            <a:br>
              <a:rPr lang="en-US" altLang="en-US" sz="2000">
                <a:latin typeface="Comic Sans MS" panose="030F0702030302020204" pitchFamily="66" charset="0"/>
              </a:rPr>
            </a:br>
            <a:r>
              <a:rPr lang="en-US" altLang="en-US" sz="2000">
                <a:latin typeface="Comic Sans MS" panose="030F0702030302020204" pitchFamily="66" charset="0"/>
              </a:rPr>
              <a:t>doc3 (.8)</a:t>
            </a:r>
            <a:br>
              <a:rPr lang="en-US" altLang="en-US" sz="2000">
                <a:latin typeface="Comic Sans MS" panose="030F0702030302020204" pitchFamily="66" charset="0"/>
              </a:rPr>
            </a:br>
            <a:r>
              <a:rPr lang="en-US" altLang="en-US" sz="2000">
                <a:latin typeface="Comic Sans MS" panose="030F0702030302020204" pitchFamily="66" charset="0"/>
              </a:rPr>
              <a:t>doc5 (.9)</a:t>
            </a:r>
            <a:br>
              <a:rPr lang="en-US" altLang="en-US" sz="2000">
                <a:latin typeface="Comic Sans MS" panose="030F0702030302020204" pitchFamily="66" charset="0"/>
              </a:rPr>
            </a:br>
            <a:r>
              <a:rPr lang="en-US" altLang="en-US" sz="2000">
                <a:latin typeface="Comic Sans MS" panose="030F0702030302020204" pitchFamily="66" charset="0"/>
              </a:rPr>
              <a:t>doc6 (.3)</a:t>
            </a:r>
            <a:br>
              <a:rPr lang="en-US" altLang="en-US" sz="2000">
                <a:latin typeface="Comic Sans MS" panose="030F0702030302020204" pitchFamily="66" charset="0"/>
              </a:rPr>
            </a:br>
            <a:r>
              <a:rPr lang="en-US" altLang="en-US" sz="2000">
                <a:latin typeface="Comic Sans MS" panose="030F0702030302020204" pitchFamily="66" charset="0"/>
              </a:rPr>
              <a:t>doc8 (.5)</a:t>
            </a:r>
            <a:br>
              <a:rPr lang="en-US" altLang="en-US" sz="2000">
                <a:latin typeface="Comic Sans MS" panose="030F0702030302020204" pitchFamily="66" charset="0"/>
              </a:rPr>
            </a:br>
            <a:r>
              <a:rPr lang="en-US" altLang="en-US" sz="2000">
                <a:latin typeface="Comic Sans MS" panose="030F0702030302020204" pitchFamily="66" charset="0"/>
              </a:rPr>
              <a:t>doc12 (.2)</a:t>
            </a:r>
          </a:p>
        </p:txBody>
      </p:sp>
      <p:sp>
        <p:nvSpPr>
          <p:cNvPr id="35845" name="Text Box 5"/>
          <p:cNvSpPr txBox="1">
            <a:spLocks noChangeArrowheads="1"/>
          </p:cNvSpPr>
          <p:nvPr/>
        </p:nvSpPr>
        <p:spPr bwMode="auto">
          <a:xfrm>
            <a:off x="4629150" y="3733800"/>
            <a:ext cx="18002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doc2 (.4)</a:t>
            </a:r>
            <a:br>
              <a:rPr lang="en-US" altLang="en-US" sz="2000">
                <a:solidFill>
                  <a:srgbClr val="FF0000"/>
                </a:solidFill>
                <a:latin typeface="Comic Sans MS" panose="030F0702030302020204" pitchFamily="66" charset="0"/>
              </a:rPr>
            </a:br>
            <a:r>
              <a:rPr lang="en-US" altLang="en-US" sz="2000">
                <a:latin typeface="Comic Sans MS" panose="030F0702030302020204" pitchFamily="66" charset="0"/>
              </a:rPr>
              <a:t>doc4 (.7)</a:t>
            </a:r>
            <a:br>
              <a:rPr lang="en-US" altLang="en-US" sz="2000">
                <a:latin typeface="Comic Sans MS" panose="030F0702030302020204" pitchFamily="66" charset="0"/>
              </a:rPr>
            </a:br>
            <a:r>
              <a:rPr lang="en-US" altLang="en-US" sz="2000">
                <a:latin typeface="Comic Sans MS" panose="030F0702030302020204" pitchFamily="66" charset="0"/>
              </a:rPr>
              <a:t>doc9 (.6)</a:t>
            </a:r>
            <a:br>
              <a:rPr lang="en-US" altLang="en-US" sz="2000">
                <a:latin typeface="Comic Sans MS" panose="030F0702030302020204" pitchFamily="66" charset="0"/>
              </a:rPr>
            </a:br>
            <a:r>
              <a:rPr lang="en-US" altLang="en-US" sz="2000">
                <a:latin typeface="Comic Sans MS" panose="030F0702030302020204" pitchFamily="66" charset="0"/>
              </a:rPr>
              <a:t>doc11 (.3)</a:t>
            </a:r>
            <a:br>
              <a:rPr lang="en-US" altLang="en-US" sz="2000">
                <a:latin typeface="Comic Sans MS" panose="030F0702030302020204" pitchFamily="66" charset="0"/>
              </a:rPr>
            </a:br>
            <a:r>
              <a:rPr lang="en-US" altLang="en-US" sz="2000">
                <a:latin typeface="Comic Sans MS" panose="030F0702030302020204" pitchFamily="66" charset="0"/>
              </a:rPr>
              <a:t>doc12 (.6)</a:t>
            </a:r>
          </a:p>
        </p:txBody>
      </p:sp>
      <p:sp>
        <p:nvSpPr>
          <p:cNvPr id="291846" name="Text Box 6"/>
          <p:cNvSpPr txBox="1">
            <a:spLocks noChangeArrowheads="1"/>
          </p:cNvSpPr>
          <p:nvPr/>
        </p:nvSpPr>
        <p:spPr bwMode="auto">
          <a:xfrm>
            <a:off x="1543050" y="5791200"/>
            <a:ext cx="660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solidFill>
                  <a:srgbClr val="FF0000"/>
                </a:solidFill>
                <a:latin typeface="Comic Sans MS" panose="030F0702030302020204" pitchFamily="66" charset="0"/>
              </a:rPr>
              <a:t>sim((0.5, 0.7, 1.0), (0.0, 0.6, 0.4)) = 0.86</a:t>
            </a:r>
          </a:p>
        </p:txBody>
      </p:sp>
      <p:sp>
        <p:nvSpPr>
          <p:cNvPr id="35847" name="Text Box 7"/>
          <p:cNvSpPr txBox="1">
            <a:spLocks noChangeArrowheads="1"/>
          </p:cNvSpPr>
          <p:nvPr/>
        </p:nvSpPr>
        <p:spPr bwMode="auto">
          <a:xfrm>
            <a:off x="7200900" y="38862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solidFill>
                  <a:srgbClr val="FF0000"/>
                </a:solidFill>
                <a:latin typeface="Comic Sans MS" panose="030F0702030302020204" pitchFamily="66" charset="0"/>
              </a:rPr>
              <a:t>doc1: 0.85</a:t>
            </a:r>
          </a:p>
        </p:txBody>
      </p:sp>
      <p:sp>
        <p:nvSpPr>
          <p:cNvPr id="291848" name="Text Box 8"/>
          <p:cNvSpPr txBox="1">
            <a:spLocks noChangeArrowheads="1"/>
          </p:cNvSpPr>
          <p:nvPr/>
        </p:nvSpPr>
        <p:spPr bwMode="auto">
          <a:xfrm>
            <a:off x="7200900" y="4191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solidFill>
                  <a:srgbClr val="FF0000"/>
                </a:solidFill>
                <a:latin typeface="Comic Sans MS" panose="030F0702030302020204" pitchFamily="66" charset="0"/>
              </a:rPr>
              <a:t>doc2: 0.86</a:t>
            </a:r>
          </a:p>
        </p:txBody>
      </p:sp>
      <p:sp>
        <p:nvSpPr>
          <p:cNvPr id="35849" name="Rectangle 9"/>
          <p:cNvSpPr>
            <a:spLocks noChangeArrowheads="1"/>
          </p:cNvSpPr>
          <p:nvPr/>
        </p:nvSpPr>
        <p:spPr bwMode="auto">
          <a:xfrm>
            <a:off x="771525" y="304800"/>
            <a:ext cx="874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spcBef>
                <a:spcPct val="0"/>
              </a:spcBef>
              <a:buFontTx/>
              <a:buNone/>
            </a:pPr>
            <a:r>
              <a:rPr lang="en-US" altLang="en-US" sz="4400">
                <a:solidFill>
                  <a:srgbClr val="000066"/>
                </a:solidFill>
                <a:latin typeface="Arial" panose="020B0604020202020204" pitchFamily="34" charset="0"/>
              </a:rPr>
              <a:t>Use of inverted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6"/>
                                        </p:tgtEl>
                                        <p:attrNameLst>
                                          <p:attrName>style.visibility</p:attrName>
                                        </p:attrNameLst>
                                      </p:cBhvr>
                                      <p:to>
                                        <p:strVal val="visible"/>
                                      </p:to>
                                    </p:set>
                                  </p:childTnLst>
                                  <p:subTnLst>
                                    <p:set>
                                      <p:cBhvr override="childStyle">
                                        <p:cTn dur="1" fill="hold" display="0" masterRel="nextClick" afterEffect="1"/>
                                        <p:tgtEl>
                                          <p:spTgt spid="29184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autoUpdateAnimBg="0"/>
      <p:bldP spid="29184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noFill/>
        </p:spPr>
        <p:txBody>
          <a:bodyPr/>
          <a:lstStyle/>
          <a:p>
            <a:pPr eaLnBrk="1" hangingPunct="1"/>
            <a:r>
              <a:rPr lang="en-US" altLang="en-US"/>
              <a:t>Use of inverted file</a:t>
            </a:r>
          </a:p>
        </p:txBody>
      </p:sp>
      <p:sp>
        <p:nvSpPr>
          <p:cNvPr id="36866" name="Rectangle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sort (rank) list according to similarity coefficient.</a:t>
            </a:r>
          </a:p>
          <a:p>
            <a:pPr eaLnBrk="1" hangingPunct="1"/>
            <a:r>
              <a:rPr lang="en-US" altLang="en-US"/>
              <a:t>retrieve first ‘N’ ranked objects. </a:t>
            </a:r>
          </a:p>
          <a:p>
            <a:pPr eaLnBrk="1" hangingPunct="1"/>
            <a:r>
              <a:rPr lang="en-US" altLang="en-US"/>
              <a:t>present ranked list to user.</a:t>
            </a:r>
          </a:p>
          <a:p>
            <a:pPr eaLnBrk="1" hangingPunct="1"/>
            <a:r>
              <a:rPr lang="en-US" altLang="en-US"/>
              <a:t>offer to retrieve next ‘N’.</a:t>
            </a:r>
          </a:p>
          <a:p>
            <a:pPr eaLnBrk="1" hangingPunct="1"/>
            <a:r>
              <a:rPr lang="en-US" altLang="en-US"/>
              <a:t>Note that so far we have not retrieved any documents; this is particularly important if the ids are URLS - we don’t need to start downloading web pages in order to rank them.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p:spPr>
        <p:txBody>
          <a:bodyPr/>
          <a:lstStyle/>
          <a:p>
            <a:pPr eaLnBrk="1" hangingPunct="1"/>
            <a:r>
              <a:rPr lang="en-US" altLang="en-US"/>
              <a:t>Use of inverted file</a:t>
            </a:r>
          </a:p>
        </p:txBody>
      </p:sp>
      <p:sp>
        <p:nvSpPr>
          <p:cNvPr id="37890" name="Rectangle 2"/>
          <p:cNvSpPr>
            <a:spLocks noGrp="1" noChangeArrowheads="1"/>
          </p:cNvSpPr>
          <p:nvPr>
            <p:ph idx="1"/>
          </p:nvPr>
        </p:nvSpPr>
        <p:spPr bwMode="auto">
          <a:xfrm>
            <a:off x="514350" y="1600200"/>
            <a:ext cx="9382125"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proximity queries eg </a:t>
            </a:r>
            <a:r>
              <a:rPr lang="en-US" altLang="en-US" sz="2800">
                <a:latin typeface="Comic Sans MS" panose="030F0702030302020204" pitchFamily="66" charset="0"/>
              </a:rPr>
              <a:t>Q1: “A B”  Q2: “A(3)B” (A…B)</a:t>
            </a:r>
          </a:p>
          <a:p>
            <a:pPr lvl="1" eaLnBrk="1" hangingPunct="1">
              <a:lnSpc>
                <a:spcPct val="90000"/>
              </a:lnSpc>
            </a:pPr>
            <a:r>
              <a:rPr lang="en-US" altLang="en-US"/>
              <a:t>postings file holds positional information</a:t>
            </a:r>
            <a:endParaRPr lang="en-US" altLang="en-US" sz="2400">
              <a:latin typeface="Comic Sans MS" panose="030F0702030302020204" pitchFamily="66" charset="0"/>
            </a:endParaRPr>
          </a:p>
          <a:p>
            <a:pPr lvl="1" eaLnBrk="1" hangingPunct="1">
              <a:lnSpc>
                <a:spcPct val="90000"/>
              </a:lnSpc>
            </a:pPr>
            <a:r>
              <a:rPr lang="en-US" altLang="en-US"/>
              <a:t>proceed as for ‘A and B’</a:t>
            </a:r>
          </a:p>
          <a:p>
            <a:pPr lvl="1" eaLnBrk="1" hangingPunct="1">
              <a:lnSpc>
                <a:spcPct val="90000"/>
              </a:lnSpc>
            </a:pPr>
            <a:r>
              <a:rPr lang="en-US" altLang="en-US"/>
              <a:t>keep positional information in (A</a:t>
            </a:r>
            <a:r>
              <a:rPr lang="en-US" altLang="en-US">
                <a:sym typeface="Symbol" panose="05050102010706020507" pitchFamily="18" charset="2"/>
              </a:rPr>
              <a:t>B) list</a:t>
            </a:r>
          </a:p>
          <a:p>
            <a:pPr lvl="1" eaLnBrk="1" hangingPunct="1">
              <a:lnSpc>
                <a:spcPct val="90000"/>
              </a:lnSpc>
            </a:pPr>
            <a:r>
              <a:rPr lang="en-US" altLang="en-US">
                <a:sym typeface="Symbol" panose="05050102010706020507" pitchFamily="18" charset="2"/>
              </a:rPr>
              <a:t>filter </a:t>
            </a:r>
            <a:r>
              <a:rPr lang="en-US" altLang="en-US"/>
              <a:t>(A</a:t>
            </a:r>
            <a:r>
              <a:rPr lang="en-US" altLang="en-US">
                <a:sym typeface="Symbol" panose="05050102010706020507" pitchFamily="18" charset="2"/>
              </a:rPr>
              <a:t>B) list:</a:t>
            </a:r>
          </a:p>
          <a:p>
            <a:pPr lvl="1" eaLnBrk="1" hangingPunct="1">
              <a:lnSpc>
                <a:spcPct val="90000"/>
              </a:lnSpc>
              <a:buFontTx/>
              <a:buNone/>
            </a:pPr>
            <a:r>
              <a:rPr lang="en-US" altLang="en-US">
                <a:sym typeface="Symbol" panose="05050102010706020507" pitchFamily="18" charset="2"/>
              </a:rPr>
              <a:t>			 for Q1 pos(A) = pos(B) -1</a:t>
            </a:r>
          </a:p>
          <a:p>
            <a:pPr lvl="1" eaLnBrk="1" hangingPunct="1">
              <a:lnSpc>
                <a:spcPct val="90000"/>
              </a:lnSpc>
              <a:buFontTx/>
              <a:buNone/>
            </a:pPr>
            <a:r>
              <a:rPr lang="en-US" altLang="en-US">
                <a:sym typeface="Symbol" panose="05050102010706020507" pitchFamily="18" charset="2"/>
              </a:rPr>
              <a:t>			 for Q2 |pos(B) - pos(A)| &lt; 3</a:t>
            </a:r>
          </a:p>
          <a:p>
            <a:pPr eaLnBrk="1" hangingPunct="1">
              <a:lnSpc>
                <a:spcPct val="90000"/>
              </a:lnSpc>
            </a:pPr>
            <a:r>
              <a:rPr lang="en-US" altLang="en-US" sz="2800"/>
              <a:t>now we can distinguish ‘Venetian blind’ from ‘blind Venetian’</a:t>
            </a:r>
          </a:p>
          <a:p>
            <a:pPr eaLnBrk="1" hangingPunct="1">
              <a:lnSpc>
                <a:spcPct val="90000"/>
              </a:lnSpc>
            </a:pPr>
            <a:r>
              <a:rPr lang="en-US" altLang="en-US" sz="2800"/>
              <a:t>in principle this should help precision without affecting recall too much</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2325" y="0"/>
            <a:ext cx="8743950" cy="1143000"/>
          </a:xfrm>
        </p:spPr>
        <p:txBody>
          <a:bodyPr/>
          <a:lstStyle/>
          <a:p>
            <a:pPr eaLnBrk="1" hangingPunct="1"/>
            <a:r>
              <a:rPr lang="en-US" altLang="en-US"/>
              <a:t>Pros and cons of inverted file</a:t>
            </a:r>
          </a:p>
        </p:txBody>
      </p:sp>
      <p:sp>
        <p:nvSpPr>
          <p:cNvPr id="38915" name="Rectangle 3"/>
          <p:cNvSpPr>
            <a:spLocks noGrp="1" noChangeArrowheads="1"/>
          </p:cNvSpPr>
          <p:nvPr>
            <p:ph idx="1"/>
          </p:nvPr>
        </p:nvSpPr>
        <p:spPr bwMode="auto">
          <a:xfrm>
            <a:off x="534988" y="1052513"/>
            <a:ext cx="9309100" cy="5472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can be used for Boolean, weighted and positional queries</a:t>
            </a:r>
          </a:p>
          <a:p>
            <a:pPr eaLnBrk="1" hangingPunct="1"/>
            <a:r>
              <a:rPr lang="en-US" altLang="en-US"/>
              <a:t>query processing can be completed without accessing data file</a:t>
            </a:r>
          </a:p>
          <a:p>
            <a:pPr eaLnBrk="1" hangingPunct="1"/>
            <a:r>
              <a:rPr lang="en-US" altLang="en-US"/>
              <a:t>number of hits for single term is available from dictionary</a:t>
            </a:r>
          </a:p>
          <a:p>
            <a:pPr eaLnBrk="1" hangingPunct="1"/>
            <a:r>
              <a:rPr lang="en-US" altLang="en-US"/>
              <a:t>expensive to update if information objects change content.</a:t>
            </a:r>
          </a:p>
          <a:p>
            <a:pPr eaLnBrk="1" hangingPunct="1"/>
            <a:r>
              <a:rPr lang="en-US" altLang="en-US"/>
              <a:t>demanding storage requirements (dictionary+inverted file approx same size as original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22325" y="0"/>
            <a:ext cx="8743950" cy="1143000"/>
          </a:xfrm>
        </p:spPr>
        <p:txBody>
          <a:bodyPr/>
          <a:lstStyle/>
          <a:p>
            <a:pPr eaLnBrk="1" hangingPunct="1"/>
            <a:r>
              <a:rPr lang="en-US" altLang="en-US" dirty="0"/>
              <a:t>Summary of key points: inverted file index</a:t>
            </a:r>
          </a:p>
        </p:txBody>
      </p:sp>
      <p:sp>
        <p:nvSpPr>
          <p:cNvPr id="45059" name="Rectangle 3"/>
          <p:cNvSpPr>
            <a:spLocks noGrp="1" noChangeArrowheads="1"/>
          </p:cNvSpPr>
          <p:nvPr>
            <p:ph idx="1"/>
          </p:nvPr>
        </p:nvSpPr>
        <p:spPr bwMode="auto">
          <a:xfrm>
            <a:off x="750888" y="1196975"/>
            <a:ext cx="9258300" cy="5256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altLang="en-US" sz="2800" dirty="0"/>
              <a:t>standard relational databases do not provide suitable indexing for search on sets of index terms.</a:t>
            </a:r>
          </a:p>
          <a:p>
            <a:pPr eaLnBrk="1" hangingPunct="1"/>
            <a:r>
              <a:rPr lang="en-US" altLang="en-US" sz="2800" dirty="0"/>
              <a:t>standard SQL is not good at expressing ‘search-engine’ type queries</a:t>
            </a:r>
          </a:p>
          <a:p>
            <a:pPr eaLnBrk="1" hangingPunct="1"/>
            <a:r>
              <a:rPr lang="en-US" altLang="en-US" sz="2800" dirty="0"/>
              <a:t>inverted file structures are purpose made for these types of system</a:t>
            </a:r>
          </a:p>
          <a:p>
            <a:pPr eaLnBrk="1" hangingPunct="1"/>
            <a:r>
              <a:rPr lang="en-US" altLang="en-US" sz="2800" dirty="0"/>
              <a:t>storing frequencies/weights in the dictionary and inverted file allows for vector model queries</a:t>
            </a:r>
          </a:p>
          <a:p>
            <a:pPr eaLnBrk="1" hangingPunct="1"/>
            <a:r>
              <a:rPr lang="en-US" altLang="en-US" sz="2800" dirty="0"/>
              <a:t>storing positional information allows proximity queries, “Knowledge Management” v “Management Knowledge”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z="3600" dirty="0"/>
              <a:t>Efficiency is vital </a:t>
            </a:r>
          </a:p>
        </p:txBody>
      </p:sp>
      <p:sp>
        <p:nvSpPr>
          <p:cNvPr id="5123" name="Rectangle 3"/>
          <p:cNvSpPr>
            <a:spLocks noGrp="1" noChangeArrowheads="1"/>
          </p:cNvSpPr>
          <p:nvPr>
            <p:ph type="body" idx="1"/>
          </p:nvPr>
        </p:nvSpPr>
        <p:spPr>
          <a:xfrm>
            <a:off x="1257300" y="969964"/>
            <a:ext cx="7772400" cy="5126037"/>
          </a:xfrm>
        </p:spPr>
        <p:txBody>
          <a:bodyPr/>
          <a:lstStyle/>
          <a:p>
            <a:pPr eaLnBrk="1" hangingPunct="1">
              <a:lnSpc>
                <a:spcPct val="90000"/>
              </a:lnSpc>
            </a:pPr>
            <a:r>
              <a:rPr lang="en-US" altLang="en-US"/>
              <a:t>Reminder: Google finds documents which match your keywords; this must be done EFFICIENTLY – cant just go through each document from start to end for each keyword</a:t>
            </a:r>
          </a:p>
          <a:p>
            <a:pPr eaLnBrk="1" hangingPunct="1">
              <a:lnSpc>
                <a:spcPct val="90000"/>
              </a:lnSpc>
            </a:pPr>
            <a:r>
              <a:rPr lang="en-US" altLang="en-US"/>
              <a:t>So, cache stores copy of document, and also a “cut-down” version of the document for searching: just a “bag of words”, a sorted list (or array/vector/…) of words appearing in the document (with links back to full document)</a:t>
            </a:r>
          </a:p>
          <a:p>
            <a:pPr eaLnBrk="1" hangingPunct="1">
              <a:lnSpc>
                <a:spcPct val="90000"/>
              </a:lnSpc>
            </a:pPr>
            <a:r>
              <a:rPr lang="en-US" altLang="en-US"/>
              <a:t>Try to match keywords against this list; if found, then return the full document</a:t>
            </a:r>
          </a:p>
          <a:p>
            <a:pPr eaLnBrk="1" hangingPunct="1">
              <a:lnSpc>
                <a:spcPct val="90000"/>
              </a:lnSpc>
            </a:pPr>
            <a:r>
              <a:rPr lang="en-US" altLang="en-US"/>
              <a:t>Even cleverer: dictionary and inverted file…</a:t>
            </a:r>
          </a:p>
          <a:p>
            <a:pPr eaLnBrk="1" hangingPunct="1">
              <a:lnSpc>
                <a:spcPct val="90000"/>
              </a:lnSpc>
            </a:pP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54075" y="304800"/>
            <a:ext cx="8578850" cy="609600"/>
          </a:xfrm>
        </p:spPr>
        <p:txBody>
          <a:bodyPr/>
          <a:lstStyle/>
          <a:p>
            <a:pPr eaLnBrk="1" hangingPunct="1"/>
            <a:r>
              <a:rPr lang="en-US" altLang="en-US"/>
              <a:t>Inverted file structure</a:t>
            </a:r>
          </a:p>
        </p:txBody>
      </p:sp>
      <p:sp>
        <p:nvSpPr>
          <p:cNvPr id="6147" name="Text Box 3"/>
          <p:cNvSpPr txBox="1">
            <a:spLocks noChangeArrowheads="1"/>
          </p:cNvSpPr>
          <p:nvPr/>
        </p:nvSpPr>
        <p:spPr bwMode="auto">
          <a:xfrm>
            <a:off x="1485900" y="2743201"/>
            <a:ext cx="1295400"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600" b="1">
                <a:solidFill>
                  <a:srgbClr val="000000"/>
                </a:solidFill>
                <a:latin typeface="Comic Sans MS" panose="030F0702030302020204" pitchFamily="66" charset="0"/>
              </a:rPr>
              <a:t>Term 1 (2)</a:t>
            </a:r>
          </a:p>
          <a:p>
            <a:pPr eaLnBrk="0" hangingPunct="0">
              <a:spcBef>
                <a:spcPct val="50000"/>
              </a:spcBef>
              <a:buFontTx/>
              <a:buNone/>
            </a:pPr>
            <a:r>
              <a:rPr lang="en-US" altLang="en-US" sz="1600" b="1">
                <a:solidFill>
                  <a:srgbClr val="000000"/>
                </a:solidFill>
                <a:latin typeface="Comic Sans MS" panose="030F0702030302020204" pitchFamily="66" charset="0"/>
              </a:rPr>
              <a:t>Term 2 (3)</a:t>
            </a:r>
          </a:p>
          <a:p>
            <a:pPr eaLnBrk="0" hangingPunct="0">
              <a:spcBef>
                <a:spcPct val="50000"/>
              </a:spcBef>
              <a:buFontTx/>
              <a:buNone/>
            </a:pPr>
            <a:r>
              <a:rPr lang="en-US" altLang="en-US" sz="1600" b="1">
                <a:solidFill>
                  <a:srgbClr val="000000"/>
                </a:solidFill>
                <a:latin typeface="Comic Sans MS" panose="030F0702030302020204" pitchFamily="66" charset="0"/>
              </a:rPr>
              <a:t>Term 3 (1)</a:t>
            </a:r>
          </a:p>
          <a:p>
            <a:pPr eaLnBrk="0" hangingPunct="0">
              <a:spcBef>
                <a:spcPct val="50000"/>
              </a:spcBef>
              <a:buFontTx/>
              <a:buNone/>
            </a:pPr>
            <a:r>
              <a:rPr lang="en-US" altLang="en-US" sz="1600" b="1">
                <a:solidFill>
                  <a:srgbClr val="000000"/>
                </a:solidFill>
                <a:latin typeface="Comic Sans MS" panose="030F0702030302020204" pitchFamily="66" charset="0"/>
              </a:rPr>
              <a:t>Term 4 (3)</a:t>
            </a:r>
          </a:p>
          <a:p>
            <a:pPr eaLnBrk="0" hangingPunct="0">
              <a:spcBef>
                <a:spcPct val="50000"/>
              </a:spcBef>
              <a:buFontTx/>
              <a:buNone/>
            </a:pPr>
            <a:r>
              <a:rPr lang="en-US" altLang="en-US" sz="1600" b="1">
                <a:solidFill>
                  <a:srgbClr val="000000"/>
                </a:solidFill>
                <a:latin typeface="Comic Sans MS" panose="030F0702030302020204" pitchFamily="66" charset="0"/>
              </a:rPr>
              <a:t>Term 5 (4)</a:t>
            </a:r>
          </a:p>
          <a:p>
            <a:pPr eaLnBrk="0" hangingPunct="0">
              <a:lnSpc>
                <a:spcPct val="30000"/>
              </a:lnSpc>
              <a:spcBef>
                <a:spcPct val="50000"/>
              </a:spcBef>
              <a:buFontTx/>
              <a:buNone/>
            </a:pPr>
            <a:r>
              <a:rPr lang="en-US" altLang="en-US" sz="1600" b="1">
                <a:solidFill>
                  <a:srgbClr val="000000"/>
                </a:solidFill>
                <a:latin typeface="Comic Sans MS" panose="030F0702030302020204" pitchFamily="66" charset="0"/>
              </a:rPr>
              <a:t>.</a:t>
            </a:r>
          </a:p>
          <a:p>
            <a:pPr eaLnBrk="0" hangingPunct="0">
              <a:lnSpc>
                <a:spcPct val="30000"/>
              </a:lnSpc>
              <a:spcBef>
                <a:spcPct val="50000"/>
              </a:spcBef>
              <a:buFontTx/>
              <a:buNone/>
            </a:pPr>
            <a:r>
              <a:rPr lang="en-US" altLang="en-US" sz="1600" b="1">
                <a:solidFill>
                  <a:srgbClr val="000000"/>
                </a:solidFill>
                <a:latin typeface="Comic Sans MS" panose="030F0702030302020204" pitchFamily="66" charset="0"/>
              </a:rPr>
              <a:t>.</a:t>
            </a:r>
          </a:p>
        </p:txBody>
      </p:sp>
      <p:sp>
        <p:nvSpPr>
          <p:cNvPr id="6148" name="Text Box 4"/>
          <p:cNvSpPr txBox="1">
            <a:spLocks noChangeArrowheads="1"/>
          </p:cNvSpPr>
          <p:nvPr/>
        </p:nvSpPr>
        <p:spPr bwMode="auto">
          <a:xfrm>
            <a:off x="4838700" y="2057401"/>
            <a:ext cx="457200" cy="40116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a:solidFill>
                  <a:srgbClr val="000000"/>
                </a:solidFill>
                <a:latin typeface="Comic Sans MS" panose="030F0702030302020204" pitchFamily="66" charset="0"/>
              </a:rPr>
              <a:t>1</a:t>
            </a:r>
          </a:p>
          <a:p>
            <a:pPr eaLnBrk="0" hangingPunct="0">
              <a:spcBef>
                <a:spcPct val="50000"/>
              </a:spcBef>
              <a:buFontTx/>
              <a:buNone/>
            </a:pPr>
            <a:r>
              <a:rPr lang="en-US" altLang="en-US" sz="1800">
                <a:solidFill>
                  <a:srgbClr val="000000"/>
                </a:solidFill>
                <a:latin typeface="Comic Sans MS" panose="030F0702030302020204" pitchFamily="66" charset="0"/>
              </a:rPr>
              <a:t>2</a:t>
            </a:r>
          </a:p>
          <a:p>
            <a:pPr eaLnBrk="0" hangingPunct="0">
              <a:spcBef>
                <a:spcPct val="50000"/>
              </a:spcBef>
              <a:buFontTx/>
              <a:buNone/>
            </a:pPr>
            <a:r>
              <a:rPr lang="en-US" altLang="en-US" sz="1800">
                <a:solidFill>
                  <a:srgbClr val="000000"/>
                </a:solidFill>
                <a:latin typeface="Comic Sans MS" panose="030F0702030302020204" pitchFamily="66" charset="0"/>
              </a:rPr>
              <a:t>1</a:t>
            </a:r>
          </a:p>
          <a:p>
            <a:pPr eaLnBrk="0" hangingPunct="0">
              <a:spcBef>
                <a:spcPct val="50000"/>
              </a:spcBef>
              <a:buFontTx/>
              <a:buNone/>
            </a:pPr>
            <a:r>
              <a:rPr lang="en-US" altLang="en-US" sz="1800">
                <a:solidFill>
                  <a:srgbClr val="000000"/>
                </a:solidFill>
                <a:latin typeface="Comic Sans MS" panose="030F0702030302020204" pitchFamily="66" charset="0"/>
              </a:rPr>
              <a:t>2</a:t>
            </a:r>
          </a:p>
          <a:p>
            <a:pPr eaLnBrk="0" hangingPunct="0">
              <a:spcBef>
                <a:spcPct val="50000"/>
              </a:spcBef>
              <a:buFontTx/>
              <a:buNone/>
            </a:pPr>
            <a:r>
              <a:rPr lang="en-US" altLang="en-US" sz="1800">
                <a:solidFill>
                  <a:srgbClr val="000000"/>
                </a:solidFill>
                <a:latin typeface="Comic Sans MS" panose="030F0702030302020204" pitchFamily="66" charset="0"/>
              </a:rPr>
              <a:t>3</a:t>
            </a:r>
          </a:p>
          <a:p>
            <a:pPr eaLnBrk="0" hangingPunct="0">
              <a:spcBef>
                <a:spcPct val="50000"/>
              </a:spcBef>
              <a:buFontTx/>
              <a:buNone/>
            </a:pPr>
            <a:r>
              <a:rPr lang="en-US" altLang="en-US" sz="1800">
                <a:solidFill>
                  <a:srgbClr val="000000"/>
                </a:solidFill>
                <a:latin typeface="Comic Sans MS" panose="030F0702030302020204" pitchFamily="66" charset="0"/>
              </a:rPr>
              <a:t>2</a:t>
            </a:r>
          </a:p>
          <a:p>
            <a:pPr eaLnBrk="0" hangingPunct="0">
              <a:spcBef>
                <a:spcPct val="50000"/>
              </a:spcBef>
              <a:buFontTx/>
              <a:buNone/>
            </a:pPr>
            <a:r>
              <a:rPr lang="en-US" altLang="en-US" sz="1800">
                <a:solidFill>
                  <a:srgbClr val="000000"/>
                </a:solidFill>
                <a:latin typeface="Comic Sans MS" panose="030F0702030302020204" pitchFamily="66" charset="0"/>
              </a:rPr>
              <a:t>2</a:t>
            </a:r>
          </a:p>
          <a:p>
            <a:pPr eaLnBrk="0" hangingPunct="0">
              <a:spcBef>
                <a:spcPct val="50000"/>
              </a:spcBef>
              <a:buFontTx/>
              <a:buNone/>
            </a:pPr>
            <a:r>
              <a:rPr lang="en-US" altLang="en-US" sz="1800">
                <a:solidFill>
                  <a:srgbClr val="000000"/>
                </a:solidFill>
                <a:latin typeface="Comic Sans MS" panose="030F0702030302020204" pitchFamily="66" charset="0"/>
              </a:rPr>
              <a:t>3</a:t>
            </a:r>
          </a:p>
          <a:p>
            <a:pPr eaLnBrk="0" hangingPunct="0">
              <a:spcBef>
                <a:spcPct val="50000"/>
              </a:spcBef>
              <a:buFontTx/>
              <a:buNone/>
            </a:pPr>
            <a:r>
              <a:rPr lang="en-US" altLang="en-US" sz="1800">
                <a:solidFill>
                  <a:srgbClr val="000000"/>
                </a:solidFill>
                <a:latin typeface="Comic Sans MS" panose="030F0702030302020204" pitchFamily="66" charset="0"/>
              </a:rPr>
              <a:t>4</a:t>
            </a:r>
          </a:p>
          <a:p>
            <a:pPr eaLnBrk="0" hangingPunct="0">
              <a:lnSpc>
                <a:spcPct val="10000"/>
              </a:lnSpc>
              <a:spcBef>
                <a:spcPct val="50000"/>
              </a:spcBef>
              <a:buFontTx/>
              <a:buNone/>
            </a:pPr>
            <a:r>
              <a:rPr lang="en-US" altLang="en-US" sz="1800">
                <a:solidFill>
                  <a:srgbClr val="000000"/>
                </a:solidFill>
                <a:latin typeface="Comic Sans MS" panose="030F0702030302020204" pitchFamily="66" charset="0"/>
              </a:rPr>
              <a:t>.</a:t>
            </a:r>
          </a:p>
          <a:p>
            <a:pPr eaLnBrk="0" hangingPunct="0">
              <a:lnSpc>
                <a:spcPct val="10000"/>
              </a:lnSpc>
              <a:spcBef>
                <a:spcPct val="50000"/>
              </a:spcBef>
              <a:buFontTx/>
              <a:buNone/>
            </a:pPr>
            <a:r>
              <a:rPr lang="en-US" altLang="en-US" sz="1800">
                <a:solidFill>
                  <a:srgbClr val="000000"/>
                </a:solidFill>
                <a:latin typeface="Comic Sans MS" panose="030F0702030302020204" pitchFamily="66" charset="0"/>
              </a:rPr>
              <a:t>.</a:t>
            </a:r>
          </a:p>
        </p:txBody>
      </p:sp>
      <p:sp>
        <p:nvSpPr>
          <p:cNvPr id="6149" name="Text Box 5"/>
          <p:cNvSpPr txBox="1">
            <a:spLocks noChangeArrowheads="1"/>
          </p:cNvSpPr>
          <p:nvPr/>
        </p:nvSpPr>
        <p:spPr bwMode="auto">
          <a:xfrm>
            <a:off x="6896100" y="2743200"/>
            <a:ext cx="1143000" cy="28844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a:solidFill>
                  <a:srgbClr val="000000"/>
                </a:solidFill>
                <a:latin typeface="Comic Sans MS" panose="030F0702030302020204" pitchFamily="66" charset="0"/>
              </a:rPr>
              <a:t>Doc 1</a:t>
            </a:r>
          </a:p>
          <a:p>
            <a:pPr eaLnBrk="0" hangingPunct="0">
              <a:spcBef>
                <a:spcPct val="50000"/>
              </a:spcBef>
              <a:buFontTx/>
              <a:buNone/>
            </a:pPr>
            <a:r>
              <a:rPr lang="en-US" altLang="en-US" sz="1800">
                <a:solidFill>
                  <a:srgbClr val="000000"/>
                </a:solidFill>
                <a:latin typeface="Comic Sans MS" panose="030F0702030302020204" pitchFamily="66" charset="0"/>
              </a:rPr>
              <a:t>Doc2</a:t>
            </a:r>
          </a:p>
          <a:p>
            <a:pPr eaLnBrk="0" hangingPunct="0">
              <a:spcBef>
                <a:spcPct val="50000"/>
              </a:spcBef>
              <a:buFontTx/>
              <a:buNone/>
            </a:pPr>
            <a:r>
              <a:rPr lang="en-US" altLang="en-US" sz="1800">
                <a:solidFill>
                  <a:srgbClr val="000000"/>
                </a:solidFill>
                <a:latin typeface="Comic Sans MS" panose="030F0702030302020204" pitchFamily="66" charset="0"/>
              </a:rPr>
              <a:t>Doc3</a:t>
            </a:r>
          </a:p>
          <a:p>
            <a:pPr eaLnBrk="0" hangingPunct="0">
              <a:spcBef>
                <a:spcPct val="50000"/>
              </a:spcBef>
              <a:buFontTx/>
              <a:buNone/>
            </a:pPr>
            <a:r>
              <a:rPr lang="en-US" altLang="en-US" sz="1800">
                <a:solidFill>
                  <a:srgbClr val="000000"/>
                </a:solidFill>
                <a:latin typeface="Comic Sans MS" panose="030F0702030302020204" pitchFamily="66" charset="0"/>
              </a:rPr>
              <a:t>Doc4</a:t>
            </a:r>
          </a:p>
          <a:p>
            <a:pPr eaLnBrk="0" hangingPunct="0">
              <a:spcBef>
                <a:spcPct val="50000"/>
              </a:spcBef>
              <a:buFontTx/>
              <a:buNone/>
            </a:pPr>
            <a:r>
              <a:rPr lang="en-US" altLang="en-US" sz="1800">
                <a:solidFill>
                  <a:srgbClr val="000000"/>
                </a:solidFill>
                <a:latin typeface="Comic Sans MS" panose="030F0702030302020204" pitchFamily="66" charset="0"/>
              </a:rPr>
              <a:t>Doc5</a:t>
            </a:r>
          </a:p>
          <a:p>
            <a:pPr eaLnBrk="0" hangingPunct="0">
              <a:spcBef>
                <a:spcPct val="50000"/>
              </a:spcBef>
              <a:buFontTx/>
              <a:buNone/>
            </a:pPr>
            <a:r>
              <a:rPr lang="en-US" altLang="en-US" sz="1800">
                <a:solidFill>
                  <a:srgbClr val="000000"/>
                </a:solidFill>
                <a:latin typeface="Comic Sans MS" panose="030F0702030302020204" pitchFamily="66" charset="0"/>
              </a:rPr>
              <a:t>Doc6</a:t>
            </a:r>
          </a:p>
          <a:p>
            <a:pPr eaLnBrk="0" hangingPunct="0">
              <a:lnSpc>
                <a:spcPct val="30000"/>
              </a:lnSpc>
              <a:spcBef>
                <a:spcPct val="50000"/>
              </a:spcBef>
              <a:buFontTx/>
              <a:buNone/>
            </a:pPr>
            <a:r>
              <a:rPr lang="en-US" altLang="en-US" sz="1800">
                <a:solidFill>
                  <a:srgbClr val="000000"/>
                </a:solidFill>
                <a:latin typeface="Comic Sans MS" panose="030F0702030302020204" pitchFamily="66" charset="0"/>
              </a:rPr>
              <a:t>.</a:t>
            </a:r>
          </a:p>
          <a:p>
            <a:pPr eaLnBrk="0" hangingPunct="0">
              <a:lnSpc>
                <a:spcPct val="30000"/>
              </a:lnSpc>
              <a:spcBef>
                <a:spcPct val="50000"/>
              </a:spcBef>
              <a:buFontTx/>
              <a:buNone/>
            </a:pPr>
            <a:r>
              <a:rPr lang="en-US" altLang="en-US" sz="1800">
                <a:solidFill>
                  <a:srgbClr val="000000"/>
                </a:solidFill>
                <a:latin typeface="Comic Sans MS" panose="030F0702030302020204" pitchFamily="66" charset="0"/>
              </a:rPr>
              <a:t>.</a:t>
            </a:r>
            <a:endParaRPr lang="en-US" altLang="en-US">
              <a:solidFill>
                <a:srgbClr val="000000"/>
              </a:solidFill>
            </a:endParaRPr>
          </a:p>
        </p:txBody>
      </p:sp>
      <p:sp>
        <p:nvSpPr>
          <p:cNvPr id="6150" name="Text Box 6"/>
          <p:cNvSpPr txBox="1">
            <a:spLocks noChangeArrowheads="1"/>
          </p:cNvSpPr>
          <p:nvPr/>
        </p:nvSpPr>
        <p:spPr bwMode="auto">
          <a:xfrm>
            <a:off x="2781300" y="2743201"/>
            <a:ext cx="381000"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600" b="1">
                <a:solidFill>
                  <a:srgbClr val="000000"/>
                </a:solidFill>
                <a:latin typeface="Comic Sans MS" panose="030F0702030302020204" pitchFamily="66" charset="0"/>
              </a:rPr>
              <a:t>1</a:t>
            </a:r>
          </a:p>
          <a:p>
            <a:pPr eaLnBrk="0" hangingPunct="0">
              <a:spcBef>
                <a:spcPct val="50000"/>
              </a:spcBef>
              <a:buFontTx/>
              <a:buNone/>
            </a:pPr>
            <a:r>
              <a:rPr lang="en-US" altLang="en-US" sz="1600" b="1">
                <a:solidFill>
                  <a:srgbClr val="000000"/>
                </a:solidFill>
                <a:latin typeface="Comic Sans MS" panose="030F0702030302020204" pitchFamily="66" charset="0"/>
              </a:rPr>
              <a:t>3</a:t>
            </a:r>
          </a:p>
          <a:p>
            <a:pPr eaLnBrk="0" hangingPunct="0">
              <a:spcBef>
                <a:spcPct val="50000"/>
              </a:spcBef>
              <a:buFontTx/>
              <a:buNone/>
            </a:pPr>
            <a:r>
              <a:rPr lang="en-US" altLang="en-US" sz="1600" b="1">
                <a:solidFill>
                  <a:srgbClr val="000000"/>
                </a:solidFill>
                <a:latin typeface="Comic Sans MS" panose="030F0702030302020204" pitchFamily="66" charset="0"/>
              </a:rPr>
              <a:t>6</a:t>
            </a:r>
          </a:p>
          <a:p>
            <a:pPr eaLnBrk="0" hangingPunct="0">
              <a:spcBef>
                <a:spcPct val="50000"/>
              </a:spcBef>
              <a:buFontTx/>
              <a:buNone/>
            </a:pPr>
            <a:r>
              <a:rPr lang="en-US" altLang="en-US" sz="1600" b="1">
                <a:solidFill>
                  <a:srgbClr val="000000"/>
                </a:solidFill>
                <a:latin typeface="Comic Sans MS" panose="030F0702030302020204" pitchFamily="66" charset="0"/>
              </a:rPr>
              <a:t>7</a:t>
            </a:r>
          </a:p>
          <a:p>
            <a:pPr eaLnBrk="0" hangingPunct="0">
              <a:spcBef>
                <a:spcPct val="50000"/>
              </a:spcBef>
              <a:buFontTx/>
              <a:buNone/>
            </a:pPr>
            <a:r>
              <a:rPr lang="en-US" altLang="en-US" sz="1600" b="1">
                <a:solidFill>
                  <a:srgbClr val="000000"/>
                </a:solidFill>
                <a:latin typeface="Comic Sans MS" panose="030F0702030302020204" pitchFamily="66" charset="0"/>
              </a:rPr>
              <a:t>9</a:t>
            </a:r>
          </a:p>
          <a:p>
            <a:pPr eaLnBrk="0" hangingPunct="0">
              <a:lnSpc>
                <a:spcPct val="30000"/>
              </a:lnSpc>
              <a:spcBef>
                <a:spcPct val="50000"/>
              </a:spcBef>
              <a:buFontTx/>
              <a:buNone/>
            </a:pPr>
            <a:r>
              <a:rPr lang="en-US" altLang="en-US" sz="1600" b="1">
                <a:solidFill>
                  <a:srgbClr val="000000"/>
                </a:solidFill>
                <a:latin typeface="Comic Sans MS" panose="030F0702030302020204" pitchFamily="66" charset="0"/>
              </a:rPr>
              <a:t>.</a:t>
            </a:r>
          </a:p>
          <a:p>
            <a:pPr eaLnBrk="0" hangingPunct="0">
              <a:lnSpc>
                <a:spcPct val="30000"/>
              </a:lnSpc>
              <a:spcBef>
                <a:spcPct val="50000"/>
              </a:spcBef>
              <a:buFontTx/>
              <a:buNone/>
            </a:pPr>
            <a:r>
              <a:rPr lang="en-US" altLang="en-US" sz="1600" b="1">
                <a:solidFill>
                  <a:srgbClr val="000000"/>
                </a:solidFill>
                <a:latin typeface="Comic Sans MS" panose="030F0702030302020204" pitchFamily="66" charset="0"/>
              </a:rPr>
              <a:t>.</a:t>
            </a:r>
          </a:p>
        </p:txBody>
      </p:sp>
      <p:sp>
        <p:nvSpPr>
          <p:cNvPr id="6151" name="Line 7"/>
          <p:cNvSpPr>
            <a:spLocks noChangeShapeType="1"/>
          </p:cNvSpPr>
          <p:nvPr/>
        </p:nvSpPr>
        <p:spPr bwMode="auto">
          <a:xfrm flipV="1">
            <a:off x="3086100" y="2286000"/>
            <a:ext cx="167640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52" name="Line 8"/>
          <p:cNvSpPr>
            <a:spLocks noChangeShapeType="1"/>
          </p:cNvSpPr>
          <p:nvPr/>
        </p:nvSpPr>
        <p:spPr bwMode="auto">
          <a:xfrm flipV="1">
            <a:off x="3086100" y="3048000"/>
            <a:ext cx="16764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53" name="Line 9"/>
          <p:cNvSpPr>
            <a:spLocks noChangeShapeType="1"/>
          </p:cNvSpPr>
          <p:nvPr/>
        </p:nvSpPr>
        <p:spPr bwMode="auto">
          <a:xfrm>
            <a:off x="3086100" y="3657600"/>
            <a:ext cx="167640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54" name="Line 10"/>
          <p:cNvSpPr>
            <a:spLocks noChangeShapeType="1"/>
          </p:cNvSpPr>
          <p:nvPr/>
        </p:nvSpPr>
        <p:spPr bwMode="auto">
          <a:xfrm>
            <a:off x="3086100" y="4038600"/>
            <a:ext cx="167640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55" name="Line 11"/>
          <p:cNvSpPr>
            <a:spLocks noChangeShapeType="1"/>
          </p:cNvSpPr>
          <p:nvPr/>
        </p:nvSpPr>
        <p:spPr bwMode="auto">
          <a:xfrm>
            <a:off x="3086100" y="4419600"/>
            <a:ext cx="1752600"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56" name="Line 12"/>
          <p:cNvSpPr>
            <a:spLocks noChangeShapeType="1"/>
          </p:cNvSpPr>
          <p:nvPr/>
        </p:nvSpPr>
        <p:spPr bwMode="auto">
          <a:xfrm>
            <a:off x="5219700" y="2209800"/>
            <a:ext cx="1600200"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57" name="Line 13"/>
          <p:cNvSpPr>
            <a:spLocks noChangeShapeType="1"/>
          </p:cNvSpPr>
          <p:nvPr/>
        </p:nvSpPr>
        <p:spPr bwMode="auto">
          <a:xfrm>
            <a:off x="5219700" y="2667000"/>
            <a:ext cx="1600200"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58" name="Line 14"/>
          <p:cNvSpPr>
            <a:spLocks noChangeShapeType="1"/>
          </p:cNvSpPr>
          <p:nvPr/>
        </p:nvSpPr>
        <p:spPr bwMode="auto">
          <a:xfrm flipV="1">
            <a:off x="5219700" y="2895600"/>
            <a:ext cx="1600200"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59" name="Line 15"/>
          <p:cNvSpPr>
            <a:spLocks noChangeShapeType="1"/>
          </p:cNvSpPr>
          <p:nvPr/>
        </p:nvSpPr>
        <p:spPr bwMode="auto">
          <a:xfrm flipV="1">
            <a:off x="5143500" y="3352800"/>
            <a:ext cx="1600200"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60" name="Line 16"/>
          <p:cNvSpPr>
            <a:spLocks noChangeShapeType="1"/>
          </p:cNvSpPr>
          <p:nvPr/>
        </p:nvSpPr>
        <p:spPr bwMode="auto">
          <a:xfrm flipV="1">
            <a:off x="5143500" y="3733800"/>
            <a:ext cx="1676400"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61" name="Line 17"/>
          <p:cNvSpPr>
            <a:spLocks noChangeShapeType="1"/>
          </p:cNvSpPr>
          <p:nvPr/>
        </p:nvSpPr>
        <p:spPr bwMode="auto">
          <a:xfrm flipV="1">
            <a:off x="5143500" y="3429000"/>
            <a:ext cx="167640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62" name="Line 18"/>
          <p:cNvSpPr>
            <a:spLocks noChangeShapeType="1"/>
          </p:cNvSpPr>
          <p:nvPr/>
        </p:nvSpPr>
        <p:spPr bwMode="auto">
          <a:xfrm flipV="1">
            <a:off x="5143500" y="3505200"/>
            <a:ext cx="1600200" cy="1219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63" name="Line 19"/>
          <p:cNvSpPr>
            <a:spLocks noChangeShapeType="1"/>
          </p:cNvSpPr>
          <p:nvPr/>
        </p:nvSpPr>
        <p:spPr bwMode="auto">
          <a:xfrm flipV="1">
            <a:off x="5143500" y="3810000"/>
            <a:ext cx="1676400" cy="1295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64" name="Line 20"/>
          <p:cNvSpPr>
            <a:spLocks noChangeShapeType="1"/>
          </p:cNvSpPr>
          <p:nvPr/>
        </p:nvSpPr>
        <p:spPr bwMode="auto">
          <a:xfrm flipV="1">
            <a:off x="5143500" y="4191000"/>
            <a:ext cx="1676400"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6165" name="Text Box 21"/>
          <p:cNvSpPr txBox="1">
            <a:spLocks noChangeArrowheads="1"/>
          </p:cNvSpPr>
          <p:nvPr/>
        </p:nvSpPr>
        <p:spPr bwMode="auto">
          <a:xfrm>
            <a:off x="1638300" y="1420814"/>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a:solidFill>
                  <a:srgbClr val="000000"/>
                </a:solidFill>
                <a:latin typeface="Arial" panose="020B0604020202020204" pitchFamily="34" charset="0"/>
              </a:rPr>
              <a:t>dictionary</a:t>
            </a:r>
            <a:endParaRPr lang="en-US" altLang="en-US">
              <a:solidFill>
                <a:srgbClr val="000000"/>
              </a:solidFill>
            </a:endParaRPr>
          </a:p>
        </p:txBody>
      </p:sp>
      <p:sp>
        <p:nvSpPr>
          <p:cNvPr id="6166" name="Text Box 22"/>
          <p:cNvSpPr txBox="1">
            <a:spLocks noChangeArrowheads="1"/>
          </p:cNvSpPr>
          <p:nvPr/>
        </p:nvSpPr>
        <p:spPr bwMode="auto">
          <a:xfrm>
            <a:off x="3619500" y="1420814"/>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a:solidFill>
                  <a:srgbClr val="000000"/>
                </a:solidFill>
                <a:latin typeface="Arial" panose="020B0604020202020204" pitchFamily="34" charset="0"/>
              </a:rPr>
              <a:t>Inverted or postings file</a:t>
            </a:r>
            <a:endParaRPr lang="en-US" altLang="en-US">
              <a:solidFill>
                <a:srgbClr val="000000"/>
              </a:solidFill>
            </a:endParaRPr>
          </a:p>
        </p:txBody>
      </p:sp>
      <p:sp>
        <p:nvSpPr>
          <p:cNvPr id="6167" name="Text Box 23"/>
          <p:cNvSpPr txBox="1">
            <a:spLocks noChangeArrowheads="1"/>
          </p:cNvSpPr>
          <p:nvPr/>
        </p:nvSpPr>
        <p:spPr bwMode="auto">
          <a:xfrm>
            <a:off x="6819900" y="1420814"/>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a:solidFill>
                  <a:srgbClr val="000000"/>
                </a:solidFill>
                <a:latin typeface="Arial" panose="020B0604020202020204" pitchFamily="34" charset="0"/>
              </a:rPr>
              <a:t>Data file</a:t>
            </a:r>
            <a:endParaRPr lang="en-US" altLang="en-US">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a:t>IR vs DBMS</a:t>
            </a:r>
          </a:p>
        </p:txBody>
      </p:sp>
      <p:graphicFrame>
        <p:nvGraphicFramePr>
          <p:cNvPr id="1026" name="Object 3"/>
          <p:cNvGraphicFramePr>
            <a:graphicFrameLocks noChangeAspect="1"/>
          </p:cNvGraphicFramePr>
          <p:nvPr/>
        </p:nvGraphicFramePr>
        <p:xfrm>
          <a:off x="1273175" y="1752600"/>
          <a:ext cx="7558088" cy="4008438"/>
        </p:xfrm>
        <a:graphic>
          <a:graphicData uri="http://schemas.openxmlformats.org/presentationml/2006/ole">
            <mc:AlternateContent xmlns:mc="http://schemas.openxmlformats.org/markup-compatibility/2006">
              <mc:Choice xmlns:v="urn:schemas-microsoft-com:vml" Requires="v">
                <p:oleObj spid="_x0000_s104454" name="Document" r:id="rId4" imgW="7618567" imgH="4055727" progId="Word.Document.8">
                  <p:embed/>
                </p:oleObj>
              </mc:Choice>
              <mc:Fallback>
                <p:oleObj name="Document" r:id="rId4" imgW="7618567" imgH="405572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3175" y="1752600"/>
                        <a:ext cx="7558088" cy="400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Sample SQL query: OR</a:t>
            </a:r>
          </a:p>
        </p:txBody>
      </p:sp>
      <p:sp>
        <p:nvSpPr>
          <p:cNvPr id="7171" name="Text Box 3"/>
          <p:cNvSpPr txBox="1">
            <a:spLocks noChangeArrowheads="1"/>
          </p:cNvSpPr>
          <p:nvPr/>
        </p:nvSpPr>
        <p:spPr bwMode="auto">
          <a:xfrm>
            <a:off x="771525" y="1524000"/>
            <a:ext cx="88296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latin typeface="Arial" panose="020B0604020202020204" pitchFamily="34" charset="0"/>
              </a:rPr>
              <a:t>find all modules matching: </a:t>
            </a:r>
            <a:endParaRPr lang="en-US" altLang="en-US"/>
          </a:p>
          <a:p>
            <a:pPr>
              <a:spcBef>
                <a:spcPct val="50000"/>
              </a:spcBef>
              <a:buFontTx/>
              <a:buNone/>
            </a:pPr>
            <a:r>
              <a:rPr lang="en-US" altLang="en-US"/>
              <a:t> </a:t>
            </a:r>
            <a:r>
              <a:rPr lang="en-US" altLang="en-US">
                <a:solidFill>
                  <a:srgbClr val="FF0000"/>
                </a:solidFill>
                <a:latin typeface="Comic Sans MS" panose="030F0702030302020204" pitchFamily="66" charset="0"/>
              </a:rPr>
              <a:t>‘database’ or ‘AI’ or ‘knowledge base’</a:t>
            </a:r>
            <a:endParaRPr lang="en-US" altLang="en-US"/>
          </a:p>
          <a:p>
            <a:pPr>
              <a:spcBef>
                <a:spcPct val="50000"/>
              </a:spcBef>
              <a:buFontTx/>
              <a:buNone/>
            </a:pPr>
            <a:r>
              <a:rPr lang="en-US" altLang="en-US" sz="2000" b="1">
                <a:latin typeface="Courier New" panose="02070309020205020404" pitchFamily="49" charset="0"/>
              </a:rPr>
              <a:t>select distinct m.* from </a:t>
            </a:r>
            <a:br>
              <a:rPr lang="en-US" altLang="en-US" sz="2000" b="1">
                <a:latin typeface="Courier New" panose="02070309020205020404" pitchFamily="49" charset="0"/>
              </a:rPr>
            </a:br>
            <a:r>
              <a:rPr lang="en-US" altLang="en-US" sz="2000" b="1">
                <a:latin typeface="Courier New" panose="02070309020205020404" pitchFamily="49" charset="0"/>
              </a:rPr>
              <a:t>module m inner join index i on m.code = i.mod_code inner join term t on t.term_id = i.term_id </a:t>
            </a:r>
            <a:br>
              <a:rPr lang="en-US" altLang="en-US" sz="2000" b="1">
                <a:latin typeface="Courier New" panose="02070309020205020404" pitchFamily="49" charset="0"/>
              </a:rPr>
            </a:br>
            <a:r>
              <a:rPr lang="en-US" altLang="en-US" sz="2000" b="1">
                <a:latin typeface="Courier New" panose="02070309020205020404" pitchFamily="49" charset="0"/>
              </a:rPr>
              <a:t>where </a:t>
            </a:r>
            <a:br>
              <a:rPr lang="en-US" altLang="en-US" sz="2000" b="1">
                <a:latin typeface="Courier New" panose="02070309020205020404" pitchFamily="49" charset="0"/>
              </a:rPr>
            </a:br>
            <a:r>
              <a:rPr lang="en-US" altLang="en-US" sz="2000" b="1">
                <a:latin typeface="Courier New" panose="02070309020205020404" pitchFamily="49" charset="0"/>
              </a:rPr>
              <a:t>t.value = ‘database’ OR  t.value = ‘AI’ OR  t.value = ‘knowledge base’;</a:t>
            </a:r>
          </a:p>
          <a:p>
            <a:pPr>
              <a:spcBef>
                <a:spcPct val="50000"/>
              </a:spcBef>
              <a:buFontTx/>
              <a:buNone/>
            </a:pP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Retrieval of documents</a:t>
            </a:r>
          </a:p>
        </p:txBody>
      </p:sp>
      <p:sp>
        <p:nvSpPr>
          <p:cNvPr id="7171" name="Rectangle 3"/>
          <p:cNvSpPr>
            <a:spLocks noGrp="1" noChangeArrowheads="1"/>
          </p:cNvSpPr>
          <p:nvPr>
            <p:ph type="body" idx="1"/>
          </p:nvPr>
        </p:nvSpPr>
        <p:spPr/>
        <p:txBody>
          <a:bodyPr/>
          <a:lstStyle/>
          <a:p>
            <a:pPr eaLnBrk="1" hangingPunct="1">
              <a:lnSpc>
                <a:spcPct val="90000"/>
              </a:lnSpc>
            </a:pPr>
            <a:r>
              <a:rPr lang="en-US" altLang="en-US"/>
              <a:t>IR was developed for bibliographic systems.  We shall refer to ‘documents’, but the technique extends beyond items of text.</a:t>
            </a:r>
          </a:p>
          <a:p>
            <a:pPr eaLnBrk="1" hangingPunct="1">
              <a:lnSpc>
                <a:spcPct val="90000"/>
              </a:lnSpc>
            </a:pPr>
            <a:r>
              <a:rPr lang="en-US" altLang="en-US"/>
              <a:t>central to IR is representation of a document by a set of ‘descriptors’ or ‘index terms’ (“words in the document”).</a:t>
            </a:r>
          </a:p>
          <a:p>
            <a:pPr eaLnBrk="1" hangingPunct="1">
              <a:lnSpc>
                <a:spcPct val="90000"/>
              </a:lnSpc>
            </a:pPr>
            <a:r>
              <a:rPr lang="en-US" altLang="en-US"/>
              <a:t>searching for a document is carried out (mainly) in the ‘space’ of index terms.</a:t>
            </a:r>
          </a:p>
          <a:p>
            <a:pPr eaLnBrk="1" hangingPunct="1">
              <a:lnSpc>
                <a:spcPct val="90000"/>
              </a:lnSpc>
            </a:pPr>
            <a:r>
              <a:rPr lang="en-US" altLang="en-US"/>
              <a:t>we need a language for formulating queries, and a method for matching queries with document descriptors.</a:t>
            </a:r>
          </a:p>
          <a:p>
            <a:pPr eaLnBrk="1" hangingPunct="1">
              <a:lnSpc>
                <a:spcPct val="90000"/>
              </a:lnSpc>
            </a:pP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architecture</a:t>
            </a:r>
          </a:p>
        </p:txBody>
      </p:sp>
      <p:sp>
        <p:nvSpPr>
          <p:cNvPr id="8195" name="Text Box 3"/>
          <p:cNvSpPr txBox="1">
            <a:spLocks noChangeArrowheads="1"/>
          </p:cNvSpPr>
          <p:nvPr/>
        </p:nvSpPr>
        <p:spPr bwMode="auto">
          <a:xfrm>
            <a:off x="1409700" y="2514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user</a:t>
            </a:r>
            <a:endParaRPr lang="en-US" altLang="en-US">
              <a:solidFill>
                <a:srgbClr val="000000"/>
              </a:solidFill>
            </a:endParaRPr>
          </a:p>
        </p:txBody>
      </p:sp>
      <p:sp>
        <p:nvSpPr>
          <p:cNvPr id="8196" name="Rectangle 4"/>
          <p:cNvSpPr>
            <a:spLocks noChangeArrowheads="1"/>
          </p:cNvSpPr>
          <p:nvPr/>
        </p:nvSpPr>
        <p:spPr bwMode="auto">
          <a:xfrm>
            <a:off x="3695700" y="2362201"/>
            <a:ext cx="3962400" cy="1793875"/>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8197" name="Text Box 5"/>
          <p:cNvSpPr txBox="1">
            <a:spLocks noChangeArrowheads="1"/>
          </p:cNvSpPr>
          <p:nvPr/>
        </p:nvSpPr>
        <p:spPr bwMode="auto">
          <a:xfrm>
            <a:off x="3848100" y="2514600"/>
            <a:ext cx="25908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Query matching</a:t>
            </a:r>
          </a:p>
        </p:txBody>
      </p:sp>
      <p:sp>
        <p:nvSpPr>
          <p:cNvPr id="8198" name="Text Box 6"/>
          <p:cNvSpPr txBox="1">
            <a:spLocks noChangeArrowheads="1"/>
          </p:cNvSpPr>
          <p:nvPr/>
        </p:nvSpPr>
        <p:spPr bwMode="auto">
          <a:xfrm>
            <a:off x="4749800" y="3200401"/>
            <a:ext cx="2603500" cy="8350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Learning component</a:t>
            </a:r>
          </a:p>
        </p:txBody>
      </p:sp>
      <p:grpSp>
        <p:nvGrpSpPr>
          <p:cNvPr id="8199" name="Group 28"/>
          <p:cNvGrpSpPr>
            <a:grpSpLocks/>
          </p:cNvGrpSpPr>
          <p:nvPr/>
        </p:nvGrpSpPr>
        <p:grpSpPr bwMode="auto">
          <a:xfrm>
            <a:off x="4202113" y="4548188"/>
            <a:ext cx="1003300" cy="1014412"/>
            <a:chOff x="2287" y="2865"/>
            <a:chExt cx="632" cy="639"/>
          </a:xfrm>
        </p:grpSpPr>
        <p:sp>
          <p:nvSpPr>
            <p:cNvPr id="8209" name="Oval 8"/>
            <p:cNvSpPr>
              <a:spLocks noChangeArrowheads="1"/>
            </p:cNvSpPr>
            <p:nvPr/>
          </p:nvSpPr>
          <p:spPr bwMode="auto">
            <a:xfrm>
              <a:off x="2290" y="2865"/>
              <a:ext cx="468" cy="117"/>
            </a:xfrm>
            <a:prstGeom prst="ellipse">
              <a:avLst/>
            </a:prstGeom>
            <a:solidFill>
              <a:schemeClr val="bg1"/>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8210" name="Oval 9"/>
            <p:cNvSpPr>
              <a:spLocks noChangeArrowheads="1"/>
            </p:cNvSpPr>
            <p:nvPr/>
          </p:nvSpPr>
          <p:spPr bwMode="auto">
            <a:xfrm>
              <a:off x="2290" y="3292"/>
              <a:ext cx="468" cy="117"/>
            </a:xfrm>
            <a:prstGeom prst="ellipse">
              <a:avLst/>
            </a:prstGeom>
            <a:solidFill>
              <a:schemeClr val="bg1"/>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8211" name="AutoShape 10"/>
            <p:cNvSpPr>
              <a:spLocks noChangeArrowheads="1"/>
            </p:cNvSpPr>
            <p:nvPr/>
          </p:nvSpPr>
          <p:spPr bwMode="auto">
            <a:xfrm flipV="1">
              <a:off x="2287" y="3079"/>
              <a:ext cx="471" cy="272"/>
            </a:xfrm>
            <a:custGeom>
              <a:avLst/>
              <a:gdLst>
                <a:gd name="T0" fmla="*/ 9 w 21600"/>
                <a:gd name="T1" fmla="*/ 2 h 21600"/>
                <a:gd name="T2" fmla="*/ 5 w 21600"/>
                <a:gd name="T3" fmla="*/ 3 h 21600"/>
                <a:gd name="T4" fmla="*/ 1 w 21600"/>
                <a:gd name="T5" fmla="*/ 2 h 21600"/>
                <a:gd name="T6" fmla="*/ 5 w 21600"/>
                <a:gd name="T7" fmla="*/ 0 h 21600"/>
                <a:gd name="T8" fmla="*/ 0 60000 65536"/>
                <a:gd name="T9" fmla="*/ 0 60000 65536"/>
                <a:gd name="T10" fmla="*/ 0 60000 65536"/>
                <a:gd name="T11" fmla="*/ 0 60000 65536"/>
                <a:gd name="T12" fmla="*/ 4082 w 21600"/>
                <a:gd name="T13" fmla="*/ 4050 h 21600"/>
                <a:gd name="T14" fmla="*/ 17518 w 21600"/>
                <a:gd name="T15" fmla="*/ 17550 h 21600"/>
              </a:gdLst>
              <a:ahLst/>
              <a:cxnLst>
                <a:cxn ang="T8">
                  <a:pos x="T0" y="T1"/>
                </a:cxn>
                <a:cxn ang="T9">
                  <a:pos x="T2" y="T3"/>
                </a:cxn>
                <a:cxn ang="T10">
                  <a:pos x="T4" y="T5"/>
                </a:cxn>
                <a:cxn ang="T11">
                  <a:pos x="T6" y="T7"/>
                </a:cxn>
              </a:cxnLst>
              <a:rect l="T12" t="T13" r="T14" b="T15"/>
              <a:pathLst>
                <a:path w="21600" h="21600">
                  <a:moveTo>
                    <a:pt x="0" y="0"/>
                  </a:moveTo>
                  <a:lnTo>
                    <a:pt x="4534" y="21600"/>
                  </a:lnTo>
                  <a:lnTo>
                    <a:pt x="17066" y="21600"/>
                  </a:lnTo>
                  <a:lnTo>
                    <a:pt x="21600" y="0"/>
                  </a:lnTo>
                  <a:close/>
                </a:path>
              </a:pathLst>
            </a:cu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eaLnBrk="0" hangingPunct="0">
                <a:spcBef>
                  <a:spcPct val="0"/>
                </a:spcBef>
                <a:buFontTx/>
                <a:buNone/>
              </a:pPr>
              <a:endParaRPr lang="en-GB">
                <a:solidFill>
                  <a:srgbClr val="000000"/>
                </a:solidFill>
              </a:endParaRPr>
            </a:p>
          </p:txBody>
        </p:sp>
        <p:sp>
          <p:nvSpPr>
            <p:cNvPr id="8212" name="Line 11"/>
            <p:cNvSpPr>
              <a:spLocks noChangeShapeType="1"/>
            </p:cNvSpPr>
            <p:nvPr/>
          </p:nvSpPr>
          <p:spPr bwMode="auto">
            <a:xfrm>
              <a:off x="2287" y="2923"/>
              <a:ext cx="0" cy="4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8213" name="Line 12"/>
            <p:cNvSpPr>
              <a:spLocks noChangeShapeType="1"/>
            </p:cNvSpPr>
            <p:nvPr/>
          </p:nvSpPr>
          <p:spPr bwMode="auto">
            <a:xfrm>
              <a:off x="2758" y="2927"/>
              <a:ext cx="0" cy="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8214" name="Oval 14"/>
            <p:cNvSpPr>
              <a:spLocks noChangeArrowheads="1"/>
            </p:cNvSpPr>
            <p:nvPr/>
          </p:nvSpPr>
          <p:spPr bwMode="auto">
            <a:xfrm>
              <a:off x="2451" y="2960"/>
              <a:ext cx="468" cy="117"/>
            </a:xfrm>
            <a:prstGeom prst="ellipse">
              <a:avLst/>
            </a:prstGeom>
            <a:solidFill>
              <a:schemeClr val="bg1"/>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8215" name="Oval 15"/>
            <p:cNvSpPr>
              <a:spLocks noChangeArrowheads="1"/>
            </p:cNvSpPr>
            <p:nvPr/>
          </p:nvSpPr>
          <p:spPr bwMode="auto">
            <a:xfrm>
              <a:off x="2451" y="3387"/>
              <a:ext cx="468" cy="117"/>
            </a:xfrm>
            <a:prstGeom prst="ellipse">
              <a:avLst/>
            </a:prstGeom>
            <a:solidFill>
              <a:schemeClr val="bg1"/>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8216" name="AutoShape 16"/>
            <p:cNvSpPr>
              <a:spLocks noChangeArrowheads="1"/>
            </p:cNvSpPr>
            <p:nvPr/>
          </p:nvSpPr>
          <p:spPr bwMode="auto">
            <a:xfrm flipV="1">
              <a:off x="2448" y="3174"/>
              <a:ext cx="471" cy="272"/>
            </a:xfrm>
            <a:custGeom>
              <a:avLst/>
              <a:gdLst>
                <a:gd name="T0" fmla="*/ 9 w 21600"/>
                <a:gd name="T1" fmla="*/ 2 h 21600"/>
                <a:gd name="T2" fmla="*/ 5 w 21600"/>
                <a:gd name="T3" fmla="*/ 3 h 21600"/>
                <a:gd name="T4" fmla="*/ 1 w 21600"/>
                <a:gd name="T5" fmla="*/ 2 h 21600"/>
                <a:gd name="T6" fmla="*/ 5 w 21600"/>
                <a:gd name="T7" fmla="*/ 0 h 21600"/>
                <a:gd name="T8" fmla="*/ 0 60000 65536"/>
                <a:gd name="T9" fmla="*/ 0 60000 65536"/>
                <a:gd name="T10" fmla="*/ 0 60000 65536"/>
                <a:gd name="T11" fmla="*/ 0 60000 65536"/>
                <a:gd name="T12" fmla="*/ 4082 w 21600"/>
                <a:gd name="T13" fmla="*/ 4050 h 21600"/>
                <a:gd name="T14" fmla="*/ 17518 w 21600"/>
                <a:gd name="T15" fmla="*/ 17550 h 21600"/>
              </a:gdLst>
              <a:ahLst/>
              <a:cxnLst>
                <a:cxn ang="T8">
                  <a:pos x="T0" y="T1"/>
                </a:cxn>
                <a:cxn ang="T9">
                  <a:pos x="T2" y="T3"/>
                </a:cxn>
                <a:cxn ang="T10">
                  <a:pos x="T4" y="T5"/>
                </a:cxn>
                <a:cxn ang="T11">
                  <a:pos x="T6" y="T7"/>
                </a:cxn>
              </a:cxnLst>
              <a:rect l="T12" t="T13" r="T14" b="T15"/>
              <a:pathLst>
                <a:path w="21600" h="21600">
                  <a:moveTo>
                    <a:pt x="0" y="0"/>
                  </a:moveTo>
                  <a:lnTo>
                    <a:pt x="4534" y="21600"/>
                  </a:lnTo>
                  <a:lnTo>
                    <a:pt x="17066" y="21600"/>
                  </a:lnTo>
                  <a:lnTo>
                    <a:pt x="21600" y="0"/>
                  </a:lnTo>
                  <a:close/>
                </a:path>
              </a:pathLst>
            </a:cu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eaLnBrk="0" hangingPunct="0">
                <a:spcBef>
                  <a:spcPct val="0"/>
                </a:spcBef>
                <a:buFontTx/>
                <a:buNone/>
              </a:pPr>
              <a:endParaRPr lang="en-GB">
                <a:solidFill>
                  <a:srgbClr val="000000"/>
                </a:solidFill>
              </a:endParaRPr>
            </a:p>
          </p:txBody>
        </p:sp>
        <p:sp>
          <p:nvSpPr>
            <p:cNvPr id="8217" name="Line 17"/>
            <p:cNvSpPr>
              <a:spLocks noChangeShapeType="1"/>
            </p:cNvSpPr>
            <p:nvPr/>
          </p:nvSpPr>
          <p:spPr bwMode="auto">
            <a:xfrm>
              <a:off x="2448" y="3018"/>
              <a:ext cx="0" cy="4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8218" name="Line 18"/>
            <p:cNvSpPr>
              <a:spLocks noChangeShapeType="1"/>
            </p:cNvSpPr>
            <p:nvPr/>
          </p:nvSpPr>
          <p:spPr bwMode="auto">
            <a:xfrm>
              <a:off x="2919" y="3022"/>
              <a:ext cx="0" cy="4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sp>
        <p:nvSpPr>
          <p:cNvPr id="8200" name="Text Box 19"/>
          <p:cNvSpPr txBox="1">
            <a:spLocks noChangeArrowheads="1"/>
          </p:cNvSpPr>
          <p:nvPr/>
        </p:nvSpPr>
        <p:spPr bwMode="auto">
          <a:xfrm>
            <a:off x="5411788" y="4584701"/>
            <a:ext cx="31035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Object base</a:t>
            </a:r>
          </a:p>
          <a:p>
            <a:pPr eaLnBrk="0" hangingPunct="0">
              <a:spcBef>
                <a:spcPct val="50000"/>
              </a:spcBef>
              <a:buFontTx/>
              <a:buNone/>
            </a:pPr>
            <a:r>
              <a:rPr lang="en-US" altLang="en-US">
                <a:solidFill>
                  <a:srgbClr val="000000"/>
                </a:solidFill>
                <a:latin typeface="Comic Sans MS" panose="030F0702030302020204" pitchFamily="66" charset="0"/>
              </a:rPr>
              <a:t>(objects and their descriptions)</a:t>
            </a:r>
            <a:endParaRPr lang="en-US" altLang="en-US">
              <a:solidFill>
                <a:srgbClr val="000000"/>
              </a:solidFill>
            </a:endParaRPr>
          </a:p>
        </p:txBody>
      </p:sp>
      <p:sp>
        <p:nvSpPr>
          <p:cNvPr id="8201" name="Line 20"/>
          <p:cNvSpPr>
            <a:spLocks noChangeShapeType="1"/>
          </p:cNvSpPr>
          <p:nvPr/>
        </p:nvSpPr>
        <p:spPr bwMode="auto">
          <a:xfrm>
            <a:off x="2244726" y="2754313"/>
            <a:ext cx="1609725"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8202" name="Line 21"/>
          <p:cNvSpPr>
            <a:spLocks noChangeShapeType="1"/>
          </p:cNvSpPr>
          <p:nvPr/>
        </p:nvSpPr>
        <p:spPr bwMode="auto">
          <a:xfrm flipH="1">
            <a:off x="2243139" y="2919413"/>
            <a:ext cx="1609725"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8203" name="Text Box 22"/>
          <p:cNvSpPr txBox="1">
            <a:spLocks noChangeArrowheads="1"/>
          </p:cNvSpPr>
          <p:nvPr/>
        </p:nvSpPr>
        <p:spPr bwMode="auto">
          <a:xfrm>
            <a:off x="2617788" y="293687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hits</a:t>
            </a:r>
            <a:endParaRPr lang="en-US" altLang="en-US">
              <a:solidFill>
                <a:srgbClr val="000000"/>
              </a:solidFill>
            </a:endParaRPr>
          </a:p>
        </p:txBody>
      </p:sp>
      <p:sp>
        <p:nvSpPr>
          <p:cNvPr id="8204" name="Text Box 23"/>
          <p:cNvSpPr txBox="1">
            <a:spLocks noChangeArrowheads="1"/>
          </p:cNvSpPr>
          <p:nvPr/>
        </p:nvSpPr>
        <p:spPr bwMode="auto">
          <a:xfrm>
            <a:off x="2500314" y="2252663"/>
            <a:ext cx="979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query</a:t>
            </a:r>
            <a:endParaRPr lang="en-US" altLang="en-US">
              <a:solidFill>
                <a:srgbClr val="000000"/>
              </a:solidFill>
            </a:endParaRPr>
          </a:p>
        </p:txBody>
      </p:sp>
      <p:sp>
        <p:nvSpPr>
          <p:cNvPr id="8205" name="Line 24"/>
          <p:cNvSpPr>
            <a:spLocks noChangeShapeType="1"/>
          </p:cNvSpPr>
          <p:nvPr/>
        </p:nvSpPr>
        <p:spPr bwMode="auto">
          <a:xfrm>
            <a:off x="4137026" y="2986089"/>
            <a:ext cx="269875" cy="163512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8206" name="Line 25"/>
          <p:cNvSpPr>
            <a:spLocks noChangeShapeType="1"/>
          </p:cNvSpPr>
          <p:nvPr/>
        </p:nvSpPr>
        <p:spPr bwMode="auto">
          <a:xfrm flipH="1">
            <a:off x="4781551" y="3976689"/>
            <a:ext cx="449263" cy="708025"/>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8207" name="Arc 26"/>
          <p:cNvSpPr>
            <a:spLocks/>
          </p:cNvSpPr>
          <p:nvPr/>
        </p:nvSpPr>
        <p:spPr bwMode="auto">
          <a:xfrm flipH="1" flipV="1">
            <a:off x="1781175" y="3089276"/>
            <a:ext cx="2922588" cy="784225"/>
          </a:xfrm>
          <a:custGeom>
            <a:avLst/>
            <a:gdLst>
              <a:gd name="T0" fmla="*/ 0 w 21600"/>
              <a:gd name="T1" fmla="*/ 0 h 21600"/>
              <a:gd name="T2" fmla="*/ 395440762 w 21600"/>
              <a:gd name="T3" fmla="*/ 28472631 h 21600"/>
              <a:gd name="T4" fmla="*/ 0 w 21600"/>
              <a:gd name="T5" fmla="*/ 2847263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triangle"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8208" name="Text Box 27"/>
          <p:cNvSpPr txBox="1">
            <a:spLocks noChangeArrowheads="1"/>
          </p:cNvSpPr>
          <p:nvPr/>
        </p:nvSpPr>
        <p:spPr bwMode="auto">
          <a:xfrm>
            <a:off x="1984375" y="3743325"/>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feedback</a:t>
            </a:r>
            <a:endParaRPr lang="en-US" altLang="en-US">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basic notation</a:t>
            </a:r>
          </a:p>
        </p:txBody>
      </p:sp>
      <p:sp>
        <p:nvSpPr>
          <p:cNvPr id="9219" name="Text Box 3"/>
          <p:cNvSpPr txBox="1">
            <a:spLocks noChangeArrowheads="1"/>
          </p:cNvSpPr>
          <p:nvPr/>
        </p:nvSpPr>
        <p:spPr bwMode="auto">
          <a:xfrm>
            <a:off x="1257300" y="1219200"/>
            <a:ext cx="7848600" cy="262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lnSpc>
                <a:spcPct val="125000"/>
              </a:lnSpc>
              <a:spcBef>
                <a:spcPct val="50000"/>
              </a:spcBef>
              <a:buFontTx/>
              <a:buNone/>
            </a:pPr>
            <a:r>
              <a:rPr lang="en-US" altLang="en-US">
                <a:solidFill>
                  <a:srgbClr val="000000"/>
                </a:solidFill>
                <a:latin typeface="Arial" panose="020B0604020202020204" pitchFamily="34" charset="0"/>
              </a:rPr>
              <a:t>Given a list of </a:t>
            </a:r>
            <a:r>
              <a:rPr lang="en-US" altLang="en-US" i="1">
                <a:solidFill>
                  <a:srgbClr val="000000"/>
                </a:solidFill>
                <a:latin typeface="Arial" panose="020B0604020202020204" pitchFamily="34" charset="0"/>
              </a:rPr>
              <a:t>m</a:t>
            </a:r>
            <a:r>
              <a:rPr lang="en-US" altLang="en-US">
                <a:solidFill>
                  <a:srgbClr val="000000"/>
                </a:solidFill>
                <a:latin typeface="Arial" panose="020B0604020202020204" pitchFamily="34" charset="0"/>
              </a:rPr>
              <a:t> documents, D, and a list of </a:t>
            </a:r>
            <a:r>
              <a:rPr lang="en-US" altLang="en-US" i="1">
                <a:solidFill>
                  <a:srgbClr val="000000"/>
                </a:solidFill>
                <a:latin typeface="Arial" panose="020B0604020202020204" pitchFamily="34" charset="0"/>
              </a:rPr>
              <a:t>n</a:t>
            </a:r>
            <a:r>
              <a:rPr lang="en-US" altLang="en-US">
                <a:solidFill>
                  <a:srgbClr val="000000"/>
                </a:solidFill>
                <a:latin typeface="Arial" panose="020B0604020202020204" pitchFamily="34" charset="0"/>
              </a:rPr>
              <a:t> index terms, T, we define </a:t>
            </a:r>
            <a:r>
              <a:rPr lang="en-US" altLang="en-US" i="1">
                <a:solidFill>
                  <a:srgbClr val="000000"/>
                </a:solidFill>
                <a:latin typeface="Arial" panose="020B0604020202020204" pitchFamily="34" charset="0"/>
              </a:rPr>
              <a:t>w</a:t>
            </a:r>
            <a:r>
              <a:rPr lang="en-US" altLang="en-US" i="1" baseline="-15000">
                <a:solidFill>
                  <a:srgbClr val="000000"/>
                </a:solidFill>
                <a:latin typeface="Arial" panose="020B0604020202020204" pitchFamily="34" charset="0"/>
              </a:rPr>
              <a:t>i,j</a:t>
            </a:r>
            <a:r>
              <a:rPr lang="en-US" altLang="en-US">
                <a:solidFill>
                  <a:srgbClr val="000000"/>
                </a:solidFill>
                <a:latin typeface="Arial" panose="020B0604020202020204" pitchFamily="34" charset="0"/>
              </a:rPr>
              <a:t> to be a weight associated with the </a:t>
            </a:r>
            <a:r>
              <a:rPr lang="en-US" altLang="en-US" i="1">
                <a:solidFill>
                  <a:srgbClr val="000000"/>
                </a:solidFill>
                <a:latin typeface="Arial" panose="020B0604020202020204" pitchFamily="34" charset="0"/>
              </a:rPr>
              <a:t>i</a:t>
            </a:r>
            <a:r>
              <a:rPr lang="en-US" altLang="en-US" i="1" baseline="30000">
                <a:solidFill>
                  <a:srgbClr val="000000"/>
                </a:solidFill>
                <a:latin typeface="Arial" panose="020B0604020202020204" pitchFamily="34" charset="0"/>
              </a:rPr>
              <a:t>th</a:t>
            </a:r>
            <a:r>
              <a:rPr lang="en-US" altLang="en-US">
                <a:solidFill>
                  <a:srgbClr val="000000"/>
                </a:solidFill>
                <a:latin typeface="Arial" panose="020B0604020202020204" pitchFamily="34" charset="0"/>
              </a:rPr>
              <a:t> keyword and the </a:t>
            </a:r>
            <a:r>
              <a:rPr lang="en-US" altLang="en-US" i="1">
                <a:solidFill>
                  <a:srgbClr val="000000"/>
                </a:solidFill>
                <a:latin typeface="Arial" panose="020B0604020202020204" pitchFamily="34" charset="0"/>
              </a:rPr>
              <a:t>j</a:t>
            </a:r>
            <a:r>
              <a:rPr lang="en-US" altLang="en-US" i="1" baseline="30000">
                <a:solidFill>
                  <a:srgbClr val="000000"/>
                </a:solidFill>
                <a:latin typeface="Arial" panose="020B0604020202020204" pitchFamily="34" charset="0"/>
              </a:rPr>
              <a:t>th</a:t>
            </a:r>
            <a:r>
              <a:rPr lang="en-US" altLang="en-US">
                <a:solidFill>
                  <a:srgbClr val="000000"/>
                </a:solidFill>
                <a:latin typeface="Arial" panose="020B0604020202020204" pitchFamily="34" charset="0"/>
              </a:rPr>
              <a:t> document.</a:t>
            </a:r>
          </a:p>
          <a:p>
            <a:pPr eaLnBrk="0" hangingPunct="0">
              <a:lnSpc>
                <a:spcPct val="130000"/>
              </a:lnSpc>
              <a:spcBef>
                <a:spcPct val="50000"/>
              </a:spcBef>
              <a:buFontTx/>
              <a:buNone/>
            </a:pPr>
            <a:r>
              <a:rPr lang="en-US" altLang="en-US">
                <a:solidFill>
                  <a:srgbClr val="000000"/>
                </a:solidFill>
                <a:latin typeface="Arial" panose="020B0604020202020204" pitchFamily="34" charset="0"/>
              </a:rPr>
              <a:t>For the </a:t>
            </a:r>
            <a:r>
              <a:rPr lang="en-US" altLang="en-US" i="1">
                <a:solidFill>
                  <a:srgbClr val="000000"/>
                </a:solidFill>
                <a:latin typeface="Arial" panose="020B0604020202020204" pitchFamily="34" charset="0"/>
              </a:rPr>
              <a:t>j</a:t>
            </a:r>
            <a:r>
              <a:rPr lang="en-US" altLang="en-US" i="1" baseline="30000">
                <a:solidFill>
                  <a:srgbClr val="000000"/>
                </a:solidFill>
                <a:latin typeface="Arial" panose="020B0604020202020204" pitchFamily="34" charset="0"/>
              </a:rPr>
              <a:t>th</a:t>
            </a:r>
            <a:r>
              <a:rPr lang="en-US" altLang="en-US">
                <a:solidFill>
                  <a:srgbClr val="000000"/>
                </a:solidFill>
                <a:latin typeface="Arial" panose="020B0604020202020204" pitchFamily="34" charset="0"/>
              </a:rPr>
              <a:t> document, we define an index term vector, </a:t>
            </a:r>
            <a:r>
              <a:rPr lang="en-US" altLang="en-US" i="1" u="sng">
                <a:solidFill>
                  <a:srgbClr val="000000"/>
                </a:solidFill>
                <a:latin typeface="Arial" panose="020B0604020202020204" pitchFamily="34" charset="0"/>
              </a:rPr>
              <a:t>d</a:t>
            </a:r>
            <a:r>
              <a:rPr lang="en-US" altLang="en-US" i="1" baseline="-15000">
                <a:solidFill>
                  <a:srgbClr val="000000"/>
                </a:solidFill>
                <a:latin typeface="Arial" panose="020B0604020202020204" pitchFamily="34" charset="0"/>
              </a:rPr>
              <a:t>j </a:t>
            </a:r>
            <a:r>
              <a:rPr lang="en-US" altLang="en-US" i="1">
                <a:solidFill>
                  <a:srgbClr val="000000"/>
                </a:solidFill>
                <a:latin typeface="Arial" panose="020B0604020202020204" pitchFamily="34" charset="0"/>
              </a:rPr>
              <a:t>:</a:t>
            </a:r>
          </a:p>
          <a:p>
            <a:pPr eaLnBrk="0" hangingPunct="0">
              <a:lnSpc>
                <a:spcPct val="130000"/>
              </a:lnSpc>
              <a:spcBef>
                <a:spcPct val="0"/>
              </a:spcBef>
              <a:buFontTx/>
              <a:buNone/>
            </a:pPr>
            <a:r>
              <a:rPr lang="en-US" altLang="en-US" i="1" u="sng">
                <a:solidFill>
                  <a:srgbClr val="000000"/>
                </a:solidFill>
                <a:latin typeface="Arial" panose="020B0604020202020204" pitchFamily="34" charset="0"/>
              </a:rPr>
              <a:t>d</a:t>
            </a:r>
            <a:r>
              <a:rPr lang="en-US" altLang="en-US" i="1" baseline="-15000">
                <a:solidFill>
                  <a:srgbClr val="000000"/>
                </a:solidFill>
                <a:latin typeface="Arial" panose="020B0604020202020204" pitchFamily="34" charset="0"/>
              </a:rPr>
              <a:t>j </a:t>
            </a:r>
            <a:r>
              <a:rPr lang="en-US" altLang="en-US" i="1">
                <a:solidFill>
                  <a:srgbClr val="000000"/>
                </a:solidFill>
                <a:latin typeface="Arial" panose="020B0604020202020204" pitchFamily="34" charset="0"/>
              </a:rPr>
              <a:t>= (w</a:t>
            </a:r>
            <a:r>
              <a:rPr lang="en-US" altLang="en-US" i="1" baseline="-15000">
                <a:solidFill>
                  <a:srgbClr val="000000"/>
                </a:solidFill>
                <a:latin typeface="Arial" panose="020B0604020202020204" pitchFamily="34" charset="0"/>
              </a:rPr>
              <a:t>1,j</a:t>
            </a:r>
            <a:r>
              <a:rPr lang="en-US" altLang="en-US">
                <a:solidFill>
                  <a:srgbClr val="000000"/>
                </a:solidFill>
                <a:latin typeface="Arial" panose="020B0604020202020204" pitchFamily="34" charset="0"/>
              </a:rPr>
              <a:t> , </a:t>
            </a:r>
            <a:r>
              <a:rPr lang="en-US" altLang="en-US" i="1">
                <a:solidFill>
                  <a:srgbClr val="000000"/>
                </a:solidFill>
                <a:latin typeface="Arial" panose="020B0604020202020204" pitchFamily="34" charset="0"/>
              </a:rPr>
              <a:t>w</a:t>
            </a:r>
            <a:r>
              <a:rPr lang="en-US" altLang="en-US" i="1" baseline="-15000">
                <a:solidFill>
                  <a:srgbClr val="000000"/>
                </a:solidFill>
                <a:latin typeface="Arial" panose="020B0604020202020204" pitchFamily="34" charset="0"/>
              </a:rPr>
              <a:t>2,j</a:t>
            </a:r>
            <a:r>
              <a:rPr lang="en-US" altLang="en-US">
                <a:solidFill>
                  <a:srgbClr val="000000"/>
                </a:solidFill>
                <a:latin typeface="Arial" panose="020B0604020202020204" pitchFamily="34" charset="0"/>
              </a:rPr>
              <a:t> , …., </a:t>
            </a:r>
            <a:r>
              <a:rPr lang="en-US" altLang="en-US" i="1">
                <a:solidFill>
                  <a:srgbClr val="000000"/>
                </a:solidFill>
                <a:latin typeface="Arial" panose="020B0604020202020204" pitchFamily="34" charset="0"/>
              </a:rPr>
              <a:t>w</a:t>
            </a:r>
            <a:r>
              <a:rPr lang="en-US" altLang="en-US" i="1" baseline="-15000">
                <a:solidFill>
                  <a:srgbClr val="000000"/>
                </a:solidFill>
                <a:latin typeface="Arial" panose="020B0604020202020204" pitchFamily="34" charset="0"/>
              </a:rPr>
              <a:t>n,j</a:t>
            </a:r>
            <a:r>
              <a:rPr lang="en-US" altLang="en-US">
                <a:solidFill>
                  <a:srgbClr val="000000"/>
                </a:solidFill>
                <a:latin typeface="Arial" panose="020B0604020202020204" pitchFamily="34" charset="0"/>
              </a:rPr>
              <a:t> )</a:t>
            </a:r>
            <a:endParaRPr lang="en-US" altLang="en-US">
              <a:solidFill>
                <a:srgbClr val="000000"/>
              </a:solidFill>
              <a:latin typeface="Comic Sans MS" panose="030F0702030302020204" pitchFamily="66" charset="0"/>
            </a:endParaRPr>
          </a:p>
        </p:txBody>
      </p:sp>
      <p:sp>
        <p:nvSpPr>
          <p:cNvPr id="12292" name="Text Box 4"/>
          <p:cNvSpPr txBox="1">
            <a:spLocks noChangeArrowheads="1"/>
          </p:cNvSpPr>
          <p:nvPr/>
        </p:nvSpPr>
        <p:spPr bwMode="auto">
          <a:xfrm>
            <a:off x="1257300" y="3962401"/>
            <a:ext cx="7543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a:solidFill>
                  <a:srgbClr val="3333CC"/>
                </a:solidFill>
                <a:latin typeface="Comic Sans MS" panose="030F0702030302020204" pitchFamily="66" charset="0"/>
              </a:rPr>
              <a:t>For example:  D = { d1, d2, d3},  </a:t>
            </a:r>
          </a:p>
          <a:p>
            <a:pPr eaLnBrk="0" hangingPunct="0">
              <a:spcBef>
                <a:spcPct val="50000"/>
              </a:spcBef>
              <a:buFontTx/>
              <a:buNone/>
            </a:pPr>
            <a:r>
              <a:rPr lang="en-US" altLang="en-US" sz="2000">
                <a:solidFill>
                  <a:srgbClr val="3333CC"/>
                </a:solidFill>
                <a:latin typeface="Comic Sans MS" panose="030F0702030302020204" pitchFamily="66" charset="0"/>
              </a:rPr>
              <a:t>T = {pudding, jam, traffic, lane, treacle}</a:t>
            </a:r>
          </a:p>
          <a:p>
            <a:pPr eaLnBrk="0" hangingPunct="0">
              <a:spcBef>
                <a:spcPct val="50000"/>
              </a:spcBef>
              <a:buFontTx/>
              <a:buNone/>
            </a:pPr>
            <a:r>
              <a:rPr lang="en-US" altLang="en-US" sz="2000" i="1" u="sng">
                <a:solidFill>
                  <a:srgbClr val="3333CC"/>
                </a:solidFill>
                <a:latin typeface="Comic Sans MS" panose="030F0702030302020204" pitchFamily="66" charset="0"/>
              </a:rPr>
              <a:t>d</a:t>
            </a:r>
            <a:r>
              <a:rPr lang="en-US" altLang="en-US" sz="2000" i="1" baseline="-15000">
                <a:solidFill>
                  <a:srgbClr val="3333CC"/>
                </a:solidFill>
                <a:latin typeface="Comic Sans MS" panose="030F0702030302020204" pitchFamily="66" charset="0"/>
              </a:rPr>
              <a:t>1 </a:t>
            </a:r>
            <a:r>
              <a:rPr lang="en-US" altLang="en-US" sz="2000" i="1">
                <a:solidFill>
                  <a:srgbClr val="3333CC"/>
                </a:solidFill>
                <a:latin typeface="Comic Sans MS" panose="030F0702030302020204" pitchFamily="66" charset="0"/>
              </a:rPr>
              <a:t>= (1, 1, 0, 0, 0), </a:t>
            </a:r>
          </a:p>
          <a:p>
            <a:pPr eaLnBrk="0" hangingPunct="0">
              <a:spcBef>
                <a:spcPct val="50000"/>
              </a:spcBef>
              <a:buFontTx/>
              <a:buNone/>
            </a:pPr>
            <a:r>
              <a:rPr lang="en-US" altLang="en-US" sz="2000" i="1" u="sng">
                <a:solidFill>
                  <a:srgbClr val="3333CC"/>
                </a:solidFill>
                <a:latin typeface="Comic Sans MS" panose="030F0702030302020204" pitchFamily="66" charset="0"/>
              </a:rPr>
              <a:t>d</a:t>
            </a:r>
            <a:r>
              <a:rPr lang="en-US" altLang="en-US" sz="2000" i="1" baseline="-15000">
                <a:solidFill>
                  <a:srgbClr val="3333CC"/>
                </a:solidFill>
                <a:latin typeface="Comic Sans MS" panose="030F0702030302020204" pitchFamily="66" charset="0"/>
              </a:rPr>
              <a:t>2 </a:t>
            </a:r>
            <a:r>
              <a:rPr lang="en-US" altLang="en-US" sz="2000" i="1">
                <a:solidFill>
                  <a:srgbClr val="3333CC"/>
                </a:solidFill>
                <a:latin typeface="Comic Sans MS" panose="030F0702030302020204" pitchFamily="66" charset="0"/>
              </a:rPr>
              <a:t>= (0, 0, 1, 1, 0), </a:t>
            </a:r>
          </a:p>
          <a:p>
            <a:pPr eaLnBrk="0" hangingPunct="0">
              <a:spcBef>
                <a:spcPct val="50000"/>
              </a:spcBef>
              <a:buFontTx/>
              <a:buNone/>
            </a:pPr>
            <a:r>
              <a:rPr lang="en-US" altLang="en-US" sz="2000" i="1" u="sng">
                <a:solidFill>
                  <a:srgbClr val="3333CC"/>
                </a:solidFill>
                <a:latin typeface="Comic Sans MS" panose="030F0702030302020204" pitchFamily="66" charset="0"/>
              </a:rPr>
              <a:t>d</a:t>
            </a:r>
            <a:r>
              <a:rPr lang="en-US" altLang="en-US" sz="2000" i="1" baseline="-15000">
                <a:solidFill>
                  <a:srgbClr val="3333CC"/>
                </a:solidFill>
                <a:latin typeface="Comic Sans MS" panose="030F0702030302020204" pitchFamily="66" charset="0"/>
              </a:rPr>
              <a:t>3 </a:t>
            </a:r>
            <a:r>
              <a:rPr lang="en-US" altLang="en-US" sz="2000" i="1">
                <a:solidFill>
                  <a:srgbClr val="3333CC"/>
                </a:solidFill>
                <a:latin typeface="Comic Sans MS" panose="030F0702030302020204" pitchFamily="66" charset="0"/>
              </a:rPr>
              <a:t>= (1, 1, 1, 1, 0)</a:t>
            </a:r>
          </a:p>
        </p:txBody>
      </p:sp>
      <p:sp>
        <p:nvSpPr>
          <p:cNvPr id="12293" name="AutoShape 5"/>
          <p:cNvSpPr>
            <a:spLocks/>
          </p:cNvSpPr>
          <p:nvPr/>
        </p:nvSpPr>
        <p:spPr bwMode="auto">
          <a:xfrm>
            <a:off x="5767389" y="3911600"/>
            <a:ext cx="3622675" cy="469900"/>
          </a:xfrm>
          <a:prstGeom prst="borderCallout1">
            <a:avLst>
              <a:gd name="adj1" fmla="val 24324"/>
              <a:gd name="adj2" fmla="val -2102"/>
              <a:gd name="adj3" fmla="val 247972"/>
              <a:gd name="adj4" fmla="val -64287"/>
            </a:avLst>
          </a:prstGeom>
          <a:solidFill>
            <a:schemeClr val="bg1"/>
          </a:solidFill>
          <a:ln w="12700">
            <a:solidFill>
              <a:srgbClr val="FF5050"/>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a:solidFill>
                  <a:srgbClr val="A00000"/>
                </a:solidFill>
              </a:rPr>
              <a:t>Recipe for jam pudding</a:t>
            </a:r>
          </a:p>
        </p:txBody>
      </p:sp>
      <p:sp>
        <p:nvSpPr>
          <p:cNvPr id="12294" name="AutoShape 6"/>
          <p:cNvSpPr>
            <a:spLocks/>
          </p:cNvSpPr>
          <p:nvPr/>
        </p:nvSpPr>
        <p:spPr bwMode="auto">
          <a:xfrm>
            <a:off x="5753101" y="5105400"/>
            <a:ext cx="3622675" cy="469900"/>
          </a:xfrm>
          <a:prstGeom prst="borderCallout1">
            <a:avLst>
              <a:gd name="adj1" fmla="val 24324"/>
              <a:gd name="adj2" fmla="val -2102"/>
              <a:gd name="adj3" fmla="val 86486"/>
              <a:gd name="adj4" fmla="val -63935"/>
            </a:avLst>
          </a:prstGeom>
          <a:noFill/>
          <a:ln w="12700">
            <a:solidFill>
              <a:srgbClr val="FF5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a:solidFill>
                  <a:srgbClr val="A00000"/>
                </a:solidFill>
              </a:rPr>
              <a:t>DoT report on traffic lanes</a:t>
            </a:r>
          </a:p>
        </p:txBody>
      </p:sp>
      <p:sp>
        <p:nvSpPr>
          <p:cNvPr id="12295" name="AutoShape 7"/>
          <p:cNvSpPr>
            <a:spLocks/>
          </p:cNvSpPr>
          <p:nvPr/>
        </p:nvSpPr>
        <p:spPr bwMode="auto">
          <a:xfrm>
            <a:off x="4000501" y="5715000"/>
            <a:ext cx="5375275" cy="469900"/>
          </a:xfrm>
          <a:prstGeom prst="borderCallout1">
            <a:avLst>
              <a:gd name="adj1" fmla="val 24324"/>
              <a:gd name="adj2" fmla="val -1417"/>
              <a:gd name="adj3" fmla="val 52366"/>
              <a:gd name="adj4" fmla="val -12759"/>
            </a:avLst>
          </a:prstGeom>
          <a:noFill/>
          <a:ln w="12700">
            <a:solidFill>
              <a:srgbClr val="FF5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a:solidFill>
                  <a:srgbClr val="A00000"/>
                </a:solidFill>
              </a:rPr>
              <a:t>Radio item on traffic jam in Pudding Lane </a:t>
            </a:r>
          </a:p>
        </p:txBody>
      </p:sp>
      <p:grpSp>
        <p:nvGrpSpPr>
          <p:cNvPr id="2" name="Group 11"/>
          <p:cNvGrpSpPr>
            <a:grpSpLocks/>
          </p:cNvGrpSpPr>
          <p:nvPr/>
        </p:nvGrpSpPr>
        <p:grpSpPr bwMode="auto">
          <a:xfrm>
            <a:off x="3929064" y="3643314"/>
            <a:ext cx="5591175" cy="2600325"/>
            <a:chOff x="2115" y="2295"/>
            <a:chExt cx="3522" cy="1638"/>
          </a:xfrm>
        </p:grpSpPr>
        <p:sp>
          <p:nvSpPr>
            <p:cNvPr id="9225" name="Rectangle 8"/>
            <p:cNvSpPr>
              <a:spLocks noChangeArrowheads="1"/>
            </p:cNvSpPr>
            <p:nvPr/>
          </p:nvSpPr>
          <p:spPr bwMode="auto">
            <a:xfrm>
              <a:off x="3182" y="2295"/>
              <a:ext cx="2417" cy="51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9226" name="Rectangle 9"/>
            <p:cNvSpPr>
              <a:spLocks noChangeArrowheads="1"/>
            </p:cNvSpPr>
            <p:nvPr/>
          </p:nvSpPr>
          <p:spPr bwMode="auto">
            <a:xfrm>
              <a:off x="3184" y="3166"/>
              <a:ext cx="2417" cy="51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9227" name="Rectangle 10"/>
            <p:cNvSpPr>
              <a:spLocks noChangeArrowheads="1"/>
            </p:cNvSpPr>
            <p:nvPr/>
          </p:nvSpPr>
          <p:spPr bwMode="auto">
            <a:xfrm>
              <a:off x="2115" y="3509"/>
              <a:ext cx="3522" cy="4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29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
                                        </p:tgtEl>
                                        <p:attrNameLst>
                                          <p:attrName>style.visibility</p:attrName>
                                        </p:attrNameLst>
                                      </p:cBhvr>
                                      <p:to>
                                        <p:strVal val="visible"/>
                                      </p:to>
                                    </p:set>
                                  </p:childTnLst>
                                  <p:subTnLst>
                                    <p:set>
                                      <p:cBhvr override="childStyle">
                                        <p:cTn dur="1" fill="hold" display="0" masterRel="sameClick" afterEffect="1">
                                          <p:stCondLst>
                                            <p:cond evt="end" delay="0">
                                              <p:tn val="37"/>
                                            </p:cond>
                                          </p:stCondLst>
                                        </p:cTn>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autoUpdateAnimBg="0"/>
      <p:bldP spid="12293" grpId="0" animBg="1" autoUpdateAnimBg="0"/>
      <p:bldP spid="12294" grpId="0" animBg="1" autoUpdateAnimBg="0"/>
      <p:bldP spid="12295"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set theoretic, Boolean model</a:t>
            </a:r>
          </a:p>
        </p:txBody>
      </p:sp>
      <p:sp>
        <p:nvSpPr>
          <p:cNvPr id="16387" name="Rectangle 3"/>
          <p:cNvSpPr>
            <a:spLocks noGrp="1" noChangeArrowheads="1"/>
          </p:cNvSpPr>
          <p:nvPr>
            <p:ph type="body" idx="1"/>
          </p:nvPr>
        </p:nvSpPr>
        <p:spPr>
          <a:xfrm>
            <a:off x="1257300" y="1066800"/>
            <a:ext cx="8458200" cy="5029200"/>
          </a:xfrm>
        </p:spPr>
        <p:txBody>
          <a:bodyPr/>
          <a:lstStyle/>
          <a:p>
            <a:pPr eaLnBrk="1" hangingPunct="1"/>
            <a:r>
              <a:rPr lang="en-US" altLang="en-US"/>
              <a:t>Queries are Boolean expressions formed using keywords, eg:</a:t>
            </a:r>
            <a:endParaRPr lang="el-GR" altLang="en-US">
              <a:cs typeface="Arial" panose="020B0604020202020204" pitchFamily="34" charset="0"/>
            </a:endParaRPr>
          </a:p>
          <a:p>
            <a:pPr lvl="1" eaLnBrk="1" hangingPunct="1">
              <a:buFontTx/>
              <a:buNone/>
            </a:pPr>
            <a:r>
              <a:rPr lang="en-US" altLang="en-US">
                <a:solidFill>
                  <a:schemeClr val="accent2"/>
                </a:solidFill>
              </a:rPr>
              <a:t>(‘Jam’ </a:t>
            </a:r>
            <a:r>
              <a:rPr lang="en-US" altLang="en-US">
                <a:solidFill>
                  <a:schemeClr val="accent2"/>
                </a:solidFill>
                <a:sym typeface="Lucida Bright Math Symbol" panose="020B0604020202020204"/>
              </a:rPr>
              <a:t>V ‘Treacle’)</a:t>
            </a:r>
            <a:r>
              <a:rPr lang="en-US" altLang="en-US">
                <a:solidFill>
                  <a:schemeClr val="accent2"/>
                </a:solidFill>
              </a:rPr>
              <a:t> </a:t>
            </a:r>
            <a:r>
              <a:rPr lang="en-US" altLang="en-US">
                <a:solidFill>
                  <a:schemeClr val="accent2"/>
                </a:solidFill>
                <a:sym typeface="Lucida Bright Math Symbol" panose="020B0604020202020204"/>
              </a:rPr>
              <a:t>Λ’Pudding’ Λ¬ ‘Lane’ Λ¬ ‘Traffic’</a:t>
            </a:r>
            <a:endParaRPr lang="en-US" altLang="en-US">
              <a:sym typeface="Lucida Bright Math Symbol" panose="020B0604020202020204"/>
            </a:endParaRPr>
          </a:p>
          <a:p>
            <a:pPr eaLnBrk="1" hangingPunct="1"/>
            <a:r>
              <a:rPr lang="en-US" altLang="en-US">
                <a:sym typeface="Lucida Bright Math Symbol" panose="020B0604020202020204"/>
              </a:rPr>
              <a:t>Query is re-expressed in disjunctive normal form (DNF)</a:t>
            </a:r>
          </a:p>
        </p:txBody>
      </p:sp>
      <p:sp>
        <p:nvSpPr>
          <p:cNvPr id="16389" name="Rectangle 5"/>
          <p:cNvSpPr>
            <a:spLocks noChangeArrowheads="1"/>
          </p:cNvSpPr>
          <p:nvPr/>
        </p:nvSpPr>
        <p:spPr bwMode="auto">
          <a:xfrm>
            <a:off x="1257300" y="3429000"/>
            <a:ext cx="79390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0" hangingPunct="0">
              <a:spcBef>
                <a:spcPct val="0"/>
              </a:spcBef>
              <a:buFontTx/>
              <a:buNone/>
            </a:pPr>
            <a:r>
              <a:rPr lang="en-US" altLang="en-US">
                <a:solidFill>
                  <a:srgbClr val="990000"/>
                </a:solidFill>
                <a:sym typeface="Lucida Bright Math Symbol" panose="020B0604020202020204"/>
              </a:rPr>
              <a:t>eg (1, 1, 0, 0, 0) V (1, 0, 0, 0, 1) V (1, 1, 0, 0, 1)</a:t>
            </a:r>
            <a:endParaRPr lang="en-US" altLang="en-US">
              <a:solidFill>
                <a:srgbClr val="000000"/>
              </a:solidFill>
              <a:sym typeface="Lucida Bright Math Symbol" panose="020B0604020202020204"/>
            </a:endParaRPr>
          </a:p>
          <a:p>
            <a:pPr eaLnBrk="0" hangingPunct="0">
              <a:spcBef>
                <a:spcPct val="0"/>
              </a:spcBef>
              <a:buFontTx/>
              <a:buNone/>
            </a:pPr>
            <a:r>
              <a:rPr lang="en-US" altLang="en-US">
                <a:solidFill>
                  <a:srgbClr val="000000"/>
                </a:solidFill>
                <a:latin typeface="Arial" panose="020B0604020202020204" pitchFamily="34" charset="0"/>
                <a:sym typeface="Lucida Bright Math Symbol" panose="020B0604020202020204"/>
              </a:rPr>
              <a:t>To match a document with a query:</a:t>
            </a:r>
          </a:p>
          <a:p>
            <a:pPr eaLnBrk="0" hangingPunct="0">
              <a:spcBef>
                <a:spcPct val="0"/>
              </a:spcBef>
              <a:buFontTx/>
              <a:buNone/>
            </a:pPr>
            <a:r>
              <a:rPr lang="en-US" altLang="en-US">
                <a:solidFill>
                  <a:srgbClr val="000000"/>
                </a:solidFill>
                <a:latin typeface="Arial" panose="020B0604020202020204" pitchFamily="34" charset="0"/>
                <a:sym typeface="Lucida Bright Math Symbol" panose="020B0604020202020204"/>
              </a:rPr>
              <a:t>      sim(</a:t>
            </a:r>
            <a:r>
              <a:rPr lang="en-US" altLang="en-US" u="sng">
                <a:solidFill>
                  <a:srgbClr val="000000"/>
                </a:solidFill>
                <a:latin typeface="Arial" panose="020B0604020202020204" pitchFamily="34" charset="0"/>
                <a:sym typeface="Lucida Bright Math Symbol" panose="020B0604020202020204"/>
              </a:rPr>
              <a:t>d</a:t>
            </a:r>
            <a:r>
              <a:rPr lang="en-US" altLang="en-US">
                <a:solidFill>
                  <a:srgbClr val="000000"/>
                </a:solidFill>
                <a:latin typeface="Arial" panose="020B0604020202020204" pitchFamily="34" charset="0"/>
                <a:sym typeface="Lucida Bright Math Symbol" panose="020B0604020202020204"/>
              </a:rPr>
              <a:t>, q</a:t>
            </a:r>
            <a:r>
              <a:rPr lang="en-US" altLang="en-US" baseline="-15000">
                <a:solidFill>
                  <a:srgbClr val="000000"/>
                </a:solidFill>
                <a:latin typeface="Arial" panose="020B0604020202020204" pitchFamily="34" charset="0"/>
                <a:sym typeface="Lucida Bright Math Symbol" panose="020B0604020202020204"/>
              </a:rPr>
              <a:t>DNF</a:t>
            </a:r>
            <a:r>
              <a:rPr lang="en-US" altLang="en-US">
                <a:solidFill>
                  <a:srgbClr val="000000"/>
                </a:solidFill>
                <a:latin typeface="Arial" panose="020B0604020202020204" pitchFamily="34" charset="0"/>
                <a:sym typeface="Lucida Bright Math Symbol" panose="020B0604020202020204"/>
              </a:rPr>
              <a:t>) 	= 1 if </a:t>
            </a:r>
            <a:r>
              <a:rPr lang="en-US" altLang="en-US" u="sng">
                <a:solidFill>
                  <a:srgbClr val="000000"/>
                </a:solidFill>
                <a:latin typeface="Arial" panose="020B0604020202020204" pitchFamily="34" charset="0"/>
                <a:sym typeface="Lucida Bright Math Symbol" panose="020B0604020202020204"/>
              </a:rPr>
              <a:t>d</a:t>
            </a:r>
            <a:r>
              <a:rPr lang="en-US" altLang="en-US">
                <a:solidFill>
                  <a:srgbClr val="000000"/>
                </a:solidFill>
                <a:latin typeface="Arial" panose="020B0604020202020204" pitchFamily="34" charset="0"/>
                <a:sym typeface="Lucida Bright Math Symbol" panose="020B0604020202020204"/>
              </a:rPr>
              <a:t> is equal to a component of			      q</a:t>
            </a:r>
            <a:r>
              <a:rPr lang="en-US" altLang="en-US" baseline="-15000">
                <a:solidFill>
                  <a:srgbClr val="000000"/>
                </a:solidFill>
                <a:latin typeface="Arial" panose="020B0604020202020204" pitchFamily="34" charset="0"/>
                <a:sym typeface="Lucida Bright Math Symbol" panose="020B0604020202020204"/>
              </a:rPr>
              <a:t>DNF</a:t>
            </a:r>
          </a:p>
          <a:p>
            <a:pPr eaLnBrk="0" hangingPunct="0">
              <a:spcBef>
                <a:spcPct val="0"/>
              </a:spcBef>
              <a:buFontTx/>
              <a:buNone/>
            </a:pPr>
            <a:r>
              <a:rPr lang="en-US" altLang="en-US" baseline="-15000">
                <a:solidFill>
                  <a:srgbClr val="000000"/>
                </a:solidFill>
                <a:latin typeface="Arial" panose="020B0604020202020204" pitchFamily="34" charset="0"/>
                <a:sym typeface="Lucida Bright Math Symbol" panose="020B0604020202020204"/>
              </a:rPr>
              <a:t>			</a:t>
            </a:r>
            <a:r>
              <a:rPr lang="en-US" altLang="en-US">
                <a:solidFill>
                  <a:srgbClr val="000000"/>
                </a:solidFill>
                <a:latin typeface="Arial" panose="020B0604020202020204" pitchFamily="34" charset="0"/>
                <a:sym typeface="Lucida Bright Math Symbol" panose="020B0604020202020204"/>
              </a:rPr>
              <a:t>= 0 otherwise</a:t>
            </a:r>
          </a:p>
        </p:txBody>
      </p:sp>
      <p:sp>
        <p:nvSpPr>
          <p:cNvPr id="16390" name="Text Box 6"/>
          <p:cNvSpPr txBox="1">
            <a:spLocks noChangeArrowheads="1"/>
          </p:cNvSpPr>
          <p:nvPr/>
        </p:nvSpPr>
        <p:spPr bwMode="auto">
          <a:xfrm>
            <a:off x="3771900" y="2971801"/>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a:solidFill>
                  <a:srgbClr val="000099"/>
                </a:solidFill>
                <a:latin typeface="Comic Sans MS" panose="030F0702030302020204" pitchFamily="66" charset="0"/>
              </a:rPr>
              <a:t>CF: T = {pudding, jam, traffic, lane, treacle}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additive="base">
                                        <p:cTn id="19" dur="500" fill="hold"/>
                                        <p:tgtEl>
                                          <p:spTgt spid="16390"/>
                                        </p:tgtEl>
                                        <p:attrNameLst>
                                          <p:attrName>ppt_x</p:attrName>
                                        </p:attrNameLst>
                                      </p:cBhvr>
                                      <p:tavLst>
                                        <p:tav tm="0">
                                          <p:val>
                                            <p:strVal val="0-#ppt_w/2"/>
                                          </p:val>
                                        </p:tav>
                                        <p:tav tm="100000">
                                          <p:val>
                                            <p:strVal val="#ppt_x"/>
                                          </p:val>
                                        </p:tav>
                                      </p:tavLst>
                                    </p:anim>
                                    <p:anim calcmode="lin" valueType="num">
                                      <p:cBhvr additive="base">
                                        <p:cTn id="20" dur="500" fill="hold"/>
                                        <p:tgtEl>
                                          <p:spTgt spid="16390"/>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38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6389">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389">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63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autoUpdateAnimBg="0"/>
      <p:bldP spid="16389" grpId="0" build="p" bldLvl="2" autoUpdateAnimBg="0"/>
      <p:bldP spid="1639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19"/>
          <p:cNvSpPr txBox="1">
            <a:spLocks noChangeArrowheads="1"/>
          </p:cNvSpPr>
          <p:nvPr/>
        </p:nvSpPr>
        <p:spPr bwMode="auto">
          <a:xfrm>
            <a:off x="6850064" y="4770439"/>
            <a:ext cx="235902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i="1" u="sng">
                <a:solidFill>
                  <a:srgbClr val="990000"/>
                </a:solidFill>
                <a:latin typeface="Comic Sans MS" panose="030F0702030302020204" pitchFamily="66" charset="0"/>
              </a:rPr>
              <a:t>d</a:t>
            </a:r>
            <a:r>
              <a:rPr lang="en-US" altLang="en-US" sz="2000" i="1" baseline="-15000">
                <a:solidFill>
                  <a:srgbClr val="990000"/>
                </a:solidFill>
                <a:latin typeface="Comic Sans MS" panose="030F0702030302020204" pitchFamily="66" charset="0"/>
              </a:rPr>
              <a:t>1 </a:t>
            </a:r>
            <a:r>
              <a:rPr lang="en-US" altLang="en-US" sz="2000" i="1">
                <a:solidFill>
                  <a:srgbClr val="990000"/>
                </a:solidFill>
                <a:latin typeface="Comic Sans MS" panose="030F0702030302020204" pitchFamily="66" charset="0"/>
              </a:rPr>
              <a:t>= (1, 1, 0, 0, 0), </a:t>
            </a:r>
          </a:p>
          <a:p>
            <a:pPr eaLnBrk="0" hangingPunct="0">
              <a:spcBef>
                <a:spcPct val="50000"/>
              </a:spcBef>
              <a:buFontTx/>
              <a:buNone/>
            </a:pPr>
            <a:r>
              <a:rPr lang="en-US" altLang="en-US" sz="2000" i="1" u="sng">
                <a:solidFill>
                  <a:srgbClr val="990000"/>
                </a:solidFill>
                <a:latin typeface="Comic Sans MS" panose="030F0702030302020204" pitchFamily="66" charset="0"/>
              </a:rPr>
              <a:t>d</a:t>
            </a:r>
            <a:r>
              <a:rPr lang="en-US" altLang="en-US" sz="2000" i="1" baseline="-15000">
                <a:solidFill>
                  <a:srgbClr val="990000"/>
                </a:solidFill>
                <a:latin typeface="Comic Sans MS" panose="030F0702030302020204" pitchFamily="66" charset="0"/>
              </a:rPr>
              <a:t>2 </a:t>
            </a:r>
            <a:r>
              <a:rPr lang="en-US" altLang="en-US" sz="2000" i="1">
                <a:solidFill>
                  <a:srgbClr val="990000"/>
                </a:solidFill>
                <a:latin typeface="Comic Sans MS" panose="030F0702030302020204" pitchFamily="66" charset="0"/>
              </a:rPr>
              <a:t>= (0, 0, 1, 1, 0), </a:t>
            </a:r>
          </a:p>
          <a:p>
            <a:pPr eaLnBrk="0" hangingPunct="0">
              <a:spcBef>
                <a:spcPct val="50000"/>
              </a:spcBef>
              <a:buFontTx/>
              <a:buNone/>
            </a:pPr>
            <a:r>
              <a:rPr lang="en-US" altLang="en-US" sz="2000" i="1" u="sng">
                <a:solidFill>
                  <a:srgbClr val="990000"/>
                </a:solidFill>
                <a:latin typeface="Comic Sans MS" panose="030F0702030302020204" pitchFamily="66" charset="0"/>
              </a:rPr>
              <a:t>d</a:t>
            </a:r>
            <a:r>
              <a:rPr lang="en-US" altLang="en-US" sz="2000" i="1" baseline="-15000">
                <a:solidFill>
                  <a:srgbClr val="990000"/>
                </a:solidFill>
                <a:latin typeface="Comic Sans MS" panose="030F0702030302020204" pitchFamily="66" charset="0"/>
              </a:rPr>
              <a:t>3 </a:t>
            </a:r>
            <a:r>
              <a:rPr lang="en-US" altLang="en-US" sz="2000" i="1">
                <a:solidFill>
                  <a:srgbClr val="990000"/>
                </a:solidFill>
                <a:latin typeface="Comic Sans MS" panose="030F0702030302020204" pitchFamily="66" charset="0"/>
              </a:rPr>
              <a:t>= (1, 1, 1, 1, 0)</a:t>
            </a:r>
          </a:p>
          <a:p>
            <a:pPr eaLnBrk="0" hangingPunct="0">
              <a:spcBef>
                <a:spcPct val="50000"/>
              </a:spcBef>
              <a:buFontTx/>
              <a:buNone/>
            </a:pPr>
            <a:endParaRPr lang="en-US" altLang="en-US">
              <a:solidFill>
                <a:srgbClr val="990000"/>
              </a:solidFill>
            </a:endParaRPr>
          </a:p>
        </p:txBody>
      </p:sp>
      <p:sp>
        <p:nvSpPr>
          <p:cNvPr id="11267" name="Rectangle 2"/>
          <p:cNvSpPr>
            <a:spLocks noGrp="1" noChangeArrowheads="1"/>
          </p:cNvSpPr>
          <p:nvPr>
            <p:ph type="title"/>
          </p:nvPr>
        </p:nvSpPr>
        <p:spPr/>
        <p:txBody>
          <a:bodyPr/>
          <a:lstStyle/>
          <a:p>
            <a:pPr eaLnBrk="1" hangingPunct="1"/>
            <a:r>
              <a:rPr lang="en-US" altLang="en-US" sz="2800" b="1">
                <a:solidFill>
                  <a:schemeClr val="hlink"/>
                </a:solidFill>
                <a:sym typeface="Lucida Bright Math Symbol" panose="020B0604020202020204"/>
              </a:rPr>
              <a:t>(1, 1, 0, 0, 0) V (1, 0, 0, 0, 1) V (1, 1, 0, 0, 1)</a:t>
            </a:r>
            <a:endParaRPr lang="en-GB" altLang="en-US" sz="2800" b="1">
              <a:solidFill>
                <a:schemeClr val="hlink"/>
              </a:solidFill>
              <a:sym typeface="Lucida Bright Math Symbol" panose="020B0604020202020204"/>
            </a:endParaRPr>
          </a:p>
        </p:txBody>
      </p:sp>
      <p:sp>
        <p:nvSpPr>
          <p:cNvPr id="11268" name="Text Box 4"/>
          <p:cNvSpPr txBox="1">
            <a:spLocks noChangeArrowheads="1"/>
          </p:cNvSpPr>
          <p:nvPr/>
        </p:nvSpPr>
        <p:spPr bwMode="auto">
          <a:xfrm>
            <a:off x="1257300" y="1219201"/>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a:solidFill>
                  <a:srgbClr val="990000"/>
                </a:solidFill>
                <a:latin typeface="Comic Sans MS" panose="030F0702030302020204" pitchFamily="66" charset="0"/>
              </a:rPr>
              <a:t>T = {pudding, jam, traffic, lane, treacle}</a:t>
            </a:r>
          </a:p>
        </p:txBody>
      </p:sp>
      <p:sp>
        <p:nvSpPr>
          <p:cNvPr id="11269" name="Oval 6"/>
          <p:cNvSpPr>
            <a:spLocks noChangeArrowheads="1"/>
          </p:cNvSpPr>
          <p:nvPr/>
        </p:nvSpPr>
        <p:spPr bwMode="auto">
          <a:xfrm>
            <a:off x="2095500" y="2438400"/>
            <a:ext cx="1981200" cy="1219200"/>
          </a:xfrm>
          <a:prstGeom prst="ellipse">
            <a:avLst/>
          </a:prstGeom>
          <a:noFill/>
          <a:ln w="28575">
            <a:solidFill>
              <a:srgbClr val="9966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1270" name="Oval 7"/>
          <p:cNvSpPr>
            <a:spLocks noChangeArrowheads="1"/>
          </p:cNvSpPr>
          <p:nvPr/>
        </p:nvSpPr>
        <p:spPr bwMode="auto">
          <a:xfrm>
            <a:off x="3086100" y="2667000"/>
            <a:ext cx="2286000" cy="1676400"/>
          </a:xfrm>
          <a:prstGeom prst="ellipse">
            <a:avLst/>
          </a:prstGeom>
          <a:noFill/>
          <a:ln w="28575">
            <a:solidFill>
              <a:srgbClr val="A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1271" name="Oval 8"/>
          <p:cNvSpPr>
            <a:spLocks noChangeArrowheads="1"/>
          </p:cNvSpPr>
          <p:nvPr/>
        </p:nvSpPr>
        <p:spPr bwMode="auto">
          <a:xfrm>
            <a:off x="1562100" y="3048000"/>
            <a:ext cx="1905000" cy="1295400"/>
          </a:xfrm>
          <a:prstGeom prst="ellipse">
            <a:avLst/>
          </a:prstGeom>
          <a:noFill/>
          <a:ln w="28575">
            <a:pattFill prst="solidDmnd">
              <a:fgClr>
                <a:schemeClr val="tx1"/>
              </a:fgClr>
              <a:bgClr>
                <a:srgbClr val="FFFFFF"/>
              </a:bgClr>
            </a:patt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1272" name="Oval 9"/>
          <p:cNvSpPr>
            <a:spLocks noChangeArrowheads="1"/>
          </p:cNvSpPr>
          <p:nvPr/>
        </p:nvSpPr>
        <p:spPr bwMode="auto">
          <a:xfrm>
            <a:off x="2552700" y="3276600"/>
            <a:ext cx="2133600" cy="1981200"/>
          </a:xfrm>
          <a:prstGeom prst="ellipse">
            <a:avLst/>
          </a:prstGeom>
          <a:noFill/>
          <a:ln w="28575">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1273" name="Oval 10"/>
          <p:cNvSpPr>
            <a:spLocks noChangeArrowheads="1"/>
          </p:cNvSpPr>
          <p:nvPr/>
        </p:nvSpPr>
        <p:spPr bwMode="auto">
          <a:xfrm>
            <a:off x="3390900" y="2209800"/>
            <a:ext cx="1981200" cy="990600"/>
          </a:xfrm>
          <a:prstGeom prst="ellipse">
            <a:avLst/>
          </a:prstGeom>
          <a:noFill/>
          <a:ln w="28575">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1274" name="AutoShape 11"/>
          <p:cNvSpPr>
            <a:spLocks/>
          </p:cNvSpPr>
          <p:nvPr/>
        </p:nvSpPr>
        <p:spPr bwMode="auto">
          <a:xfrm>
            <a:off x="1112838" y="1917700"/>
            <a:ext cx="914400" cy="349250"/>
          </a:xfrm>
          <a:prstGeom prst="borderCallout1">
            <a:avLst>
              <a:gd name="adj1" fmla="val 32727"/>
              <a:gd name="adj2" fmla="val 108333"/>
              <a:gd name="adj3" fmla="val 162727"/>
              <a:gd name="adj4" fmla="val 158509"/>
            </a:avLst>
          </a:prstGeom>
          <a:solidFill>
            <a:schemeClr val="bg1"/>
          </a:solidFill>
          <a:ln w="12700">
            <a:solidFill>
              <a:srgbClr val="996633"/>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pudding</a:t>
            </a:r>
          </a:p>
        </p:txBody>
      </p:sp>
      <p:sp>
        <p:nvSpPr>
          <p:cNvPr id="11275" name="AutoShape 12"/>
          <p:cNvSpPr>
            <a:spLocks/>
          </p:cNvSpPr>
          <p:nvPr/>
        </p:nvSpPr>
        <p:spPr bwMode="auto">
          <a:xfrm>
            <a:off x="6057900" y="3276600"/>
            <a:ext cx="914400" cy="349250"/>
          </a:xfrm>
          <a:prstGeom prst="borderCallout1">
            <a:avLst>
              <a:gd name="adj1" fmla="val 32727"/>
              <a:gd name="adj2" fmla="val -8333"/>
              <a:gd name="adj3" fmla="val 85454"/>
              <a:gd name="adj4" fmla="val -73787"/>
            </a:avLst>
          </a:prstGeom>
          <a:solidFill>
            <a:schemeClr val="bg1"/>
          </a:solidFill>
          <a:ln w="12700">
            <a:solidFill>
              <a:srgbClr val="FF5050"/>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jam</a:t>
            </a:r>
          </a:p>
        </p:txBody>
      </p:sp>
      <p:sp>
        <p:nvSpPr>
          <p:cNvPr id="11276" name="AutoShape 13"/>
          <p:cNvSpPr>
            <a:spLocks/>
          </p:cNvSpPr>
          <p:nvPr/>
        </p:nvSpPr>
        <p:spPr bwMode="auto">
          <a:xfrm>
            <a:off x="5753100" y="4572000"/>
            <a:ext cx="914400" cy="349250"/>
          </a:xfrm>
          <a:prstGeom prst="borderCallout1">
            <a:avLst>
              <a:gd name="adj1" fmla="val 32727"/>
              <a:gd name="adj2" fmla="val -8333"/>
              <a:gd name="adj3" fmla="val 18634"/>
              <a:gd name="adj4" fmla="val -124134"/>
            </a:avLst>
          </a:prstGeom>
          <a:solidFill>
            <a:schemeClr val="bg1"/>
          </a:solidFill>
          <a:ln w="12700">
            <a:solidFill>
              <a:schemeClr val="accent2"/>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traffic</a:t>
            </a:r>
          </a:p>
        </p:txBody>
      </p:sp>
      <p:sp>
        <p:nvSpPr>
          <p:cNvPr id="11277" name="AutoShape 14"/>
          <p:cNvSpPr>
            <a:spLocks/>
          </p:cNvSpPr>
          <p:nvPr/>
        </p:nvSpPr>
        <p:spPr bwMode="auto">
          <a:xfrm>
            <a:off x="908050" y="4724400"/>
            <a:ext cx="1035050" cy="349250"/>
          </a:xfrm>
          <a:prstGeom prst="borderCallout1">
            <a:avLst>
              <a:gd name="adj1" fmla="val 32727"/>
              <a:gd name="adj2" fmla="val 107361"/>
              <a:gd name="adj3" fmla="val -116819"/>
              <a:gd name="adj4" fmla="val 115185"/>
            </a:avLst>
          </a:prstGeom>
          <a:solidFill>
            <a:schemeClr val="bg1"/>
          </a:solidFill>
          <a:ln w="12700">
            <a:solidFill>
              <a:schemeClr val="tx1"/>
            </a:solidFill>
            <a:prstDash val="dash"/>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lane</a:t>
            </a:r>
          </a:p>
        </p:txBody>
      </p:sp>
      <p:sp>
        <p:nvSpPr>
          <p:cNvPr id="11278" name="AutoShape 15"/>
          <p:cNvSpPr>
            <a:spLocks/>
          </p:cNvSpPr>
          <p:nvPr/>
        </p:nvSpPr>
        <p:spPr bwMode="auto">
          <a:xfrm>
            <a:off x="5524500" y="1828800"/>
            <a:ext cx="914400" cy="349250"/>
          </a:xfrm>
          <a:prstGeom prst="borderCallout1">
            <a:avLst>
              <a:gd name="adj1" fmla="val 32727"/>
              <a:gd name="adj2" fmla="val -8333"/>
              <a:gd name="adj3" fmla="val 120000"/>
              <a:gd name="adj4" fmla="val -62153"/>
            </a:avLst>
          </a:prstGeom>
          <a:solidFill>
            <a:schemeClr val="bg1"/>
          </a:solidFill>
          <a:ln w="12700">
            <a:solidFill>
              <a:srgbClr val="009900"/>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treacle</a:t>
            </a:r>
          </a:p>
        </p:txBody>
      </p:sp>
      <p:grpSp>
        <p:nvGrpSpPr>
          <p:cNvPr id="2" name="Group 28"/>
          <p:cNvGrpSpPr>
            <a:grpSpLocks/>
          </p:cNvGrpSpPr>
          <p:nvPr/>
        </p:nvGrpSpPr>
        <p:grpSpPr bwMode="auto">
          <a:xfrm>
            <a:off x="9117014" y="5357814"/>
            <a:ext cx="212725" cy="204787"/>
            <a:chOff x="5383" y="3375"/>
            <a:chExt cx="134" cy="129"/>
          </a:xfrm>
        </p:grpSpPr>
        <p:sp>
          <p:nvSpPr>
            <p:cNvPr id="11309" name="Line 23"/>
            <p:cNvSpPr>
              <a:spLocks noChangeShapeType="1"/>
            </p:cNvSpPr>
            <p:nvPr/>
          </p:nvSpPr>
          <p:spPr bwMode="auto">
            <a:xfrm>
              <a:off x="5399" y="3375"/>
              <a:ext cx="113" cy="129"/>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1310" name="Line 24"/>
            <p:cNvSpPr>
              <a:spLocks noChangeShapeType="1"/>
            </p:cNvSpPr>
            <p:nvPr/>
          </p:nvSpPr>
          <p:spPr bwMode="auto">
            <a:xfrm flipV="1">
              <a:off x="5383" y="3375"/>
              <a:ext cx="134" cy="124"/>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grpSp>
        <p:nvGrpSpPr>
          <p:cNvPr id="3" name="Group 29"/>
          <p:cNvGrpSpPr>
            <a:grpSpLocks/>
          </p:cNvGrpSpPr>
          <p:nvPr/>
        </p:nvGrpSpPr>
        <p:grpSpPr bwMode="auto">
          <a:xfrm>
            <a:off x="9072564" y="5805489"/>
            <a:ext cx="212725" cy="204787"/>
            <a:chOff x="5355" y="3657"/>
            <a:chExt cx="134" cy="129"/>
          </a:xfrm>
        </p:grpSpPr>
        <p:sp>
          <p:nvSpPr>
            <p:cNvPr id="11307" name="Line 25"/>
            <p:cNvSpPr>
              <a:spLocks noChangeShapeType="1"/>
            </p:cNvSpPr>
            <p:nvPr/>
          </p:nvSpPr>
          <p:spPr bwMode="auto">
            <a:xfrm>
              <a:off x="5371" y="3657"/>
              <a:ext cx="113" cy="129"/>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1308" name="Line 26"/>
            <p:cNvSpPr>
              <a:spLocks noChangeShapeType="1"/>
            </p:cNvSpPr>
            <p:nvPr/>
          </p:nvSpPr>
          <p:spPr bwMode="auto">
            <a:xfrm flipV="1">
              <a:off x="5355" y="3657"/>
              <a:ext cx="134" cy="124"/>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grpSp>
        <p:nvGrpSpPr>
          <p:cNvPr id="4" name="Group 42"/>
          <p:cNvGrpSpPr>
            <a:grpSpLocks/>
          </p:cNvGrpSpPr>
          <p:nvPr/>
        </p:nvGrpSpPr>
        <p:grpSpPr bwMode="auto">
          <a:xfrm>
            <a:off x="3198814" y="2914651"/>
            <a:ext cx="746125" cy="403225"/>
            <a:chOff x="1655" y="1836"/>
            <a:chExt cx="470" cy="254"/>
          </a:xfrm>
        </p:grpSpPr>
        <p:sp>
          <p:nvSpPr>
            <p:cNvPr id="11299" name="Line 30"/>
            <p:cNvSpPr>
              <a:spLocks noChangeShapeType="1"/>
            </p:cNvSpPr>
            <p:nvPr/>
          </p:nvSpPr>
          <p:spPr bwMode="auto">
            <a:xfrm>
              <a:off x="1693" y="1946"/>
              <a:ext cx="28" cy="1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300" name="Line 31"/>
            <p:cNvSpPr>
              <a:spLocks noChangeShapeType="1"/>
            </p:cNvSpPr>
            <p:nvPr/>
          </p:nvSpPr>
          <p:spPr bwMode="auto">
            <a:xfrm>
              <a:off x="1747" y="1888"/>
              <a:ext cx="35" cy="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301" name="Line 32"/>
            <p:cNvSpPr>
              <a:spLocks noChangeShapeType="1"/>
            </p:cNvSpPr>
            <p:nvPr/>
          </p:nvSpPr>
          <p:spPr bwMode="auto">
            <a:xfrm>
              <a:off x="1807" y="1836"/>
              <a:ext cx="45" cy="2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302" name="Line 33"/>
            <p:cNvSpPr>
              <a:spLocks noChangeShapeType="1"/>
            </p:cNvSpPr>
            <p:nvPr/>
          </p:nvSpPr>
          <p:spPr bwMode="auto">
            <a:xfrm>
              <a:off x="1883" y="1884"/>
              <a:ext cx="33" cy="16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303" name="Line 34"/>
            <p:cNvSpPr>
              <a:spLocks noChangeShapeType="1"/>
            </p:cNvSpPr>
            <p:nvPr/>
          </p:nvSpPr>
          <p:spPr bwMode="auto">
            <a:xfrm>
              <a:off x="1959" y="1932"/>
              <a:ext cx="27" cy="13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304" name="Line 35"/>
            <p:cNvSpPr>
              <a:spLocks noChangeShapeType="1"/>
            </p:cNvSpPr>
            <p:nvPr/>
          </p:nvSpPr>
          <p:spPr bwMode="auto">
            <a:xfrm>
              <a:off x="2035" y="1964"/>
              <a:ext cx="22" cy="11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305" name="Line 36"/>
            <p:cNvSpPr>
              <a:spLocks noChangeShapeType="1"/>
            </p:cNvSpPr>
            <p:nvPr/>
          </p:nvSpPr>
          <p:spPr bwMode="auto">
            <a:xfrm>
              <a:off x="2103" y="1980"/>
              <a:ext cx="22" cy="11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306" name="Line 37"/>
            <p:cNvSpPr>
              <a:spLocks noChangeShapeType="1"/>
            </p:cNvSpPr>
            <p:nvPr/>
          </p:nvSpPr>
          <p:spPr bwMode="auto">
            <a:xfrm>
              <a:off x="1655" y="1996"/>
              <a:ext cx="1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grpSp>
      <p:grpSp>
        <p:nvGrpSpPr>
          <p:cNvPr id="5" name="Group 41"/>
          <p:cNvGrpSpPr>
            <a:grpSpLocks/>
          </p:cNvGrpSpPr>
          <p:nvPr/>
        </p:nvGrpSpPr>
        <p:grpSpPr bwMode="auto">
          <a:xfrm>
            <a:off x="9115425" y="4879975"/>
            <a:ext cx="261938" cy="234950"/>
            <a:chOff x="5382" y="3074"/>
            <a:chExt cx="165" cy="148"/>
          </a:xfrm>
        </p:grpSpPr>
        <p:sp>
          <p:nvSpPr>
            <p:cNvPr id="11297" name="Line 39"/>
            <p:cNvSpPr>
              <a:spLocks noChangeShapeType="1"/>
            </p:cNvSpPr>
            <p:nvPr/>
          </p:nvSpPr>
          <p:spPr bwMode="auto">
            <a:xfrm>
              <a:off x="5382" y="3168"/>
              <a:ext cx="47" cy="54"/>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1298" name="Line 40"/>
            <p:cNvSpPr>
              <a:spLocks noChangeShapeType="1"/>
            </p:cNvSpPr>
            <p:nvPr/>
          </p:nvSpPr>
          <p:spPr bwMode="auto">
            <a:xfrm flipV="1">
              <a:off x="5413" y="3074"/>
              <a:ext cx="134" cy="124"/>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grpSp>
        <p:nvGrpSpPr>
          <p:cNvPr id="6" name="Group 51"/>
          <p:cNvGrpSpPr>
            <a:grpSpLocks/>
          </p:cNvGrpSpPr>
          <p:nvPr/>
        </p:nvGrpSpPr>
        <p:grpSpPr bwMode="auto">
          <a:xfrm>
            <a:off x="2589213" y="3659189"/>
            <a:ext cx="620712" cy="668337"/>
            <a:chOff x="1271" y="2305"/>
            <a:chExt cx="391" cy="421"/>
          </a:xfrm>
        </p:grpSpPr>
        <p:sp>
          <p:nvSpPr>
            <p:cNvPr id="11289" name="Line 43"/>
            <p:cNvSpPr>
              <a:spLocks noChangeShapeType="1"/>
            </p:cNvSpPr>
            <p:nvPr/>
          </p:nvSpPr>
          <p:spPr bwMode="auto">
            <a:xfrm>
              <a:off x="1567" y="2306"/>
              <a:ext cx="47"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90" name="Line 44"/>
            <p:cNvSpPr>
              <a:spLocks noChangeShapeType="1"/>
            </p:cNvSpPr>
            <p:nvPr/>
          </p:nvSpPr>
          <p:spPr bwMode="auto">
            <a:xfrm>
              <a:off x="1641" y="2435"/>
              <a:ext cx="21" cy="1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91" name="Line 45"/>
            <p:cNvSpPr>
              <a:spLocks noChangeShapeType="1"/>
            </p:cNvSpPr>
            <p:nvPr/>
          </p:nvSpPr>
          <p:spPr bwMode="auto">
            <a:xfrm>
              <a:off x="1511" y="2311"/>
              <a:ext cx="56" cy="34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92" name="Line 46"/>
            <p:cNvSpPr>
              <a:spLocks noChangeShapeType="1"/>
            </p:cNvSpPr>
            <p:nvPr/>
          </p:nvSpPr>
          <p:spPr bwMode="auto">
            <a:xfrm>
              <a:off x="1454" y="2305"/>
              <a:ext cx="63" cy="3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93" name="Line 47"/>
            <p:cNvSpPr>
              <a:spLocks noChangeShapeType="1"/>
            </p:cNvSpPr>
            <p:nvPr/>
          </p:nvSpPr>
          <p:spPr bwMode="auto">
            <a:xfrm>
              <a:off x="1400" y="2317"/>
              <a:ext cx="63" cy="3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94" name="Line 48"/>
            <p:cNvSpPr>
              <a:spLocks noChangeShapeType="1"/>
            </p:cNvSpPr>
            <p:nvPr/>
          </p:nvSpPr>
          <p:spPr bwMode="auto">
            <a:xfrm>
              <a:off x="1355" y="2362"/>
              <a:ext cx="56" cy="34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95" name="Line 49"/>
            <p:cNvSpPr>
              <a:spLocks noChangeShapeType="1"/>
            </p:cNvSpPr>
            <p:nvPr/>
          </p:nvSpPr>
          <p:spPr bwMode="auto">
            <a:xfrm>
              <a:off x="1310" y="2440"/>
              <a:ext cx="46" cy="2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96" name="Line 50"/>
            <p:cNvSpPr>
              <a:spLocks noChangeShapeType="1"/>
            </p:cNvSpPr>
            <p:nvPr/>
          </p:nvSpPr>
          <p:spPr bwMode="auto">
            <a:xfrm>
              <a:off x="1271" y="2554"/>
              <a:ext cx="28" cy="1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grpSp>
      <p:grpSp>
        <p:nvGrpSpPr>
          <p:cNvPr id="7" name="Group 56"/>
          <p:cNvGrpSpPr>
            <a:grpSpLocks/>
          </p:cNvGrpSpPr>
          <p:nvPr/>
        </p:nvGrpSpPr>
        <p:grpSpPr bwMode="auto">
          <a:xfrm>
            <a:off x="3128963" y="3348039"/>
            <a:ext cx="273050" cy="314325"/>
            <a:chOff x="1611" y="2109"/>
            <a:chExt cx="172" cy="198"/>
          </a:xfrm>
        </p:grpSpPr>
        <p:sp>
          <p:nvSpPr>
            <p:cNvPr id="11285" name="Line 52"/>
            <p:cNvSpPr>
              <a:spLocks noChangeShapeType="1"/>
            </p:cNvSpPr>
            <p:nvPr/>
          </p:nvSpPr>
          <p:spPr bwMode="auto">
            <a:xfrm>
              <a:off x="1611" y="2148"/>
              <a:ext cx="3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86" name="Line 53"/>
            <p:cNvSpPr>
              <a:spLocks noChangeShapeType="1"/>
            </p:cNvSpPr>
            <p:nvPr/>
          </p:nvSpPr>
          <p:spPr bwMode="auto">
            <a:xfrm>
              <a:off x="1653" y="2127"/>
              <a:ext cx="39" cy="1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87" name="Line 54"/>
            <p:cNvSpPr>
              <a:spLocks noChangeShapeType="1"/>
            </p:cNvSpPr>
            <p:nvPr/>
          </p:nvSpPr>
          <p:spPr bwMode="auto">
            <a:xfrm>
              <a:off x="1698" y="2109"/>
              <a:ext cx="39" cy="1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sp>
          <p:nvSpPr>
            <p:cNvPr id="11288" name="Line 55"/>
            <p:cNvSpPr>
              <a:spLocks noChangeShapeType="1"/>
            </p:cNvSpPr>
            <p:nvPr/>
          </p:nvSpPr>
          <p:spPr bwMode="auto">
            <a:xfrm>
              <a:off x="1755" y="2151"/>
              <a:ext cx="28" cy="12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hangingPunct="0">
                <a:spcBef>
                  <a:spcPct val="0"/>
                </a:spcBef>
                <a:buFontTx/>
                <a:buNone/>
              </a:pPr>
              <a:endParaRPr lang="en-GB">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collecting results</a:t>
            </a:r>
          </a:p>
        </p:txBody>
      </p:sp>
      <p:sp>
        <p:nvSpPr>
          <p:cNvPr id="12291" name="Text Box 3"/>
          <p:cNvSpPr txBox="1">
            <a:spLocks noChangeArrowheads="1"/>
          </p:cNvSpPr>
          <p:nvPr/>
        </p:nvSpPr>
        <p:spPr bwMode="auto">
          <a:xfrm>
            <a:off x="1257300" y="1219201"/>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a:solidFill>
                  <a:srgbClr val="990000"/>
                </a:solidFill>
                <a:latin typeface="Comic Sans MS" panose="030F0702030302020204" pitchFamily="66" charset="0"/>
              </a:rPr>
              <a:t>T = {pudding, jam, traffic, lane, treacle}</a:t>
            </a:r>
          </a:p>
        </p:txBody>
      </p:sp>
      <p:sp>
        <p:nvSpPr>
          <p:cNvPr id="12292" name="Text Box 18"/>
          <p:cNvSpPr txBox="1">
            <a:spLocks noChangeArrowheads="1"/>
          </p:cNvSpPr>
          <p:nvPr/>
        </p:nvSpPr>
        <p:spPr bwMode="auto">
          <a:xfrm>
            <a:off x="3784601" y="5278439"/>
            <a:ext cx="5618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i="1" u="sng">
                <a:solidFill>
                  <a:srgbClr val="000099"/>
                </a:solidFill>
                <a:latin typeface="Comic Sans MS" panose="030F0702030302020204" pitchFamily="66" charset="0"/>
              </a:rPr>
              <a:t>Answer:</a:t>
            </a:r>
            <a:r>
              <a:rPr lang="en-US" altLang="en-US" sz="2000" i="1">
                <a:solidFill>
                  <a:srgbClr val="000099"/>
                </a:solidFill>
                <a:latin typeface="Comic Sans MS" panose="030F0702030302020204" pitchFamily="66" charset="0"/>
              </a:rPr>
              <a:t>   </a:t>
            </a:r>
            <a:r>
              <a:rPr lang="en-US" altLang="en-US" sz="2000" i="1" u="sng">
                <a:solidFill>
                  <a:srgbClr val="000099"/>
                </a:solidFill>
                <a:latin typeface="Comic Sans MS" panose="030F0702030302020204" pitchFamily="66" charset="0"/>
              </a:rPr>
              <a:t>d</a:t>
            </a:r>
            <a:r>
              <a:rPr lang="en-US" altLang="en-US" sz="2000" i="1" baseline="-15000">
                <a:solidFill>
                  <a:srgbClr val="000099"/>
                </a:solidFill>
                <a:latin typeface="Comic Sans MS" panose="030F0702030302020204" pitchFamily="66" charset="0"/>
              </a:rPr>
              <a:t>1 </a:t>
            </a:r>
            <a:r>
              <a:rPr lang="en-US" altLang="en-US" sz="2000" i="1">
                <a:solidFill>
                  <a:srgbClr val="000099"/>
                </a:solidFill>
                <a:latin typeface="Comic Sans MS" panose="030F0702030302020204" pitchFamily="66" charset="0"/>
              </a:rPr>
              <a:t>= (1, 1, 0, 0, 0)      Jam pud recipe</a:t>
            </a:r>
          </a:p>
        </p:txBody>
      </p:sp>
      <p:sp>
        <p:nvSpPr>
          <p:cNvPr id="12293" name="Line 28"/>
          <p:cNvSpPr>
            <a:spLocks noChangeShapeType="1"/>
          </p:cNvSpPr>
          <p:nvPr/>
        </p:nvSpPr>
        <p:spPr bwMode="auto">
          <a:xfrm>
            <a:off x="3217864" y="3133726"/>
            <a:ext cx="98425" cy="157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294" name="Line 29"/>
          <p:cNvSpPr>
            <a:spLocks noChangeShapeType="1"/>
          </p:cNvSpPr>
          <p:nvPr/>
        </p:nvSpPr>
        <p:spPr bwMode="auto">
          <a:xfrm>
            <a:off x="3279775" y="3048001"/>
            <a:ext cx="146050" cy="2381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295" name="Line 30"/>
          <p:cNvSpPr>
            <a:spLocks noChangeShapeType="1"/>
          </p:cNvSpPr>
          <p:nvPr/>
        </p:nvSpPr>
        <p:spPr bwMode="auto">
          <a:xfrm>
            <a:off x="3349625" y="2976563"/>
            <a:ext cx="177800" cy="2841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296" name="Line 31"/>
          <p:cNvSpPr>
            <a:spLocks noChangeShapeType="1"/>
          </p:cNvSpPr>
          <p:nvPr/>
        </p:nvSpPr>
        <p:spPr bwMode="auto">
          <a:xfrm>
            <a:off x="3411538" y="2930526"/>
            <a:ext cx="214312"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297" name="Line 32"/>
          <p:cNvSpPr>
            <a:spLocks noChangeShapeType="1"/>
          </p:cNvSpPr>
          <p:nvPr/>
        </p:nvSpPr>
        <p:spPr bwMode="auto">
          <a:xfrm>
            <a:off x="3416301" y="2778126"/>
            <a:ext cx="320675" cy="4937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298" name="Line 33"/>
          <p:cNvSpPr>
            <a:spLocks noChangeShapeType="1"/>
          </p:cNvSpPr>
          <p:nvPr/>
        </p:nvSpPr>
        <p:spPr bwMode="auto">
          <a:xfrm>
            <a:off x="3416301" y="2616201"/>
            <a:ext cx="454025" cy="688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299" name="Line 34"/>
          <p:cNvSpPr>
            <a:spLocks noChangeShapeType="1"/>
          </p:cNvSpPr>
          <p:nvPr/>
        </p:nvSpPr>
        <p:spPr bwMode="auto">
          <a:xfrm>
            <a:off x="3457576" y="2535239"/>
            <a:ext cx="512763" cy="771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300" name="Line 35"/>
          <p:cNvSpPr>
            <a:spLocks noChangeShapeType="1"/>
          </p:cNvSpPr>
          <p:nvPr/>
        </p:nvSpPr>
        <p:spPr bwMode="auto">
          <a:xfrm>
            <a:off x="3543301" y="2514601"/>
            <a:ext cx="473075" cy="7207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301" name="Line 36"/>
          <p:cNvSpPr>
            <a:spLocks noChangeShapeType="1"/>
          </p:cNvSpPr>
          <p:nvPr/>
        </p:nvSpPr>
        <p:spPr bwMode="auto">
          <a:xfrm>
            <a:off x="3665539" y="2565401"/>
            <a:ext cx="403225" cy="588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302" name="Line 37"/>
          <p:cNvSpPr>
            <a:spLocks noChangeShapeType="1"/>
          </p:cNvSpPr>
          <p:nvPr/>
        </p:nvSpPr>
        <p:spPr bwMode="auto">
          <a:xfrm>
            <a:off x="3817939" y="2651125"/>
            <a:ext cx="242887" cy="3619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303" name="Line 38"/>
          <p:cNvSpPr>
            <a:spLocks noChangeShapeType="1"/>
          </p:cNvSpPr>
          <p:nvPr/>
        </p:nvSpPr>
        <p:spPr bwMode="auto">
          <a:xfrm>
            <a:off x="3182939" y="3190875"/>
            <a:ext cx="39687" cy="69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2304" name="Text Box 39"/>
          <p:cNvSpPr txBox="1">
            <a:spLocks noChangeArrowheads="1"/>
          </p:cNvSpPr>
          <p:nvPr/>
        </p:nvSpPr>
        <p:spPr bwMode="auto">
          <a:xfrm>
            <a:off x="6281739" y="1366839"/>
            <a:ext cx="306387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0" hangingPunct="0">
              <a:spcBef>
                <a:spcPct val="0"/>
              </a:spcBef>
              <a:buFontTx/>
              <a:buNone/>
            </a:pPr>
            <a:r>
              <a:rPr lang="en-US" altLang="en-US" sz="2000" i="1" u="sng">
                <a:solidFill>
                  <a:srgbClr val="990000"/>
                </a:solidFill>
                <a:latin typeface="Comic Sans MS" panose="030F0702030302020204" pitchFamily="66" charset="0"/>
              </a:rPr>
              <a:t>Query</a:t>
            </a:r>
            <a:r>
              <a:rPr lang="en-US" altLang="en-US" sz="2000">
                <a:solidFill>
                  <a:srgbClr val="990000"/>
                </a:solidFill>
                <a:latin typeface="Comic Sans MS" panose="030F0702030302020204" pitchFamily="66" charset="0"/>
              </a:rPr>
              <a:t>:</a:t>
            </a:r>
          </a:p>
          <a:p>
            <a:pPr lvl="1" eaLnBrk="0" hangingPunct="0">
              <a:spcBef>
                <a:spcPct val="0"/>
              </a:spcBef>
              <a:buFontTx/>
              <a:buNone/>
            </a:pPr>
            <a:r>
              <a:rPr lang="en-US" altLang="en-US" sz="2000" i="1">
                <a:solidFill>
                  <a:srgbClr val="990000"/>
                </a:solidFill>
                <a:latin typeface="Comic Sans MS" panose="030F0702030302020204" pitchFamily="66" charset="0"/>
              </a:rPr>
              <a:t>(‘Jam’ </a:t>
            </a:r>
            <a:r>
              <a:rPr lang="en-US" altLang="en-US" sz="2000" i="1">
                <a:solidFill>
                  <a:srgbClr val="990000"/>
                </a:solidFill>
                <a:latin typeface="Comic Sans MS" panose="030F0702030302020204" pitchFamily="66" charset="0"/>
                <a:sym typeface="Lucida Bright Math Symbol" panose="020B0604020202020204"/>
              </a:rPr>
              <a:t>V ‘Treacle’)</a:t>
            </a:r>
            <a:r>
              <a:rPr lang="en-US" altLang="en-US" sz="2000" i="1">
                <a:solidFill>
                  <a:srgbClr val="990000"/>
                </a:solidFill>
                <a:latin typeface="Comic Sans MS" panose="030F0702030302020204" pitchFamily="66" charset="0"/>
              </a:rPr>
              <a:t> </a:t>
            </a:r>
            <a:r>
              <a:rPr lang="en-US" altLang="en-US" sz="2000" i="1">
                <a:solidFill>
                  <a:srgbClr val="990000"/>
                </a:solidFill>
                <a:latin typeface="Comic Sans MS" panose="030F0702030302020204" pitchFamily="66" charset="0"/>
                <a:sym typeface="Lucida Bright Math Symbol" panose="020B0604020202020204"/>
              </a:rPr>
              <a:t>Λ’Pudding’ Λ¬ ‘Lane’</a:t>
            </a:r>
            <a:endParaRPr lang="en-US" altLang="en-US" sz="2000">
              <a:solidFill>
                <a:srgbClr val="000000"/>
              </a:solidFill>
              <a:latin typeface="Comic Sans MS" panose="030F0702030302020204" pitchFamily="66" charset="0"/>
              <a:sym typeface="Lucida Bright Math Symbol" panose="020B0604020202020204"/>
            </a:endParaRPr>
          </a:p>
          <a:p>
            <a:pPr lvl="1" eaLnBrk="0" hangingPunct="0">
              <a:spcBef>
                <a:spcPct val="0"/>
              </a:spcBef>
              <a:buFontTx/>
              <a:buNone/>
            </a:pPr>
            <a:r>
              <a:rPr lang="en-US" altLang="en-US" sz="2000" i="1">
                <a:solidFill>
                  <a:srgbClr val="990000"/>
                </a:solidFill>
                <a:latin typeface="Comic Sans MS" panose="030F0702030302020204" pitchFamily="66" charset="0"/>
                <a:sym typeface="Lucida Bright Math Symbol" panose="020B0604020202020204"/>
              </a:rPr>
              <a:t>Λ¬ ‘Traffic’</a:t>
            </a:r>
            <a:endParaRPr lang="en-US" altLang="en-US" sz="2000">
              <a:solidFill>
                <a:srgbClr val="000000"/>
              </a:solidFill>
              <a:latin typeface="Comic Sans MS" panose="030F0702030302020204" pitchFamily="66" charset="0"/>
              <a:sym typeface="Lucida Bright Math Symbol" panose="020B0604020202020204"/>
            </a:endParaRPr>
          </a:p>
          <a:p>
            <a:pPr eaLnBrk="0" hangingPunct="0">
              <a:spcBef>
                <a:spcPct val="50000"/>
              </a:spcBef>
              <a:buFontTx/>
              <a:buNone/>
            </a:pPr>
            <a:endParaRPr lang="en-US" altLang="en-US" sz="2000">
              <a:solidFill>
                <a:srgbClr val="000000"/>
              </a:solidFill>
            </a:endParaRPr>
          </a:p>
        </p:txBody>
      </p:sp>
      <p:sp>
        <p:nvSpPr>
          <p:cNvPr id="24616" name="AutoShape 40"/>
          <p:cNvSpPr>
            <a:spLocks/>
          </p:cNvSpPr>
          <p:nvPr/>
        </p:nvSpPr>
        <p:spPr bwMode="auto">
          <a:xfrm>
            <a:off x="6161088" y="2644776"/>
            <a:ext cx="3200400" cy="593725"/>
          </a:xfrm>
          <a:prstGeom prst="borderCallout2">
            <a:avLst>
              <a:gd name="adj1" fmla="val 17477"/>
              <a:gd name="adj2" fmla="val -2380"/>
              <a:gd name="adj3" fmla="val 17477"/>
              <a:gd name="adj4" fmla="val -10815"/>
              <a:gd name="adj5" fmla="val 75000"/>
              <a:gd name="adj6" fmla="val -79958"/>
            </a:avLst>
          </a:prstGeom>
          <a:solidFill>
            <a:schemeClr val="bg1"/>
          </a:solidFill>
          <a:ln w="12700">
            <a:solidFill>
              <a:schemeClr val="accent2"/>
            </a:solidFill>
            <a:miter lim="800000"/>
            <a:headEnd type="none" w="sm" len="sm"/>
            <a:tailEnd type="oval" w="lg" len="lg"/>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latin typeface="Comic Sans MS" panose="030F0702030302020204" pitchFamily="66" charset="0"/>
              </a:rPr>
              <a:t>(jam </a:t>
            </a:r>
            <a:r>
              <a:rPr lang="en-US" altLang="en-US" sz="1600">
                <a:solidFill>
                  <a:srgbClr val="000000"/>
                </a:solidFill>
                <a:latin typeface="Comic Sans MS" panose="030F0702030302020204" pitchFamily="66" charset="0"/>
                <a:sym typeface="Lucida Bright Math Symbol" panose="020B0604020202020204"/>
              </a:rPr>
              <a:t>V treacle) </a:t>
            </a:r>
            <a:r>
              <a:rPr lang="el-GR" altLang="en-US" sz="1600">
                <a:solidFill>
                  <a:srgbClr val="000000"/>
                </a:solidFill>
              </a:rPr>
              <a:t>Λ</a:t>
            </a:r>
            <a:r>
              <a:rPr lang="en-US" altLang="en-US" sz="1600">
                <a:solidFill>
                  <a:srgbClr val="000000"/>
                </a:solidFill>
                <a:latin typeface="Comic Sans MS" panose="030F0702030302020204" pitchFamily="66" charset="0"/>
                <a:sym typeface="Lucida Bright Math Symbol" panose="020B0604020202020204"/>
              </a:rPr>
              <a:t> (pudding)   </a:t>
            </a:r>
          </a:p>
          <a:p>
            <a:pPr eaLnBrk="0" hangingPunct="0">
              <a:spcBef>
                <a:spcPct val="0"/>
              </a:spcBef>
              <a:buFontTx/>
              <a:buNone/>
            </a:pPr>
            <a:r>
              <a:rPr lang="el-GR" altLang="en-US" sz="1600">
                <a:solidFill>
                  <a:srgbClr val="000000"/>
                </a:solidFill>
              </a:rPr>
              <a:t>Λ</a:t>
            </a:r>
            <a:r>
              <a:rPr lang="en-US" altLang="en-US" sz="1600">
                <a:solidFill>
                  <a:srgbClr val="000000"/>
                </a:solidFill>
                <a:sym typeface="Lucida Bright Math Symbol" panose="020B0604020202020204"/>
              </a:rPr>
              <a:t> </a:t>
            </a:r>
            <a:r>
              <a:rPr lang="en-US" altLang="en-US" sz="1600">
                <a:solidFill>
                  <a:srgbClr val="000000"/>
                </a:solidFill>
                <a:latin typeface="Comic Sans MS" panose="030F0702030302020204" pitchFamily="66" charset="0"/>
                <a:sym typeface="Lucida Bright Math Symbol" panose="020B0604020202020204"/>
              </a:rPr>
              <a:t>–(Lane) </a:t>
            </a:r>
            <a:r>
              <a:rPr lang="el-GR" altLang="en-US" sz="1600">
                <a:solidFill>
                  <a:srgbClr val="000000"/>
                </a:solidFill>
              </a:rPr>
              <a:t>Λ</a:t>
            </a:r>
            <a:r>
              <a:rPr lang="en-US" altLang="en-US" sz="1600">
                <a:solidFill>
                  <a:srgbClr val="000000"/>
                </a:solidFill>
                <a:latin typeface="Comic Sans MS" panose="030F0702030302020204" pitchFamily="66" charset="0"/>
                <a:sym typeface="Lucida Bright Math Symbol" panose="020B0604020202020204"/>
              </a:rPr>
              <a:t> –(Traffic)</a:t>
            </a:r>
          </a:p>
        </p:txBody>
      </p:sp>
      <p:sp>
        <p:nvSpPr>
          <p:cNvPr id="12306" name="Oval 41"/>
          <p:cNvSpPr>
            <a:spLocks noChangeArrowheads="1"/>
          </p:cNvSpPr>
          <p:nvPr/>
        </p:nvSpPr>
        <p:spPr bwMode="auto">
          <a:xfrm>
            <a:off x="2095500" y="2438400"/>
            <a:ext cx="1981200" cy="1219200"/>
          </a:xfrm>
          <a:prstGeom prst="ellipse">
            <a:avLst/>
          </a:prstGeom>
          <a:noFill/>
          <a:ln w="28575">
            <a:solidFill>
              <a:srgbClr val="9966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2307" name="Oval 42"/>
          <p:cNvSpPr>
            <a:spLocks noChangeArrowheads="1"/>
          </p:cNvSpPr>
          <p:nvPr/>
        </p:nvSpPr>
        <p:spPr bwMode="auto">
          <a:xfrm>
            <a:off x="3086100" y="2667000"/>
            <a:ext cx="2286000" cy="1676400"/>
          </a:xfrm>
          <a:prstGeom prst="ellipse">
            <a:avLst/>
          </a:prstGeom>
          <a:noFill/>
          <a:ln w="28575">
            <a:solidFill>
              <a:srgbClr val="A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2308" name="Oval 43"/>
          <p:cNvSpPr>
            <a:spLocks noChangeArrowheads="1"/>
          </p:cNvSpPr>
          <p:nvPr/>
        </p:nvSpPr>
        <p:spPr bwMode="auto">
          <a:xfrm>
            <a:off x="1562100" y="3048000"/>
            <a:ext cx="1905000" cy="1295400"/>
          </a:xfrm>
          <a:prstGeom prst="ellipse">
            <a:avLst/>
          </a:prstGeom>
          <a:noFill/>
          <a:ln w="28575">
            <a:pattFill prst="solidDmnd">
              <a:fgClr>
                <a:schemeClr val="tx1"/>
              </a:fgClr>
              <a:bgClr>
                <a:srgbClr val="FFFFFF"/>
              </a:bgClr>
            </a:patt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2309" name="Oval 44"/>
          <p:cNvSpPr>
            <a:spLocks noChangeArrowheads="1"/>
          </p:cNvSpPr>
          <p:nvPr/>
        </p:nvSpPr>
        <p:spPr bwMode="auto">
          <a:xfrm>
            <a:off x="2552700" y="3276600"/>
            <a:ext cx="2133600" cy="1981200"/>
          </a:xfrm>
          <a:prstGeom prst="ellipse">
            <a:avLst/>
          </a:prstGeom>
          <a:noFill/>
          <a:ln w="28575">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2310" name="Oval 45"/>
          <p:cNvSpPr>
            <a:spLocks noChangeArrowheads="1"/>
          </p:cNvSpPr>
          <p:nvPr/>
        </p:nvSpPr>
        <p:spPr bwMode="auto">
          <a:xfrm>
            <a:off x="3390900" y="2209800"/>
            <a:ext cx="1981200" cy="990600"/>
          </a:xfrm>
          <a:prstGeom prst="ellipse">
            <a:avLst/>
          </a:prstGeom>
          <a:noFill/>
          <a:ln w="28575">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sp>
        <p:nvSpPr>
          <p:cNvPr id="12311" name="AutoShape 46"/>
          <p:cNvSpPr>
            <a:spLocks/>
          </p:cNvSpPr>
          <p:nvPr/>
        </p:nvSpPr>
        <p:spPr bwMode="auto">
          <a:xfrm>
            <a:off x="1112838" y="1917700"/>
            <a:ext cx="914400" cy="349250"/>
          </a:xfrm>
          <a:prstGeom prst="borderCallout1">
            <a:avLst>
              <a:gd name="adj1" fmla="val 32727"/>
              <a:gd name="adj2" fmla="val 108333"/>
              <a:gd name="adj3" fmla="val 162727"/>
              <a:gd name="adj4" fmla="val 158509"/>
            </a:avLst>
          </a:prstGeom>
          <a:solidFill>
            <a:schemeClr val="bg1"/>
          </a:solidFill>
          <a:ln w="12700">
            <a:solidFill>
              <a:srgbClr val="996633"/>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pudding</a:t>
            </a:r>
          </a:p>
        </p:txBody>
      </p:sp>
      <p:sp>
        <p:nvSpPr>
          <p:cNvPr id="12312" name="AutoShape 47"/>
          <p:cNvSpPr>
            <a:spLocks/>
          </p:cNvSpPr>
          <p:nvPr/>
        </p:nvSpPr>
        <p:spPr bwMode="auto">
          <a:xfrm>
            <a:off x="6057900" y="3276600"/>
            <a:ext cx="914400" cy="349250"/>
          </a:xfrm>
          <a:prstGeom prst="borderCallout1">
            <a:avLst>
              <a:gd name="adj1" fmla="val 32727"/>
              <a:gd name="adj2" fmla="val -8333"/>
              <a:gd name="adj3" fmla="val 85454"/>
              <a:gd name="adj4" fmla="val -73787"/>
            </a:avLst>
          </a:prstGeom>
          <a:solidFill>
            <a:schemeClr val="bg1"/>
          </a:solidFill>
          <a:ln w="12700">
            <a:solidFill>
              <a:srgbClr val="FF5050"/>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jam</a:t>
            </a:r>
          </a:p>
        </p:txBody>
      </p:sp>
      <p:sp>
        <p:nvSpPr>
          <p:cNvPr id="12313" name="AutoShape 48"/>
          <p:cNvSpPr>
            <a:spLocks/>
          </p:cNvSpPr>
          <p:nvPr/>
        </p:nvSpPr>
        <p:spPr bwMode="auto">
          <a:xfrm>
            <a:off x="5753100" y="4572000"/>
            <a:ext cx="914400" cy="349250"/>
          </a:xfrm>
          <a:prstGeom prst="borderCallout1">
            <a:avLst>
              <a:gd name="adj1" fmla="val 32727"/>
              <a:gd name="adj2" fmla="val -8333"/>
              <a:gd name="adj3" fmla="val 18634"/>
              <a:gd name="adj4" fmla="val -124134"/>
            </a:avLst>
          </a:prstGeom>
          <a:solidFill>
            <a:schemeClr val="bg1"/>
          </a:solidFill>
          <a:ln w="12700">
            <a:solidFill>
              <a:schemeClr val="accent2"/>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traffic</a:t>
            </a:r>
          </a:p>
        </p:txBody>
      </p:sp>
      <p:sp>
        <p:nvSpPr>
          <p:cNvPr id="12314" name="AutoShape 49"/>
          <p:cNvSpPr>
            <a:spLocks/>
          </p:cNvSpPr>
          <p:nvPr/>
        </p:nvSpPr>
        <p:spPr bwMode="auto">
          <a:xfrm>
            <a:off x="908050" y="4724400"/>
            <a:ext cx="1035050" cy="349250"/>
          </a:xfrm>
          <a:prstGeom prst="borderCallout1">
            <a:avLst>
              <a:gd name="adj1" fmla="val 32727"/>
              <a:gd name="adj2" fmla="val 107361"/>
              <a:gd name="adj3" fmla="val -116819"/>
              <a:gd name="adj4" fmla="val 115185"/>
            </a:avLst>
          </a:prstGeom>
          <a:solidFill>
            <a:schemeClr val="bg1"/>
          </a:solidFill>
          <a:ln w="12700">
            <a:solidFill>
              <a:schemeClr val="tx1"/>
            </a:solidFill>
            <a:prstDash val="dash"/>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lane</a:t>
            </a:r>
          </a:p>
        </p:txBody>
      </p:sp>
      <p:sp>
        <p:nvSpPr>
          <p:cNvPr id="12315" name="AutoShape 50"/>
          <p:cNvSpPr>
            <a:spLocks/>
          </p:cNvSpPr>
          <p:nvPr/>
        </p:nvSpPr>
        <p:spPr bwMode="auto">
          <a:xfrm>
            <a:off x="5524500" y="1828800"/>
            <a:ext cx="914400" cy="349250"/>
          </a:xfrm>
          <a:prstGeom prst="borderCallout1">
            <a:avLst>
              <a:gd name="adj1" fmla="val 32727"/>
              <a:gd name="adj2" fmla="val -8333"/>
              <a:gd name="adj3" fmla="val 120000"/>
              <a:gd name="adj4" fmla="val -62153"/>
            </a:avLst>
          </a:prstGeom>
          <a:solidFill>
            <a:schemeClr val="bg1"/>
          </a:solidFill>
          <a:ln w="12700">
            <a:solidFill>
              <a:srgbClr val="009900"/>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sz="1600">
                <a:solidFill>
                  <a:srgbClr val="000000"/>
                </a:solidFill>
              </a:rPr>
              <a:t>treacle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6"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Statistical vector model</a:t>
            </a:r>
          </a:p>
        </p:txBody>
      </p:sp>
      <p:sp>
        <p:nvSpPr>
          <p:cNvPr id="25603" name="Rectangle 3"/>
          <p:cNvSpPr>
            <a:spLocks noGrp="1" noChangeArrowheads="1"/>
          </p:cNvSpPr>
          <p:nvPr>
            <p:ph type="body" idx="1"/>
          </p:nvPr>
        </p:nvSpPr>
        <p:spPr>
          <a:xfrm>
            <a:off x="1257301" y="1387476"/>
            <a:ext cx="8158163" cy="2316163"/>
          </a:xfrm>
        </p:spPr>
        <p:txBody>
          <a:bodyPr/>
          <a:lstStyle/>
          <a:p>
            <a:pPr eaLnBrk="1" hangingPunct="1"/>
            <a:r>
              <a:rPr lang="en-US" altLang="en-US"/>
              <a:t>weights, 1 </a:t>
            </a:r>
            <a:r>
              <a:rPr lang="en-US" altLang="en-US">
                <a:sym typeface="Lucida Bright Math Symbol" panose="020B0604020202020204"/>
              </a:rPr>
              <a:t>&lt;=</a:t>
            </a:r>
            <a:r>
              <a:rPr lang="en-US" altLang="en-US"/>
              <a:t> </a:t>
            </a:r>
            <a:r>
              <a:rPr lang="en-US" altLang="en-US" i="1"/>
              <a:t>w</a:t>
            </a:r>
            <a:r>
              <a:rPr lang="en-US" altLang="en-US" i="1" baseline="-15000"/>
              <a:t>i,j</a:t>
            </a:r>
            <a:r>
              <a:rPr lang="en-US" altLang="en-US"/>
              <a:t> </a:t>
            </a:r>
            <a:r>
              <a:rPr lang="en-US" altLang="en-US">
                <a:sym typeface="Lucida Bright Math Symbol" panose="020B0604020202020204"/>
              </a:rPr>
              <a:t>&lt;=</a:t>
            </a:r>
            <a:r>
              <a:rPr lang="en-US" altLang="en-US"/>
              <a:t> 0, no longer binary-valued</a:t>
            </a:r>
          </a:p>
          <a:p>
            <a:pPr eaLnBrk="1" hangingPunct="1"/>
            <a:r>
              <a:rPr lang="en-US" altLang="en-US"/>
              <a:t>query also represented by a vector</a:t>
            </a:r>
          </a:p>
          <a:p>
            <a:pPr eaLnBrk="1" hangingPunct="1">
              <a:buFont typeface="Wingdings" panose="05000000000000000000" pitchFamily="2" charset="2"/>
              <a:buNone/>
            </a:pPr>
            <a:r>
              <a:rPr lang="en-US" altLang="en-US"/>
              <a:t>	</a:t>
            </a:r>
            <a:r>
              <a:rPr lang="en-US" altLang="en-US" i="1" u="sng"/>
              <a:t>q</a:t>
            </a:r>
            <a:r>
              <a:rPr lang="en-US" altLang="en-US" i="1"/>
              <a:t> = (w</a:t>
            </a:r>
            <a:r>
              <a:rPr lang="en-US" altLang="en-US" i="1" baseline="-15000"/>
              <a:t>1q</a:t>
            </a:r>
            <a:r>
              <a:rPr lang="en-US" altLang="en-US" i="1"/>
              <a:t>, w</a:t>
            </a:r>
            <a:r>
              <a:rPr lang="en-US" altLang="en-US" i="1" baseline="-15000"/>
              <a:t>2q</a:t>
            </a:r>
            <a:r>
              <a:rPr lang="en-US" altLang="en-US" i="1"/>
              <a:t>, …, w</a:t>
            </a:r>
            <a:r>
              <a:rPr lang="en-US" altLang="en-US" i="1" baseline="-15000"/>
              <a:t>nq</a:t>
            </a:r>
            <a:r>
              <a:rPr lang="en-US" altLang="en-US" i="1"/>
              <a:t>)</a:t>
            </a:r>
          </a:p>
          <a:p>
            <a:pPr lvl="1" eaLnBrk="1" hangingPunct="1"/>
            <a:r>
              <a:rPr lang="en-US" altLang="en-US"/>
              <a:t>eg </a:t>
            </a:r>
            <a:r>
              <a:rPr lang="en-US" altLang="en-US" i="1" u="sng"/>
              <a:t>q</a:t>
            </a:r>
            <a:r>
              <a:rPr lang="en-US" altLang="en-US" i="1"/>
              <a:t> </a:t>
            </a:r>
            <a:r>
              <a:rPr lang="en-US" altLang="en-US"/>
              <a:t>= (1.0, 0.6, 0.0, 0.0, 0.8)</a:t>
            </a:r>
          </a:p>
        </p:txBody>
      </p:sp>
      <p:sp>
        <p:nvSpPr>
          <p:cNvPr id="25605" name="Text Box 5"/>
          <p:cNvSpPr txBox="1">
            <a:spLocks noChangeArrowheads="1"/>
          </p:cNvSpPr>
          <p:nvPr/>
        </p:nvSpPr>
        <p:spPr bwMode="auto">
          <a:xfrm>
            <a:off x="3533775" y="3235326"/>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a:solidFill>
                  <a:srgbClr val="990000"/>
                </a:solidFill>
                <a:latin typeface="Comic Sans MS" panose="030F0702030302020204" pitchFamily="66" charset="0"/>
              </a:rPr>
              <a:t>CF: T = {pudding, jam, traffic, lane, treacle}</a:t>
            </a:r>
          </a:p>
        </p:txBody>
      </p:sp>
      <p:sp>
        <p:nvSpPr>
          <p:cNvPr id="25606" name="Rectangle 6"/>
          <p:cNvSpPr>
            <a:spLocks noChangeArrowheads="1"/>
          </p:cNvSpPr>
          <p:nvPr/>
        </p:nvSpPr>
        <p:spPr bwMode="auto">
          <a:xfrm>
            <a:off x="1368425" y="3627439"/>
            <a:ext cx="77724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a:solidFill>
                  <a:srgbClr val="000000"/>
                </a:solidFill>
                <a:latin typeface="Arial" panose="020B0604020202020204" pitchFamily="34" charset="0"/>
              </a:rPr>
              <a:t>to match j</a:t>
            </a:r>
            <a:r>
              <a:rPr lang="en-US" altLang="en-US" baseline="30000">
                <a:solidFill>
                  <a:srgbClr val="000000"/>
                </a:solidFill>
                <a:latin typeface="Arial" panose="020B0604020202020204" pitchFamily="34" charset="0"/>
              </a:rPr>
              <a:t>th</a:t>
            </a:r>
            <a:r>
              <a:rPr lang="en-US" altLang="en-US">
                <a:solidFill>
                  <a:srgbClr val="000000"/>
                </a:solidFill>
                <a:latin typeface="Arial" panose="020B0604020202020204" pitchFamily="34" charset="0"/>
              </a:rPr>
              <a:t> document  with a query:</a:t>
            </a:r>
          </a:p>
          <a:p>
            <a:pPr eaLnBrk="0" hangingPunct="0">
              <a:spcBef>
                <a:spcPct val="0"/>
              </a:spcBef>
              <a:buFontTx/>
              <a:buNone/>
            </a:pPr>
            <a:r>
              <a:rPr lang="en-US" altLang="en-US" i="1">
                <a:solidFill>
                  <a:srgbClr val="000000"/>
                </a:solidFill>
              </a:rPr>
              <a:t>sim(</a:t>
            </a:r>
            <a:r>
              <a:rPr lang="en-US" altLang="en-US" i="1" u="sng">
                <a:solidFill>
                  <a:srgbClr val="000000"/>
                </a:solidFill>
              </a:rPr>
              <a:t>d</a:t>
            </a:r>
            <a:r>
              <a:rPr lang="en-US" altLang="en-US" i="1" u="sng" baseline="-15000">
                <a:solidFill>
                  <a:srgbClr val="000000"/>
                </a:solidFill>
              </a:rPr>
              <a:t>j</a:t>
            </a:r>
            <a:r>
              <a:rPr lang="en-US" altLang="en-US" i="1">
                <a:solidFill>
                  <a:srgbClr val="000000"/>
                </a:solidFill>
              </a:rPr>
              <a:t>, </a:t>
            </a:r>
            <a:r>
              <a:rPr lang="en-US" altLang="en-US" i="1" u="sng">
                <a:solidFill>
                  <a:srgbClr val="000000"/>
                </a:solidFill>
              </a:rPr>
              <a:t>q</a:t>
            </a:r>
            <a:r>
              <a:rPr lang="en-US" altLang="en-US" i="1">
                <a:solidFill>
                  <a:srgbClr val="000000"/>
                </a:solidFill>
              </a:rPr>
              <a:t>) = 		</a:t>
            </a:r>
          </a:p>
        </p:txBody>
      </p:sp>
      <p:grpSp>
        <p:nvGrpSpPr>
          <p:cNvPr id="2" name="Group 20"/>
          <p:cNvGrpSpPr>
            <a:grpSpLocks/>
          </p:cNvGrpSpPr>
          <p:nvPr/>
        </p:nvGrpSpPr>
        <p:grpSpPr bwMode="auto">
          <a:xfrm>
            <a:off x="3481389" y="4776789"/>
            <a:ext cx="4524375" cy="1463675"/>
            <a:chOff x="1822" y="3009"/>
            <a:chExt cx="2850" cy="922"/>
          </a:xfrm>
        </p:grpSpPr>
        <p:sp>
          <p:nvSpPr>
            <p:cNvPr id="13319" name="Text Box 8"/>
            <p:cNvSpPr txBox="1">
              <a:spLocks noChangeArrowheads="1"/>
            </p:cNvSpPr>
            <p:nvPr/>
          </p:nvSpPr>
          <p:spPr bwMode="auto">
            <a:xfrm>
              <a:off x="1873" y="3009"/>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l-GR" altLang="en-US" sz="4400">
                  <a:solidFill>
                    <a:srgbClr val="000000"/>
                  </a:solidFill>
                  <a:latin typeface="Arial" panose="020B0604020202020204" pitchFamily="34" charset="0"/>
                  <a:cs typeface="Arial" panose="020B0604020202020204" pitchFamily="34" charset="0"/>
                  <a:sym typeface="Lucida Bright Math Symbol" panose="020B0604020202020204"/>
                </a:rPr>
                <a:t>Σ</a:t>
              </a:r>
              <a:r>
                <a:rPr lang="en-US" altLang="en-US" i="1" baseline="-15000">
                  <a:solidFill>
                    <a:srgbClr val="000000"/>
                  </a:solidFill>
                  <a:latin typeface="Times" panose="02020603050405020304" pitchFamily="18" charset="0"/>
                  <a:sym typeface="Lucida Bright Math Symbol" panose="020B0604020202020204"/>
                </a:rPr>
                <a:t>i=1</a:t>
              </a:r>
              <a:endParaRPr lang="en-US" altLang="en-US" sz="2800" i="1" baseline="80000">
                <a:solidFill>
                  <a:srgbClr val="000000"/>
                </a:solidFill>
                <a:latin typeface="Times" panose="02020603050405020304" pitchFamily="18" charset="0"/>
                <a:sym typeface="Lucida Bright Math Symbol" panose="020B0604020202020204"/>
              </a:endParaRPr>
            </a:p>
          </p:txBody>
        </p:sp>
        <p:sp>
          <p:nvSpPr>
            <p:cNvPr id="13320" name="Text Box 10"/>
            <p:cNvSpPr txBox="1">
              <a:spLocks noChangeArrowheads="1"/>
            </p:cNvSpPr>
            <p:nvPr/>
          </p:nvSpPr>
          <p:spPr bwMode="auto">
            <a:xfrm>
              <a:off x="2426" y="3056"/>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Times" panose="02020603050405020304" pitchFamily="18" charset="0"/>
                  <a:sym typeface="Lucida Bright Math Symbol" panose="020B0604020202020204"/>
                </a:rPr>
                <a:t>(w</a:t>
              </a:r>
              <a:r>
                <a:rPr lang="en-US" altLang="en-US" sz="2800" i="1" baseline="-15000">
                  <a:solidFill>
                    <a:srgbClr val="000000"/>
                  </a:solidFill>
                  <a:latin typeface="Times" panose="02020603050405020304" pitchFamily="18" charset="0"/>
                  <a:sym typeface="Lucida Bright Math Symbol" panose="020B0604020202020204"/>
                </a:rPr>
                <a:t>ij</a:t>
              </a:r>
              <a:r>
                <a:rPr lang="en-US" altLang="en-US" sz="2800" i="1">
                  <a:solidFill>
                    <a:srgbClr val="000000"/>
                  </a:solidFill>
                  <a:latin typeface="Times" panose="02020603050405020304" pitchFamily="18" charset="0"/>
                  <a:sym typeface="Lucida Bright Math Symbol" panose="020B0604020202020204"/>
                </a:rPr>
                <a:t> </a:t>
              </a:r>
              <a:r>
                <a:rPr lang="en-US" altLang="en-US" sz="2800" i="1">
                  <a:solidFill>
                    <a:srgbClr val="000000"/>
                  </a:solidFill>
                  <a:latin typeface="Times" panose="02020603050405020304" pitchFamily="18" charset="0"/>
                </a:rPr>
                <a:t>× w</a:t>
              </a:r>
              <a:r>
                <a:rPr lang="en-US" altLang="en-US" sz="2800" i="1" baseline="-15000">
                  <a:solidFill>
                    <a:srgbClr val="000000"/>
                  </a:solidFill>
                  <a:latin typeface="Times" panose="02020603050405020304" pitchFamily="18" charset="0"/>
                </a:rPr>
                <a:t>iq</a:t>
              </a:r>
              <a:r>
                <a:rPr lang="en-US" altLang="en-US" sz="2800" i="1">
                  <a:solidFill>
                    <a:srgbClr val="000000"/>
                  </a:solidFill>
                  <a:latin typeface="Times" panose="02020603050405020304" pitchFamily="18" charset="0"/>
                </a:rPr>
                <a:t>)</a:t>
              </a:r>
            </a:p>
          </p:txBody>
        </p:sp>
        <p:sp>
          <p:nvSpPr>
            <p:cNvPr id="13321" name="Text Box 11"/>
            <p:cNvSpPr txBox="1">
              <a:spLocks noChangeArrowheads="1"/>
            </p:cNvSpPr>
            <p:nvPr/>
          </p:nvSpPr>
          <p:spPr bwMode="auto">
            <a:xfrm>
              <a:off x="2210" y="3024"/>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rPr>
                <a:t>n</a:t>
              </a:r>
              <a:endParaRPr lang="en-US" altLang="en-US">
                <a:solidFill>
                  <a:srgbClr val="000000"/>
                </a:solidFill>
                <a:latin typeface="Times" panose="02020603050405020304" pitchFamily="18" charset="0"/>
              </a:endParaRPr>
            </a:p>
          </p:txBody>
        </p:sp>
        <p:sp>
          <p:nvSpPr>
            <p:cNvPr id="13322" name="Text Box 12"/>
            <p:cNvSpPr txBox="1">
              <a:spLocks noChangeArrowheads="1"/>
            </p:cNvSpPr>
            <p:nvPr/>
          </p:nvSpPr>
          <p:spPr bwMode="auto">
            <a:xfrm>
              <a:off x="1902" y="3440"/>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a:solidFill>
                    <a:srgbClr val="000000"/>
                  </a:solidFill>
                  <a:latin typeface="Times" panose="02020603050405020304" pitchFamily="18" charset="0"/>
                  <a:sym typeface="Lucida Bright Math Symbol" panose="020B0604020202020204"/>
                </a:rPr>
                <a:t>Σ</a:t>
              </a:r>
              <a:r>
                <a:rPr lang="en-US" altLang="en-US" i="1" baseline="-15000">
                  <a:solidFill>
                    <a:srgbClr val="000000"/>
                  </a:solidFill>
                  <a:latin typeface="Times" panose="02020603050405020304" pitchFamily="18" charset="0"/>
                  <a:sym typeface="Lucida Bright Math Symbol" panose="020B0604020202020204"/>
                </a:rPr>
                <a:t>i=1</a:t>
              </a:r>
              <a:endParaRPr lang="en-US" altLang="en-US" sz="2800" i="1" baseline="80000">
                <a:solidFill>
                  <a:srgbClr val="000000"/>
                </a:solidFill>
                <a:latin typeface="Times" panose="02020603050405020304" pitchFamily="18" charset="0"/>
                <a:sym typeface="Lucida Bright Math Symbol" panose="020B0604020202020204"/>
              </a:endParaRPr>
            </a:p>
          </p:txBody>
        </p:sp>
        <p:sp>
          <p:nvSpPr>
            <p:cNvPr id="13323" name="Text Box 13"/>
            <p:cNvSpPr txBox="1">
              <a:spLocks noChangeArrowheads="1"/>
            </p:cNvSpPr>
            <p:nvPr/>
          </p:nvSpPr>
          <p:spPr bwMode="auto">
            <a:xfrm>
              <a:off x="3020" y="3451"/>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a:solidFill>
                    <a:srgbClr val="000000"/>
                  </a:solidFill>
                  <a:latin typeface="Times" panose="02020603050405020304" pitchFamily="18" charset="0"/>
                  <a:sym typeface="Lucida Bright Math Symbol" panose="020B0604020202020204"/>
                </a:rPr>
                <a:t>Σ</a:t>
              </a:r>
              <a:r>
                <a:rPr lang="en-US" altLang="en-US" i="1" baseline="-15000">
                  <a:solidFill>
                    <a:srgbClr val="000000"/>
                  </a:solidFill>
                  <a:latin typeface="Times" panose="02020603050405020304" pitchFamily="18" charset="0"/>
                  <a:sym typeface="Lucida Bright Math Symbol" panose="020B0604020202020204"/>
                </a:rPr>
                <a:t>i=1</a:t>
              </a:r>
              <a:endParaRPr lang="en-US" altLang="en-US" sz="2800" i="1" baseline="80000">
                <a:solidFill>
                  <a:srgbClr val="000000"/>
                </a:solidFill>
                <a:latin typeface="Times" panose="02020603050405020304" pitchFamily="18" charset="0"/>
                <a:sym typeface="Lucida Bright Math Symbol" panose="020B0604020202020204"/>
              </a:endParaRPr>
            </a:p>
          </p:txBody>
        </p:sp>
        <p:sp>
          <p:nvSpPr>
            <p:cNvPr id="13324" name="Text Box 14"/>
            <p:cNvSpPr txBox="1">
              <a:spLocks noChangeArrowheads="1"/>
            </p:cNvSpPr>
            <p:nvPr/>
          </p:nvSpPr>
          <p:spPr bwMode="auto">
            <a:xfrm>
              <a:off x="2455" y="3503"/>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Times" panose="02020603050405020304" pitchFamily="18" charset="0"/>
                  <a:sym typeface="Lucida Bright Math Symbol" panose="020B0604020202020204"/>
                </a:rPr>
                <a:t>w</a:t>
              </a:r>
              <a:r>
                <a:rPr lang="en-US" altLang="en-US" sz="2800" i="1" baseline="-15000">
                  <a:solidFill>
                    <a:srgbClr val="000000"/>
                  </a:solidFill>
                  <a:latin typeface="Times" panose="02020603050405020304" pitchFamily="18" charset="0"/>
                  <a:sym typeface="Lucida Bright Math Symbol" panose="020B0604020202020204"/>
                </a:rPr>
                <a:t>ij</a:t>
              </a:r>
              <a:r>
                <a:rPr lang="en-US" altLang="en-US" sz="2800" i="1">
                  <a:solidFill>
                    <a:srgbClr val="000000"/>
                  </a:solidFill>
                  <a:latin typeface="Times" panose="02020603050405020304" pitchFamily="18" charset="0"/>
                  <a:sym typeface="Lucida Bright Math Symbol" panose="020B0604020202020204"/>
                </a:rPr>
                <a:t> </a:t>
              </a:r>
              <a:r>
                <a:rPr lang="en-US" altLang="en-US" sz="2800" i="1" baseline="30000">
                  <a:solidFill>
                    <a:srgbClr val="000000"/>
                  </a:solidFill>
                  <a:latin typeface="Times" panose="02020603050405020304" pitchFamily="18" charset="0"/>
                </a:rPr>
                <a:t>2 </a:t>
              </a:r>
              <a:r>
                <a:rPr lang="en-US" altLang="en-US" sz="2800" i="1">
                  <a:solidFill>
                    <a:srgbClr val="000000"/>
                  </a:solidFill>
                  <a:latin typeface="Times" panose="02020603050405020304" pitchFamily="18" charset="0"/>
                </a:rPr>
                <a:t>×</a:t>
              </a:r>
            </a:p>
          </p:txBody>
        </p:sp>
        <p:sp>
          <p:nvSpPr>
            <p:cNvPr id="13325" name="Text Box 15"/>
            <p:cNvSpPr txBox="1">
              <a:spLocks noChangeArrowheads="1"/>
            </p:cNvSpPr>
            <p:nvPr/>
          </p:nvSpPr>
          <p:spPr bwMode="auto">
            <a:xfrm>
              <a:off x="3506" y="3492"/>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Times" panose="02020603050405020304" pitchFamily="18" charset="0"/>
                </a:rPr>
                <a:t>w</a:t>
              </a:r>
              <a:r>
                <a:rPr lang="en-US" altLang="en-US" sz="2800" i="1" baseline="-15000">
                  <a:solidFill>
                    <a:srgbClr val="000000"/>
                  </a:solidFill>
                  <a:latin typeface="Times" panose="02020603050405020304" pitchFamily="18" charset="0"/>
                </a:rPr>
                <a:t>iq </a:t>
              </a:r>
              <a:r>
                <a:rPr lang="en-US" altLang="en-US" sz="2800" i="1" baseline="30000">
                  <a:solidFill>
                    <a:srgbClr val="000000"/>
                  </a:solidFill>
                  <a:latin typeface="Times" panose="02020603050405020304" pitchFamily="18" charset="0"/>
                </a:rPr>
                <a:t>2</a:t>
              </a:r>
            </a:p>
          </p:txBody>
        </p:sp>
        <p:sp>
          <p:nvSpPr>
            <p:cNvPr id="13326" name="Text Box 16"/>
            <p:cNvSpPr txBox="1">
              <a:spLocks noChangeArrowheads="1"/>
            </p:cNvSpPr>
            <p:nvPr/>
          </p:nvSpPr>
          <p:spPr bwMode="auto">
            <a:xfrm>
              <a:off x="2244" y="346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rPr>
                <a:t>n</a:t>
              </a:r>
              <a:endParaRPr lang="en-US" altLang="en-US">
                <a:solidFill>
                  <a:srgbClr val="000000"/>
                </a:solidFill>
                <a:latin typeface="Times" panose="02020603050405020304" pitchFamily="18" charset="0"/>
              </a:endParaRPr>
            </a:p>
          </p:txBody>
        </p:sp>
        <p:sp>
          <p:nvSpPr>
            <p:cNvPr id="13327" name="Text Box 17"/>
            <p:cNvSpPr txBox="1">
              <a:spLocks noChangeArrowheads="1"/>
            </p:cNvSpPr>
            <p:nvPr/>
          </p:nvSpPr>
          <p:spPr bwMode="auto">
            <a:xfrm>
              <a:off x="3372" y="347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rPr>
                <a:t>n</a:t>
              </a:r>
              <a:endParaRPr lang="en-US" altLang="en-US">
                <a:solidFill>
                  <a:srgbClr val="000000"/>
                </a:solidFill>
                <a:latin typeface="Times" panose="02020603050405020304" pitchFamily="18" charset="0"/>
              </a:endParaRPr>
            </a:p>
          </p:txBody>
        </p:sp>
        <p:sp>
          <p:nvSpPr>
            <p:cNvPr id="13328" name="Freeform 18"/>
            <p:cNvSpPr>
              <a:spLocks/>
            </p:cNvSpPr>
            <p:nvPr/>
          </p:nvSpPr>
          <p:spPr bwMode="auto">
            <a:xfrm>
              <a:off x="1822" y="3478"/>
              <a:ext cx="2188" cy="356"/>
            </a:xfrm>
            <a:custGeom>
              <a:avLst/>
              <a:gdLst>
                <a:gd name="T0" fmla="*/ 0 w 2188"/>
                <a:gd name="T1" fmla="*/ 238 h 356"/>
                <a:gd name="T2" fmla="*/ 21 w 2188"/>
                <a:gd name="T3" fmla="*/ 212 h 356"/>
                <a:gd name="T4" fmla="*/ 72 w 2188"/>
                <a:gd name="T5" fmla="*/ 356 h 356"/>
                <a:gd name="T6" fmla="*/ 206 w 2188"/>
                <a:gd name="T7" fmla="*/ 0 h 356"/>
                <a:gd name="T8" fmla="*/ 2188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13329" name="Line 19"/>
            <p:cNvSpPr>
              <a:spLocks noChangeShapeType="1"/>
            </p:cNvSpPr>
            <p:nvPr/>
          </p:nvSpPr>
          <p:spPr bwMode="auto">
            <a:xfrm>
              <a:off x="1894" y="3401"/>
              <a:ext cx="21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60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605"/>
                                        </p:tgtEl>
                                        <p:attrNameLst>
                                          <p:attrName>style.visibility</p:attrName>
                                        </p:attrNameLst>
                                      </p:cBhvr>
                                      <p:to>
                                        <p:strVal val="visible"/>
                                      </p:to>
                                    </p:set>
                                    <p:anim calcmode="lin" valueType="num">
                                      <p:cBhvr additive="base">
                                        <p:cTn id="21" dur="500" fill="hold"/>
                                        <p:tgtEl>
                                          <p:spTgt spid="25605"/>
                                        </p:tgtEl>
                                        <p:attrNameLst>
                                          <p:attrName>ppt_x</p:attrName>
                                        </p:attrNameLst>
                                      </p:cBhvr>
                                      <p:tavLst>
                                        <p:tav tm="0">
                                          <p:val>
                                            <p:strVal val="0-#ppt_w/2"/>
                                          </p:val>
                                        </p:tav>
                                        <p:tav tm="100000">
                                          <p:val>
                                            <p:strVal val="#ppt_x"/>
                                          </p:val>
                                        </p:tav>
                                      </p:tavLst>
                                    </p:anim>
                                    <p:anim calcmode="lin" valueType="num">
                                      <p:cBhvr additive="base">
                                        <p:cTn id="22"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6">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06">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P spid="25605" grpId="0" autoUpdateAnimBg="0"/>
      <p:bldP spid="25606"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390775" y="1909763"/>
            <a:ext cx="0" cy="3351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4339" name="Line 3"/>
          <p:cNvSpPr>
            <a:spLocks noChangeShapeType="1"/>
          </p:cNvSpPr>
          <p:nvPr/>
        </p:nvSpPr>
        <p:spPr bwMode="auto">
          <a:xfrm>
            <a:off x="2209801" y="5054600"/>
            <a:ext cx="42195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4340" name="Text Box 4"/>
          <p:cNvSpPr txBox="1">
            <a:spLocks noChangeArrowheads="1"/>
          </p:cNvSpPr>
          <p:nvPr/>
        </p:nvSpPr>
        <p:spPr bwMode="auto">
          <a:xfrm>
            <a:off x="1489075" y="1663700"/>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T1</a:t>
            </a:r>
          </a:p>
        </p:txBody>
      </p:sp>
      <p:sp>
        <p:nvSpPr>
          <p:cNvPr id="14341" name="Text Box 6"/>
          <p:cNvSpPr txBox="1">
            <a:spLocks noChangeArrowheads="1"/>
          </p:cNvSpPr>
          <p:nvPr/>
        </p:nvSpPr>
        <p:spPr bwMode="auto">
          <a:xfrm>
            <a:off x="6134101" y="5326063"/>
            <a:ext cx="61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T2</a:t>
            </a:r>
          </a:p>
        </p:txBody>
      </p:sp>
      <p:grpSp>
        <p:nvGrpSpPr>
          <p:cNvPr id="2" name="Group 37"/>
          <p:cNvGrpSpPr>
            <a:grpSpLocks/>
          </p:cNvGrpSpPr>
          <p:nvPr/>
        </p:nvGrpSpPr>
        <p:grpSpPr bwMode="auto">
          <a:xfrm>
            <a:off x="2382838" y="2047875"/>
            <a:ext cx="1670050" cy="2998788"/>
            <a:chOff x="1141" y="1290"/>
            <a:chExt cx="1052" cy="1889"/>
          </a:xfrm>
        </p:grpSpPr>
        <p:sp>
          <p:nvSpPr>
            <p:cNvPr id="14374" name="Line 7"/>
            <p:cNvSpPr>
              <a:spLocks noChangeShapeType="1"/>
            </p:cNvSpPr>
            <p:nvPr/>
          </p:nvSpPr>
          <p:spPr bwMode="auto">
            <a:xfrm flipV="1">
              <a:off x="1141" y="1662"/>
              <a:ext cx="655" cy="1517"/>
            </a:xfrm>
            <a:prstGeom prst="line">
              <a:avLst/>
            </a:prstGeom>
            <a:noFill/>
            <a:ln w="12700">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4375" name="Text Box 13"/>
            <p:cNvSpPr txBox="1">
              <a:spLocks noChangeArrowheads="1"/>
            </p:cNvSpPr>
            <p:nvPr/>
          </p:nvSpPr>
          <p:spPr bwMode="auto">
            <a:xfrm>
              <a:off x="1703" y="1290"/>
              <a:ext cx="490" cy="296"/>
            </a:xfrm>
            <a:prstGeom prst="rect">
              <a:avLst/>
            </a:prstGeom>
            <a:noFill/>
            <a:ln w="12700">
              <a:solidFill>
                <a:srgbClr val="33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D1</a:t>
              </a:r>
            </a:p>
          </p:txBody>
        </p:sp>
      </p:grpSp>
      <p:grpSp>
        <p:nvGrpSpPr>
          <p:cNvPr id="3" name="Group 40"/>
          <p:cNvGrpSpPr>
            <a:grpSpLocks/>
          </p:cNvGrpSpPr>
          <p:nvPr/>
        </p:nvGrpSpPr>
        <p:grpSpPr bwMode="auto">
          <a:xfrm>
            <a:off x="2365375" y="3654425"/>
            <a:ext cx="3983038" cy="1384300"/>
            <a:chOff x="1130" y="2302"/>
            <a:chExt cx="2509" cy="872"/>
          </a:xfrm>
        </p:grpSpPr>
        <p:sp>
          <p:nvSpPr>
            <p:cNvPr id="14372" name="Line 8"/>
            <p:cNvSpPr>
              <a:spLocks noChangeShapeType="1"/>
            </p:cNvSpPr>
            <p:nvPr/>
          </p:nvSpPr>
          <p:spPr bwMode="auto">
            <a:xfrm flipV="1">
              <a:off x="1130" y="2570"/>
              <a:ext cx="1956" cy="60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4373" name="Text Box 14"/>
            <p:cNvSpPr txBox="1">
              <a:spLocks noChangeArrowheads="1"/>
            </p:cNvSpPr>
            <p:nvPr/>
          </p:nvSpPr>
          <p:spPr bwMode="auto">
            <a:xfrm>
              <a:off x="3138" y="2302"/>
              <a:ext cx="501" cy="296"/>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Q</a:t>
              </a:r>
            </a:p>
          </p:txBody>
        </p:sp>
      </p:grpSp>
      <p:grpSp>
        <p:nvGrpSpPr>
          <p:cNvPr id="4" name="Group 38"/>
          <p:cNvGrpSpPr>
            <a:grpSpLocks/>
          </p:cNvGrpSpPr>
          <p:nvPr/>
        </p:nvGrpSpPr>
        <p:grpSpPr bwMode="auto">
          <a:xfrm>
            <a:off x="1644651" y="2368550"/>
            <a:ext cx="1770063" cy="457200"/>
            <a:chOff x="676" y="1492"/>
            <a:chExt cx="1115" cy="288"/>
          </a:xfrm>
        </p:grpSpPr>
        <p:sp>
          <p:nvSpPr>
            <p:cNvPr id="14370" name="Line 9"/>
            <p:cNvSpPr>
              <a:spLocks noChangeShapeType="1"/>
            </p:cNvSpPr>
            <p:nvPr/>
          </p:nvSpPr>
          <p:spPr bwMode="auto">
            <a:xfrm flipH="1">
              <a:off x="1151" y="1662"/>
              <a:ext cx="640" cy="0"/>
            </a:xfrm>
            <a:prstGeom prst="line">
              <a:avLst/>
            </a:prstGeom>
            <a:noFill/>
            <a:ln w="952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4371" name="Text Box 15"/>
            <p:cNvSpPr txBox="1">
              <a:spLocks noChangeArrowheads="1"/>
            </p:cNvSpPr>
            <p:nvPr/>
          </p:nvSpPr>
          <p:spPr bwMode="auto">
            <a:xfrm>
              <a:off x="676" y="149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11</a:t>
              </a:r>
              <a:endParaRPr lang="en-US" altLang="en-US">
                <a:solidFill>
                  <a:srgbClr val="000000"/>
                </a:solidFill>
              </a:endParaRPr>
            </a:p>
          </p:txBody>
        </p:sp>
      </p:grpSp>
      <p:grpSp>
        <p:nvGrpSpPr>
          <p:cNvPr id="5" name="Group 41"/>
          <p:cNvGrpSpPr>
            <a:grpSpLocks/>
          </p:cNvGrpSpPr>
          <p:nvPr/>
        </p:nvGrpSpPr>
        <p:grpSpPr bwMode="auto">
          <a:xfrm>
            <a:off x="1665289" y="3790950"/>
            <a:ext cx="3781425" cy="457200"/>
            <a:chOff x="689" y="2388"/>
            <a:chExt cx="2382" cy="288"/>
          </a:xfrm>
        </p:grpSpPr>
        <p:sp>
          <p:nvSpPr>
            <p:cNvPr id="14368" name="Line 10"/>
            <p:cNvSpPr>
              <a:spLocks noChangeShapeType="1"/>
            </p:cNvSpPr>
            <p:nvPr/>
          </p:nvSpPr>
          <p:spPr bwMode="auto">
            <a:xfrm flipH="1">
              <a:off x="1146" y="2570"/>
              <a:ext cx="1925" cy="0"/>
            </a:xfrm>
            <a:prstGeom prst="line">
              <a:avLst/>
            </a:prstGeom>
            <a:noFill/>
            <a:ln w="952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4369" name="Text Box 16"/>
            <p:cNvSpPr txBox="1">
              <a:spLocks noChangeArrowheads="1"/>
            </p:cNvSpPr>
            <p:nvPr/>
          </p:nvSpPr>
          <p:spPr bwMode="auto">
            <a:xfrm>
              <a:off x="689" y="238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1q</a:t>
              </a:r>
              <a:endParaRPr lang="en-US" altLang="en-US">
                <a:solidFill>
                  <a:srgbClr val="000000"/>
                </a:solidFill>
              </a:endParaRPr>
            </a:p>
          </p:txBody>
        </p:sp>
      </p:grpSp>
      <p:grpSp>
        <p:nvGrpSpPr>
          <p:cNvPr id="6" name="Group 39"/>
          <p:cNvGrpSpPr>
            <a:grpSpLocks/>
          </p:cNvGrpSpPr>
          <p:nvPr/>
        </p:nvGrpSpPr>
        <p:grpSpPr bwMode="auto">
          <a:xfrm>
            <a:off x="3062288" y="2663826"/>
            <a:ext cx="762000" cy="2949575"/>
            <a:chOff x="1569" y="1678"/>
            <a:chExt cx="480" cy="1858"/>
          </a:xfrm>
        </p:grpSpPr>
        <p:sp>
          <p:nvSpPr>
            <p:cNvPr id="14366" name="Line 11"/>
            <p:cNvSpPr>
              <a:spLocks noChangeShapeType="1"/>
            </p:cNvSpPr>
            <p:nvPr/>
          </p:nvSpPr>
          <p:spPr bwMode="auto">
            <a:xfrm>
              <a:off x="1786" y="1678"/>
              <a:ext cx="0" cy="1501"/>
            </a:xfrm>
            <a:prstGeom prst="line">
              <a:avLst/>
            </a:prstGeom>
            <a:noFill/>
            <a:ln w="952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4367" name="Text Box 17"/>
            <p:cNvSpPr txBox="1">
              <a:spLocks noChangeArrowheads="1"/>
            </p:cNvSpPr>
            <p:nvPr/>
          </p:nvSpPr>
          <p:spPr bwMode="auto">
            <a:xfrm>
              <a:off x="1569" y="32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21</a:t>
              </a:r>
              <a:endParaRPr lang="en-US" altLang="en-US">
                <a:solidFill>
                  <a:srgbClr val="000000"/>
                </a:solidFill>
              </a:endParaRPr>
            </a:p>
          </p:txBody>
        </p:sp>
      </p:grpSp>
      <p:grpSp>
        <p:nvGrpSpPr>
          <p:cNvPr id="7" name="Group 42"/>
          <p:cNvGrpSpPr>
            <a:grpSpLocks/>
          </p:cNvGrpSpPr>
          <p:nvPr/>
        </p:nvGrpSpPr>
        <p:grpSpPr bwMode="auto">
          <a:xfrm>
            <a:off x="5008563" y="4089401"/>
            <a:ext cx="762000" cy="1520825"/>
            <a:chOff x="2795" y="2576"/>
            <a:chExt cx="480" cy="958"/>
          </a:xfrm>
        </p:grpSpPr>
        <p:sp>
          <p:nvSpPr>
            <p:cNvPr id="14364" name="Line 12"/>
            <p:cNvSpPr>
              <a:spLocks noChangeShapeType="1"/>
            </p:cNvSpPr>
            <p:nvPr/>
          </p:nvSpPr>
          <p:spPr bwMode="auto">
            <a:xfrm>
              <a:off x="3071" y="2576"/>
              <a:ext cx="0" cy="603"/>
            </a:xfrm>
            <a:prstGeom prst="line">
              <a:avLst/>
            </a:prstGeom>
            <a:noFill/>
            <a:ln w="952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4365" name="Text Box 18"/>
            <p:cNvSpPr txBox="1">
              <a:spLocks noChangeArrowheads="1"/>
            </p:cNvSpPr>
            <p:nvPr/>
          </p:nvSpPr>
          <p:spPr bwMode="auto">
            <a:xfrm>
              <a:off x="2795" y="324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2q</a:t>
              </a:r>
              <a:endParaRPr lang="en-US" altLang="en-US">
                <a:solidFill>
                  <a:srgbClr val="000000"/>
                </a:solidFill>
              </a:endParaRPr>
            </a:p>
          </p:txBody>
        </p:sp>
      </p:grpSp>
      <p:grpSp>
        <p:nvGrpSpPr>
          <p:cNvPr id="8" name="Group 33"/>
          <p:cNvGrpSpPr>
            <a:grpSpLocks/>
          </p:cNvGrpSpPr>
          <p:nvPr/>
        </p:nvGrpSpPr>
        <p:grpSpPr bwMode="auto">
          <a:xfrm>
            <a:off x="4695826" y="1190626"/>
            <a:ext cx="3883025" cy="1317625"/>
            <a:chOff x="2799" y="502"/>
            <a:chExt cx="2446" cy="830"/>
          </a:xfrm>
        </p:grpSpPr>
        <p:sp>
          <p:nvSpPr>
            <p:cNvPr id="14353" name="Text Box 26"/>
            <p:cNvSpPr txBox="1">
              <a:spLocks noChangeArrowheads="1"/>
            </p:cNvSpPr>
            <p:nvPr/>
          </p:nvSpPr>
          <p:spPr bwMode="auto">
            <a:xfrm>
              <a:off x="4079" y="1005"/>
              <a:ext cx="11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rPr>
                <a:t>w</a:t>
              </a:r>
              <a:r>
                <a:rPr lang="en-US" altLang="en-US" sz="1800" i="1" baseline="-15000">
                  <a:solidFill>
                    <a:srgbClr val="000000"/>
                  </a:solidFill>
                  <a:latin typeface="Times" panose="02020603050405020304" pitchFamily="18" charset="0"/>
                </a:rPr>
                <a:t>iq </a:t>
              </a:r>
              <a:r>
                <a:rPr lang="en-US" altLang="en-US" sz="1800" i="1" baseline="30000">
                  <a:solidFill>
                    <a:srgbClr val="000000"/>
                  </a:solidFill>
                  <a:latin typeface="Times" panose="02020603050405020304" pitchFamily="18" charset="0"/>
                </a:rPr>
                <a:t>2</a:t>
              </a:r>
            </a:p>
          </p:txBody>
        </p:sp>
        <p:sp>
          <p:nvSpPr>
            <p:cNvPr id="14354" name="Text Box 20"/>
            <p:cNvSpPr txBox="1">
              <a:spLocks noChangeArrowheads="1"/>
            </p:cNvSpPr>
            <p:nvPr/>
          </p:nvSpPr>
          <p:spPr bwMode="auto">
            <a:xfrm>
              <a:off x="3168" y="502"/>
              <a:ext cx="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3200">
                  <a:solidFill>
                    <a:srgbClr val="000000"/>
                  </a:solidFill>
                  <a:latin typeface="Times" panose="02020603050405020304" pitchFamily="18" charset="0"/>
                  <a:sym typeface="Lucida Bright Math Symbol" panose="020B0604020202020204"/>
                </a:rPr>
                <a:t>Σ</a:t>
              </a:r>
              <a:r>
                <a:rPr lang="en-US" altLang="en-US" sz="1600" i="1" baseline="-15000">
                  <a:solidFill>
                    <a:srgbClr val="000000"/>
                  </a:solidFill>
                  <a:latin typeface="Times" panose="02020603050405020304" pitchFamily="18" charset="0"/>
                  <a:sym typeface="Lucida Bright Math Symbol" panose="020B0604020202020204"/>
                </a:rPr>
                <a:t>i=1</a:t>
              </a:r>
              <a:endParaRPr lang="en-US" altLang="en-US" sz="1800" i="1" baseline="80000">
                <a:solidFill>
                  <a:srgbClr val="000000"/>
                </a:solidFill>
                <a:latin typeface="Times" panose="02020603050405020304" pitchFamily="18" charset="0"/>
                <a:sym typeface="Lucida Bright Math Symbol" panose="020B0604020202020204"/>
              </a:endParaRPr>
            </a:p>
          </p:txBody>
        </p:sp>
        <p:sp>
          <p:nvSpPr>
            <p:cNvPr id="14355" name="Text Box 21"/>
            <p:cNvSpPr txBox="1">
              <a:spLocks noChangeArrowheads="1"/>
            </p:cNvSpPr>
            <p:nvPr/>
          </p:nvSpPr>
          <p:spPr bwMode="auto">
            <a:xfrm>
              <a:off x="3561" y="554"/>
              <a:ext cx="11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sym typeface="Lucida Bright Math Symbol" panose="020B0604020202020204"/>
                </a:rPr>
                <a:t>(w</a:t>
              </a:r>
              <a:r>
                <a:rPr lang="en-US" altLang="en-US" sz="1800" i="1" baseline="-15000">
                  <a:solidFill>
                    <a:srgbClr val="000000"/>
                  </a:solidFill>
                  <a:latin typeface="Times" panose="02020603050405020304" pitchFamily="18" charset="0"/>
                  <a:sym typeface="Lucida Bright Math Symbol" panose="020B0604020202020204"/>
                </a:rPr>
                <a:t>ij</a:t>
              </a:r>
              <a:r>
                <a:rPr lang="en-US" altLang="en-US" sz="1800" i="1">
                  <a:solidFill>
                    <a:srgbClr val="000000"/>
                  </a:solidFill>
                  <a:latin typeface="Times" panose="02020603050405020304" pitchFamily="18" charset="0"/>
                  <a:sym typeface="Lucida Bright Math Symbol" panose="020B0604020202020204"/>
                </a:rPr>
                <a:t> </a:t>
              </a:r>
              <a:r>
                <a:rPr lang="en-US" altLang="en-US" sz="1800" i="1">
                  <a:solidFill>
                    <a:srgbClr val="000000"/>
                  </a:solidFill>
                  <a:latin typeface="Times" panose="02020603050405020304" pitchFamily="18" charset="0"/>
                </a:rPr>
                <a:t>× w</a:t>
              </a:r>
              <a:r>
                <a:rPr lang="en-US" altLang="en-US" sz="1800" i="1" baseline="-15000">
                  <a:solidFill>
                    <a:srgbClr val="000000"/>
                  </a:solidFill>
                  <a:latin typeface="Times" panose="02020603050405020304" pitchFamily="18" charset="0"/>
                </a:rPr>
                <a:t>iq</a:t>
              </a:r>
              <a:r>
                <a:rPr lang="en-US" altLang="en-US" sz="1800" i="1">
                  <a:solidFill>
                    <a:srgbClr val="000000"/>
                  </a:solidFill>
                  <a:latin typeface="Times" panose="02020603050405020304" pitchFamily="18" charset="0"/>
                </a:rPr>
                <a:t>)</a:t>
              </a:r>
            </a:p>
          </p:txBody>
        </p:sp>
        <p:sp>
          <p:nvSpPr>
            <p:cNvPr id="14356" name="Text Box 22"/>
            <p:cNvSpPr txBox="1">
              <a:spLocks noChangeArrowheads="1"/>
            </p:cNvSpPr>
            <p:nvPr/>
          </p:nvSpPr>
          <p:spPr bwMode="auto">
            <a:xfrm>
              <a:off x="3412" y="522"/>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200" i="1">
                  <a:solidFill>
                    <a:srgbClr val="000000"/>
                  </a:solidFill>
                  <a:latin typeface="Times" panose="02020603050405020304" pitchFamily="18" charset="0"/>
                </a:rPr>
                <a:t>n</a:t>
              </a:r>
              <a:endParaRPr lang="en-US" altLang="en-US" sz="1600">
                <a:solidFill>
                  <a:srgbClr val="000000"/>
                </a:solidFill>
                <a:latin typeface="Times" panose="02020603050405020304" pitchFamily="18" charset="0"/>
              </a:endParaRPr>
            </a:p>
          </p:txBody>
        </p:sp>
        <p:sp>
          <p:nvSpPr>
            <p:cNvPr id="14357" name="Text Box 23"/>
            <p:cNvSpPr txBox="1">
              <a:spLocks noChangeArrowheads="1"/>
            </p:cNvSpPr>
            <p:nvPr/>
          </p:nvSpPr>
          <p:spPr bwMode="auto">
            <a:xfrm>
              <a:off x="2919" y="938"/>
              <a:ext cx="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3200">
                  <a:solidFill>
                    <a:srgbClr val="000000"/>
                  </a:solidFill>
                  <a:latin typeface="Times" panose="02020603050405020304" pitchFamily="18" charset="0"/>
                  <a:sym typeface="Lucida Bright Math Symbol" panose="020B0604020202020204"/>
                </a:rPr>
                <a:t>Σ</a:t>
              </a:r>
              <a:r>
                <a:rPr lang="en-US" altLang="en-US" sz="1600" i="1" baseline="-15000">
                  <a:solidFill>
                    <a:srgbClr val="000000"/>
                  </a:solidFill>
                  <a:latin typeface="Times" panose="02020603050405020304" pitchFamily="18" charset="0"/>
                  <a:sym typeface="Lucida Bright Math Symbol" panose="020B0604020202020204"/>
                </a:rPr>
                <a:t>i=1</a:t>
              </a:r>
              <a:endParaRPr lang="en-US" altLang="en-US" sz="1800" i="1" baseline="80000">
                <a:solidFill>
                  <a:srgbClr val="000000"/>
                </a:solidFill>
                <a:latin typeface="Times" panose="02020603050405020304" pitchFamily="18" charset="0"/>
                <a:sym typeface="Lucida Bright Math Symbol" panose="020B0604020202020204"/>
              </a:endParaRPr>
            </a:p>
          </p:txBody>
        </p:sp>
        <p:sp>
          <p:nvSpPr>
            <p:cNvPr id="14358" name="Text Box 24"/>
            <p:cNvSpPr txBox="1">
              <a:spLocks noChangeArrowheads="1"/>
            </p:cNvSpPr>
            <p:nvPr/>
          </p:nvSpPr>
          <p:spPr bwMode="auto">
            <a:xfrm>
              <a:off x="3702" y="934"/>
              <a:ext cx="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3200">
                  <a:solidFill>
                    <a:srgbClr val="000000"/>
                  </a:solidFill>
                  <a:latin typeface="Times" panose="02020603050405020304" pitchFamily="18" charset="0"/>
                  <a:sym typeface="Lucida Bright Math Symbol" panose="020B0604020202020204"/>
                </a:rPr>
                <a:t>Σ</a:t>
              </a:r>
              <a:r>
                <a:rPr lang="en-US" altLang="en-US" sz="1600" i="1" baseline="-15000">
                  <a:solidFill>
                    <a:srgbClr val="000000"/>
                  </a:solidFill>
                  <a:latin typeface="Times" panose="02020603050405020304" pitchFamily="18" charset="0"/>
                  <a:sym typeface="Lucida Bright Math Symbol" panose="020B0604020202020204"/>
                </a:rPr>
                <a:t>i=1</a:t>
              </a:r>
              <a:endParaRPr lang="en-US" altLang="en-US" sz="1800" i="1" baseline="80000">
                <a:solidFill>
                  <a:srgbClr val="000000"/>
                </a:solidFill>
                <a:latin typeface="Times" panose="02020603050405020304" pitchFamily="18" charset="0"/>
                <a:sym typeface="Lucida Bright Math Symbol" panose="020B0604020202020204"/>
              </a:endParaRPr>
            </a:p>
          </p:txBody>
        </p:sp>
        <p:sp>
          <p:nvSpPr>
            <p:cNvPr id="14359" name="Text Box 25"/>
            <p:cNvSpPr txBox="1">
              <a:spLocks noChangeArrowheads="1"/>
            </p:cNvSpPr>
            <p:nvPr/>
          </p:nvSpPr>
          <p:spPr bwMode="auto">
            <a:xfrm>
              <a:off x="3255" y="996"/>
              <a:ext cx="11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sym typeface="Lucida Bright Math Symbol" panose="020B0604020202020204"/>
                </a:rPr>
                <a:t>w</a:t>
              </a:r>
              <a:r>
                <a:rPr lang="en-US" altLang="en-US" sz="1800" i="1" baseline="-15000">
                  <a:solidFill>
                    <a:srgbClr val="000000"/>
                  </a:solidFill>
                  <a:latin typeface="Times" panose="02020603050405020304" pitchFamily="18" charset="0"/>
                  <a:sym typeface="Lucida Bright Math Symbol" panose="020B0604020202020204"/>
                </a:rPr>
                <a:t>ij</a:t>
              </a:r>
              <a:r>
                <a:rPr lang="en-US" altLang="en-US" sz="1800" i="1">
                  <a:solidFill>
                    <a:srgbClr val="000000"/>
                  </a:solidFill>
                  <a:latin typeface="Times" panose="02020603050405020304" pitchFamily="18" charset="0"/>
                  <a:sym typeface="Lucida Bright Math Symbol" panose="020B0604020202020204"/>
                </a:rPr>
                <a:t> </a:t>
              </a:r>
              <a:r>
                <a:rPr lang="en-US" altLang="en-US" sz="1800" i="1" baseline="30000">
                  <a:solidFill>
                    <a:srgbClr val="000000"/>
                  </a:solidFill>
                  <a:latin typeface="Times" panose="02020603050405020304" pitchFamily="18" charset="0"/>
                </a:rPr>
                <a:t>2 </a:t>
              </a:r>
              <a:r>
                <a:rPr lang="en-US" altLang="en-US" sz="1800" i="1">
                  <a:solidFill>
                    <a:srgbClr val="000000"/>
                  </a:solidFill>
                  <a:latin typeface="Times" panose="02020603050405020304" pitchFamily="18" charset="0"/>
                </a:rPr>
                <a:t>×</a:t>
              </a:r>
            </a:p>
          </p:txBody>
        </p:sp>
        <p:sp>
          <p:nvSpPr>
            <p:cNvPr id="14360" name="Text Box 27"/>
            <p:cNvSpPr txBox="1">
              <a:spLocks noChangeArrowheads="1"/>
            </p:cNvSpPr>
            <p:nvPr/>
          </p:nvSpPr>
          <p:spPr bwMode="auto">
            <a:xfrm>
              <a:off x="3152" y="949"/>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200" i="1">
                  <a:solidFill>
                    <a:srgbClr val="000000"/>
                  </a:solidFill>
                  <a:latin typeface="Times" panose="02020603050405020304" pitchFamily="18" charset="0"/>
                </a:rPr>
                <a:t>n</a:t>
              </a:r>
              <a:endParaRPr lang="en-US" altLang="en-US" sz="1600">
                <a:solidFill>
                  <a:srgbClr val="000000"/>
                </a:solidFill>
                <a:latin typeface="Times" panose="02020603050405020304" pitchFamily="18" charset="0"/>
              </a:endParaRPr>
            </a:p>
          </p:txBody>
        </p:sp>
        <p:sp>
          <p:nvSpPr>
            <p:cNvPr id="14361" name="Text Box 28"/>
            <p:cNvSpPr txBox="1">
              <a:spLocks noChangeArrowheads="1"/>
            </p:cNvSpPr>
            <p:nvPr/>
          </p:nvSpPr>
          <p:spPr bwMode="auto">
            <a:xfrm>
              <a:off x="3946" y="963"/>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200" i="1">
                  <a:solidFill>
                    <a:srgbClr val="000000"/>
                  </a:solidFill>
                  <a:latin typeface="Times" panose="02020603050405020304" pitchFamily="18" charset="0"/>
                </a:rPr>
                <a:t>n</a:t>
              </a:r>
              <a:endParaRPr lang="en-US" altLang="en-US" sz="1600">
                <a:solidFill>
                  <a:srgbClr val="000000"/>
                </a:solidFill>
                <a:latin typeface="Times" panose="02020603050405020304" pitchFamily="18" charset="0"/>
              </a:endParaRPr>
            </a:p>
          </p:txBody>
        </p:sp>
        <p:sp>
          <p:nvSpPr>
            <p:cNvPr id="14362" name="Freeform 29"/>
            <p:cNvSpPr>
              <a:spLocks/>
            </p:cNvSpPr>
            <p:nvPr/>
          </p:nvSpPr>
          <p:spPr bwMode="auto">
            <a:xfrm>
              <a:off x="2799" y="976"/>
              <a:ext cx="1615" cy="356"/>
            </a:xfrm>
            <a:custGeom>
              <a:avLst/>
              <a:gdLst>
                <a:gd name="T0" fmla="*/ 0 w 2188"/>
                <a:gd name="T1" fmla="*/ 238 h 356"/>
                <a:gd name="T2" fmla="*/ 16 w 2188"/>
                <a:gd name="T3" fmla="*/ 212 h 356"/>
                <a:gd name="T4" fmla="*/ 53 w 2188"/>
                <a:gd name="T5" fmla="*/ 356 h 356"/>
                <a:gd name="T6" fmla="*/ 152 w 2188"/>
                <a:gd name="T7" fmla="*/ 0 h 356"/>
                <a:gd name="T8" fmla="*/ 1615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14363" name="Line 30"/>
            <p:cNvSpPr>
              <a:spLocks noChangeShapeType="1"/>
            </p:cNvSpPr>
            <p:nvPr/>
          </p:nvSpPr>
          <p:spPr bwMode="auto">
            <a:xfrm>
              <a:off x="2937" y="878"/>
              <a:ext cx="149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sp>
        <p:nvSpPr>
          <p:cNvPr id="48162" name="Text Box 34"/>
          <p:cNvSpPr txBox="1">
            <a:spLocks noChangeArrowheads="1"/>
          </p:cNvSpPr>
          <p:nvPr/>
        </p:nvSpPr>
        <p:spPr bwMode="auto">
          <a:xfrm>
            <a:off x="7456488" y="155575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 cos(</a:t>
            </a:r>
            <a:r>
              <a:rPr lang="en-US" altLang="en-US">
                <a:solidFill>
                  <a:srgbClr val="000000"/>
                </a:solidFill>
                <a:sym typeface="Lucida Bright Math Italic" panose="020B0604020202020204"/>
              </a:rPr>
              <a:t></a:t>
            </a:r>
            <a:r>
              <a:rPr lang="en-US" altLang="en-US">
                <a:solidFill>
                  <a:srgbClr val="000000"/>
                </a:solidFill>
              </a:rPr>
              <a:t>)</a:t>
            </a:r>
          </a:p>
        </p:txBody>
      </p:sp>
      <p:sp>
        <p:nvSpPr>
          <p:cNvPr id="48163" name="Freeform 35"/>
          <p:cNvSpPr>
            <a:spLocks/>
          </p:cNvSpPr>
          <p:nvPr/>
        </p:nvSpPr>
        <p:spPr bwMode="auto">
          <a:xfrm>
            <a:off x="2652714" y="4410076"/>
            <a:ext cx="388937" cy="423863"/>
          </a:xfrm>
          <a:custGeom>
            <a:avLst/>
            <a:gdLst>
              <a:gd name="T0" fmla="*/ 0 w 245"/>
              <a:gd name="T1" fmla="*/ 6350 h 267"/>
              <a:gd name="T2" fmla="*/ 179387 w 245"/>
              <a:gd name="T3" fmla="*/ 30163 h 267"/>
              <a:gd name="T4" fmla="*/ 344487 w 245"/>
              <a:gd name="T5" fmla="*/ 185738 h 267"/>
              <a:gd name="T6" fmla="*/ 384175 w 245"/>
              <a:gd name="T7" fmla="*/ 358775 h 267"/>
              <a:gd name="T8" fmla="*/ 376237 w 245"/>
              <a:gd name="T9" fmla="*/ 423863 h 267"/>
              <a:gd name="T10" fmla="*/ 0 60000 65536"/>
              <a:gd name="T11" fmla="*/ 0 60000 65536"/>
              <a:gd name="T12" fmla="*/ 0 60000 65536"/>
              <a:gd name="T13" fmla="*/ 0 60000 65536"/>
              <a:gd name="T14" fmla="*/ 0 60000 65536"/>
              <a:gd name="T15" fmla="*/ 0 w 245"/>
              <a:gd name="T16" fmla="*/ 0 h 267"/>
              <a:gd name="T17" fmla="*/ 245 w 245"/>
              <a:gd name="T18" fmla="*/ 267 h 267"/>
            </a:gdLst>
            <a:ahLst/>
            <a:cxnLst>
              <a:cxn ang="T10">
                <a:pos x="T0" y="T1"/>
              </a:cxn>
              <a:cxn ang="T11">
                <a:pos x="T2" y="T3"/>
              </a:cxn>
              <a:cxn ang="T12">
                <a:pos x="T4" y="T5"/>
              </a:cxn>
              <a:cxn ang="T13">
                <a:pos x="T6" y="T7"/>
              </a:cxn>
              <a:cxn ang="T14">
                <a:pos x="T8" y="T9"/>
              </a:cxn>
            </a:cxnLst>
            <a:rect l="T15" t="T16" r="T17" b="T18"/>
            <a:pathLst>
              <a:path w="245" h="267">
                <a:moveTo>
                  <a:pt x="0" y="4"/>
                </a:moveTo>
                <a:cubicBezTo>
                  <a:pt x="38" y="2"/>
                  <a:pt x="77" y="0"/>
                  <a:pt x="113" y="19"/>
                </a:cubicBezTo>
                <a:cubicBezTo>
                  <a:pt x="149" y="38"/>
                  <a:pt x="195" y="82"/>
                  <a:pt x="217" y="117"/>
                </a:cubicBezTo>
                <a:cubicBezTo>
                  <a:pt x="239" y="152"/>
                  <a:pt x="239" y="201"/>
                  <a:pt x="242" y="226"/>
                </a:cubicBezTo>
                <a:cubicBezTo>
                  <a:pt x="245" y="251"/>
                  <a:pt x="241" y="259"/>
                  <a:pt x="237" y="267"/>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48164" name="Text Box 36"/>
          <p:cNvSpPr txBox="1">
            <a:spLocks noChangeArrowheads="1"/>
          </p:cNvSpPr>
          <p:nvPr/>
        </p:nvSpPr>
        <p:spPr bwMode="auto">
          <a:xfrm>
            <a:off x="2922589" y="4186238"/>
            <a:ext cx="74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sym typeface="Lucida Bright Math Italic" panose="020B0604020202020204"/>
              </a:rPr>
              <a:t>     </a:t>
            </a:r>
          </a:p>
        </p:txBody>
      </p:sp>
      <p:sp>
        <p:nvSpPr>
          <p:cNvPr id="14352" name="Rectangle 43"/>
          <p:cNvSpPr>
            <a:spLocks noGrp="1" noChangeArrowheads="1"/>
          </p:cNvSpPr>
          <p:nvPr>
            <p:ph type="title"/>
          </p:nvPr>
        </p:nvSpPr>
        <p:spPr/>
        <p:txBody>
          <a:bodyPr/>
          <a:lstStyle/>
          <a:p>
            <a:pPr eaLnBrk="1" hangingPunct="1"/>
            <a:r>
              <a:rPr lang="en-GB" altLang="en-US"/>
              <a:t>Cosine coefficient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6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16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2" grpId="0" autoUpdateAnimBg="0"/>
      <p:bldP spid="48163" grpId="0" animBg="1"/>
      <p:bldP spid="4816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2390775" y="1909763"/>
            <a:ext cx="0" cy="3351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5363" name="Line 3"/>
          <p:cNvSpPr>
            <a:spLocks noChangeShapeType="1"/>
          </p:cNvSpPr>
          <p:nvPr/>
        </p:nvSpPr>
        <p:spPr bwMode="auto">
          <a:xfrm>
            <a:off x="2209801" y="5054600"/>
            <a:ext cx="42195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5364" name="Text Box 4"/>
          <p:cNvSpPr txBox="1">
            <a:spLocks noChangeArrowheads="1"/>
          </p:cNvSpPr>
          <p:nvPr/>
        </p:nvSpPr>
        <p:spPr bwMode="auto">
          <a:xfrm>
            <a:off x="1489075" y="1663700"/>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T1</a:t>
            </a:r>
          </a:p>
        </p:txBody>
      </p:sp>
      <p:sp>
        <p:nvSpPr>
          <p:cNvPr id="15365" name="Text Box 5"/>
          <p:cNvSpPr txBox="1">
            <a:spLocks noChangeArrowheads="1"/>
          </p:cNvSpPr>
          <p:nvPr/>
        </p:nvSpPr>
        <p:spPr bwMode="auto">
          <a:xfrm>
            <a:off x="6134101" y="5326063"/>
            <a:ext cx="61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T2</a:t>
            </a:r>
          </a:p>
        </p:txBody>
      </p:sp>
      <p:grpSp>
        <p:nvGrpSpPr>
          <p:cNvPr id="2" name="Group 6"/>
          <p:cNvGrpSpPr>
            <a:grpSpLocks/>
          </p:cNvGrpSpPr>
          <p:nvPr/>
        </p:nvGrpSpPr>
        <p:grpSpPr bwMode="auto">
          <a:xfrm>
            <a:off x="2382838" y="2047875"/>
            <a:ext cx="1670050" cy="2998788"/>
            <a:chOff x="1141" y="1290"/>
            <a:chExt cx="1052" cy="1889"/>
          </a:xfrm>
        </p:grpSpPr>
        <p:sp>
          <p:nvSpPr>
            <p:cNvPr id="15397" name="Line 7"/>
            <p:cNvSpPr>
              <a:spLocks noChangeShapeType="1"/>
            </p:cNvSpPr>
            <p:nvPr/>
          </p:nvSpPr>
          <p:spPr bwMode="auto">
            <a:xfrm flipV="1">
              <a:off x="1141" y="1662"/>
              <a:ext cx="655" cy="1517"/>
            </a:xfrm>
            <a:prstGeom prst="line">
              <a:avLst/>
            </a:prstGeom>
            <a:noFill/>
            <a:ln w="19050">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5398" name="Text Box 8"/>
            <p:cNvSpPr txBox="1">
              <a:spLocks noChangeArrowheads="1"/>
            </p:cNvSpPr>
            <p:nvPr/>
          </p:nvSpPr>
          <p:spPr bwMode="auto">
            <a:xfrm>
              <a:off x="1703" y="1290"/>
              <a:ext cx="490" cy="300"/>
            </a:xfrm>
            <a:prstGeom prst="rect">
              <a:avLst/>
            </a:prstGeom>
            <a:noFill/>
            <a:ln w="19050">
              <a:solidFill>
                <a:srgbClr val="33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D1</a:t>
              </a:r>
            </a:p>
          </p:txBody>
        </p:sp>
      </p:grpSp>
      <p:grpSp>
        <p:nvGrpSpPr>
          <p:cNvPr id="3" name="Group 39"/>
          <p:cNvGrpSpPr>
            <a:grpSpLocks/>
          </p:cNvGrpSpPr>
          <p:nvPr/>
        </p:nvGrpSpPr>
        <p:grpSpPr bwMode="auto">
          <a:xfrm>
            <a:off x="2382839" y="2941639"/>
            <a:ext cx="1565275" cy="2097087"/>
            <a:chOff x="1141" y="1853"/>
            <a:chExt cx="986" cy="1321"/>
          </a:xfrm>
        </p:grpSpPr>
        <p:sp>
          <p:nvSpPr>
            <p:cNvPr id="15395" name="Line 10"/>
            <p:cNvSpPr>
              <a:spLocks noChangeShapeType="1"/>
            </p:cNvSpPr>
            <p:nvPr/>
          </p:nvSpPr>
          <p:spPr bwMode="auto">
            <a:xfrm flipV="1">
              <a:off x="1141" y="1910"/>
              <a:ext cx="547" cy="1264"/>
            </a:xfrm>
            <a:prstGeom prst="line">
              <a:avLst/>
            </a:prstGeom>
            <a:noFill/>
            <a:ln w="28575">
              <a:solidFill>
                <a:srgbClr val="FF5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5396" name="Text Box 11"/>
            <p:cNvSpPr txBox="1">
              <a:spLocks noChangeArrowheads="1"/>
            </p:cNvSpPr>
            <p:nvPr/>
          </p:nvSpPr>
          <p:spPr bwMode="auto">
            <a:xfrm>
              <a:off x="1626" y="1853"/>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FF5050"/>
                  </a:solidFill>
                </a:rPr>
                <a:t>Q</a:t>
              </a:r>
            </a:p>
          </p:txBody>
        </p:sp>
      </p:grpSp>
      <p:grpSp>
        <p:nvGrpSpPr>
          <p:cNvPr id="4" name="Group 12"/>
          <p:cNvGrpSpPr>
            <a:grpSpLocks/>
          </p:cNvGrpSpPr>
          <p:nvPr/>
        </p:nvGrpSpPr>
        <p:grpSpPr bwMode="auto">
          <a:xfrm>
            <a:off x="1644651" y="2368550"/>
            <a:ext cx="1770063" cy="457200"/>
            <a:chOff x="676" y="1492"/>
            <a:chExt cx="1115" cy="288"/>
          </a:xfrm>
        </p:grpSpPr>
        <p:sp>
          <p:nvSpPr>
            <p:cNvPr id="15393" name="Line 13"/>
            <p:cNvSpPr>
              <a:spLocks noChangeShapeType="1"/>
            </p:cNvSpPr>
            <p:nvPr/>
          </p:nvSpPr>
          <p:spPr bwMode="auto">
            <a:xfrm flipH="1">
              <a:off x="1151" y="1662"/>
              <a:ext cx="640" cy="0"/>
            </a:xfrm>
            <a:prstGeom prst="line">
              <a:avLst/>
            </a:prstGeom>
            <a:noFill/>
            <a:ln w="952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5394" name="Text Box 14"/>
            <p:cNvSpPr txBox="1">
              <a:spLocks noChangeArrowheads="1"/>
            </p:cNvSpPr>
            <p:nvPr/>
          </p:nvSpPr>
          <p:spPr bwMode="auto">
            <a:xfrm>
              <a:off x="676" y="149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11</a:t>
              </a:r>
              <a:endParaRPr lang="en-US" altLang="en-US">
                <a:solidFill>
                  <a:srgbClr val="000000"/>
                </a:solidFill>
              </a:endParaRPr>
            </a:p>
          </p:txBody>
        </p:sp>
      </p:grpSp>
      <p:grpSp>
        <p:nvGrpSpPr>
          <p:cNvPr id="5" name="Group 40"/>
          <p:cNvGrpSpPr>
            <a:grpSpLocks/>
          </p:cNvGrpSpPr>
          <p:nvPr/>
        </p:nvGrpSpPr>
        <p:grpSpPr bwMode="auto">
          <a:xfrm>
            <a:off x="1665289" y="2759075"/>
            <a:ext cx="1576387" cy="457200"/>
            <a:chOff x="689" y="1738"/>
            <a:chExt cx="993" cy="288"/>
          </a:xfrm>
        </p:grpSpPr>
        <p:sp>
          <p:nvSpPr>
            <p:cNvPr id="15391" name="Line 16"/>
            <p:cNvSpPr>
              <a:spLocks noChangeShapeType="1"/>
            </p:cNvSpPr>
            <p:nvPr/>
          </p:nvSpPr>
          <p:spPr bwMode="auto">
            <a:xfrm flipH="1">
              <a:off x="1146" y="1920"/>
              <a:ext cx="536" cy="0"/>
            </a:xfrm>
            <a:prstGeom prst="line">
              <a:avLst/>
            </a:prstGeom>
            <a:noFill/>
            <a:ln w="952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5392" name="Text Box 17"/>
            <p:cNvSpPr txBox="1">
              <a:spLocks noChangeArrowheads="1"/>
            </p:cNvSpPr>
            <p:nvPr/>
          </p:nvSpPr>
          <p:spPr bwMode="auto">
            <a:xfrm>
              <a:off x="689" y="173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1q</a:t>
              </a:r>
              <a:endParaRPr lang="en-US" altLang="en-US">
                <a:solidFill>
                  <a:srgbClr val="000000"/>
                </a:solidFill>
              </a:endParaRPr>
            </a:p>
          </p:txBody>
        </p:sp>
      </p:grpSp>
      <p:grpSp>
        <p:nvGrpSpPr>
          <p:cNvPr id="6" name="Group 18"/>
          <p:cNvGrpSpPr>
            <a:grpSpLocks/>
          </p:cNvGrpSpPr>
          <p:nvPr/>
        </p:nvGrpSpPr>
        <p:grpSpPr bwMode="auto">
          <a:xfrm>
            <a:off x="3062288" y="2663826"/>
            <a:ext cx="762000" cy="2949575"/>
            <a:chOff x="1569" y="1678"/>
            <a:chExt cx="480" cy="1858"/>
          </a:xfrm>
        </p:grpSpPr>
        <p:sp>
          <p:nvSpPr>
            <p:cNvPr id="15389" name="Line 19"/>
            <p:cNvSpPr>
              <a:spLocks noChangeShapeType="1"/>
            </p:cNvSpPr>
            <p:nvPr/>
          </p:nvSpPr>
          <p:spPr bwMode="auto">
            <a:xfrm>
              <a:off x="1786" y="1678"/>
              <a:ext cx="0" cy="1501"/>
            </a:xfrm>
            <a:prstGeom prst="line">
              <a:avLst/>
            </a:prstGeom>
            <a:noFill/>
            <a:ln w="952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5390" name="Text Box 20"/>
            <p:cNvSpPr txBox="1">
              <a:spLocks noChangeArrowheads="1"/>
            </p:cNvSpPr>
            <p:nvPr/>
          </p:nvSpPr>
          <p:spPr bwMode="auto">
            <a:xfrm>
              <a:off x="1569" y="32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21</a:t>
              </a:r>
              <a:endParaRPr lang="en-US" altLang="en-US">
                <a:solidFill>
                  <a:srgbClr val="000000"/>
                </a:solidFill>
              </a:endParaRPr>
            </a:p>
          </p:txBody>
        </p:sp>
      </p:grpSp>
      <p:grpSp>
        <p:nvGrpSpPr>
          <p:cNvPr id="7" name="Group 41"/>
          <p:cNvGrpSpPr>
            <a:grpSpLocks/>
          </p:cNvGrpSpPr>
          <p:nvPr/>
        </p:nvGrpSpPr>
        <p:grpSpPr bwMode="auto">
          <a:xfrm>
            <a:off x="2852738" y="3067051"/>
            <a:ext cx="762000" cy="2847975"/>
            <a:chOff x="1437" y="1932"/>
            <a:chExt cx="480" cy="1794"/>
          </a:xfrm>
        </p:grpSpPr>
        <p:sp>
          <p:nvSpPr>
            <p:cNvPr id="15387" name="Line 22"/>
            <p:cNvSpPr>
              <a:spLocks noChangeShapeType="1"/>
            </p:cNvSpPr>
            <p:nvPr/>
          </p:nvSpPr>
          <p:spPr bwMode="auto">
            <a:xfrm>
              <a:off x="1688" y="1932"/>
              <a:ext cx="0" cy="1233"/>
            </a:xfrm>
            <a:prstGeom prst="line">
              <a:avLst/>
            </a:prstGeom>
            <a:noFill/>
            <a:ln w="952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5388" name="Text Box 23"/>
            <p:cNvSpPr txBox="1">
              <a:spLocks noChangeArrowheads="1"/>
            </p:cNvSpPr>
            <p:nvPr/>
          </p:nvSpPr>
          <p:spPr bwMode="auto">
            <a:xfrm>
              <a:off x="1437" y="343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2q</a:t>
              </a:r>
              <a:endParaRPr lang="en-US" altLang="en-US">
                <a:solidFill>
                  <a:srgbClr val="000000"/>
                </a:solidFill>
              </a:endParaRPr>
            </a:p>
          </p:txBody>
        </p:sp>
      </p:grpSp>
      <p:grpSp>
        <p:nvGrpSpPr>
          <p:cNvPr id="8" name="Group 24"/>
          <p:cNvGrpSpPr>
            <a:grpSpLocks/>
          </p:cNvGrpSpPr>
          <p:nvPr/>
        </p:nvGrpSpPr>
        <p:grpSpPr bwMode="auto">
          <a:xfrm>
            <a:off x="4695826" y="1190626"/>
            <a:ext cx="3883025" cy="1317625"/>
            <a:chOff x="2799" y="502"/>
            <a:chExt cx="2446" cy="830"/>
          </a:xfrm>
        </p:grpSpPr>
        <p:sp>
          <p:nvSpPr>
            <p:cNvPr id="15376" name="Text Box 25"/>
            <p:cNvSpPr txBox="1">
              <a:spLocks noChangeArrowheads="1"/>
            </p:cNvSpPr>
            <p:nvPr/>
          </p:nvSpPr>
          <p:spPr bwMode="auto">
            <a:xfrm>
              <a:off x="4079" y="1005"/>
              <a:ext cx="11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rPr>
                <a:t>w</a:t>
              </a:r>
              <a:r>
                <a:rPr lang="en-US" altLang="en-US" sz="1800" i="1" baseline="-15000">
                  <a:solidFill>
                    <a:srgbClr val="000000"/>
                  </a:solidFill>
                  <a:latin typeface="Times" panose="02020603050405020304" pitchFamily="18" charset="0"/>
                </a:rPr>
                <a:t>iq </a:t>
              </a:r>
              <a:r>
                <a:rPr lang="en-US" altLang="en-US" sz="1800" i="1" baseline="30000">
                  <a:solidFill>
                    <a:srgbClr val="000000"/>
                  </a:solidFill>
                  <a:latin typeface="Times" panose="02020603050405020304" pitchFamily="18" charset="0"/>
                </a:rPr>
                <a:t>2</a:t>
              </a:r>
            </a:p>
          </p:txBody>
        </p:sp>
        <p:sp>
          <p:nvSpPr>
            <p:cNvPr id="15377" name="Text Box 26"/>
            <p:cNvSpPr txBox="1">
              <a:spLocks noChangeArrowheads="1"/>
            </p:cNvSpPr>
            <p:nvPr/>
          </p:nvSpPr>
          <p:spPr bwMode="auto">
            <a:xfrm>
              <a:off x="3168" y="502"/>
              <a:ext cx="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3200">
                  <a:solidFill>
                    <a:srgbClr val="000000"/>
                  </a:solidFill>
                  <a:latin typeface="Times" panose="02020603050405020304" pitchFamily="18" charset="0"/>
                  <a:sym typeface="Lucida Bright Math Symbol" panose="020B0604020202020204"/>
                </a:rPr>
                <a:t>Σ</a:t>
              </a:r>
              <a:r>
                <a:rPr lang="en-US" altLang="en-US" sz="1600" i="1" baseline="-15000">
                  <a:solidFill>
                    <a:srgbClr val="000000"/>
                  </a:solidFill>
                  <a:latin typeface="Times" panose="02020603050405020304" pitchFamily="18" charset="0"/>
                  <a:sym typeface="Lucida Bright Math Symbol" panose="020B0604020202020204"/>
                </a:rPr>
                <a:t>i=1</a:t>
              </a:r>
              <a:endParaRPr lang="en-US" altLang="en-US" sz="1800" i="1" baseline="80000">
                <a:solidFill>
                  <a:srgbClr val="000000"/>
                </a:solidFill>
                <a:latin typeface="Times" panose="02020603050405020304" pitchFamily="18" charset="0"/>
                <a:sym typeface="Lucida Bright Math Symbol" panose="020B0604020202020204"/>
              </a:endParaRPr>
            </a:p>
          </p:txBody>
        </p:sp>
        <p:sp>
          <p:nvSpPr>
            <p:cNvPr id="15378" name="Text Box 27"/>
            <p:cNvSpPr txBox="1">
              <a:spLocks noChangeArrowheads="1"/>
            </p:cNvSpPr>
            <p:nvPr/>
          </p:nvSpPr>
          <p:spPr bwMode="auto">
            <a:xfrm>
              <a:off x="3561" y="554"/>
              <a:ext cx="11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sym typeface="Lucida Bright Math Symbol" panose="020B0604020202020204"/>
                </a:rPr>
                <a:t>(w</a:t>
              </a:r>
              <a:r>
                <a:rPr lang="en-US" altLang="en-US" sz="1800" i="1" baseline="-15000">
                  <a:solidFill>
                    <a:srgbClr val="000000"/>
                  </a:solidFill>
                  <a:latin typeface="Times" panose="02020603050405020304" pitchFamily="18" charset="0"/>
                  <a:sym typeface="Lucida Bright Math Symbol" panose="020B0604020202020204"/>
                </a:rPr>
                <a:t>ij</a:t>
              </a:r>
              <a:r>
                <a:rPr lang="en-US" altLang="en-US" sz="1800" i="1">
                  <a:solidFill>
                    <a:srgbClr val="000000"/>
                  </a:solidFill>
                  <a:latin typeface="Times" panose="02020603050405020304" pitchFamily="18" charset="0"/>
                  <a:sym typeface="Lucida Bright Math Symbol" panose="020B0604020202020204"/>
                </a:rPr>
                <a:t> </a:t>
              </a:r>
              <a:r>
                <a:rPr lang="en-US" altLang="en-US" sz="1800" i="1">
                  <a:solidFill>
                    <a:srgbClr val="000000"/>
                  </a:solidFill>
                  <a:latin typeface="Times" panose="02020603050405020304" pitchFamily="18" charset="0"/>
                </a:rPr>
                <a:t>× w</a:t>
              </a:r>
              <a:r>
                <a:rPr lang="en-US" altLang="en-US" sz="1800" i="1" baseline="-15000">
                  <a:solidFill>
                    <a:srgbClr val="000000"/>
                  </a:solidFill>
                  <a:latin typeface="Times" panose="02020603050405020304" pitchFamily="18" charset="0"/>
                </a:rPr>
                <a:t>iq</a:t>
              </a:r>
              <a:r>
                <a:rPr lang="en-US" altLang="en-US" sz="1800" i="1">
                  <a:solidFill>
                    <a:srgbClr val="000000"/>
                  </a:solidFill>
                  <a:latin typeface="Times" panose="02020603050405020304" pitchFamily="18" charset="0"/>
                </a:rPr>
                <a:t>)</a:t>
              </a:r>
            </a:p>
          </p:txBody>
        </p:sp>
        <p:sp>
          <p:nvSpPr>
            <p:cNvPr id="15379" name="Text Box 28"/>
            <p:cNvSpPr txBox="1">
              <a:spLocks noChangeArrowheads="1"/>
            </p:cNvSpPr>
            <p:nvPr/>
          </p:nvSpPr>
          <p:spPr bwMode="auto">
            <a:xfrm>
              <a:off x="3412" y="522"/>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200" i="1">
                  <a:solidFill>
                    <a:srgbClr val="000000"/>
                  </a:solidFill>
                  <a:latin typeface="Times" panose="02020603050405020304" pitchFamily="18" charset="0"/>
                </a:rPr>
                <a:t>n</a:t>
              </a:r>
              <a:endParaRPr lang="en-US" altLang="en-US" sz="1600">
                <a:solidFill>
                  <a:srgbClr val="000000"/>
                </a:solidFill>
                <a:latin typeface="Times" panose="02020603050405020304" pitchFamily="18" charset="0"/>
              </a:endParaRPr>
            </a:p>
          </p:txBody>
        </p:sp>
        <p:sp>
          <p:nvSpPr>
            <p:cNvPr id="15380" name="Text Box 29"/>
            <p:cNvSpPr txBox="1">
              <a:spLocks noChangeArrowheads="1"/>
            </p:cNvSpPr>
            <p:nvPr/>
          </p:nvSpPr>
          <p:spPr bwMode="auto">
            <a:xfrm>
              <a:off x="2919" y="938"/>
              <a:ext cx="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3200">
                  <a:solidFill>
                    <a:srgbClr val="000000"/>
                  </a:solidFill>
                  <a:latin typeface="Times" panose="02020603050405020304" pitchFamily="18" charset="0"/>
                  <a:sym typeface="Lucida Bright Math Symbol" panose="020B0604020202020204"/>
                </a:rPr>
                <a:t>Σ</a:t>
              </a:r>
              <a:r>
                <a:rPr lang="en-US" altLang="en-US" sz="1600" i="1" baseline="-15000">
                  <a:solidFill>
                    <a:srgbClr val="000000"/>
                  </a:solidFill>
                  <a:latin typeface="Times" panose="02020603050405020304" pitchFamily="18" charset="0"/>
                  <a:sym typeface="Lucida Bright Math Symbol" panose="020B0604020202020204"/>
                </a:rPr>
                <a:t>i=1</a:t>
              </a:r>
              <a:endParaRPr lang="en-US" altLang="en-US" sz="1800" i="1" baseline="80000">
                <a:solidFill>
                  <a:srgbClr val="000000"/>
                </a:solidFill>
                <a:latin typeface="Times" panose="02020603050405020304" pitchFamily="18" charset="0"/>
                <a:sym typeface="Lucida Bright Math Symbol" panose="020B0604020202020204"/>
              </a:endParaRPr>
            </a:p>
          </p:txBody>
        </p:sp>
        <p:sp>
          <p:nvSpPr>
            <p:cNvPr id="15381" name="Text Box 30"/>
            <p:cNvSpPr txBox="1">
              <a:spLocks noChangeArrowheads="1"/>
            </p:cNvSpPr>
            <p:nvPr/>
          </p:nvSpPr>
          <p:spPr bwMode="auto">
            <a:xfrm>
              <a:off x="3702" y="934"/>
              <a:ext cx="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3200">
                  <a:solidFill>
                    <a:srgbClr val="000000"/>
                  </a:solidFill>
                  <a:latin typeface="Times" panose="02020603050405020304" pitchFamily="18" charset="0"/>
                  <a:sym typeface="Lucida Bright Math Symbol" panose="020B0604020202020204"/>
                </a:rPr>
                <a:t>Σ</a:t>
              </a:r>
              <a:r>
                <a:rPr lang="en-US" altLang="en-US" sz="1600" i="1" baseline="-15000">
                  <a:solidFill>
                    <a:srgbClr val="000000"/>
                  </a:solidFill>
                  <a:latin typeface="Times" panose="02020603050405020304" pitchFamily="18" charset="0"/>
                  <a:sym typeface="Lucida Bright Math Symbol" panose="020B0604020202020204"/>
                </a:rPr>
                <a:t>i=1</a:t>
              </a:r>
              <a:endParaRPr lang="en-US" altLang="en-US" sz="1800" i="1" baseline="80000">
                <a:solidFill>
                  <a:srgbClr val="000000"/>
                </a:solidFill>
                <a:latin typeface="Times" panose="02020603050405020304" pitchFamily="18" charset="0"/>
                <a:sym typeface="Lucida Bright Math Symbol" panose="020B0604020202020204"/>
              </a:endParaRPr>
            </a:p>
          </p:txBody>
        </p:sp>
        <p:sp>
          <p:nvSpPr>
            <p:cNvPr id="15382" name="Text Box 31"/>
            <p:cNvSpPr txBox="1">
              <a:spLocks noChangeArrowheads="1"/>
            </p:cNvSpPr>
            <p:nvPr/>
          </p:nvSpPr>
          <p:spPr bwMode="auto">
            <a:xfrm>
              <a:off x="3255" y="996"/>
              <a:ext cx="11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sym typeface="Lucida Bright Math Symbol" panose="020B0604020202020204"/>
                </a:rPr>
                <a:t>w</a:t>
              </a:r>
              <a:r>
                <a:rPr lang="en-US" altLang="en-US" sz="1800" i="1" baseline="-15000">
                  <a:solidFill>
                    <a:srgbClr val="000000"/>
                  </a:solidFill>
                  <a:latin typeface="Times" panose="02020603050405020304" pitchFamily="18" charset="0"/>
                  <a:sym typeface="Lucida Bright Math Symbol" panose="020B0604020202020204"/>
                </a:rPr>
                <a:t>ij</a:t>
              </a:r>
              <a:r>
                <a:rPr lang="en-US" altLang="en-US" sz="1800" i="1">
                  <a:solidFill>
                    <a:srgbClr val="000000"/>
                  </a:solidFill>
                  <a:latin typeface="Times" panose="02020603050405020304" pitchFamily="18" charset="0"/>
                  <a:sym typeface="Lucida Bright Math Symbol" panose="020B0604020202020204"/>
                </a:rPr>
                <a:t> </a:t>
              </a:r>
              <a:r>
                <a:rPr lang="en-US" altLang="en-US" sz="1800" i="1" baseline="30000">
                  <a:solidFill>
                    <a:srgbClr val="000000"/>
                  </a:solidFill>
                  <a:latin typeface="Times" panose="02020603050405020304" pitchFamily="18" charset="0"/>
                </a:rPr>
                <a:t>2 </a:t>
              </a:r>
              <a:r>
                <a:rPr lang="en-US" altLang="en-US" sz="1800" i="1">
                  <a:solidFill>
                    <a:srgbClr val="000000"/>
                  </a:solidFill>
                  <a:latin typeface="Times" panose="02020603050405020304" pitchFamily="18" charset="0"/>
                </a:rPr>
                <a:t>×</a:t>
              </a:r>
            </a:p>
          </p:txBody>
        </p:sp>
        <p:sp>
          <p:nvSpPr>
            <p:cNvPr id="15383" name="Text Box 32"/>
            <p:cNvSpPr txBox="1">
              <a:spLocks noChangeArrowheads="1"/>
            </p:cNvSpPr>
            <p:nvPr/>
          </p:nvSpPr>
          <p:spPr bwMode="auto">
            <a:xfrm>
              <a:off x="3152" y="949"/>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200" i="1">
                  <a:solidFill>
                    <a:srgbClr val="000000"/>
                  </a:solidFill>
                  <a:latin typeface="Times" panose="02020603050405020304" pitchFamily="18" charset="0"/>
                </a:rPr>
                <a:t>n</a:t>
              </a:r>
              <a:endParaRPr lang="en-US" altLang="en-US" sz="1600">
                <a:solidFill>
                  <a:srgbClr val="000000"/>
                </a:solidFill>
                <a:latin typeface="Times" panose="02020603050405020304" pitchFamily="18" charset="0"/>
              </a:endParaRPr>
            </a:p>
          </p:txBody>
        </p:sp>
        <p:sp>
          <p:nvSpPr>
            <p:cNvPr id="15384" name="Text Box 33"/>
            <p:cNvSpPr txBox="1">
              <a:spLocks noChangeArrowheads="1"/>
            </p:cNvSpPr>
            <p:nvPr/>
          </p:nvSpPr>
          <p:spPr bwMode="auto">
            <a:xfrm>
              <a:off x="3946" y="963"/>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200" i="1">
                  <a:solidFill>
                    <a:srgbClr val="000000"/>
                  </a:solidFill>
                  <a:latin typeface="Times" panose="02020603050405020304" pitchFamily="18" charset="0"/>
                </a:rPr>
                <a:t>n</a:t>
              </a:r>
              <a:endParaRPr lang="en-US" altLang="en-US" sz="1600">
                <a:solidFill>
                  <a:srgbClr val="000000"/>
                </a:solidFill>
                <a:latin typeface="Times" panose="02020603050405020304" pitchFamily="18" charset="0"/>
              </a:endParaRPr>
            </a:p>
          </p:txBody>
        </p:sp>
        <p:sp>
          <p:nvSpPr>
            <p:cNvPr id="15385" name="Freeform 34"/>
            <p:cNvSpPr>
              <a:spLocks/>
            </p:cNvSpPr>
            <p:nvPr/>
          </p:nvSpPr>
          <p:spPr bwMode="auto">
            <a:xfrm>
              <a:off x="2799" y="976"/>
              <a:ext cx="1615" cy="356"/>
            </a:xfrm>
            <a:custGeom>
              <a:avLst/>
              <a:gdLst>
                <a:gd name="T0" fmla="*/ 0 w 2188"/>
                <a:gd name="T1" fmla="*/ 238 h 356"/>
                <a:gd name="T2" fmla="*/ 16 w 2188"/>
                <a:gd name="T3" fmla="*/ 212 h 356"/>
                <a:gd name="T4" fmla="*/ 53 w 2188"/>
                <a:gd name="T5" fmla="*/ 356 h 356"/>
                <a:gd name="T6" fmla="*/ 152 w 2188"/>
                <a:gd name="T7" fmla="*/ 0 h 356"/>
                <a:gd name="T8" fmla="*/ 1615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15386" name="Line 35"/>
            <p:cNvSpPr>
              <a:spLocks noChangeShapeType="1"/>
            </p:cNvSpPr>
            <p:nvPr/>
          </p:nvSpPr>
          <p:spPr bwMode="auto">
            <a:xfrm>
              <a:off x="2937" y="878"/>
              <a:ext cx="149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sp>
        <p:nvSpPr>
          <p:cNvPr id="51236" name="Text Box 36"/>
          <p:cNvSpPr txBox="1">
            <a:spLocks noChangeArrowheads="1"/>
          </p:cNvSpPr>
          <p:nvPr/>
        </p:nvSpPr>
        <p:spPr bwMode="auto">
          <a:xfrm>
            <a:off x="7456488" y="1555751"/>
            <a:ext cx="20891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 cos(</a:t>
            </a:r>
            <a:r>
              <a:rPr lang="en-US" altLang="en-US">
                <a:solidFill>
                  <a:srgbClr val="000000"/>
                </a:solidFill>
                <a:sym typeface="Lucida Bright Math Italic" panose="020B0604020202020204"/>
              </a:rPr>
              <a:t>0</a:t>
            </a:r>
            <a:r>
              <a:rPr lang="en-US" altLang="en-US">
                <a:solidFill>
                  <a:srgbClr val="000000"/>
                </a:solidFill>
              </a:rPr>
              <a:t>)</a:t>
            </a:r>
          </a:p>
          <a:p>
            <a:pPr eaLnBrk="0" hangingPunct="0">
              <a:spcBef>
                <a:spcPct val="50000"/>
              </a:spcBef>
              <a:buFontTx/>
              <a:buNone/>
            </a:pPr>
            <a:r>
              <a:rPr lang="en-US" altLang="en-US">
                <a:solidFill>
                  <a:srgbClr val="000000"/>
                </a:solidFill>
              </a:rPr>
              <a:t>= 1</a:t>
            </a:r>
          </a:p>
        </p:txBody>
      </p:sp>
      <p:sp>
        <p:nvSpPr>
          <p:cNvPr id="51238" name="Text Box 38"/>
          <p:cNvSpPr txBox="1">
            <a:spLocks noChangeArrowheads="1"/>
          </p:cNvSpPr>
          <p:nvPr/>
        </p:nvSpPr>
        <p:spPr bwMode="auto">
          <a:xfrm>
            <a:off x="2586039" y="4178301"/>
            <a:ext cx="746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dirty="0">
                <a:solidFill>
                  <a:srgbClr val="000000"/>
                </a:solidFill>
                <a:sym typeface="Lucida Bright Math Italic" panose="020B0604020202020204"/>
              </a:rPr>
              <a:t> =0    </a:t>
            </a:r>
          </a:p>
        </p:txBody>
      </p:sp>
      <p:sp>
        <p:nvSpPr>
          <p:cNvPr id="15375" name="Rectangle 42"/>
          <p:cNvSpPr>
            <a:spLocks noChangeArrowheads="1"/>
          </p:cNvSpPr>
          <p:nvPr/>
        </p:nvSpPr>
        <p:spPr bwMode="auto">
          <a:xfrm>
            <a:off x="1257300" y="304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GB" altLang="en-US">
                <a:solidFill>
                  <a:srgbClr val="000000"/>
                </a:solidFill>
              </a:rPr>
              <a:t>Cosine coefficient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6" grpId="0" autoUpdateAnimBg="0"/>
      <p:bldP spid="5123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2390775" y="1909763"/>
            <a:ext cx="0" cy="3351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6387" name="Line 3"/>
          <p:cNvSpPr>
            <a:spLocks noChangeShapeType="1"/>
          </p:cNvSpPr>
          <p:nvPr/>
        </p:nvSpPr>
        <p:spPr bwMode="auto">
          <a:xfrm>
            <a:off x="2209801" y="5054600"/>
            <a:ext cx="42195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6388" name="Text Box 4"/>
          <p:cNvSpPr txBox="1">
            <a:spLocks noChangeArrowheads="1"/>
          </p:cNvSpPr>
          <p:nvPr/>
        </p:nvSpPr>
        <p:spPr bwMode="auto">
          <a:xfrm>
            <a:off x="1489075" y="1663700"/>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T1</a:t>
            </a:r>
          </a:p>
        </p:txBody>
      </p:sp>
      <p:sp>
        <p:nvSpPr>
          <p:cNvPr id="16389" name="Text Box 5"/>
          <p:cNvSpPr txBox="1">
            <a:spLocks noChangeArrowheads="1"/>
          </p:cNvSpPr>
          <p:nvPr/>
        </p:nvSpPr>
        <p:spPr bwMode="auto">
          <a:xfrm>
            <a:off x="6134101" y="5326063"/>
            <a:ext cx="61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T2</a:t>
            </a:r>
          </a:p>
        </p:txBody>
      </p:sp>
      <p:sp>
        <p:nvSpPr>
          <p:cNvPr id="16390" name="Line 7"/>
          <p:cNvSpPr>
            <a:spLocks noChangeShapeType="1"/>
          </p:cNvSpPr>
          <p:nvPr/>
        </p:nvSpPr>
        <p:spPr bwMode="auto">
          <a:xfrm flipV="1">
            <a:off x="2382838" y="2647951"/>
            <a:ext cx="12700" cy="2398713"/>
          </a:xfrm>
          <a:prstGeom prst="line">
            <a:avLst/>
          </a:prstGeom>
          <a:noFill/>
          <a:ln w="28575">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6391" name="Text Box 8"/>
          <p:cNvSpPr txBox="1">
            <a:spLocks noChangeArrowheads="1"/>
          </p:cNvSpPr>
          <p:nvPr/>
        </p:nvSpPr>
        <p:spPr bwMode="auto">
          <a:xfrm>
            <a:off x="2263775" y="2162175"/>
            <a:ext cx="73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3333CC"/>
                </a:solidFill>
              </a:rPr>
              <a:t>D1</a:t>
            </a:r>
          </a:p>
        </p:txBody>
      </p:sp>
      <p:sp>
        <p:nvSpPr>
          <p:cNvPr id="16392" name="Line 10"/>
          <p:cNvSpPr>
            <a:spLocks noChangeShapeType="1"/>
          </p:cNvSpPr>
          <p:nvPr/>
        </p:nvSpPr>
        <p:spPr bwMode="auto">
          <a:xfrm flipV="1">
            <a:off x="2403475" y="5053013"/>
            <a:ext cx="3024188"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6393" name="Text Box 11"/>
          <p:cNvSpPr txBox="1">
            <a:spLocks noChangeArrowheads="1"/>
          </p:cNvSpPr>
          <p:nvPr/>
        </p:nvSpPr>
        <p:spPr bwMode="auto">
          <a:xfrm>
            <a:off x="5446714" y="4768850"/>
            <a:ext cx="795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990000"/>
                </a:solidFill>
              </a:rPr>
              <a:t>Q</a:t>
            </a:r>
          </a:p>
        </p:txBody>
      </p:sp>
      <p:sp>
        <p:nvSpPr>
          <p:cNvPr id="16394" name="Text Box 14"/>
          <p:cNvSpPr txBox="1">
            <a:spLocks noChangeArrowheads="1"/>
          </p:cNvSpPr>
          <p:nvPr/>
        </p:nvSpPr>
        <p:spPr bwMode="auto">
          <a:xfrm>
            <a:off x="1644650" y="236855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11</a:t>
            </a:r>
            <a:endParaRPr lang="en-US" altLang="en-US">
              <a:solidFill>
                <a:srgbClr val="000000"/>
              </a:solidFill>
            </a:endParaRPr>
          </a:p>
        </p:txBody>
      </p:sp>
      <p:sp>
        <p:nvSpPr>
          <p:cNvPr id="16395" name="Text Box 17"/>
          <p:cNvSpPr txBox="1">
            <a:spLocks noChangeArrowheads="1"/>
          </p:cNvSpPr>
          <p:nvPr/>
        </p:nvSpPr>
        <p:spPr bwMode="auto">
          <a:xfrm>
            <a:off x="1254125" y="4749800"/>
            <a:ext cx="95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1q= 0</a:t>
            </a:r>
            <a:endParaRPr lang="en-US" altLang="en-US">
              <a:solidFill>
                <a:srgbClr val="000000"/>
              </a:solidFill>
            </a:endParaRPr>
          </a:p>
        </p:txBody>
      </p:sp>
      <p:sp>
        <p:nvSpPr>
          <p:cNvPr id="16396" name="Text Box 20"/>
          <p:cNvSpPr txBox="1">
            <a:spLocks noChangeArrowheads="1"/>
          </p:cNvSpPr>
          <p:nvPr/>
        </p:nvSpPr>
        <p:spPr bwMode="auto">
          <a:xfrm>
            <a:off x="1882775" y="5205413"/>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21= 0</a:t>
            </a:r>
            <a:endParaRPr lang="en-US" altLang="en-US">
              <a:solidFill>
                <a:srgbClr val="000000"/>
              </a:solidFill>
            </a:endParaRPr>
          </a:p>
        </p:txBody>
      </p:sp>
      <p:sp>
        <p:nvSpPr>
          <p:cNvPr id="16397" name="Text Box 23"/>
          <p:cNvSpPr txBox="1">
            <a:spLocks noChangeArrowheads="1"/>
          </p:cNvSpPr>
          <p:nvPr/>
        </p:nvSpPr>
        <p:spPr bwMode="auto">
          <a:xfrm>
            <a:off x="5008563" y="51530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000000"/>
                </a:solidFill>
              </a:rPr>
              <a:t>w</a:t>
            </a:r>
            <a:r>
              <a:rPr lang="en-US" altLang="en-US" i="1" baseline="-15000">
                <a:solidFill>
                  <a:srgbClr val="000000"/>
                </a:solidFill>
              </a:rPr>
              <a:t>2q</a:t>
            </a:r>
            <a:endParaRPr lang="en-US" altLang="en-US">
              <a:solidFill>
                <a:srgbClr val="000000"/>
              </a:solidFill>
            </a:endParaRPr>
          </a:p>
        </p:txBody>
      </p:sp>
      <p:grpSp>
        <p:nvGrpSpPr>
          <p:cNvPr id="2" name="Group 24"/>
          <p:cNvGrpSpPr>
            <a:grpSpLocks/>
          </p:cNvGrpSpPr>
          <p:nvPr/>
        </p:nvGrpSpPr>
        <p:grpSpPr bwMode="auto">
          <a:xfrm>
            <a:off x="4695826" y="1190626"/>
            <a:ext cx="3883025" cy="1317625"/>
            <a:chOff x="2799" y="502"/>
            <a:chExt cx="2446" cy="830"/>
          </a:xfrm>
        </p:grpSpPr>
        <p:sp>
          <p:nvSpPr>
            <p:cNvPr id="16403" name="Text Box 25"/>
            <p:cNvSpPr txBox="1">
              <a:spLocks noChangeArrowheads="1"/>
            </p:cNvSpPr>
            <p:nvPr/>
          </p:nvSpPr>
          <p:spPr bwMode="auto">
            <a:xfrm>
              <a:off x="4079" y="1005"/>
              <a:ext cx="11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rPr>
                <a:t>w</a:t>
              </a:r>
              <a:r>
                <a:rPr lang="en-US" altLang="en-US" sz="1800" i="1" baseline="-15000">
                  <a:solidFill>
                    <a:srgbClr val="000000"/>
                  </a:solidFill>
                  <a:latin typeface="Times" panose="02020603050405020304" pitchFamily="18" charset="0"/>
                </a:rPr>
                <a:t>iq </a:t>
              </a:r>
              <a:r>
                <a:rPr lang="en-US" altLang="en-US" sz="1800" i="1" baseline="30000">
                  <a:solidFill>
                    <a:srgbClr val="000000"/>
                  </a:solidFill>
                  <a:latin typeface="Times" panose="02020603050405020304" pitchFamily="18" charset="0"/>
                </a:rPr>
                <a:t>2</a:t>
              </a:r>
            </a:p>
          </p:txBody>
        </p:sp>
        <p:sp>
          <p:nvSpPr>
            <p:cNvPr id="16404" name="Text Box 26"/>
            <p:cNvSpPr txBox="1">
              <a:spLocks noChangeArrowheads="1"/>
            </p:cNvSpPr>
            <p:nvPr/>
          </p:nvSpPr>
          <p:spPr bwMode="auto">
            <a:xfrm>
              <a:off x="3168" y="502"/>
              <a:ext cx="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3200">
                  <a:solidFill>
                    <a:srgbClr val="000000"/>
                  </a:solidFill>
                  <a:latin typeface="Times" panose="02020603050405020304" pitchFamily="18" charset="0"/>
                  <a:sym typeface="Lucida Bright Math Symbol" panose="020B0604020202020204"/>
                </a:rPr>
                <a:t>Σ</a:t>
              </a:r>
              <a:r>
                <a:rPr lang="en-US" altLang="en-US" sz="1600" i="1" baseline="-15000">
                  <a:solidFill>
                    <a:srgbClr val="000000"/>
                  </a:solidFill>
                  <a:latin typeface="Times" panose="02020603050405020304" pitchFamily="18" charset="0"/>
                  <a:sym typeface="Lucida Bright Math Symbol" panose="020B0604020202020204"/>
                </a:rPr>
                <a:t>i=1</a:t>
              </a:r>
              <a:endParaRPr lang="en-US" altLang="en-US" sz="1800" i="1" baseline="80000">
                <a:solidFill>
                  <a:srgbClr val="000000"/>
                </a:solidFill>
                <a:latin typeface="Times" panose="02020603050405020304" pitchFamily="18" charset="0"/>
                <a:sym typeface="Lucida Bright Math Symbol" panose="020B0604020202020204"/>
              </a:endParaRPr>
            </a:p>
          </p:txBody>
        </p:sp>
        <p:sp>
          <p:nvSpPr>
            <p:cNvPr id="16405" name="Text Box 27"/>
            <p:cNvSpPr txBox="1">
              <a:spLocks noChangeArrowheads="1"/>
            </p:cNvSpPr>
            <p:nvPr/>
          </p:nvSpPr>
          <p:spPr bwMode="auto">
            <a:xfrm>
              <a:off x="3561" y="554"/>
              <a:ext cx="11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sym typeface="Lucida Bright Math Symbol" panose="020B0604020202020204"/>
                </a:rPr>
                <a:t>(w</a:t>
              </a:r>
              <a:r>
                <a:rPr lang="en-US" altLang="en-US" sz="1800" i="1" baseline="-15000">
                  <a:solidFill>
                    <a:srgbClr val="000000"/>
                  </a:solidFill>
                  <a:latin typeface="Times" panose="02020603050405020304" pitchFamily="18" charset="0"/>
                  <a:sym typeface="Lucida Bright Math Symbol" panose="020B0604020202020204"/>
                </a:rPr>
                <a:t>ij</a:t>
              </a:r>
              <a:r>
                <a:rPr lang="en-US" altLang="en-US" sz="1800" i="1">
                  <a:solidFill>
                    <a:srgbClr val="000000"/>
                  </a:solidFill>
                  <a:latin typeface="Times" panose="02020603050405020304" pitchFamily="18" charset="0"/>
                  <a:sym typeface="Lucida Bright Math Symbol" panose="020B0604020202020204"/>
                </a:rPr>
                <a:t> </a:t>
              </a:r>
              <a:r>
                <a:rPr lang="en-US" altLang="en-US" sz="1800" i="1">
                  <a:solidFill>
                    <a:srgbClr val="000000"/>
                  </a:solidFill>
                  <a:latin typeface="Times" panose="02020603050405020304" pitchFamily="18" charset="0"/>
                </a:rPr>
                <a:t>× w</a:t>
              </a:r>
              <a:r>
                <a:rPr lang="en-US" altLang="en-US" sz="1800" i="1" baseline="-15000">
                  <a:solidFill>
                    <a:srgbClr val="000000"/>
                  </a:solidFill>
                  <a:latin typeface="Times" panose="02020603050405020304" pitchFamily="18" charset="0"/>
                </a:rPr>
                <a:t>iq</a:t>
              </a:r>
              <a:r>
                <a:rPr lang="en-US" altLang="en-US" sz="1800" i="1">
                  <a:solidFill>
                    <a:srgbClr val="000000"/>
                  </a:solidFill>
                  <a:latin typeface="Times" panose="02020603050405020304" pitchFamily="18" charset="0"/>
                </a:rPr>
                <a:t>)</a:t>
              </a:r>
            </a:p>
          </p:txBody>
        </p:sp>
        <p:sp>
          <p:nvSpPr>
            <p:cNvPr id="16406" name="Text Box 28"/>
            <p:cNvSpPr txBox="1">
              <a:spLocks noChangeArrowheads="1"/>
            </p:cNvSpPr>
            <p:nvPr/>
          </p:nvSpPr>
          <p:spPr bwMode="auto">
            <a:xfrm>
              <a:off x="3412" y="522"/>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200" i="1">
                  <a:solidFill>
                    <a:srgbClr val="000000"/>
                  </a:solidFill>
                  <a:latin typeface="Times" panose="02020603050405020304" pitchFamily="18" charset="0"/>
                </a:rPr>
                <a:t>n</a:t>
              </a:r>
              <a:endParaRPr lang="en-US" altLang="en-US" sz="1600">
                <a:solidFill>
                  <a:srgbClr val="000000"/>
                </a:solidFill>
                <a:latin typeface="Times" panose="02020603050405020304" pitchFamily="18" charset="0"/>
              </a:endParaRPr>
            </a:p>
          </p:txBody>
        </p:sp>
        <p:sp>
          <p:nvSpPr>
            <p:cNvPr id="16407" name="Text Box 29"/>
            <p:cNvSpPr txBox="1">
              <a:spLocks noChangeArrowheads="1"/>
            </p:cNvSpPr>
            <p:nvPr/>
          </p:nvSpPr>
          <p:spPr bwMode="auto">
            <a:xfrm>
              <a:off x="2919" y="938"/>
              <a:ext cx="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3200">
                  <a:solidFill>
                    <a:srgbClr val="000000"/>
                  </a:solidFill>
                  <a:latin typeface="Times" panose="02020603050405020304" pitchFamily="18" charset="0"/>
                  <a:sym typeface="Lucida Bright Math Symbol" panose="020B0604020202020204"/>
                </a:rPr>
                <a:t>Σ</a:t>
              </a:r>
              <a:r>
                <a:rPr lang="en-US" altLang="en-US" sz="1600" i="1" baseline="-15000">
                  <a:solidFill>
                    <a:srgbClr val="000000"/>
                  </a:solidFill>
                  <a:latin typeface="Times" panose="02020603050405020304" pitchFamily="18" charset="0"/>
                  <a:sym typeface="Lucida Bright Math Symbol" panose="020B0604020202020204"/>
                </a:rPr>
                <a:t>i=1</a:t>
              </a:r>
              <a:endParaRPr lang="en-US" altLang="en-US" sz="1800" i="1" baseline="80000">
                <a:solidFill>
                  <a:srgbClr val="000000"/>
                </a:solidFill>
                <a:latin typeface="Times" panose="02020603050405020304" pitchFamily="18" charset="0"/>
                <a:sym typeface="Lucida Bright Math Symbol" panose="020B0604020202020204"/>
              </a:endParaRPr>
            </a:p>
          </p:txBody>
        </p:sp>
        <p:sp>
          <p:nvSpPr>
            <p:cNvPr id="16408" name="Text Box 30"/>
            <p:cNvSpPr txBox="1">
              <a:spLocks noChangeArrowheads="1"/>
            </p:cNvSpPr>
            <p:nvPr/>
          </p:nvSpPr>
          <p:spPr bwMode="auto">
            <a:xfrm>
              <a:off x="3702" y="934"/>
              <a:ext cx="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3200">
                  <a:solidFill>
                    <a:srgbClr val="000000"/>
                  </a:solidFill>
                  <a:latin typeface="Times" panose="02020603050405020304" pitchFamily="18" charset="0"/>
                  <a:sym typeface="Lucida Bright Math Symbol" panose="020B0604020202020204"/>
                </a:rPr>
                <a:t>Σ</a:t>
              </a:r>
              <a:r>
                <a:rPr lang="en-US" altLang="en-US" sz="1600" i="1" baseline="-15000">
                  <a:solidFill>
                    <a:srgbClr val="000000"/>
                  </a:solidFill>
                  <a:latin typeface="Times" panose="02020603050405020304" pitchFamily="18" charset="0"/>
                  <a:sym typeface="Lucida Bright Math Symbol" panose="020B0604020202020204"/>
                </a:rPr>
                <a:t>i=1</a:t>
              </a:r>
              <a:endParaRPr lang="en-US" altLang="en-US" sz="1800" i="1" baseline="80000">
                <a:solidFill>
                  <a:srgbClr val="000000"/>
                </a:solidFill>
                <a:latin typeface="Times" panose="02020603050405020304" pitchFamily="18" charset="0"/>
                <a:sym typeface="Lucida Bright Math Symbol" panose="020B0604020202020204"/>
              </a:endParaRPr>
            </a:p>
          </p:txBody>
        </p:sp>
        <p:sp>
          <p:nvSpPr>
            <p:cNvPr id="16409" name="Text Box 31"/>
            <p:cNvSpPr txBox="1">
              <a:spLocks noChangeArrowheads="1"/>
            </p:cNvSpPr>
            <p:nvPr/>
          </p:nvSpPr>
          <p:spPr bwMode="auto">
            <a:xfrm>
              <a:off x="3255" y="996"/>
              <a:ext cx="11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Times" panose="02020603050405020304" pitchFamily="18" charset="0"/>
                  <a:sym typeface="Lucida Bright Math Symbol" panose="020B0604020202020204"/>
                </a:rPr>
                <a:t>w</a:t>
              </a:r>
              <a:r>
                <a:rPr lang="en-US" altLang="en-US" sz="1800" i="1" baseline="-15000">
                  <a:solidFill>
                    <a:srgbClr val="000000"/>
                  </a:solidFill>
                  <a:latin typeface="Times" panose="02020603050405020304" pitchFamily="18" charset="0"/>
                  <a:sym typeface="Lucida Bright Math Symbol" panose="020B0604020202020204"/>
                </a:rPr>
                <a:t>ij</a:t>
              </a:r>
              <a:r>
                <a:rPr lang="en-US" altLang="en-US" sz="1800" i="1">
                  <a:solidFill>
                    <a:srgbClr val="000000"/>
                  </a:solidFill>
                  <a:latin typeface="Times" panose="02020603050405020304" pitchFamily="18" charset="0"/>
                  <a:sym typeface="Lucida Bright Math Symbol" panose="020B0604020202020204"/>
                </a:rPr>
                <a:t> </a:t>
              </a:r>
              <a:r>
                <a:rPr lang="en-US" altLang="en-US" sz="1800" i="1" baseline="30000">
                  <a:solidFill>
                    <a:srgbClr val="000000"/>
                  </a:solidFill>
                  <a:latin typeface="Times" panose="02020603050405020304" pitchFamily="18" charset="0"/>
                </a:rPr>
                <a:t>2 </a:t>
              </a:r>
              <a:r>
                <a:rPr lang="en-US" altLang="en-US" sz="1800" i="1">
                  <a:solidFill>
                    <a:srgbClr val="000000"/>
                  </a:solidFill>
                  <a:latin typeface="Times" panose="02020603050405020304" pitchFamily="18" charset="0"/>
                </a:rPr>
                <a:t>×</a:t>
              </a:r>
            </a:p>
          </p:txBody>
        </p:sp>
        <p:sp>
          <p:nvSpPr>
            <p:cNvPr id="16410" name="Text Box 32"/>
            <p:cNvSpPr txBox="1">
              <a:spLocks noChangeArrowheads="1"/>
            </p:cNvSpPr>
            <p:nvPr/>
          </p:nvSpPr>
          <p:spPr bwMode="auto">
            <a:xfrm>
              <a:off x="3152" y="949"/>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200" i="1">
                  <a:solidFill>
                    <a:srgbClr val="000000"/>
                  </a:solidFill>
                  <a:latin typeface="Times" panose="02020603050405020304" pitchFamily="18" charset="0"/>
                </a:rPr>
                <a:t>n</a:t>
              </a:r>
              <a:endParaRPr lang="en-US" altLang="en-US" sz="1600">
                <a:solidFill>
                  <a:srgbClr val="000000"/>
                </a:solidFill>
                <a:latin typeface="Times" panose="02020603050405020304" pitchFamily="18" charset="0"/>
              </a:endParaRPr>
            </a:p>
          </p:txBody>
        </p:sp>
        <p:sp>
          <p:nvSpPr>
            <p:cNvPr id="16411" name="Text Box 33"/>
            <p:cNvSpPr txBox="1">
              <a:spLocks noChangeArrowheads="1"/>
            </p:cNvSpPr>
            <p:nvPr/>
          </p:nvSpPr>
          <p:spPr bwMode="auto">
            <a:xfrm>
              <a:off x="3946" y="963"/>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200" i="1">
                  <a:solidFill>
                    <a:srgbClr val="000000"/>
                  </a:solidFill>
                  <a:latin typeface="Times" panose="02020603050405020304" pitchFamily="18" charset="0"/>
                </a:rPr>
                <a:t>n</a:t>
              </a:r>
              <a:endParaRPr lang="en-US" altLang="en-US" sz="1600">
                <a:solidFill>
                  <a:srgbClr val="000000"/>
                </a:solidFill>
                <a:latin typeface="Times" panose="02020603050405020304" pitchFamily="18" charset="0"/>
              </a:endParaRPr>
            </a:p>
          </p:txBody>
        </p:sp>
        <p:sp>
          <p:nvSpPr>
            <p:cNvPr id="16412" name="Freeform 34"/>
            <p:cNvSpPr>
              <a:spLocks/>
            </p:cNvSpPr>
            <p:nvPr/>
          </p:nvSpPr>
          <p:spPr bwMode="auto">
            <a:xfrm>
              <a:off x="2799" y="976"/>
              <a:ext cx="1615" cy="356"/>
            </a:xfrm>
            <a:custGeom>
              <a:avLst/>
              <a:gdLst>
                <a:gd name="T0" fmla="*/ 0 w 2188"/>
                <a:gd name="T1" fmla="*/ 238 h 356"/>
                <a:gd name="T2" fmla="*/ 16 w 2188"/>
                <a:gd name="T3" fmla="*/ 212 h 356"/>
                <a:gd name="T4" fmla="*/ 53 w 2188"/>
                <a:gd name="T5" fmla="*/ 356 h 356"/>
                <a:gd name="T6" fmla="*/ 152 w 2188"/>
                <a:gd name="T7" fmla="*/ 0 h 356"/>
                <a:gd name="T8" fmla="*/ 1615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16413" name="Line 35"/>
            <p:cNvSpPr>
              <a:spLocks noChangeShapeType="1"/>
            </p:cNvSpPr>
            <p:nvPr/>
          </p:nvSpPr>
          <p:spPr bwMode="auto">
            <a:xfrm>
              <a:off x="2937" y="878"/>
              <a:ext cx="149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sp>
        <p:nvSpPr>
          <p:cNvPr id="49188" name="Text Box 36"/>
          <p:cNvSpPr txBox="1">
            <a:spLocks noChangeArrowheads="1"/>
          </p:cNvSpPr>
          <p:nvPr/>
        </p:nvSpPr>
        <p:spPr bwMode="auto">
          <a:xfrm>
            <a:off x="7456488" y="1555751"/>
            <a:ext cx="20891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rPr>
              <a:t>= cos(9</a:t>
            </a:r>
            <a:r>
              <a:rPr lang="en-US" altLang="en-US">
                <a:solidFill>
                  <a:srgbClr val="000000"/>
                </a:solidFill>
                <a:sym typeface="Lucida Bright Math Italic" panose="020B0604020202020204"/>
              </a:rPr>
              <a:t>0º</a:t>
            </a:r>
            <a:r>
              <a:rPr lang="en-US" altLang="en-US">
                <a:solidFill>
                  <a:srgbClr val="000000"/>
                </a:solidFill>
              </a:rPr>
              <a:t>)</a:t>
            </a:r>
          </a:p>
          <a:p>
            <a:pPr eaLnBrk="0" hangingPunct="0">
              <a:spcBef>
                <a:spcPct val="50000"/>
              </a:spcBef>
              <a:buFontTx/>
              <a:buNone/>
            </a:pPr>
            <a:r>
              <a:rPr lang="en-US" altLang="en-US">
                <a:solidFill>
                  <a:srgbClr val="000000"/>
                </a:solidFill>
              </a:rPr>
              <a:t>= 0</a:t>
            </a:r>
          </a:p>
        </p:txBody>
      </p:sp>
      <p:sp>
        <p:nvSpPr>
          <p:cNvPr id="49189" name="Freeform 37"/>
          <p:cNvSpPr>
            <a:spLocks/>
          </p:cNvSpPr>
          <p:nvPr/>
        </p:nvSpPr>
        <p:spPr bwMode="auto">
          <a:xfrm>
            <a:off x="2414589" y="4400551"/>
            <a:ext cx="636587" cy="614363"/>
          </a:xfrm>
          <a:custGeom>
            <a:avLst/>
            <a:gdLst>
              <a:gd name="T0" fmla="*/ 0 w 245"/>
              <a:gd name="T1" fmla="*/ 9204 h 267"/>
              <a:gd name="T2" fmla="*/ 293610 w 245"/>
              <a:gd name="T3" fmla="*/ 43719 h 267"/>
              <a:gd name="T4" fmla="*/ 563834 w 245"/>
              <a:gd name="T5" fmla="*/ 269215 h 267"/>
              <a:gd name="T6" fmla="*/ 628792 w 245"/>
              <a:gd name="T7" fmla="*/ 520023 h 267"/>
              <a:gd name="T8" fmla="*/ 615800 w 245"/>
              <a:gd name="T9" fmla="*/ 614363 h 267"/>
              <a:gd name="T10" fmla="*/ 0 60000 65536"/>
              <a:gd name="T11" fmla="*/ 0 60000 65536"/>
              <a:gd name="T12" fmla="*/ 0 60000 65536"/>
              <a:gd name="T13" fmla="*/ 0 60000 65536"/>
              <a:gd name="T14" fmla="*/ 0 60000 65536"/>
              <a:gd name="T15" fmla="*/ 0 w 245"/>
              <a:gd name="T16" fmla="*/ 0 h 267"/>
              <a:gd name="T17" fmla="*/ 245 w 245"/>
              <a:gd name="T18" fmla="*/ 267 h 267"/>
            </a:gdLst>
            <a:ahLst/>
            <a:cxnLst>
              <a:cxn ang="T10">
                <a:pos x="T0" y="T1"/>
              </a:cxn>
              <a:cxn ang="T11">
                <a:pos x="T2" y="T3"/>
              </a:cxn>
              <a:cxn ang="T12">
                <a:pos x="T4" y="T5"/>
              </a:cxn>
              <a:cxn ang="T13">
                <a:pos x="T6" y="T7"/>
              </a:cxn>
              <a:cxn ang="T14">
                <a:pos x="T8" y="T9"/>
              </a:cxn>
            </a:cxnLst>
            <a:rect l="T15" t="T16" r="T17" b="T18"/>
            <a:pathLst>
              <a:path w="245" h="267">
                <a:moveTo>
                  <a:pt x="0" y="4"/>
                </a:moveTo>
                <a:cubicBezTo>
                  <a:pt x="38" y="2"/>
                  <a:pt x="77" y="0"/>
                  <a:pt x="113" y="19"/>
                </a:cubicBezTo>
                <a:cubicBezTo>
                  <a:pt x="149" y="38"/>
                  <a:pt x="195" y="82"/>
                  <a:pt x="217" y="117"/>
                </a:cubicBezTo>
                <a:cubicBezTo>
                  <a:pt x="239" y="152"/>
                  <a:pt x="239" y="201"/>
                  <a:pt x="242" y="226"/>
                </a:cubicBezTo>
                <a:cubicBezTo>
                  <a:pt x="245" y="251"/>
                  <a:pt x="241" y="259"/>
                  <a:pt x="237" y="267"/>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49190" name="Text Box 38"/>
          <p:cNvSpPr txBox="1">
            <a:spLocks noChangeArrowheads="1"/>
          </p:cNvSpPr>
          <p:nvPr/>
        </p:nvSpPr>
        <p:spPr bwMode="auto">
          <a:xfrm>
            <a:off x="2922588" y="4186238"/>
            <a:ext cx="137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sym typeface="Lucida Bright Math Italic" panose="020B0604020202020204"/>
              </a:rPr>
              <a:t> = 90º    </a:t>
            </a:r>
          </a:p>
        </p:txBody>
      </p:sp>
      <p:sp>
        <p:nvSpPr>
          <p:cNvPr id="16402" name="Rectangle 39"/>
          <p:cNvSpPr>
            <a:spLocks noChangeArrowheads="1"/>
          </p:cNvSpPr>
          <p:nvPr/>
        </p:nvSpPr>
        <p:spPr bwMode="auto">
          <a:xfrm>
            <a:off x="1257300" y="304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GB" altLang="en-US">
                <a:solidFill>
                  <a:srgbClr val="000000"/>
                </a:solidFill>
              </a:rPr>
              <a:t>Cosine coefficient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8" grpId="0" autoUpdateAnimBg="0"/>
      <p:bldP spid="49189" grpId="0" animBg="1"/>
      <p:bldP spid="4919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Another sample query: AND (?)</a:t>
            </a:r>
          </a:p>
        </p:txBody>
      </p:sp>
      <p:sp>
        <p:nvSpPr>
          <p:cNvPr id="8195" name="Text Box 3"/>
          <p:cNvSpPr txBox="1">
            <a:spLocks noChangeArrowheads="1"/>
          </p:cNvSpPr>
          <p:nvPr/>
        </p:nvSpPr>
        <p:spPr bwMode="auto">
          <a:xfrm>
            <a:off x="771525" y="1524000"/>
            <a:ext cx="882967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latin typeface="Arial" panose="020B0604020202020204" pitchFamily="34" charset="0"/>
              </a:rPr>
              <a:t>find all modules matching: </a:t>
            </a:r>
            <a:endParaRPr lang="en-US" altLang="en-US"/>
          </a:p>
          <a:p>
            <a:pPr>
              <a:spcBef>
                <a:spcPct val="50000"/>
              </a:spcBef>
              <a:buFontTx/>
              <a:buNone/>
            </a:pPr>
            <a:r>
              <a:rPr lang="en-US" altLang="en-US"/>
              <a:t> </a:t>
            </a:r>
            <a:r>
              <a:rPr lang="en-US" altLang="en-US">
                <a:solidFill>
                  <a:srgbClr val="FF0000"/>
                </a:solidFill>
                <a:latin typeface="Comic Sans MS" panose="030F0702030302020204" pitchFamily="66" charset="0"/>
              </a:rPr>
              <a:t>‘database’ and ‘AI’ and ‘knowledge base’</a:t>
            </a:r>
            <a:endParaRPr lang="en-US" altLang="en-US"/>
          </a:p>
          <a:p>
            <a:pPr>
              <a:spcBef>
                <a:spcPct val="50000"/>
              </a:spcBef>
              <a:buFontTx/>
              <a:buNone/>
            </a:pPr>
            <a:r>
              <a:rPr lang="en-US" altLang="en-US" sz="2000" b="1">
                <a:latin typeface="Courier New" panose="02070309020205020404" pitchFamily="49" charset="0"/>
              </a:rPr>
              <a:t>select distinct m.* from </a:t>
            </a:r>
            <a:br>
              <a:rPr lang="en-US" altLang="en-US" sz="2000" b="1">
                <a:latin typeface="Courier New" panose="02070309020205020404" pitchFamily="49" charset="0"/>
              </a:rPr>
            </a:br>
            <a:r>
              <a:rPr lang="en-US" altLang="en-US" sz="2000" b="1">
                <a:latin typeface="Courier New" panose="02070309020205020404" pitchFamily="49" charset="0"/>
              </a:rPr>
              <a:t>module m inner join index i on m.code = i.mod_code inner join term t on t.term_id = i.term_id </a:t>
            </a:r>
            <a:br>
              <a:rPr lang="en-US" altLang="en-US" sz="2000" b="1">
                <a:latin typeface="Courier New" panose="02070309020205020404" pitchFamily="49" charset="0"/>
              </a:rPr>
            </a:br>
            <a:r>
              <a:rPr lang="en-US" altLang="en-US" sz="2000" b="1">
                <a:latin typeface="Courier New" panose="02070309020205020404" pitchFamily="49" charset="0"/>
              </a:rPr>
              <a:t>where </a:t>
            </a:r>
            <a:br>
              <a:rPr lang="en-US" altLang="en-US" sz="2000" b="1">
                <a:latin typeface="Courier New" panose="02070309020205020404" pitchFamily="49" charset="0"/>
              </a:rPr>
            </a:br>
            <a:r>
              <a:rPr lang="en-US" altLang="en-US" sz="2000" b="1">
                <a:latin typeface="Courier New" panose="02070309020205020404" pitchFamily="49" charset="0"/>
              </a:rPr>
              <a:t>t.value = ‘database’ AND t.value = ‘AI’ AND t.value = ‘knowledge base’;</a:t>
            </a:r>
          </a:p>
          <a:p>
            <a:pPr>
              <a:spcBef>
                <a:spcPct val="50000"/>
              </a:spcBef>
              <a:buFontTx/>
              <a:buNone/>
            </a:pPr>
            <a:r>
              <a:rPr lang="en-US" altLang="en-US">
                <a:latin typeface="Arial" panose="020B0604020202020204" pitchFamily="34" charset="0"/>
              </a:rPr>
              <a:t>This SQL query will not match any record; t.value cannot be simultaneously equal to ‘database’, ‘AI’ and ‘knowledge base’</a:t>
            </a:r>
            <a:r>
              <a:rPr lang="en-US" altLang="en-US" sz="2000" b="1">
                <a:latin typeface="Courier New" panose="02070309020205020404" pitchFamily="49" charset="0"/>
              </a:rPr>
              <a:t>.</a:t>
            </a:r>
          </a:p>
          <a:p>
            <a:pPr eaLnBrk="1" hangingPunct="1">
              <a:spcBef>
                <a:spcPct val="30000"/>
              </a:spcBef>
              <a:buFontTx/>
              <a:buNone/>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We cannot simply replace the ‘OR’s of the last SQL query with ‘AND’s.</a:t>
            </a:r>
          </a:p>
          <a:p>
            <a:pPr>
              <a:spcBef>
                <a:spcPct val="50000"/>
              </a:spcBef>
              <a:buFontTx/>
              <a:buNone/>
            </a:pPr>
            <a:endParaRPr lang="en-US" alt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40"/>
          <p:cNvSpPr>
            <a:spLocks noChangeArrowheads="1"/>
          </p:cNvSpPr>
          <p:nvPr/>
        </p:nvSpPr>
        <p:spPr bwMode="auto">
          <a:xfrm>
            <a:off x="773114" y="411164"/>
            <a:ext cx="8548687" cy="57991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grpSp>
        <p:nvGrpSpPr>
          <p:cNvPr id="2" name="Group 27"/>
          <p:cNvGrpSpPr>
            <a:grpSpLocks/>
          </p:cNvGrpSpPr>
          <p:nvPr/>
        </p:nvGrpSpPr>
        <p:grpSpPr bwMode="auto">
          <a:xfrm>
            <a:off x="1025526" y="1625600"/>
            <a:ext cx="2728913" cy="762000"/>
            <a:chOff x="1378" y="1792"/>
            <a:chExt cx="1719" cy="480"/>
          </a:xfrm>
        </p:grpSpPr>
        <p:sp>
          <p:nvSpPr>
            <p:cNvPr id="17442" name="Text Box 3"/>
            <p:cNvSpPr txBox="1">
              <a:spLocks noChangeArrowheads="1"/>
            </p:cNvSpPr>
            <p:nvPr/>
          </p:nvSpPr>
          <p:spPr bwMode="auto">
            <a:xfrm>
              <a:off x="1378" y="1792"/>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7443" name="Text Box 4"/>
            <p:cNvSpPr txBox="1">
              <a:spLocks noChangeArrowheads="1"/>
            </p:cNvSpPr>
            <p:nvPr/>
          </p:nvSpPr>
          <p:spPr bwMode="auto">
            <a:xfrm>
              <a:off x="1931" y="1839"/>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a:solidFill>
                    <a:srgbClr val="000000"/>
                  </a:solidFill>
                  <a:latin typeface="Arial" panose="020B0604020202020204" pitchFamily="34" charset="0"/>
                </a:rPr>
                <a:t>× w</a:t>
              </a:r>
              <a:r>
                <a:rPr lang="en-US" altLang="en-US" sz="2800" i="1" baseline="-15000">
                  <a:solidFill>
                    <a:srgbClr val="000000"/>
                  </a:solidFill>
                  <a:latin typeface="Arial" panose="020B0604020202020204" pitchFamily="34" charset="0"/>
                </a:rPr>
                <a:t>iq</a:t>
              </a:r>
              <a:r>
                <a:rPr lang="en-US" altLang="en-US" sz="2800" i="1">
                  <a:solidFill>
                    <a:srgbClr val="000000"/>
                  </a:solidFill>
                  <a:latin typeface="Arial" panose="020B0604020202020204" pitchFamily="34" charset="0"/>
                </a:rPr>
                <a:t>)</a:t>
              </a:r>
            </a:p>
          </p:txBody>
        </p:sp>
        <p:sp>
          <p:nvSpPr>
            <p:cNvPr id="17444" name="Text Box 5"/>
            <p:cNvSpPr txBox="1">
              <a:spLocks noChangeArrowheads="1"/>
            </p:cNvSpPr>
            <p:nvPr/>
          </p:nvSpPr>
          <p:spPr bwMode="auto">
            <a:xfrm>
              <a:off x="1715" y="180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grpSp>
      <p:grpSp>
        <p:nvGrpSpPr>
          <p:cNvPr id="3" name="Group 28"/>
          <p:cNvGrpSpPr>
            <a:grpSpLocks/>
          </p:cNvGrpSpPr>
          <p:nvPr/>
        </p:nvGrpSpPr>
        <p:grpSpPr bwMode="auto">
          <a:xfrm>
            <a:off x="1025526" y="3408363"/>
            <a:ext cx="1762125" cy="762000"/>
            <a:chOff x="1381" y="2863"/>
            <a:chExt cx="1110" cy="480"/>
          </a:xfrm>
        </p:grpSpPr>
        <p:sp>
          <p:nvSpPr>
            <p:cNvPr id="17439" name="Text Box 6"/>
            <p:cNvSpPr txBox="1">
              <a:spLocks noChangeArrowheads="1"/>
            </p:cNvSpPr>
            <p:nvPr/>
          </p:nvSpPr>
          <p:spPr bwMode="auto">
            <a:xfrm>
              <a:off x="1381" y="2863"/>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7440" name="Text Box 8"/>
            <p:cNvSpPr txBox="1">
              <a:spLocks noChangeArrowheads="1"/>
            </p:cNvSpPr>
            <p:nvPr/>
          </p:nvSpPr>
          <p:spPr bwMode="auto">
            <a:xfrm>
              <a:off x="1934" y="2926"/>
              <a:ext cx="5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baseline="30000">
                  <a:solidFill>
                    <a:srgbClr val="000000"/>
                  </a:solidFill>
                  <a:latin typeface="Arial" panose="020B0604020202020204" pitchFamily="34" charset="0"/>
                </a:rPr>
                <a:t>2 </a:t>
              </a:r>
              <a:endParaRPr lang="en-US" altLang="en-US" sz="2800" i="1">
                <a:solidFill>
                  <a:srgbClr val="000000"/>
                </a:solidFill>
                <a:latin typeface="Arial" panose="020B0604020202020204" pitchFamily="34" charset="0"/>
              </a:endParaRPr>
            </a:p>
          </p:txBody>
        </p:sp>
        <p:sp>
          <p:nvSpPr>
            <p:cNvPr id="17441" name="Text Box 10"/>
            <p:cNvSpPr txBox="1">
              <a:spLocks noChangeArrowheads="1"/>
            </p:cNvSpPr>
            <p:nvPr/>
          </p:nvSpPr>
          <p:spPr bwMode="auto">
            <a:xfrm>
              <a:off x="1723" y="2889"/>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grpSp>
      <p:grpSp>
        <p:nvGrpSpPr>
          <p:cNvPr id="4" name="Group 29"/>
          <p:cNvGrpSpPr>
            <a:grpSpLocks/>
          </p:cNvGrpSpPr>
          <p:nvPr/>
        </p:nvGrpSpPr>
        <p:grpSpPr bwMode="auto">
          <a:xfrm>
            <a:off x="1025525" y="4073525"/>
            <a:ext cx="2622550" cy="762000"/>
            <a:chOff x="2525" y="2234"/>
            <a:chExt cx="1652" cy="480"/>
          </a:xfrm>
        </p:grpSpPr>
        <p:sp>
          <p:nvSpPr>
            <p:cNvPr id="17436" name="Text Box 7"/>
            <p:cNvSpPr txBox="1">
              <a:spLocks noChangeArrowheads="1"/>
            </p:cNvSpPr>
            <p:nvPr/>
          </p:nvSpPr>
          <p:spPr bwMode="auto">
            <a:xfrm>
              <a:off x="2525" y="2234"/>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7437" name="Text Box 9"/>
            <p:cNvSpPr txBox="1">
              <a:spLocks noChangeArrowheads="1"/>
            </p:cNvSpPr>
            <p:nvPr/>
          </p:nvSpPr>
          <p:spPr bwMode="auto">
            <a:xfrm>
              <a:off x="3011" y="2275"/>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rPr>
                <a:t>w</a:t>
              </a:r>
              <a:r>
                <a:rPr lang="en-US" altLang="en-US" sz="2800" i="1" baseline="-15000">
                  <a:solidFill>
                    <a:srgbClr val="000000"/>
                  </a:solidFill>
                  <a:latin typeface="Arial" panose="020B0604020202020204" pitchFamily="34" charset="0"/>
                </a:rPr>
                <a:t>iq </a:t>
              </a:r>
              <a:r>
                <a:rPr lang="en-US" altLang="en-US" sz="2800" i="1" baseline="30000">
                  <a:solidFill>
                    <a:srgbClr val="000000"/>
                  </a:solidFill>
                  <a:latin typeface="Arial" panose="020B0604020202020204" pitchFamily="34" charset="0"/>
                </a:rPr>
                <a:t>2</a:t>
              </a:r>
            </a:p>
          </p:txBody>
        </p:sp>
        <p:sp>
          <p:nvSpPr>
            <p:cNvPr id="17438" name="Text Box 11"/>
            <p:cNvSpPr txBox="1">
              <a:spLocks noChangeArrowheads="1"/>
            </p:cNvSpPr>
            <p:nvPr/>
          </p:nvSpPr>
          <p:spPr bwMode="auto">
            <a:xfrm>
              <a:off x="2877" y="2254"/>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grpSp>
      <p:sp>
        <p:nvSpPr>
          <p:cNvPr id="26638" name="Rectangle 14"/>
          <p:cNvSpPr>
            <a:spLocks noChangeArrowheads="1"/>
          </p:cNvSpPr>
          <p:nvPr/>
        </p:nvSpPr>
        <p:spPr bwMode="auto">
          <a:xfrm>
            <a:off x="1025526" y="5461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i="1" u="sng">
                <a:solidFill>
                  <a:srgbClr val="990000"/>
                </a:solidFill>
                <a:latin typeface="Comic Sans MS" panose="030F0702030302020204" pitchFamily="66" charset="0"/>
              </a:rPr>
              <a:t>q</a:t>
            </a:r>
            <a:r>
              <a:rPr lang="en-US" altLang="en-US" i="1">
                <a:solidFill>
                  <a:srgbClr val="990000"/>
                </a:solidFill>
                <a:latin typeface="Comic Sans MS" panose="030F0702030302020204" pitchFamily="66" charset="0"/>
              </a:rPr>
              <a:t> = (1.0, 0.6, 0.0, 0.0, 0.8)</a:t>
            </a:r>
          </a:p>
        </p:txBody>
      </p:sp>
      <p:grpSp>
        <p:nvGrpSpPr>
          <p:cNvPr id="5" name="Group 15"/>
          <p:cNvGrpSpPr>
            <a:grpSpLocks/>
          </p:cNvGrpSpPr>
          <p:nvPr/>
        </p:nvGrpSpPr>
        <p:grpSpPr bwMode="auto">
          <a:xfrm>
            <a:off x="1025526" y="4789489"/>
            <a:ext cx="4524375" cy="1463675"/>
            <a:chOff x="1822" y="3009"/>
            <a:chExt cx="2850" cy="922"/>
          </a:xfrm>
        </p:grpSpPr>
        <p:sp>
          <p:nvSpPr>
            <p:cNvPr id="17425" name="Text Box 16"/>
            <p:cNvSpPr txBox="1">
              <a:spLocks noChangeArrowheads="1"/>
            </p:cNvSpPr>
            <p:nvPr/>
          </p:nvSpPr>
          <p:spPr bwMode="auto">
            <a:xfrm>
              <a:off x="1873" y="3009"/>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7426" name="Text Box 17"/>
            <p:cNvSpPr txBox="1">
              <a:spLocks noChangeArrowheads="1"/>
            </p:cNvSpPr>
            <p:nvPr/>
          </p:nvSpPr>
          <p:spPr bwMode="auto">
            <a:xfrm>
              <a:off x="2426" y="3056"/>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a:solidFill>
                    <a:srgbClr val="000000"/>
                  </a:solidFill>
                  <a:latin typeface="Arial" panose="020B0604020202020204" pitchFamily="34" charset="0"/>
                </a:rPr>
                <a:t>× w</a:t>
              </a:r>
              <a:r>
                <a:rPr lang="en-US" altLang="en-US" sz="2800" i="1" baseline="-15000">
                  <a:solidFill>
                    <a:srgbClr val="000000"/>
                  </a:solidFill>
                  <a:latin typeface="Arial" panose="020B0604020202020204" pitchFamily="34" charset="0"/>
                </a:rPr>
                <a:t>iq</a:t>
              </a:r>
              <a:r>
                <a:rPr lang="en-US" altLang="en-US" sz="2800" i="1">
                  <a:solidFill>
                    <a:srgbClr val="000000"/>
                  </a:solidFill>
                  <a:latin typeface="Arial" panose="020B0604020202020204" pitchFamily="34" charset="0"/>
                </a:rPr>
                <a:t>)</a:t>
              </a:r>
            </a:p>
          </p:txBody>
        </p:sp>
        <p:sp>
          <p:nvSpPr>
            <p:cNvPr id="17427" name="Text Box 18"/>
            <p:cNvSpPr txBox="1">
              <a:spLocks noChangeArrowheads="1"/>
            </p:cNvSpPr>
            <p:nvPr/>
          </p:nvSpPr>
          <p:spPr bwMode="auto">
            <a:xfrm>
              <a:off x="2210" y="3024"/>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sp>
          <p:nvSpPr>
            <p:cNvPr id="17428" name="Text Box 19"/>
            <p:cNvSpPr txBox="1">
              <a:spLocks noChangeArrowheads="1"/>
            </p:cNvSpPr>
            <p:nvPr/>
          </p:nvSpPr>
          <p:spPr bwMode="auto">
            <a:xfrm>
              <a:off x="1902" y="3440"/>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7429" name="Text Box 20"/>
            <p:cNvSpPr txBox="1">
              <a:spLocks noChangeArrowheads="1"/>
            </p:cNvSpPr>
            <p:nvPr/>
          </p:nvSpPr>
          <p:spPr bwMode="auto">
            <a:xfrm>
              <a:off x="3020" y="3451"/>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7430" name="Text Box 21"/>
            <p:cNvSpPr txBox="1">
              <a:spLocks noChangeArrowheads="1"/>
            </p:cNvSpPr>
            <p:nvPr/>
          </p:nvSpPr>
          <p:spPr bwMode="auto">
            <a:xfrm>
              <a:off x="2455" y="3503"/>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baseline="30000">
                  <a:solidFill>
                    <a:srgbClr val="000000"/>
                  </a:solidFill>
                  <a:latin typeface="Arial" panose="020B0604020202020204" pitchFamily="34" charset="0"/>
                </a:rPr>
                <a:t>2 </a:t>
              </a:r>
              <a:r>
                <a:rPr lang="en-US" altLang="en-US" sz="2800" i="1">
                  <a:solidFill>
                    <a:srgbClr val="000000"/>
                  </a:solidFill>
                  <a:latin typeface="Arial" panose="020B0604020202020204" pitchFamily="34" charset="0"/>
                </a:rPr>
                <a:t>×</a:t>
              </a:r>
            </a:p>
          </p:txBody>
        </p:sp>
        <p:sp>
          <p:nvSpPr>
            <p:cNvPr id="17431" name="Text Box 22"/>
            <p:cNvSpPr txBox="1">
              <a:spLocks noChangeArrowheads="1"/>
            </p:cNvSpPr>
            <p:nvPr/>
          </p:nvSpPr>
          <p:spPr bwMode="auto">
            <a:xfrm>
              <a:off x="3506" y="3492"/>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rPr>
                <a:t>w</a:t>
              </a:r>
              <a:r>
                <a:rPr lang="en-US" altLang="en-US" sz="2800" i="1" baseline="-15000">
                  <a:solidFill>
                    <a:srgbClr val="000000"/>
                  </a:solidFill>
                  <a:latin typeface="Arial" panose="020B0604020202020204" pitchFamily="34" charset="0"/>
                </a:rPr>
                <a:t>iq </a:t>
              </a:r>
              <a:r>
                <a:rPr lang="en-US" altLang="en-US" sz="2800" i="1" baseline="30000">
                  <a:solidFill>
                    <a:srgbClr val="000000"/>
                  </a:solidFill>
                  <a:latin typeface="Arial" panose="020B0604020202020204" pitchFamily="34" charset="0"/>
                </a:rPr>
                <a:t>2</a:t>
              </a:r>
            </a:p>
          </p:txBody>
        </p:sp>
        <p:sp>
          <p:nvSpPr>
            <p:cNvPr id="17432" name="Text Box 23"/>
            <p:cNvSpPr txBox="1">
              <a:spLocks noChangeArrowheads="1"/>
            </p:cNvSpPr>
            <p:nvPr/>
          </p:nvSpPr>
          <p:spPr bwMode="auto">
            <a:xfrm>
              <a:off x="2244" y="346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sp>
          <p:nvSpPr>
            <p:cNvPr id="17433" name="Text Box 24"/>
            <p:cNvSpPr txBox="1">
              <a:spLocks noChangeArrowheads="1"/>
            </p:cNvSpPr>
            <p:nvPr/>
          </p:nvSpPr>
          <p:spPr bwMode="auto">
            <a:xfrm>
              <a:off x="3372" y="347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sp>
          <p:nvSpPr>
            <p:cNvPr id="17434" name="Freeform 25"/>
            <p:cNvSpPr>
              <a:spLocks/>
            </p:cNvSpPr>
            <p:nvPr/>
          </p:nvSpPr>
          <p:spPr bwMode="auto">
            <a:xfrm>
              <a:off x="1822" y="3478"/>
              <a:ext cx="2188" cy="356"/>
            </a:xfrm>
            <a:custGeom>
              <a:avLst/>
              <a:gdLst>
                <a:gd name="T0" fmla="*/ 0 w 2188"/>
                <a:gd name="T1" fmla="*/ 238 h 356"/>
                <a:gd name="T2" fmla="*/ 21 w 2188"/>
                <a:gd name="T3" fmla="*/ 212 h 356"/>
                <a:gd name="T4" fmla="*/ 72 w 2188"/>
                <a:gd name="T5" fmla="*/ 356 h 356"/>
                <a:gd name="T6" fmla="*/ 206 w 2188"/>
                <a:gd name="T7" fmla="*/ 0 h 356"/>
                <a:gd name="T8" fmla="*/ 2188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17435" name="Line 26"/>
            <p:cNvSpPr>
              <a:spLocks noChangeShapeType="1"/>
            </p:cNvSpPr>
            <p:nvPr/>
          </p:nvSpPr>
          <p:spPr bwMode="auto">
            <a:xfrm>
              <a:off x="1894" y="3401"/>
              <a:ext cx="21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sp>
        <p:nvSpPr>
          <p:cNvPr id="17416" name="Text Box 30"/>
          <p:cNvSpPr txBox="1">
            <a:spLocks noChangeArrowheads="1"/>
          </p:cNvSpPr>
          <p:nvPr/>
        </p:nvSpPr>
        <p:spPr bwMode="auto">
          <a:xfrm>
            <a:off x="4487863" y="1295400"/>
            <a:ext cx="392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endParaRPr lang="en-GB" altLang="en-US">
              <a:solidFill>
                <a:srgbClr val="000000"/>
              </a:solidFill>
            </a:endParaRPr>
          </a:p>
        </p:txBody>
      </p:sp>
      <p:sp>
        <p:nvSpPr>
          <p:cNvPr id="26655" name="Text Box 31"/>
          <p:cNvSpPr txBox="1">
            <a:spLocks noChangeArrowheads="1"/>
          </p:cNvSpPr>
          <p:nvPr/>
        </p:nvSpPr>
        <p:spPr bwMode="auto">
          <a:xfrm>
            <a:off x="1025525" y="1181100"/>
            <a:ext cx="7856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u="sng">
                <a:solidFill>
                  <a:srgbClr val="FF5050"/>
                </a:solidFill>
                <a:latin typeface="Comic Sans MS" panose="030F0702030302020204" pitchFamily="66" charset="0"/>
              </a:rPr>
              <a:t>d</a:t>
            </a:r>
            <a:r>
              <a:rPr lang="en-US" altLang="en-US" i="1" baseline="-15000">
                <a:solidFill>
                  <a:srgbClr val="FF5050"/>
                </a:solidFill>
                <a:latin typeface="Comic Sans MS" panose="030F0702030302020204" pitchFamily="66" charset="0"/>
              </a:rPr>
              <a:t>1 </a:t>
            </a:r>
            <a:r>
              <a:rPr lang="en-US" altLang="en-US" i="1">
                <a:solidFill>
                  <a:srgbClr val="FF5050"/>
                </a:solidFill>
                <a:latin typeface="Comic Sans MS" panose="030F0702030302020204" pitchFamily="66" charset="0"/>
              </a:rPr>
              <a:t>= (0.8, 0.8, 0.0, 0.0, 0.2)	Jam pud recipe</a:t>
            </a:r>
          </a:p>
        </p:txBody>
      </p:sp>
      <p:sp>
        <p:nvSpPr>
          <p:cNvPr id="26656" name="Text Box 32"/>
          <p:cNvSpPr txBox="1">
            <a:spLocks noChangeArrowheads="1"/>
          </p:cNvSpPr>
          <p:nvPr/>
        </p:nvSpPr>
        <p:spPr bwMode="auto">
          <a:xfrm>
            <a:off x="1349376" y="2409826"/>
            <a:ext cx="69961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0.8×1.0 + 0.8×0.6 + 0.0×0.0 + 0.0×0.0 + 0.2×0.8</a:t>
            </a:r>
          </a:p>
          <a:p>
            <a:pPr eaLnBrk="0" hangingPunct="0">
              <a:spcBef>
                <a:spcPct val="50000"/>
              </a:spcBef>
              <a:buFontTx/>
              <a:buNone/>
            </a:pPr>
            <a:r>
              <a:rPr lang="en-US" altLang="en-US">
                <a:solidFill>
                  <a:srgbClr val="009900"/>
                </a:solidFill>
                <a:latin typeface="Comic Sans MS" panose="030F0702030302020204" pitchFamily="66" charset="0"/>
              </a:rPr>
              <a:t>= 1.44</a:t>
            </a:r>
            <a:endParaRPr lang="en-US" altLang="en-US">
              <a:solidFill>
                <a:srgbClr val="000000"/>
              </a:solidFill>
              <a:latin typeface="Comic Sans MS" panose="030F0702030302020204" pitchFamily="66" charset="0"/>
            </a:endParaRPr>
          </a:p>
        </p:txBody>
      </p:sp>
      <p:sp>
        <p:nvSpPr>
          <p:cNvPr id="26657" name="Text Box 33"/>
          <p:cNvSpPr txBox="1">
            <a:spLocks noChangeArrowheads="1"/>
          </p:cNvSpPr>
          <p:nvPr/>
        </p:nvSpPr>
        <p:spPr bwMode="auto">
          <a:xfrm>
            <a:off x="3003550" y="3646488"/>
            <a:ext cx="6269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0.8</a:t>
            </a:r>
            <a:r>
              <a:rPr lang="en-US" altLang="en-US" baseline="30000">
                <a:solidFill>
                  <a:srgbClr val="000000"/>
                </a:solidFill>
                <a:latin typeface="Comic Sans MS" panose="030F0702030302020204" pitchFamily="66" charset="0"/>
              </a:rPr>
              <a:t>2</a:t>
            </a:r>
            <a:r>
              <a:rPr lang="en-US" altLang="en-US">
                <a:solidFill>
                  <a:srgbClr val="000000"/>
                </a:solidFill>
                <a:latin typeface="Comic Sans MS" panose="030F0702030302020204" pitchFamily="66" charset="0"/>
              </a:rPr>
              <a:t> + 0.8</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+ 0.2</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 </a:t>
            </a:r>
            <a:r>
              <a:rPr lang="en-US" altLang="en-US">
                <a:solidFill>
                  <a:srgbClr val="009900"/>
                </a:solidFill>
                <a:latin typeface="Comic Sans MS" panose="030F0702030302020204" pitchFamily="66" charset="0"/>
              </a:rPr>
              <a:t>1.32</a:t>
            </a:r>
            <a:endParaRPr lang="en-US" altLang="en-US">
              <a:solidFill>
                <a:srgbClr val="000000"/>
              </a:solidFill>
              <a:latin typeface="Comic Sans MS" panose="030F0702030302020204" pitchFamily="66" charset="0"/>
            </a:endParaRPr>
          </a:p>
        </p:txBody>
      </p:sp>
      <p:sp>
        <p:nvSpPr>
          <p:cNvPr id="26658" name="Text Box 34"/>
          <p:cNvSpPr txBox="1">
            <a:spLocks noChangeArrowheads="1"/>
          </p:cNvSpPr>
          <p:nvPr/>
        </p:nvSpPr>
        <p:spPr bwMode="auto">
          <a:xfrm>
            <a:off x="2992439" y="4225925"/>
            <a:ext cx="6269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1.0</a:t>
            </a:r>
            <a:r>
              <a:rPr lang="en-US" altLang="en-US" baseline="30000">
                <a:solidFill>
                  <a:srgbClr val="000000"/>
                </a:solidFill>
                <a:latin typeface="Comic Sans MS" panose="030F0702030302020204" pitchFamily="66" charset="0"/>
              </a:rPr>
              <a:t>2</a:t>
            </a:r>
            <a:r>
              <a:rPr lang="en-US" altLang="en-US">
                <a:solidFill>
                  <a:srgbClr val="000000"/>
                </a:solidFill>
                <a:latin typeface="Comic Sans MS" panose="030F0702030302020204" pitchFamily="66" charset="0"/>
              </a:rPr>
              <a:t> + 0.6</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+ 0.8</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 </a:t>
            </a:r>
            <a:r>
              <a:rPr lang="en-US" altLang="en-US">
                <a:solidFill>
                  <a:srgbClr val="009900"/>
                </a:solidFill>
                <a:latin typeface="Comic Sans MS" panose="030F0702030302020204" pitchFamily="66" charset="0"/>
              </a:rPr>
              <a:t>2.0</a:t>
            </a:r>
            <a:endParaRPr lang="en-US" altLang="en-US">
              <a:solidFill>
                <a:srgbClr val="000000"/>
              </a:solidFill>
              <a:latin typeface="Comic Sans MS" panose="030F0702030302020204" pitchFamily="66" charset="0"/>
            </a:endParaRPr>
          </a:p>
        </p:txBody>
      </p:sp>
      <p:grpSp>
        <p:nvGrpSpPr>
          <p:cNvPr id="6" name="Group 39"/>
          <p:cNvGrpSpPr>
            <a:grpSpLocks/>
          </p:cNvGrpSpPr>
          <p:nvPr/>
        </p:nvGrpSpPr>
        <p:grpSpPr bwMode="auto">
          <a:xfrm>
            <a:off x="4932364" y="5024437"/>
            <a:ext cx="3557587" cy="1015999"/>
            <a:chOff x="2747" y="3165"/>
            <a:chExt cx="2241" cy="640"/>
          </a:xfrm>
        </p:grpSpPr>
        <p:sp>
          <p:nvSpPr>
            <p:cNvPr id="17422" name="Text Box 35"/>
            <p:cNvSpPr txBox="1">
              <a:spLocks noChangeArrowheads="1"/>
            </p:cNvSpPr>
            <p:nvPr/>
          </p:nvSpPr>
          <p:spPr bwMode="auto">
            <a:xfrm>
              <a:off x="2747" y="3165"/>
              <a:ext cx="224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a:t>
              </a:r>
              <a:r>
                <a:rPr lang="en-US" altLang="en-US">
                  <a:solidFill>
                    <a:srgbClr val="009900"/>
                  </a:solidFill>
                  <a:latin typeface="Comic Sans MS" panose="030F0702030302020204" pitchFamily="66" charset="0"/>
                </a:rPr>
                <a:t>1.44</a:t>
              </a:r>
              <a:r>
                <a:rPr lang="en-US" altLang="en-US">
                  <a:solidFill>
                    <a:srgbClr val="000000"/>
                  </a:solidFill>
                  <a:latin typeface="Comic Sans MS" panose="030F0702030302020204" pitchFamily="66" charset="0"/>
                </a:rPr>
                <a:t>	      = </a:t>
              </a:r>
              <a:r>
                <a:rPr lang="en-US" altLang="en-US">
                  <a:solidFill>
                    <a:srgbClr val="FF5050"/>
                  </a:solidFill>
                  <a:latin typeface="Comic Sans MS" panose="030F0702030302020204" pitchFamily="66" charset="0"/>
                </a:rPr>
                <a:t>0.89</a:t>
              </a:r>
              <a:endParaRPr lang="en-US" altLang="en-US" baseline="30000">
                <a:solidFill>
                  <a:srgbClr val="FF5050"/>
                </a:solidFill>
                <a:latin typeface="Comic Sans MS" panose="030F0702030302020204" pitchFamily="66" charset="0"/>
              </a:endParaRPr>
            </a:p>
            <a:p>
              <a:pPr eaLnBrk="0" hangingPunct="0">
                <a:spcBef>
                  <a:spcPct val="50000"/>
                </a:spcBef>
                <a:buFontTx/>
                <a:buNone/>
              </a:pPr>
              <a:r>
                <a:rPr lang="en-US" altLang="en-US">
                  <a:solidFill>
                    <a:srgbClr val="000000"/>
                  </a:solidFill>
                  <a:latin typeface="Comic Sans MS" panose="030F0702030302020204" pitchFamily="66" charset="0"/>
                </a:rPr>
                <a:t>   </a:t>
              </a:r>
              <a:r>
                <a:rPr lang="en-US" altLang="en-US">
                  <a:solidFill>
                    <a:srgbClr val="009900"/>
                  </a:solidFill>
                  <a:latin typeface="Comic Sans MS" panose="030F0702030302020204" pitchFamily="66" charset="0"/>
                </a:rPr>
                <a:t>1.32</a:t>
              </a:r>
              <a:r>
                <a:rPr lang="en-US" altLang="en-US" baseline="30000">
                  <a:solidFill>
                    <a:srgbClr val="000000"/>
                  </a:solidFill>
                  <a:latin typeface="Comic Sans MS" panose="030F0702030302020204" pitchFamily="66" charset="0"/>
                </a:rPr>
                <a:t> </a:t>
              </a:r>
              <a:r>
                <a:rPr lang="en-US" altLang="en-US">
                  <a:solidFill>
                    <a:srgbClr val="000000"/>
                  </a:solidFill>
                  <a:latin typeface="Comic Sans MS" panose="030F0702030302020204" pitchFamily="66" charset="0"/>
                </a:rPr>
                <a:t>× </a:t>
              </a:r>
              <a:r>
                <a:rPr lang="en-US" altLang="en-US">
                  <a:solidFill>
                    <a:srgbClr val="009900"/>
                  </a:solidFill>
                  <a:latin typeface="Comic Sans MS" panose="030F0702030302020204" pitchFamily="66" charset="0"/>
                </a:rPr>
                <a:t>2.0</a:t>
              </a:r>
              <a:endParaRPr lang="en-US" altLang="en-US">
                <a:solidFill>
                  <a:srgbClr val="000000"/>
                </a:solidFill>
                <a:latin typeface="Comic Sans MS" panose="030F0702030302020204" pitchFamily="66" charset="0"/>
              </a:endParaRPr>
            </a:p>
          </p:txBody>
        </p:sp>
        <p:sp>
          <p:nvSpPr>
            <p:cNvPr id="17423" name="Line 36"/>
            <p:cNvSpPr>
              <a:spLocks noChangeShapeType="1"/>
            </p:cNvSpPr>
            <p:nvPr/>
          </p:nvSpPr>
          <p:spPr bwMode="auto">
            <a:xfrm>
              <a:off x="2978" y="3411"/>
              <a:ext cx="10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7424" name="Freeform 37"/>
            <p:cNvSpPr>
              <a:spLocks/>
            </p:cNvSpPr>
            <p:nvPr/>
          </p:nvSpPr>
          <p:spPr bwMode="auto">
            <a:xfrm>
              <a:off x="2833" y="3494"/>
              <a:ext cx="1198" cy="248"/>
            </a:xfrm>
            <a:custGeom>
              <a:avLst/>
              <a:gdLst>
                <a:gd name="T0" fmla="*/ 0 w 1198"/>
                <a:gd name="T1" fmla="*/ 175 h 248"/>
                <a:gd name="T2" fmla="*/ 26 w 1198"/>
                <a:gd name="T3" fmla="*/ 160 h 248"/>
                <a:gd name="T4" fmla="*/ 52 w 1198"/>
                <a:gd name="T5" fmla="*/ 248 h 248"/>
                <a:gd name="T6" fmla="*/ 124 w 1198"/>
                <a:gd name="T7" fmla="*/ 0 h 248"/>
                <a:gd name="T8" fmla="*/ 1198 w 1198"/>
                <a:gd name="T9" fmla="*/ 0 h 248"/>
                <a:gd name="T10" fmla="*/ 0 60000 65536"/>
                <a:gd name="T11" fmla="*/ 0 60000 65536"/>
                <a:gd name="T12" fmla="*/ 0 60000 65536"/>
                <a:gd name="T13" fmla="*/ 0 60000 65536"/>
                <a:gd name="T14" fmla="*/ 0 60000 65536"/>
                <a:gd name="T15" fmla="*/ 0 w 1198"/>
                <a:gd name="T16" fmla="*/ 0 h 248"/>
                <a:gd name="T17" fmla="*/ 1198 w 1198"/>
                <a:gd name="T18" fmla="*/ 248 h 248"/>
              </a:gdLst>
              <a:ahLst/>
              <a:cxnLst>
                <a:cxn ang="T10">
                  <a:pos x="T0" y="T1"/>
                </a:cxn>
                <a:cxn ang="T11">
                  <a:pos x="T2" y="T3"/>
                </a:cxn>
                <a:cxn ang="T12">
                  <a:pos x="T4" y="T5"/>
                </a:cxn>
                <a:cxn ang="T13">
                  <a:pos x="T6" y="T7"/>
                </a:cxn>
                <a:cxn ang="T14">
                  <a:pos x="T8" y="T9"/>
                </a:cxn>
              </a:cxnLst>
              <a:rect l="T15" t="T16" r="T17" b="T18"/>
              <a:pathLst>
                <a:path w="1198" h="248">
                  <a:moveTo>
                    <a:pt x="0" y="175"/>
                  </a:moveTo>
                  <a:lnTo>
                    <a:pt x="26" y="160"/>
                  </a:lnTo>
                  <a:lnTo>
                    <a:pt x="52" y="248"/>
                  </a:lnTo>
                  <a:lnTo>
                    <a:pt x="124" y="0"/>
                  </a:lnTo>
                  <a:lnTo>
                    <a:pt x="119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6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65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autoUpdateAnimBg="0"/>
      <p:bldP spid="26655" grpId="0" autoUpdateAnimBg="0"/>
      <p:bldP spid="26656" grpId="0" autoUpdateAnimBg="0"/>
      <p:bldP spid="26657" grpId="0" autoUpdateAnimBg="0"/>
      <p:bldP spid="2665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7"/>
          <p:cNvSpPr>
            <a:spLocks noChangeArrowheads="1"/>
          </p:cNvSpPr>
          <p:nvPr/>
        </p:nvSpPr>
        <p:spPr bwMode="auto">
          <a:xfrm>
            <a:off x="773114" y="411164"/>
            <a:ext cx="8548687" cy="57991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grpSp>
        <p:nvGrpSpPr>
          <p:cNvPr id="2" name="Group 2"/>
          <p:cNvGrpSpPr>
            <a:grpSpLocks/>
          </p:cNvGrpSpPr>
          <p:nvPr/>
        </p:nvGrpSpPr>
        <p:grpSpPr bwMode="auto">
          <a:xfrm>
            <a:off x="1025526" y="1625600"/>
            <a:ext cx="2728913" cy="762000"/>
            <a:chOff x="1378" y="1792"/>
            <a:chExt cx="1719" cy="480"/>
          </a:xfrm>
        </p:grpSpPr>
        <p:sp>
          <p:nvSpPr>
            <p:cNvPr id="18467" name="Text Box 3"/>
            <p:cNvSpPr txBox="1">
              <a:spLocks noChangeArrowheads="1"/>
            </p:cNvSpPr>
            <p:nvPr/>
          </p:nvSpPr>
          <p:spPr bwMode="auto">
            <a:xfrm>
              <a:off x="1378" y="1792"/>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8468" name="Text Box 4"/>
            <p:cNvSpPr txBox="1">
              <a:spLocks noChangeArrowheads="1"/>
            </p:cNvSpPr>
            <p:nvPr/>
          </p:nvSpPr>
          <p:spPr bwMode="auto">
            <a:xfrm>
              <a:off x="1931" y="1839"/>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a:solidFill>
                    <a:srgbClr val="000000"/>
                  </a:solidFill>
                  <a:latin typeface="Arial" panose="020B0604020202020204" pitchFamily="34" charset="0"/>
                </a:rPr>
                <a:t>× w</a:t>
              </a:r>
              <a:r>
                <a:rPr lang="en-US" altLang="en-US" sz="2800" i="1" baseline="-15000">
                  <a:solidFill>
                    <a:srgbClr val="000000"/>
                  </a:solidFill>
                  <a:latin typeface="Arial" panose="020B0604020202020204" pitchFamily="34" charset="0"/>
                </a:rPr>
                <a:t>iq</a:t>
              </a:r>
              <a:r>
                <a:rPr lang="en-US" altLang="en-US" sz="2800" i="1">
                  <a:solidFill>
                    <a:srgbClr val="000000"/>
                  </a:solidFill>
                  <a:latin typeface="Arial" panose="020B0604020202020204" pitchFamily="34" charset="0"/>
                </a:rPr>
                <a:t>)</a:t>
              </a:r>
            </a:p>
          </p:txBody>
        </p:sp>
        <p:sp>
          <p:nvSpPr>
            <p:cNvPr id="18469" name="Text Box 5"/>
            <p:cNvSpPr txBox="1">
              <a:spLocks noChangeArrowheads="1"/>
            </p:cNvSpPr>
            <p:nvPr/>
          </p:nvSpPr>
          <p:spPr bwMode="auto">
            <a:xfrm>
              <a:off x="1715" y="180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grpSp>
      <p:grpSp>
        <p:nvGrpSpPr>
          <p:cNvPr id="3" name="Group 6"/>
          <p:cNvGrpSpPr>
            <a:grpSpLocks/>
          </p:cNvGrpSpPr>
          <p:nvPr/>
        </p:nvGrpSpPr>
        <p:grpSpPr bwMode="auto">
          <a:xfrm>
            <a:off x="1025526" y="3408363"/>
            <a:ext cx="1762125" cy="762000"/>
            <a:chOff x="1381" y="2863"/>
            <a:chExt cx="1110" cy="480"/>
          </a:xfrm>
        </p:grpSpPr>
        <p:sp>
          <p:nvSpPr>
            <p:cNvPr id="18464" name="Text Box 7"/>
            <p:cNvSpPr txBox="1">
              <a:spLocks noChangeArrowheads="1"/>
            </p:cNvSpPr>
            <p:nvPr/>
          </p:nvSpPr>
          <p:spPr bwMode="auto">
            <a:xfrm>
              <a:off x="1381" y="2863"/>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8465" name="Text Box 8"/>
            <p:cNvSpPr txBox="1">
              <a:spLocks noChangeArrowheads="1"/>
            </p:cNvSpPr>
            <p:nvPr/>
          </p:nvSpPr>
          <p:spPr bwMode="auto">
            <a:xfrm>
              <a:off x="1934" y="2926"/>
              <a:ext cx="5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baseline="30000">
                  <a:solidFill>
                    <a:srgbClr val="000000"/>
                  </a:solidFill>
                  <a:latin typeface="Arial" panose="020B0604020202020204" pitchFamily="34" charset="0"/>
                </a:rPr>
                <a:t>2 </a:t>
              </a:r>
              <a:endParaRPr lang="en-US" altLang="en-US" sz="2800" i="1">
                <a:solidFill>
                  <a:srgbClr val="000000"/>
                </a:solidFill>
                <a:latin typeface="Arial" panose="020B0604020202020204" pitchFamily="34" charset="0"/>
              </a:endParaRPr>
            </a:p>
          </p:txBody>
        </p:sp>
        <p:sp>
          <p:nvSpPr>
            <p:cNvPr id="18466" name="Text Box 9"/>
            <p:cNvSpPr txBox="1">
              <a:spLocks noChangeArrowheads="1"/>
            </p:cNvSpPr>
            <p:nvPr/>
          </p:nvSpPr>
          <p:spPr bwMode="auto">
            <a:xfrm>
              <a:off x="1723" y="2889"/>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grpSp>
      <p:grpSp>
        <p:nvGrpSpPr>
          <p:cNvPr id="4" name="Group 10"/>
          <p:cNvGrpSpPr>
            <a:grpSpLocks/>
          </p:cNvGrpSpPr>
          <p:nvPr/>
        </p:nvGrpSpPr>
        <p:grpSpPr bwMode="auto">
          <a:xfrm>
            <a:off x="1025525" y="4073525"/>
            <a:ext cx="2622550" cy="762000"/>
            <a:chOff x="2525" y="2234"/>
            <a:chExt cx="1652" cy="480"/>
          </a:xfrm>
        </p:grpSpPr>
        <p:sp>
          <p:nvSpPr>
            <p:cNvPr id="18461" name="Text Box 11"/>
            <p:cNvSpPr txBox="1">
              <a:spLocks noChangeArrowheads="1"/>
            </p:cNvSpPr>
            <p:nvPr/>
          </p:nvSpPr>
          <p:spPr bwMode="auto">
            <a:xfrm>
              <a:off x="2525" y="2234"/>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8462" name="Text Box 12"/>
            <p:cNvSpPr txBox="1">
              <a:spLocks noChangeArrowheads="1"/>
            </p:cNvSpPr>
            <p:nvPr/>
          </p:nvSpPr>
          <p:spPr bwMode="auto">
            <a:xfrm>
              <a:off x="3011" y="2275"/>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rPr>
                <a:t>w</a:t>
              </a:r>
              <a:r>
                <a:rPr lang="en-US" altLang="en-US" sz="2800" i="1" baseline="-15000">
                  <a:solidFill>
                    <a:srgbClr val="000000"/>
                  </a:solidFill>
                  <a:latin typeface="Arial" panose="020B0604020202020204" pitchFamily="34" charset="0"/>
                </a:rPr>
                <a:t>iq </a:t>
              </a:r>
              <a:r>
                <a:rPr lang="en-US" altLang="en-US" sz="2800" i="1" baseline="30000">
                  <a:solidFill>
                    <a:srgbClr val="000000"/>
                  </a:solidFill>
                  <a:latin typeface="Arial" panose="020B0604020202020204" pitchFamily="34" charset="0"/>
                </a:rPr>
                <a:t>2</a:t>
              </a:r>
            </a:p>
          </p:txBody>
        </p:sp>
        <p:sp>
          <p:nvSpPr>
            <p:cNvPr id="18463" name="Text Box 13"/>
            <p:cNvSpPr txBox="1">
              <a:spLocks noChangeArrowheads="1"/>
            </p:cNvSpPr>
            <p:nvPr/>
          </p:nvSpPr>
          <p:spPr bwMode="auto">
            <a:xfrm>
              <a:off x="2877" y="2254"/>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grpSp>
      <p:sp>
        <p:nvSpPr>
          <p:cNvPr id="27662" name="Rectangle 14"/>
          <p:cNvSpPr>
            <a:spLocks noChangeArrowheads="1"/>
          </p:cNvSpPr>
          <p:nvPr/>
        </p:nvSpPr>
        <p:spPr bwMode="auto">
          <a:xfrm>
            <a:off x="1025526" y="5461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i="1" u="sng">
                <a:solidFill>
                  <a:srgbClr val="990000"/>
                </a:solidFill>
                <a:latin typeface="Comic Sans MS" panose="030F0702030302020204" pitchFamily="66" charset="0"/>
              </a:rPr>
              <a:t>q</a:t>
            </a:r>
            <a:r>
              <a:rPr lang="en-US" altLang="en-US" i="1">
                <a:solidFill>
                  <a:srgbClr val="990000"/>
                </a:solidFill>
                <a:latin typeface="Comic Sans MS" panose="030F0702030302020204" pitchFamily="66" charset="0"/>
              </a:rPr>
              <a:t> = (1.0, 0.6, 0.0, 0.0, 0.8)</a:t>
            </a:r>
          </a:p>
        </p:txBody>
      </p:sp>
      <p:grpSp>
        <p:nvGrpSpPr>
          <p:cNvPr id="5" name="Group 15"/>
          <p:cNvGrpSpPr>
            <a:grpSpLocks/>
          </p:cNvGrpSpPr>
          <p:nvPr/>
        </p:nvGrpSpPr>
        <p:grpSpPr bwMode="auto">
          <a:xfrm>
            <a:off x="1025526" y="4789489"/>
            <a:ext cx="4524375" cy="1463675"/>
            <a:chOff x="1822" y="3009"/>
            <a:chExt cx="2850" cy="922"/>
          </a:xfrm>
        </p:grpSpPr>
        <p:sp>
          <p:nvSpPr>
            <p:cNvPr id="18450" name="Text Box 16"/>
            <p:cNvSpPr txBox="1">
              <a:spLocks noChangeArrowheads="1"/>
            </p:cNvSpPr>
            <p:nvPr/>
          </p:nvSpPr>
          <p:spPr bwMode="auto">
            <a:xfrm>
              <a:off x="1873" y="3009"/>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8451" name="Text Box 17"/>
            <p:cNvSpPr txBox="1">
              <a:spLocks noChangeArrowheads="1"/>
            </p:cNvSpPr>
            <p:nvPr/>
          </p:nvSpPr>
          <p:spPr bwMode="auto">
            <a:xfrm>
              <a:off x="2426" y="3056"/>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a:solidFill>
                    <a:srgbClr val="000000"/>
                  </a:solidFill>
                  <a:latin typeface="Arial" panose="020B0604020202020204" pitchFamily="34" charset="0"/>
                </a:rPr>
                <a:t>× w</a:t>
              </a:r>
              <a:r>
                <a:rPr lang="en-US" altLang="en-US" sz="2800" i="1" baseline="-15000">
                  <a:solidFill>
                    <a:srgbClr val="000000"/>
                  </a:solidFill>
                  <a:latin typeface="Arial" panose="020B0604020202020204" pitchFamily="34" charset="0"/>
                </a:rPr>
                <a:t>iq</a:t>
              </a:r>
              <a:r>
                <a:rPr lang="en-US" altLang="en-US" sz="2800" i="1">
                  <a:solidFill>
                    <a:srgbClr val="000000"/>
                  </a:solidFill>
                  <a:latin typeface="Arial" panose="020B0604020202020204" pitchFamily="34" charset="0"/>
                </a:rPr>
                <a:t>)</a:t>
              </a:r>
            </a:p>
          </p:txBody>
        </p:sp>
        <p:sp>
          <p:nvSpPr>
            <p:cNvPr id="18452" name="Text Box 18"/>
            <p:cNvSpPr txBox="1">
              <a:spLocks noChangeArrowheads="1"/>
            </p:cNvSpPr>
            <p:nvPr/>
          </p:nvSpPr>
          <p:spPr bwMode="auto">
            <a:xfrm>
              <a:off x="2210" y="3024"/>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sp>
          <p:nvSpPr>
            <p:cNvPr id="18453" name="Text Box 19"/>
            <p:cNvSpPr txBox="1">
              <a:spLocks noChangeArrowheads="1"/>
            </p:cNvSpPr>
            <p:nvPr/>
          </p:nvSpPr>
          <p:spPr bwMode="auto">
            <a:xfrm>
              <a:off x="1902" y="3440"/>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8454" name="Text Box 20"/>
            <p:cNvSpPr txBox="1">
              <a:spLocks noChangeArrowheads="1"/>
            </p:cNvSpPr>
            <p:nvPr/>
          </p:nvSpPr>
          <p:spPr bwMode="auto">
            <a:xfrm>
              <a:off x="3020" y="3451"/>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8455" name="Text Box 21"/>
            <p:cNvSpPr txBox="1">
              <a:spLocks noChangeArrowheads="1"/>
            </p:cNvSpPr>
            <p:nvPr/>
          </p:nvSpPr>
          <p:spPr bwMode="auto">
            <a:xfrm>
              <a:off x="2455" y="3503"/>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baseline="30000">
                  <a:solidFill>
                    <a:srgbClr val="000000"/>
                  </a:solidFill>
                  <a:latin typeface="Arial" panose="020B0604020202020204" pitchFamily="34" charset="0"/>
                </a:rPr>
                <a:t>2 </a:t>
              </a:r>
              <a:r>
                <a:rPr lang="en-US" altLang="en-US" sz="2800" i="1">
                  <a:solidFill>
                    <a:srgbClr val="000000"/>
                  </a:solidFill>
                  <a:latin typeface="Arial" panose="020B0604020202020204" pitchFamily="34" charset="0"/>
                </a:rPr>
                <a:t>×</a:t>
              </a:r>
            </a:p>
          </p:txBody>
        </p:sp>
        <p:sp>
          <p:nvSpPr>
            <p:cNvPr id="18456" name="Text Box 22"/>
            <p:cNvSpPr txBox="1">
              <a:spLocks noChangeArrowheads="1"/>
            </p:cNvSpPr>
            <p:nvPr/>
          </p:nvSpPr>
          <p:spPr bwMode="auto">
            <a:xfrm>
              <a:off x="3506" y="3492"/>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rPr>
                <a:t>w</a:t>
              </a:r>
              <a:r>
                <a:rPr lang="en-US" altLang="en-US" sz="2800" i="1" baseline="-15000">
                  <a:solidFill>
                    <a:srgbClr val="000000"/>
                  </a:solidFill>
                  <a:latin typeface="Arial" panose="020B0604020202020204" pitchFamily="34" charset="0"/>
                </a:rPr>
                <a:t>iq </a:t>
              </a:r>
              <a:r>
                <a:rPr lang="en-US" altLang="en-US" sz="2800" i="1" baseline="30000">
                  <a:solidFill>
                    <a:srgbClr val="000000"/>
                  </a:solidFill>
                  <a:latin typeface="Arial" panose="020B0604020202020204" pitchFamily="34" charset="0"/>
                </a:rPr>
                <a:t>2</a:t>
              </a:r>
            </a:p>
          </p:txBody>
        </p:sp>
        <p:sp>
          <p:nvSpPr>
            <p:cNvPr id="18457" name="Text Box 23"/>
            <p:cNvSpPr txBox="1">
              <a:spLocks noChangeArrowheads="1"/>
            </p:cNvSpPr>
            <p:nvPr/>
          </p:nvSpPr>
          <p:spPr bwMode="auto">
            <a:xfrm>
              <a:off x="2244" y="346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sp>
          <p:nvSpPr>
            <p:cNvPr id="18458" name="Text Box 24"/>
            <p:cNvSpPr txBox="1">
              <a:spLocks noChangeArrowheads="1"/>
            </p:cNvSpPr>
            <p:nvPr/>
          </p:nvSpPr>
          <p:spPr bwMode="auto">
            <a:xfrm>
              <a:off x="3372" y="347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sp>
          <p:nvSpPr>
            <p:cNvPr id="18459" name="Freeform 25"/>
            <p:cNvSpPr>
              <a:spLocks/>
            </p:cNvSpPr>
            <p:nvPr/>
          </p:nvSpPr>
          <p:spPr bwMode="auto">
            <a:xfrm>
              <a:off x="1822" y="3478"/>
              <a:ext cx="2188" cy="356"/>
            </a:xfrm>
            <a:custGeom>
              <a:avLst/>
              <a:gdLst>
                <a:gd name="T0" fmla="*/ 0 w 2188"/>
                <a:gd name="T1" fmla="*/ 238 h 356"/>
                <a:gd name="T2" fmla="*/ 21 w 2188"/>
                <a:gd name="T3" fmla="*/ 212 h 356"/>
                <a:gd name="T4" fmla="*/ 72 w 2188"/>
                <a:gd name="T5" fmla="*/ 356 h 356"/>
                <a:gd name="T6" fmla="*/ 206 w 2188"/>
                <a:gd name="T7" fmla="*/ 0 h 356"/>
                <a:gd name="T8" fmla="*/ 2188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18460" name="Line 26"/>
            <p:cNvSpPr>
              <a:spLocks noChangeShapeType="1"/>
            </p:cNvSpPr>
            <p:nvPr/>
          </p:nvSpPr>
          <p:spPr bwMode="auto">
            <a:xfrm>
              <a:off x="1894" y="3401"/>
              <a:ext cx="21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sp>
        <p:nvSpPr>
          <p:cNvPr id="18440" name="Text Box 27"/>
          <p:cNvSpPr txBox="1">
            <a:spLocks noChangeArrowheads="1"/>
          </p:cNvSpPr>
          <p:nvPr/>
        </p:nvSpPr>
        <p:spPr bwMode="auto">
          <a:xfrm>
            <a:off x="4487863" y="1295400"/>
            <a:ext cx="392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endParaRPr lang="en-GB" altLang="en-US">
              <a:solidFill>
                <a:srgbClr val="000000"/>
              </a:solidFill>
            </a:endParaRPr>
          </a:p>
        </p:txBody>
      </p:sp>
      <p:sp>
        <p:nvSpPr>
          <p:cNvPr id="27676" name="Text Box 28"/>
          <p:cNvSpPr txBox="1">
            <a:spLocks noChangeArrowheads="1"/>
          </p:cNvSpPr>
          <p:nvPr/>
        </p:nvSpPr>
        <p:spPr bwMode="auto">
          <a:xfrm>
            <a:off x="1025525" y="1181100"/>
            <a:ext cx="7856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u="sng">
                <a:solidFill>
                  <a:srgbClr val="FF5050"/>
                </a:solidFill>
                <a:latin typeface="Comic Sans MS" panose="030F0702030302020204" pitchFamily="66" charset="0"/>
              </a:rPr>
              <a:t>d</a:t>
            </a:r>
            <a:r>
              <a:rPr lang="en-US" altLang="en-US" i="1" baseline="-15000">
                <a:solidFill>
                  <a:srgbClr val="FF5050"/>
                </a:solidFill>
                <a:latin typeface="Comic Sans MS" panose="030F0702030302020204" pitchFamily="66" charset="0"/>
              </a:rPr>
              <a:t>2 </a:t>
            </a:r>
            <a:r>
              <a:rPr lang="en-US" altLang="en-US" i="1">
                <a:solidFill>
                  <a:srgbClr val="FF5050"/>
                </a:solidFill>
                <a:latin typeface="Comic Sans MS" panose="030F0702030302020204" pitchFamily="66" charset="0"/>
              </a:rPr>
              <a:t>= (0.0, 0.0, 0.9, 0.8, 0),</a:t>
            </a:r>
            <a:r>
              <a:rPr lang="en-US" altLang="en-US" sz="2000" i="1">
                <a:solidFill>
                  <a:srgbClr val="990000"/>
                </a:solidFill>
                <a:latin typeface="Comic Sans MS" panose="030F0702030302020204" pitchFamily="66" charset="0"/>
              </a:rPr>
              <a:t> </a:t>
            </a:r>
            <a:r>
              <a:rPr lang="en-US" altLang="en-US" i="1">
                <a:solidFill>
                  <a:srgbClr val="FF5050"/>
                </a:solidFill>
                <a:latin typeface="Comic Sans MS" panose="030F0702030302020204" pitchFamily="66" charset="0"/>
              </a:rPr>
              <a:t>		DoT Report</a:t>
            </a:r>
          </a:p>
        </p:txBody>
      </p:sp>
      <p:sp>
        <p:nvSpPr>
          <p:cNvPr id="27677" name="Text Box 29"/>
          <p:cNvSpPr txBox="1">
            <a:spLocks noChangeArrowheads="1"/>
          </p:cNvSpPr>
          <p:nvPr/>
        </p:nvSpPr>
        <p:spPr bwMode="auto">
          <a:xfrm>
            <a:off x="1349376" y="2409826"/>
            <a:ext cx="69961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0.0×1.0 + 0.0×0.6 + 0.9×0.0 + 0.8×0.0 + 0.0×0.8</a:t>
            </a:r>
          </a:p>
          <a:p>
            <a:pPr eaLnBrk="0" hangingPunct="0">
              <a:spcBef>
                <a:spcPct val="50000"/>
              </a:spcBef>
              <a:buFontTx/>
              <a:buNone/>
            </a:pPr>
            <a:r>
              <a:rPr lang="en-US" altLang="en-US">
                <a:solidFill>
                  <a:srgbClr val="009900"/>
                </a:solidFill>
                <a:latin typeface="Comic Sans MS" panose="030F0702030302020204" pitchFamily="66" charset="0"/>
              </a:rPr>
              <a:t>= 0.0</a:t>
            </a:r>
            <a:endParaRPr lang="en-US" altLang="en-US">
              <a:solidFill>
                <a:srgbClr val="000000"/>
              </a:solidFill>
              <a:latin typeface="Comic Sans MS" panose="030F0702030302020204" pitchFamily="66" charset="0"/>
            </a:endParaRPr>
          </a:p>
        </p:txBody>
      </p:sp>
      <p:sp>
        <p:nvSpPr>
          <p:cNvPr id="27678" name="Text Box 30"/>
          <p:cNvSpPr txBox="1">
            <a:spLocks noChangeArrowheads="1"/>
          </p:cNvSpPr>
          <p:nvPr/>
        </p:nvSpPr>
        <p:spPr bwMode="auto">
          <a:xfrm>
            <a:off x="3003550" y="3646488"/>
            <a:ext cx="6269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a:t>
            </a:r>
            <a:r>
              <a:rPr lang="en-US" altLang="en-US">
                <a:solidFill>
                  <a:srgbClr val="000000"/>
                </a:solidFill>
                <a:latin typeface="Comic Sans MS" panose="030F0702030302020204" pitchFamily="66" charset="0"/>
              </a:rPr>
              <a:t> + 0.0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+ 0.9</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+ 0.8</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 </a:t>
            </a:r>
            <a:r>
              <a:rPr lang="en-US" altLang="en-US">
                <a:solidFill>
                  <a:srgbClr val="009900"/>
                </a:solidFill>
                <a:latin typeface="Comic Sans MS" panose="030F0702030302020204" pitchFamily="66" charset="0"/>
              </a:rPr>
              <a:t>1.45</a:t>
            </a:r>
            <a:endParaRPr lang="en-US" altLang="en-US">
              <a:solidFill>
                <a:srgbClr val="000000"/>
              </a:solidFill>
              <a:latin typeface="Comic Sans MS" panose="030F0702030302020204" pitchFamily="66" charset="0"/>
            </a:endParaRPr>
          </a:p>
        </p:txBody>
      </p:sp>
      <p:sp>
        <p:nvSpPr>
          <p:cNvPr id="27679" name="Text Box 31"/>
          <p:cNvSpPr txBox="1">
            <a:spLocks noChangeArrowheads="1"/>
          </p:cNvSpPr>
          <p:nvPr/>
        </p:nvSpPr>
        <p:spPr bwMode="auto">
          <a:xfrm>
            <a:off x="2992439" y="4225925"/>
            <a:ext cx="6269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1.0</a:t>
            </a:r>
            <a:r>
              <a:rPr lang="en-US" altLang="en-US" baseline="30000">
                <a:solidFill>
                  <a:srgbClr val="000000"/>
                </a:solidFill>
                <a:latin typeface="Comic Sans MS" panose="030F0702030302020204" pitchFamily="66" charset="0"/>
              </a:rPr>
              <a:t>2</a:t>
            </a:r>
            <a:r>
              <a:rPr lang="en-US" altLang="en-US">
                <a:solidFill>
                  <a:srgbClr val="000000"/>
                </a:solidFill>
                <a:latin typeface="Comic Sans MS" panose="030F0702030302020204" pitchFamily="66" charset="0"/>
              </a:rPr>
              <a:t> + 0.6</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+ 0.8</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 </a:t>
            </a:r>
            <a:r>
              <a:rPr lang="en-US" altLang="en-US">
                <a:solidFill>
                  <a:srgbClr val="009900"/>
                </a:solidFill>
                <a:latin typeface="Comic Sans MS" panose="030F0702030302020204" pitchFamily="66" charset="0"/>
              </a:rPr>
              <a:t>2.0</a:t>
            </a:r>
            <a:endParaRPr lang="en-US" altLang="en-US">
              <a:solidFill>
                <a:srgbClr val="000000"/>
              </a:solidFill>
              <a:latin typeface="Comic Sans MS" panose="030F0702030302020204" pitchFamily="66" charset="0"/>
            </a:endParaRPr>
          </a:p>
        </p:txBody>
      </p:sp>
      <p:grpSp>
        <p:nvGrpSpPr>
          <p:cNvPr id="6" name="Group 36"/>
          <p:cNvGrpSpPr>
            <a:grpSpLocks/>
          </p:cNvGrpSpPr>
          <p:nvPr/>
        </p:nvGrpSpPr>
        <p:grpSpPr bwMode="auto">
          <a:xfrm>
            <a:off x="4932364" y="4932361"/>
            <a:ext cx="3557587" cy="1108074"/>
            <a:chOff x="2747" y="3107"/>
            <a:chExt cx="2241" cy="698"/>
          </a:xfrm>
        </p:grpSpPr>
        <p:sp>
          <p:nvSpPr>
            <p:cNvPr id="18446" name="Text Box 32"/>
            <p:cNvSpPr txBox="1">
              <a:spLocks noChangeArrowheads="1"/>
            </p:cNvSpPr>
            <p:nvPr/>
          </p:nvSpPr>
          <p:spPr bwMode="auto">
            <a:xfrm>
              <a:off x="2747" y="3165"/>
              <a:ext cx="224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a:t>
              </a:r>
              <a:r>
                <a:rPr lang="en-US" altLang="en-US">
                  <a:solidFill>
                    <a:srgbClr val="009900"/>
                  </a:solidFill>
                  <a:latin typeface="Comic Sans MS" panose="030F0702030302020204" pitchFamily="66" charset="0"/>
                </a:rPr>
                <a:t>0.0</a:t>
              </a:r>
              <a:r>
                <a:rPr lang="en-US" altLang="en-US">
                  <a:solidFill>
                    <a:srgbClr val="000000"/>
                  </a:solidFill>
                  <a:latin typeface="Comic Sans MS" panose="030F0702030302020204" pitchFamily="66" charset="0"/>
                </a:rPr>
                <a:t>	      = </a:t>
              </a:r>
              <a:r>
                <a:rPr lang="en-US" altLang="en-US">
                  <a:solidFill>
                    <a:srgbClr val="FF5050"/>
                  </a:solidFill>
                  <a:latin typeface="Comic Sans MS" panose="030F0702030302020204" pitchFamily="66" charset="0"/>
                </a:rPr>
                <a:t>0.0</a:t>
              </a:r>
              <a:endParaRPr lang="en-US" altLang="en-US" baseline="30000">
                <a:solidFill>
                  <a:srgbClr val="FF5050"/>
                </a:solidFill>
                <a:latin typeface="Comic Sans MS" panose="030F0702030302020204" pitchFamily="66" charset="0"/>
              </a:endParaRPr>
            </a:p>
            <a:p>
              <a:pPr eaLnBrk="0" hangingPunct="0">
                <a:spcBef>
                  <a:spcPct val="50000"/>
                </a:spcBef>
                <a:buFontTx/>
                <a:buNone/>
              </a:pPr>
              <a:r>
                <a:rPr lang="en-US" altLang="en-US">
                  <a:solidFill>
                    <a:srgbClr val="000000"/>
                  </a:solidFill>
                  <a:latin typeface="Comic Sans MS" panose="030F0702030302020204" pitchFamily="66" charset="0"/>
                </a:rPr>
                <a:t>   </a:t>
              </a:r>
              <a:r>
                <a:rPr lang="en-US" altLang="en-US">
                  <a:solidFill>
                    <a:srgbClr val="009900"/>
                  </a:solidFill>
                  <a:latin typeface="Comic Sans MS" panose="030F0702030302020204" pitchFamily="66" charset="0"/>
                </a:rPr>
                <a:t>1.45</a:t>
              </a:r>
              <a:r>
                <a:rPr lang="en-US" altLang="en-US" baseline="30000">
                  <a:solidFill>
                    <a:srgbClr val="000000"/>
                  </a:solidFill>
                  <a:latin typeface="Comic Sans MS" panose="030F0702030302020204" pitchFamily="66" charset="0"/>
                </a:rPr>
                <a:t> </a:t>
              </a:r>
              <a:r>
                <a:rPr lang="en-US" altLang="en-US">
                  <a:solidFill>
                    <a:srgbClr val="000000"/>
                  </a:solidFill>
                  <a:latin typeface="Comic Sans MS" panose="030F0702030302020204" pitchFamily="66" charset="0"/>
                </a:rPr>
                <a:t>× </a:t>
              </a:r>
              <a:r>
                <a:rPr lang="en-US" altLang="en-US">
                  <a:solidFill>
                    <a:srgbClr val="009900"/>
                  </a:solidFill>
                  <a:latin typeface="Comic Sans MS" panose="030F0702030302020204" pitchFamily="66" charset="0"/>
                </a:rPr>
                <a:t>2.0</a:t>
              </a:r>
              <a:endParaRPr lang="en-US" altLang="en-US">
                <a:solidFill>
                  <a:srgbClr val="000000"/>
                </a:solidFill>
                <a:latin typeface="Comic Sans MS" panose="030F0702030302020204" pitchFamily="66" charset="0"/>
              </a:endParaRPr>
            </a:p>
          </p:txBody>
        </p:sp>
        <p:sp>
          <p:nvSpPr>
            <p:cNvPr id="18447" name="Line 33"/>
            <p:cNvSpPr>
              <a:spLocks noChangeShapeType="1"/>
            </p:cNvSpPr>
            <p:nvPr/>
          </p:nvSpPr>
          <p:spPr bwMode="auto">
            <a:xfrm>
              <a:off x="2978" y="3411"/>
              <a:ext cx="10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8448" name="Freeform 34"/>
            <p:cNvSpPr>
              <a:spLocks/>
            </p:cNvSpPr>
            <p:nvPr/>
          </p:nvSpPr>
          <p:spPr bwMode="auto">
            <a:xfrm>
              <a:off x="2833" y="3494"/>
              <a:ext cx="1198" cy="248"/>
            </a:xfrm>
            <a:custGeom>
              <a:avLst/>
              <a:gdLst>
                <a:gd name="T0" fmla="*/ 0 w 1198"/>
                <a:gd name="T1" fmla="*/ 175 h 248"/>
                <a:gd name="T2" fmla="*/ 26 w 1198"/>
                <a:gd name="T3" fmla="*/ 160 h 248"/>
                <a:gd name="T4" fmla="*/ 52 w 1198"/>
                <a:gd name="T5" fmla="*/ 248 h 248"/>
                <a:gd name="T6" fmla="*/ 124 w 1198"/>
                <a:gd name="T7" fmla="*/ 0 h 248"/>
                <a:gd name="T8" fmla="*/ 1198 w 1198"/>
                <a:gd name="T9" fmla="*/ 0 h 248"/>
                <a:gd name="T10" fmla="*/ 0 60000 65536"/>
                <a:gd name="T11" fmla="*/ 0 60000 65536"/>
                <a:gd name="T12" fmla="*/ 0 60000 65536"/>
                <a:gd name="T13" fmla="*/ 0 60000 65536"/>
                <a:gd name="T14" fmla="*/ 0 60000 65536"/>
                <a:gd name="T15" fmla="*/ 0 w 1198"/>
                <a:gd name="T16" fmla="*/ 0 h 248"/>
                <a:gd name="T17" fmla="*/ 1198 w 1198"/>
                <a:gd name="T18" fmla="*/ 248 h 248"/>
              </a:gdLst>
              <a:ahLst/>
              <a:cxnLst>
                <a:cxn ang="T10">
                  <a:pos x="T0" y="T1"/>
                </a:cxn>
                <a:cxn ang="T11">
                  <a:pos x="T2" y="T3"/>
                </a:cxn>
                <a:cxn ang="T12">
                  <a:pos x="T4" y="T5"/>
                </a:cxn>
                <a:cxn ang="T13">
                  <a:pos x="T6" y="T7"/>
                </a:cxn>
                <a:cxn ang="T14">
                  <a:pos x="T8" y="T9"/>
                </a:cxn>
              </a:cxnLst>
              <a:rect l="T15" t="T16" r="T17" b="T18"/>
              <a:pathLst>
                <a:path w="1198" h="248">
                  <a:moveTo>
                    <a:pt x="0" y="175"/>
                  </a:moveTo>
                  <a:lnTo>
                    <a:pt x="26" y="160"/>
                  </a:lnTo>
                  <a:lnTo>
                    <a:pt x="52" y="248"/>
                  </a:lnTo>
                  <a:lnTo>
                    <a:pt x="124" y="0"/>
                  </a:lnTo>
                  <a:lnTo>
                    <a:pt x="119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18449" name="Rectangle 35"/>
            <p:cNvSpPr>
              <a:spLocks noChangeArrowheads="1"/>
            </p:cNvSpPr>
            <p:nvPr/>
          </p:nvSpPr>
          <p:spPr bwMode="auto">
            <a:xfrm>
              <a:off x="4233" y="3107"/>
              <a:ext cx="578" cy="48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0"/>
                </a:spcBef>
                <a:buFontTx/>
                <a:buNone/>
              </a:pPr>
              <a:endParaRPr lang="en-GB" altLang="en-US">
                <a:solidFill>
                  <a:srgbClr val="FF505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67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67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2" grpId="0" autoUpdateAnimBg="0"/>
      <p:bldP spid="27676" grpId="0" autoUpdateAnimBg="0"/>
      <p:bldP spid="27677" grpId="0" autoUpdateAnimBg="0"/>
      <p:bldP spid="27678" grpId="0" autoUpdateAnimBg="0"/>
      <p:bldP spid="2767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7"/>
          <p:cNvSpPr>
            <a:spLocks noChangeArrowheads="1"/>
          </p:cNvSpPr>
          <p:nvPr/>
        </p:nvSpPr>
        <p:spPr bwMode="auto">
          <a:xfrm>
            <a:off x="773114" y="411164"/>
            <a:ext cx="8548687" cy="57991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endParaRPr lang="en-GB" altLang="en-US">
              <a:solidFill>
                <a:srgbClr val="000000"/>
              </a:solidFill>
            </a:endParaRPr>
          </a:p>
        </p:txBody>
      </p:sp>
      <p:grpSp>
        <p:nvGrpSpPr>
          <p:cNvPr id="2" name="Group 2"/>
          <p:cNvGrpSpPr>
            <a:grpSpLocks/>
          </p:cNvGrpSpPr>
          <p:nvPr/>
        </p:nvGrpSpPr>
        <p:grpSpPr bwMode="auto">
          <a:xfrm>
            <a:off x="1025526" y="1625600"/>
            <a:ext cx="2728913" cy="762000"/>
            <a:chOff x="1378" y="1792"/>
            <a:chExt cx="1719" cy="480"/>
          </a:xfrm>
        </p:grpSpPr>
        <p:sp>
          <p:nvSpPr>
            <p:cNvPr id="19491" name="Text Box 3"/>
            <p:cNvSpPr txBox="1">
              <a:spLocks noChangeArrowheads="1"/>
            </p:cNvSpPr>
            <p:nvPr/>
          </p:nvSpPr>
          <p:spPr bwMode="auto">
            <a:xfrm>
              <a:off x="1378" y="1792"/>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9492" name="Text Box 4"/>
            <p:cNvSpPr txBox="1">
              <a:spLocks noChangeArrowheads="1"/>
            </p:cNvSpPr>
            <p:nvPr/>
          </p:nvSpPr>
          <p:spPr bwMode="auto">
            <a:xfrm>
              <a:off x="1931" y="1839"/>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a:solidFill>
                    <a:srgbClr val="000000"/>
                  </a:solidFill>
                  <a:latin typeface="Arial" panose="020B0604020202020204" pitchFamily="34" charset="0"/>
                </a:rPr>
                <a:t>× w</a:t>
              </a:r>
              <a:r>
                <a:rPr lang="en-US" altLang="en-US" sz="2800" i="1" baseline="-15000">
                  <a:solidFill>
                    <a:srgbClr val="000000"/>
                  </a:solidFill>
                  <a:latin typeface="Arial" panose="020B0604020202020204" pitchFamily="34" charset="0"/>
                </a:rPr>
                <a:t>iq</a:t>
              </a:r>
              <a:r>
                <a:rPr lang="en-US" altLang="en-US" sz="2800" i="1">
                  <a:solidFill>
                    <a:srgbClr val="000000"/>
                  </a:solidFill>
                  <a:latin typeface="Arial" panose="020B0604020202020204" pitchFamily="34" charset="0"/>
                </a:rPr>
                <a:t>)</a:t>
              </a:r>
            </a:p>
          </p:txBody>
        </p:sp>
        <p:sp>
          <p:nvSpPr>
            <p:cNvPr id="19493" name="Text Box 5"/>
            <p:cNvSpPr txBox="1">
              <a:spLocks noChangeArrowheads="1"/>
            </p:cNvSpPr>
            <p:nvPr/>
          </p:nvSpPr>
          <p:spPr bwMode="auto">
            <a:xfrm>
              <a:off x="1715" y="180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grpSp>
      <p:grpSp>
        <p:nvGrpSpPr>
          <p:cNvPr id="3" name="Group 6"/>
          <p:cNvGrpSpPr>
            <a:grpSpLocks/>
          </p:cNvGrpSpPr>
          <p:nvPr/>
        </p:nvGrpSpPr>
        <p:grpSpPr bwMode="auto">
          <a:xfrm>
            <a:off x="1025526" y="3408363"/>
            <a:ext cx="1762125" cy="762000"/>
            <a:chOff x="1381" y="2863"/>
            <a:chExt cx="1110" cy="480"/>
          </a:xfrm>
        </p:grpSpPr>
        <p:sp>
          <p:nvSpPr>
            <p:cNvPr id="19488" name="Text Box 7"/>
            <p:cNvSpPr txBox="1">
              <a:spLocks noChangeArrowheads="1"/>
            </p:cNvSpPr>
            <p:nvPr/>
          </p:nvSpPr>
          <p:spPr bwMode="auto">
            <a:xfrm>
              <a:off x="1381" y="2863"/>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9489" name="Text Box 8"/>
            <p:cNvSpPr txBox="1">
              <a:spLocks noChangeArrowheads="1"/>
            </p:cNvSpPr>
            <p:nvPr/>
          </p:nvSpPr>
          <p:spPr bwMode="auto">
            <a:xfrm>
              <a:off x="1934" y="2926"/>
              <a:ext cx="5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baseline="30000">
                  <a:solidFill>
                    <a:srgbClr val="000000"/>
                  </a:solidFill>
                  <a:latin typeface="Arial" panose="020B0604020202020204" pitchFamily="34" charset="0"/>
                </a:rPr>
                <a:t>2 </a:t>
              </a:r>
              <a:endParaRPr lang="en-US" altLang="en-US" sz="2800" i="1">
                <a:solidFill>
                  <a:srgbClr val="000000"/>
                </a:solidFill>
                <a:latin typeface="Arial" panose="020B0604020202020204" pitchFamily="34" charset="0"/>
              </a:endParaRPr>
            </a:p>
          </p:txBody>
        </p:sp>
        <p:sp>
          <p:nvSpPr>
            <p:cNvPr id="19490" name="Text Box 9"/>
            <p:cNvSpPr txBox="1">
              <a:spLocks noChangeArrowheads="1"/>
            </p:cNvSpPr>
            <p:nvPr/>
          </p:nvSpPr>
          <p:spPr bwMode="auto">
            <a:xfrm>
              <a:off x="1723" y="2889"/>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grpSp>
      <p:grpSp>
        <p:nvGrpSpPr>
          <p:cNvPr id="4" name="Group 10"/>
          <p:cNvGrpSpPr>
            <a:grpSpLocks/>
          </p:cNvGrpSpPr>
          <p:nvPr/>
        </p:nvGrpSpPr>
        <p:grpSpPr bwMode="auto">
          <a:xfrm>
            <a:off x="1025525" y="4073525"/>
            <a:ext cx="2622550" cy="762000"/>
            <a:chOff x="2525" y="2234"/>
            <a:chExt cx="1652" cy="480"/>
          </a:xfrm>
        </p:grpSpPr>
        <p:sp>
          <p:nvSpPr>
            <p:cNvPr id="19485" name="Text Box 11"/>
            <p:cNvSpPr txBox="1">
              <a:spLocks noChangeArrowheads="1"/>
            </p:cNvSpPr>
            <p:nvPr/>
          </p:nvSpPr>
          <p:spPr bwMode="auto">
            <a:xfrm>
              <a:off x="2525" y="2234"/>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9486" name="Text Box 12"/>
            <p:cNvSpPr txBox="1">
              <a:spLocks noChangeArrowheads="1"/>
            </p:cNvSpPr>
            <p:nvPr/>
          </p:nvSpPr>
          <p:spPr bwMode="auto">
            <a:xfrm>
              <a:off x="3011" y="2275"/>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rPr>
                <a:t>w</a:t>
              </a:r>
              <a:r>
                <a:rPr lang="en-US" altLang="en-US" sz="2800" i="1" baseline="-15000">
                  <a:solidFill>
                    <a:srgbClr val="000000"/>
                  </a:solidFill>
                  <a:latin typeface="Arial" panose="020B0604020202020204" pitchFamily="34" charset="0"/>
                </a:rPr>
                <a:t>iq </a:t>
              </a:r>
              <a:r>
                <a:rPr lang="en-US" altLang="en-US" sz="2800" i="1" baseline="30000">
                  <a:solidFill>
                    <a:srgbClr val="000000"/>
                  </a:solidFill>
                  <a:latin typeface="Arial" panose="020B0604020202020204" pitchFamily="34" charset="0"/>
                </a:rPr>
                <a:t>2</a:t>
              </a:r>
            </a:p>
          </p:txBody>
        </p:sp>
        <p:sp>
          <p:nvSpPr>
            <p:cNvPr id="19487" name="Text Box 13"/>
            <p:cNvSpPr txBox="1">
              <a:spLocks noChangeArrowheads="1"/>
            </p:cNvSpPr>
            <p:nvPr/>
          </p:nvSpPr>
          <p:spPr bwMode="auto">
            <a:xfrm>
              <a:off x="2877" y="2254"/>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grpSp>
      <p:sp>
        <p:nvSpPr>
          <p:cNvPr id="28686" name="Rectangle 14"/>
          <p:cNvSpPr>
            <a:spLocks noChangeArrowheads="1"/>
          </p:cNvSpPr>
          <p:nvPr/>
        </p:nvSpPr>
        <p:spPr bwMode="auto">
          <a:xfrm>
            <a:off x="1025526" y="5461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i="1" u="sng">
                <a:solidFill>
                  <a:srgbClr val="990000"/>
                </a:solidFill>
                <a:latin typeface="Comic Sans MS" panose="030F0702030302020204" pitchFamily="66" charset="0"/>
              </a:rPr>
              <a:t>q</a:t>
            </a:r>
            <a:r>
              <a:rPr lang="en-US" altLang="en-US" i="1">
                <a:solidFill>
                  <a:srgbClr val="990000"/>
                </a:solidFill>
                <a:latin typeface="Comic Sans MS" panose="030F0702030302020204" pitchFamily="66" charset="0"/>
              </a:rPr>
              <a:t> = (1.0, 0.6, 0.0, 0.0, 0.8)</a:t>
            </a:r>
          </a:p>
        </p:txBody>
      </p:sp>
      <p:grpSp>
        <p:nvGrpSpPr>
          <p:cNvPr id="5" name="Group 15"/>
          <p:cNvGrpSpPr>
            <a:grpSpLocks/>
          </p:cNvGrpSpPr>
          <p:nvPr/>
        </p:nvGrpSpPr>
        <p:grpSpPr bwMode="auto">
          <a:xfrm>
            <a:off x="1025526" y="4789489"/>
            <a:ext cx="4524375" cy="1463675"/>
            <a:chOff x="1822" y="3009"/>
            <a:chExt cx="2850" cy="922"/>
          </a:xfrm>
        </p:grpSpPr>
        <p:sp>
          <p:nvSpPr>
            <p:cNvPr id="19474" name="Text Box 16"/>
            <p:cNvSpPr txBox="1">
              <a:spLocks noChangeArrowheads="1"/>
            </p:cNvSpPr>
            <p:nvPr/>
          </p:nvSpPr>
          <p:spPr bwMode="auto">
            <a:xfrm>
              <a:off x="1873" y="3009"/>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9475" name="Text Box 17"/>
            <p:cNvSpPr txBox="1">
              <a:spLocks noChangeArrowheads="1"/>
            </p:cNvSpPr>
            <p:nvPr/>
          </p:nvSpPr>
          <p:spPr bwMode="auto">
            <a:xfrm>
              <a:off x="2426" y="3056"/>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a:solidFill>
                    <a:srgbClr val="000000"/>
                  </a:solidFill>
                  <a:latin typeface="Arial" panose="020B0604020202020204" pitchFamily="34" charset="0"/>
                </a:rPr>
                <a:t>× w</a:t>
              </a:r>
              <a:r>
                <a:rPr lang="en-US" altLang="en-US" sz="2800" i="1" baseline="-15000">
                  <a:solidFill>
                    <a:srgbClr val="000000"/>
                  </a:solidFill>
                  <a:latin typeface="Arial" panose="020B0604020202020204" pitchFamily="34" charset="0"/>
                </a:rPr>
                <a:t>iq</a:t>
              </a:r>
              <a:r>
                <a:rPr lang="en-US" altLang="en-US" sz="2800" i="1">
                  <a:solidFill>
                    <a:srgbClr val="000000"/>
                  </a:solidFill>
                  <a:latin typeface="Arial" panose="020B0604020202020204" pitchFamily="34" charset="0"/>
                </a:rPr>
                <a:t>)</a:t>
              </a:r>
            </a:p>
          </p:txBody>
        </p:sp>
        <p:sp>
          <p:nvSpPr>
            <p:cNvPr id="19476" name="Text Box 18"/>
            <p:cNvSpPr txBox="1">
              <a:spLocks noChangeArrowheads="1"/>
            </p:cNvSpPr>
            <p:nvPr/>
          </p:nvSpPr>
          <p:spPr bwMode="auto">
            <a:xfrm>
              <a:off x="2210" y="3024"/>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sp>
          <p:nvSpPr>
            <p:cNvPr id="19477" name="Text Box 19"/>
            <p:cNvSpPr txBox="1">
              <a:spLocks noChangeArrowheads="1"/>
            </p:cNvSpPr>
            <p:nvPr/>
          </p:nvSpPr>
          <p:spPr bwMode="auto">
            <a:xfrm>
              <a:off x="1902" y="3440"/>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9478" name="Text Box 20"/>
            <p:cNvSpPr txBox="1">
              <a:spLocks noChangeArrowheads="1"/>
            </p:cNvSpPr>
            <p:nvPr/>
          </p:nvSpPr>
          <p:spPr bwMode="auto">
            <a:xfrm>
              <a:off x="3020" y="3451"/>
              <a:ext cx="6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4400" i="1">
                  <a:solidFill>
                    <a:srgbClr val="000000"/>
                  </a:solidFill>
                  <a:sym typeface="Lucida Bright Math Symbol" panose="020B0604020202020204"/>
                </a:rPr>
                <a:t>Σ</a:t>
              </a:r>
              <a:r>
                <a:rPr lang="en-US" altLang="en-US" i="1" baseline="-15000">
                  <a:solidFill>
                    <a:srgbClr val="000000"/>
                  </a:solidFill>
                  <a:latin typeface="Arial" panose="020B0604020202020204" pitchFamily="34" charset="0"/>
                  <a:sym typeface="Lucida Bright Math Symbol" panose="020B0604020202020204"/>
                </a:rPr>
                <a:t>i=1</a:t>
              </a:r>
              <a:endParaRPr lang="en-US" altLang="en-US" sz="2800" i="1" baseline="80000">
                <a:solidFill>
                  <a:srgbClr val="000000"/>
                </a:solidFill>
                <a:latin typeface="Arial" panose="020B0604020202020204" pitchFamily="34" charset="0"/>
                <a:sym typeface="Lucida Bright Math Symbol" panose="020B0604020202020204"/>
              </a:endParaRPr>
            </a:p>
          </p:txBody>
        </p:sp>
        <p:sp>
          <p:nvSpPr>
            <p:cNvPr id="19479" name="Text Box 21"/>
            <p:cNvSpPr txBox="1">
              <a:spLocks noChangeArrowheads="1"/>
            </p:cNvSpPr>
            <p:nvPr/>
          </p:nvSpPr>
          <p:spPr bwMode="auto">
            <a:xfrm>
              <a:off x="2455" y="3503"/>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sym typeface="Lucida Bright Math Symbol" panose="020B0604020202020204"/>
                </a:rPr>
                <a:t>w</a:t>
              </a:r>
              <a:r>
                <a:rPr lang="en-US" altLang="en-US" sz="2800" i="1" baseline="-15000">
                  <a:solidFill>
                    <a:srgbClr val="000000"/>
                  </a:solidFill>
                  <a:latin typeface="Arial" panose="020B0604020202020204" pitchFamily="34" charset="0"/>
                  <a:sym typeface="Lucida Bright Math Symbol" panose="020B0604020202020204"/>
                </a:rPr>
                <a:t>ij</a:t>
              </a:r>
              <a:r>
                <a:rPr lang="en-US" altLang="en-US" sz="2800" i="1">
                  <a:solidFill>
                    <a:srgbClr val="000000"/>
                  </a:solidFill>
                  <a:latin typeface="Arial" panose="020B0604020202020204" pitchFamily="34" charset="0"/>
                  <a:sym typeface="Lucida Bright Math Symbol" panose="020B0604020202020204"/>
                </a:rPr>
                <a:t> </a:t>
              </a:r>
              <a:r>
                <a:rPr lang="en-US" altLang="en-US" sz="2800" i="1" baseline="30000">
                  <a:solidFill>
                    <a:srgbClr val="000000"/>
                  </a:solidFill>
                  <a:latin typeface="Arial" panose="020B0604020202020204" pitchFamily="34" charset="0"/>
                </a:rPr>
                <a:t>2 </a:t>
              </a:r>
              <a:r>
                <a:rPr lang="en-US" altLang="en-US" sz="2800" i="1">
                  <a:solidFill>
                    <a:srgbClr val="000000"/>
                  </a:solidFill>
                  <a:latin typeface="Arial" panose="020B0604020202020204" pitchFamily="34" charset="0"/>
                </a:rPr>
                <a:t>×</a:t>
              </a:r>
            </a:p>
          </p:txBody>
        </p:sp>
        <p:sp>
          <p:nvSpPr>
            <p:cNvPr id="19480" name="Text Box 22"/>
            <p:cNvSpPr txBox="1">
              <a:spLocks noChangeArrowheads="1"/>
            </p:cNvSpPr>
            <p:nvPr/>
          </p:nvSpPr>
          <p:spPr bwMode="auto">
            <a:xfrm>
              <a:off x="3506" y="3492"/>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800" i="1">
                  <a:solidFill>
                    <a:srgbClr val="000000"/>
                  </a:solidFill>
                  <a:latin typeface="Arial" panose="020B0604020202020204" pitchFamily="34" charset="0"/>
                </a:rPr>
                <a:t>w</a:t>
              </a:r>
              <a:r>
                <a:rPr lang="en-US" altLang="en-US" sz="2800" i="1" baseline="-15000">
                  <a:solidFill>
                    <a:srgbClr val="000000"/>
                  </a:solidFill>
                  <a:latin typeface="Arial" panose="020B0604020202020204" pitchFamily="34" charset="0"/>
                </a:rPr>
                <a:t>iq </a:t>
              </a:r>
              <a:r>
                <a:rPr lang="en-US" altLang="en-US" sz="2800" i="1" baseline="30000">
                  <a:solidFill>
                    <a:srgbClr val="000000"/>
                  </a:solidFill>
                  <a:latin typeface="Arial" panose="020B0604020202020204" pitchFamily="34" charset="0"/>
                </a:rPr>
                <a:t>2</a:t>
              </a:r>
            </a:p>
          </p:txBody>
        </p:sp>
        <p:sp>
          <p:nvSpPr>
            <p:cNvPr id="19481" name="Text Box 23"/>
            <p:cNvSpPr txBox="1">
              <a:spLocks noChangeArrowheads="1"/>
            </p:cNvSpPr>
            <p:nvPr/>
          </p:nvSpPr>
          <p:spPr bwMode="auto">
            <a:xfrm>
              <a:off x="2244" y="346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sp>
          <p:nvSpPr>
            <p:cNvPr id="19482" name="Text Box 24"/>
            <p:cNvSpPr txBox="1">
              <a:spLocks noChangeArrowheads="1"/>
            </p:cNvSpPr>
            <p:nvPr/>
          </p:nvSpPr>
          <p:spPr bwMode="auto">
            <a:xfrm>
              <a:off x="3372" y="347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1800" i="1">
                  <a:solidFill>
                    <a:srgbClr val="000000"/>
                  </a:solidFill>
                  <a:latin typeface="Arial" panose="020B0604020202020204" pitchFamily="34" charset="0"/>
                </a:rPr>
                <a:t>n</a:t>
              </a:r>
              <a:endParaRPr lang="en-US" altLang="en-US">
                <a:solidFill>
                  <a:srgbClr val="000000"/>
                </a:solidFill>
              </a:endParaRPr>
            </a:p>
          </p:txBody>
        </p:sp>
        <p:sp>
          <p:nvSpPr>
            <p:cNvPr id="19483" name="Freeform 25"/>
            <p:cNvSpPr>
              <a:spLocks/>
            </p:cNvSpPr>
            <p:nvPr/>
          </p:nvSpPr>
          <p:spPr bwMode="auto">
            <a:xfrm>
              <a:off x="1822" y="3478"/>
              <a:ext cx="2188" cy="356"/>
            </a:xfrm>
            <a:custGeom>
              <a:avLst/>
              <a:gdLst>
                <a:gd name="T0" fmla="*/ 0 w 2188"/>
                <a:gd name="T1" fmla="*/ 238 h 356"/>
                <a:gd name="T2" fmla="*/ 21 w 2188"/>
                <a:gd name="T3" fmla="*/ 212 h 356"/>
                <a:gd name="T4" fmla="*/ 72 w 2188"/>
                <a:gd name="T5" fmla="*/ 356 h 356"/>
                <a:gd name="T6" fmla="*/ 206 w 2188"/>
                <a:gd name="T7" fmla="*/ 0 h 356"/>
                <a:gd name="T8" fmla="*/ 2188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19484" name="Line 26"/>
            <p:cNvSpPr>
              <a:spLocks noChangeShapeType="1"/>
            </p:cNvSpPr>
            <p:nvPr/>
          </p:nvSpPr>
          <p:spPr bwMode="auto">
            <a:xfrm>
              <a:off x="1894" y="3401"/>
              <a:ext cx="21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grpSp>
      <p:sp>
        <p:nvSpPr>
          <p:cNvPr id="19464" name="Text Box 27"/>
          <p:cNvSpPr txBox="1">
            <a:spLocks noChangeArrowheads="1"/>
          </p:cNvSpPr>
          <p:nvPr/>
        </p:nvSpPr>
        <p:spPr bwMode="auto">
          <a:xfrm>
            <a:off x="4487863" y="1295400"/>
            <a:ext cx="392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endParaRPr lang="en-GB" altLang="en-US">
              <a:solidFill>
                <a:srgbClr val="000000"/>
              </a:solidFill>
            </a:endParaRPr>
          </a:p>
        </p:txBody>
      </p:sp>
      <p:sp>
        <p:nvSpPr>
          <p:cNvPr id="28700" name="Text Box 28"/>
          <p:cNvSpPr txBox="1">
            <a:spLocks noChangeArrowheads="1"/>
          </p:cNvSpPr>
          <p:nvPr/>
        </p:nvSpPr>
        <p:spPr bwMode="auto">
          <a:xfrm>
            <a:off x="1025525" y="1181100"/>
            <a:ext cx="7856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u="sng">
                <a:solidFill>
                  <a:srgbClr val="FF5050"/>
                </a:solidFill>
                <a:latin typeface="Comic Sans MS" panose="030F0702030302020204" pitchFamily="66" charset="0"/>
              </a:rPr>
              <a:t>d</a:t>
            </a:r>
            <a:r>
              <a:rPr lang="en-US" altLang="en-US" i="1" baseline="-15000">
                <a:solidFill>
                  <a:srgbClr val="FF5050"/>
                </a:solidFill>
                <a:latin typeface="Comic Sans MS" panose="030F0702030302020204" pitchFamily="66" charset="0"/>
              </a:rPr>
              <a:t>3 </a:t>
            </a:r>
            <a:r>
              <a:rPr lang="en-US" altLang="en-US" i="1">
                <a:solidFill>
                  <a:srgbClr val="FF5050"/>
                </a:solidFill>
                <a:latin typeface="Comic Sans MS" panose="030F0702030302020204" pitchFamily="66" charset="0"/>
              </a:rPr>
              <a:t>= (0.6, 0.9, 1.0, 0.6, 0.0)          Radio Traffic Report</a:t>
            </a:r>
          </a:p>
        </p:txBody>
      </p:sp>
      <p:sp>
        <p:nvSpPr>
          <p:cNvPr id="28701" name="Text Box 29"/>
          <p:cNvSpPr txBox="1">
            <a:spLocks noChangeArrowheads="1"/>
          </p:cNvSpPr>
          <p:nvPr/>
        </p:nvSpPr>
        <p:spPr bwMode="auto">
          <a:xfrm>
            <a:off x="1349376" y="2409826"/>
            <a:ext cx="69961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0.6×1.0 + 0.9×0.6 + 1.0×0.0 + 0.6×0.0 + 0.0×0.8</a:t>
            </a:r>
          </a:p>
          <a:p>
            <a:pPr eaLnBrk="0" hangingPunct="0">
              <a:spcBef>
                <a:spcPct val="50000"/>
              </a:spcBef>
              <a:buFontTx/>
              <a:buNone/>
            </a:pPr>
            <a:r>
              <a:rPr lang="en-US" altLang="en-US">
                <a:solidFill>
                  <a:srgbClr val="009900"/>
                </a:solidFill>
                <a:latin typeface="Comic Sans MS" panose="030F0702030302020204" pitchFamily="66" charset="0"/>
              </a:rPr>
              <a:t>= 1.14</a:t>
            </a:r>
            <a:endParaRPr lang="en-US" altLang="en-US">
              <a:solidFill>
                <a:srgbClr val="000000"/>
              </a:solidFill>
              <a:latin typeface="Comic Sans MS" panose="030F0702030302020204" pitchFamily="66" charset="0"/>
            </a:endParaRPr>
          </a:p>
        </p:txBody>
      </p:sp>
      <p:sp>
        <p:nvSpPr>
          <p:cNvPr id="28702" name="Text Box 30"/>
          <p:cNvSpPr txBox="1">
            <a:spLocks noChangeArrowheads="1"/>
          </p:cNvSpPr>
          <p:nvPr/>
        </p:nvSpPr>
        <p:spPr bwMode="auto">
          <a:xfrm>
            <a:off x="3003550" y="3646488"/>
            <a:ext cx="6269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0.6</a:t>
            </a:r>
            <a:r>
              <a:rPr lang="en-US" altLang="en-US" baseline="30000">
                <a:solidFill>
                  <a:srgbClr val="000000"/>
                </a:solidFill>
                <a:latin typeface="Comic Sans MS" panose="030F0702030302020204" pitchFamily="66" charset="0"/>
              </a:rPr>
              <a:t>2</a:t>
            </a:r>
            <a:r>
              <a:rPr lang="en-US" altLang="en-US">
                <a:solidFill>
                  <a:srgbClr val="000000"/>
                </a:solidFill>
                <a:latin typeface="Comic Sans MS" panose="030F0702030302020204" pitchFamily="66" charset="0"/>
              </a:rPr>
              <a:t> + 0.9</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+ 1.0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+ 0.6</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 </a:t>
            </a:r>
            <a:r>
              <a:rPr lang="en-US" altLang="en-US">
                <a:solidFill>
                  <a:srgbClr val="009900"/>
                </a:solidFill>
                <a:latin typeface="Comic Sans MS" panose="030F0702030302020204" pitchFamily="66" charset="0"/>
              </a:rPr>
              <a:t>2.53</a:t>
            </a:r>
            <a:endParaRPr lang="en-US" altLang="en-US">
              <a:solidFill>
                <a:srgbClr val="000000"/>
              </a:solidFill>
              <a:latin typeface="Comic Sans MS" panose="030F0702030302020204" pitchFamily="66" charset="0"/>
            </a:endParaRPr>
          </a:p>
        </p:txBody>
      </p:sp>
      <p:sp>
        <p:nvSpPr>
          <p:cNvPr id="28703" name="Text Box 31"/>
          <p:cNvSpPr txBox="1">
            <a:spLocks noChangeArrowheads="1"/>
          </p:cNvSpPr>
          <p:nvPr/>
        </p:nvSpPr>
        <p:spPr bwMode="auto">
          <a:xfrm>
            <a:off x="2992439" y="4225925"/>
            <a:ext cx="6269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1.0</a:t>
            </a:r>
            <a:r>
              <a:rPr lang="en-US" altLang="en-US" baseline="30000">
                <a:solidFill>
                  <a:srgbClr val="000000"/>
                </a:solidFill>
                <a:latin typeface="Comic Sans MS" panose="030F0702030302020204" pitchFamily="66" charset="0"/>
              </a:rPr>
              <a:t>2</a:t>
            </a:r>
            <a:r>
              <a:rPr lang="en-US" altLang="en-US">
                <a:solidFill>
                  <a:srgbClr val="000000"/>
                </a:solidFill>
                <a:latin typeface="Comic Sans MS" panose="030F0702030302020204" pitchFamily="66" charset="0"/>
              </a:rPr>
              <a:t> + 0.6</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+ 0.0</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+ 0.8</a:t>
            </a:r>
            <a:r>
              <a:rPr lang="en-US" altLang="en-US" baseline="30000">
                <a:solidFill>
                  <a:srgbClr val="000000"/>
                </a:solidFill>
                <a:latin typeface="Comic Sans MS" panose="030F0702030302020204" pitchFamily="66" charset="0"/>
              </a:rPr>
              <a:t>2 </a:t>
            </a:r>
            <a:r>
              <a:rPr lang="en-US" altLang="en-US">
                <a:solidFill>
                  <a:srgbClr val="000000"/>
                </a:solidFill>
                <a:latin typeface="Comic Sans MS" panose="030F0702030302020204" pitchFamily="66" charset="0"/>
              </a:rPr>
              <a:t> = </a:t>
            </a:r>
            <a:r>
              <a:rPr lang="en-US" altLang="en-US">
                <a:solidFill>
                  <a:srgbClr val="009900"/>
                </a:solidFill>
                <a:latin typeface="Comic Sans MS" panose="030F0702030302020204" pitchFamily="66" charset="0"/>
              </a:rPr>
              <a:t>2.0</a:t>
            </a:r>
            <a:endParaRPr lang="en-US" altLang="en-US">
              <a:solidFill>
                <a:srgbClr val="000000"/>
              </a:solidFill>
              <a:latin typeface="Comic Sans MS" panose="030F0702030302020204" pitchFamily="66" charset="0"/>
            </a:endParaRPr>
          </a:p>
        </p:txBody>
      </p:sp>
      <p:grpSp>
        <p:nvGrpSpPr>
          <p:cNvPr id="6" name="Group 36"/>
          <p:cNvGrpSpPr>
            <a:grpSpLocks/>
          </p:cNvGrpSpPr>
          <p:nvPr/>
        </p:nvGrpSpPr>
        <p:grpSpPr bwMode="auto">
          <a:xfrm>
            <a:off x="4932364" y="4932361"/>
            <a:ext cx="3557587" cy="1108074"/>
            <a:chOff x="2747" y="3107"/>
            <a:chExt cx="2241" cy="698"/>
          </a:xfrm>
        </p:grpSpPr>
        <p:sp>
          <p:nvSpPr>
            <p:cNvPr id="19470" name="Text Box 32"/>
            <p:cNvSpPr txBox="1">
              <a:spLocks noChangeArrowheads="1"/>
            </p:cNvSpPr>
            <p:nvPr/>
          </p:nvSpPr>
          <p:spPr bwMode="auto">
            <a:xfrm>
              <a:off x="2747" y="3165"/>
              <a:ext cx="224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     </a:t>
              </a:r>
              <a:r>
                <a:rPr lang="en-US" altLang="en-US">
                  <a:solidFill>
                    <a:srgbClr val="009900"/>
                  </a:solidFill>
                  <a:latin typeface="Comic Sans MS" panose="030F0702030302020204" pitchFamily="66" charset="0"/>
                </a:rPr>
                <a:t>1.14</a:t>
              </a:r>
              <a:r>
                <a:rPr lang="en-US" altLang="en-US">
                  <a:solidFill>
                    <a:srgbClr val="000000"/>
                  </a:solidFill>
                  <a:latin typeface="Comic Sans MS" panose="030F0702030302020204" pitchFamily="66" charset="0"/>
                </a:rPr>
                <a:t>	      = </a:t>
              </a:r>
              <a:r>
                <a:rPr lang="en-US" altLang="en-US">
                  <a:solidFill>
                    <a:srgbClr val="FF5050"/>
                  </a:solidFill>
                  <a:latin typeface="Comic Sans MS" panose="030F0702030302020204" pitchFamily="66" charset="0"/>
                </a:rPr>
                <a:t>0.51</a:t>
              </a:r>
              <a:r>
                <a:rPr lang="en-US" altLang="en-US">
                  <a:solidFill>
                    <a:srgbClr val="000000"/>
                  </a:solidFill>
                  <a:latin typeface="Comic Sans MS" panose="030F0702030302020204" pitchFamily="66" charset="0"/>
                </a:rPr>
                <a:t> </a:t>
              </a:r>
              <a:endParaRPr lang="en-US" altLang="en-US" baseline="30000">
                <a:solidFill>
                  <a:srgbClr val="FF5050"/>
                </a:solidFill>
                <a:latin typeface="Comic Sans MS" panose="030F0702030302020204" pitchFamily="66" charset="0"/>
              </a:endParaRPr>
            </a:p>
            <a:p>
              <a:pPr eaLnBrk="0" hangingPunct="0">
                <a:spcBef>
                  <a:spcPct val="50000"/>
                </a:spcBef>
                <a:buFontTx/>
                <a:buNone/>
              </a:pPr>
              <a:r>
                <a:rPr lang="en-US" altLang="en-US">
                  <a:solidFill>
                    <a:srgbClr val="000000"/>
                  </a:solidFill>
                  <a:latin typeface="Comic Sans MS" panose="030F0702030302020204" pitchFamily="66" charset="0"/>
                </a:rPr>
                <a:t>   </a:t>
              </a:r>
              <a:r>
                <a:rPr lang="en-US" altLang="en-US">
                  <a:solidFill>
                    <a:srgbClr val="009900"/>
                  </a:solidFill>
                  <a:latin typeface="Comic Sans MS" panose="030F0702030302020204" pitchFamily="66" charset="0"/>
                </a:rPr>
                <a:t>2.53</a:t>
              </a:r>
              <a:r>
                <a:rPr lang="en-US" altLang="en-US" baseline="30000">
                  <a:solidFill>
                    <a:srgbClr val="000000"/>
                  </a:solidFill>
                  <a:latin typeface="Comic Sans MS" panose="030F0702030302020204" pitchFamily="66" charset="0"/>
                </a:rPr>
                <a:t> </a:t>
              </a:r>
              <a:r>
                <a:rPr lang="en-US" altLang="en-US">
                  <a:solidFill>
                    <a:srgbClr val="000000"/>
                  </a:solidFill>
                  <a:latin typeface="Comic Sans MS" panose="030F0702030302020204" pitchFamily="66" charset="0"/>
                </a:rPr>
                <a:t>× </a:t>
              </a:r>
              <a:r>
                <a:rPr lang="en-US" altLang="en-US">
                  <a:solidFill>
                    <a:srgbClr val="009900"/>
                  </a:solidFill>
                  <a:latin typeface="Comic Sans MS" panose="030F0702030302020204" pitchFamily="66" charset="0"/>
                </a:rPr>
                <a:t>2.0</a:t>
              </a:r>
              <a:endParaRPr lang="en-US" altLang="en-US">
                <a:solidFill>
                  <a:srgbClr val="000000"/>
                </a:solidFill>
                <a:latin typeface="Comic Sans MS" panose="030F0702030302020204" pitchFamily="66" charset="0"/>
              </a:endParaRPr>
            </a:p>
          </p:txBody>
        </p:sp>
        <p:sp>
          <p:nvSpPr>
            <p:cNvPr id="19471" name="Line 33"/>
            <p:cNvSpPr>
              <a:spLocks noChangeShapeType="1"/>
            </p:cNvSpPr>
            <p:nvPr/>
          </p:nvSpPr>
          <p:spPr bwMode="auto">
            <a:xfrm>
              <a:off x="2978" y="3411"/>
              <a:ext cx="10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hangingPunct="0">
                <a:spcBef>
                  <a:spcPct val="0"/>
                </a:spcBef>
                <a:buFontTx/>
                <a:buNone/>
              </a:pPr>
              <a:endParaRPr lang="en-GB">
                <a:solidFill>
                  <a:srgbClr val="000000"/>
                </a:solidFill>
              </a:endParaRPr>
            </a:p>
          </p:txBody>
        </p:sp>
        <p:sp>
          <p:nvSpPr>
            <p:cNvPr id="19472" name="Freeform 34"/>
            <p:cNvSpPr>
              <a:spLocks/>
            </p:cNvSpPr>
            <p:nvPr/>
          </p:nvSpPr>
          <p:spPr bwMode="auto">
            <a:xfrm>
              <a:off x="2833" y="3494"/>
              <a:ext cx="1198" cy="248"/>
            </a:xfrm>
            <a:custGeom>
              <a:avLst/>
              <a:gdLst>
                <a:gd name="T0" fmla="*/ 0 w 1198"/>
                <a:gd name="T1" fmla="*/ 175 h 248"/>
                <a:gd name="T2" fmla="*/ 26 w 1198"/>
                <a:gd name="T3" fmla="*/ 160 h 248"/>
                <a:gd name="T4" fmla="*/ 52 w 1198"/>
                <a:gd name="T5" fmla="*/ 248 h 248"/>
                <a:gd name="T6" fmla="*/ 124 w 1198"/>
                <a:gd name="T7" fmla="*/ 0 h 248"/>
                <a:gd name="T8" fmla="*/ 1198 w 1198"/>
                <a:gd name="T9" fmla="*/ 0 h 248"/>
                <a:gd name="T10" fmla="*/ 0 60000 65536"/>
                <a:gd name="T11" fmla="*/ 0 60000 65536"/>
                <a:gd name="T12" fmla="*/ 0 60000 65536"/>
                <a:gd name="T13" fmla="*/ 0 60000 65536"/>
                <a:gd name="T14" fmla="*/ 0 60000 65536"/>
                <a:gd name="T15" fmla="*/ 0 w 1198"/>
                <a:gd name="T16" fmla="*/ 0 h 248"/>
                <a:gd name="T17" fmla="*/ 1198 w 1198"/>
                <a:gd name="T18" fmla="*/ 248 h 248"/>
              </a:gdLst>
              <a:ahLst/>
              <a:cxnLst>
                <a:cxn ang="T10">
                  <a:pos x="T0" y="T1"/>
                </a:cxn>
                <a:cxn ang="T11">
                  <a:pos x="T2" y="T3"/>
                </a:cxn>
                <a:cxn ang="T12">
                  <a:pos x="T4" y="T5"/>
                </a:cxn>
                <a:cxn ang="T13">
                  <a:pos x="T6" y="T7"/>
                </a:cxn>
                <a:cxn ang="T14">
                  <a:pos x="T8" y="T9"/>
                </a:cxn>
              </a:cxnLst>
              <a:rect l="T15" t="T16" r="T17" b="T18"/>
              <a:pathLst>
                <a:path w="1198" h="248">
                  <a:moveTo>
                    <a:pt x="0" y="175"/>
                  </a:moveTo>
                  <a:lnTo>
                    <a:pt x="26" y="160"/>
                  </a:lnTo>
                  <a:lnTo>
                    <a:pt x="52" y="248"/>
                  </a:lnTo>
                  <a:lnTo>
                    <a:pt x="124" y="0"/>
                  </a:lnTo>
                  <a:lnTo>
                    <a:pt x="1198" y="0"/>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spcBef>
                  <a:spcPct val="0"/>
                </a:spcBef>
                <a:buFontTx/>
                <a:buNone/>
              </a:pPr>
              <a:endParaRPr lang="en-GB">
                <a:solidFill>
                  <a:srgbClr val="000000"/>
                </a:solidFill>
              </a:endParaRPr>
            </a:p>
          </p:txBody>
        </p:sp>
        <p:sp>
          <p:nvSpPr>
            <p:cNvPr id="19473" name="Rectangle 35"/>
            <p:cNvSpPr>
              <a:spLocks noChangeArrowheads="1"/>
            </p:cNvSpPr>
            <p:nvPr/>
          </p:nvSpPr>
          <p:spPr bwMode="auto">
            <a:xfrm>
              <a:off x="4289" y="3107"/>
              <a:ext cx="578" cy="48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0"/>
                </a:spcBef>
                <a:buFontTx/>
                <a:buNone/>
              </a:pPr>
              <a:endParaRPr lang="en-GB" altLang="en-US">
                <a:solidFill>
                  <a:srgbClr val="FF505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7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0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70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6" grpId="0" autoUpdateAnimBg="0"/>
      <p:bldP spid="28700" grpId="0" autoUpdateAnimBg="0"/>
      <p:bldP spid="28701" grpId="0" autoUpdateAnimBg="0"/>
      <p:bldP spid="28702" grpId="0" autoUpdateAnimBg="0"/>
      <p:bldP spid="2870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14"/>
          <p:cNvSpPr>
            <a:spLocks noChangeArrowheads="1"/>
          </p:cNvSpPr>
          <p:nvPr/>
        </p:nvSpPr>
        <p:spPr bwMode="auto">
          <a:xfrm>
            <a:off x="984251" y="22860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0"/>
              </a:spcBef>
              <a:buFontTx/>
              <a:buNone/>
            </a:pPr>
            <a:r>
              <a:rPr lang="en-US" altLang="en-US" i="1" u="sng">
                <a:solidFill>
                  <a:srgbClr val="990000"/>
                </a:solidFill>
                <a:latin typeface="Comic Sans MS" panose="030F0702030302020204" pitchFamily="66" charset="0"/>
              </a:rPr>
              <a:t>q</a:t>
            </a:r>
            <a:r>
              <a:rPr lang="en-US" altLang="en-US" i="1">
                <a:solidFill>
                  <a:srgbClr val="990000"/>
                </a:solidFill>
                <a:latin typeface="Comic Sans MS" panose="030F0702030302020204" pitchFamily="66" charset="0"/>
              </a:rPr>
              <a:t> = (1.0, 0.6, 0.0, 0.0, 0.8)</a:t>
            </a:r>
          </a:p>
        </p:txBody>
      </p:sp>
      <p:sp>
        <p:nvSpPr>
          <p:cNvPr id="20483" name="Text Box 27"/>
          <p:cNvSpPr txBox="1">
            <a:spLocks noChangeArrowheads="1"/>
          </p:cNvSpPr>
          <p:nvPr/>
        </p:nvSpPr>
        <p:spPr bwMode="auto">
          <a:xfrm>
            <a:off x="1017588" y="3325813"/>
            <a:ext cx="392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endParaRPr lang="en-GB" altLang="en-US">
              <a:solidFill>
                <a:srgbClr val="000000"/>
              </a:solidFill>
            </a:endParaRPr>
          </a:p>
        </p:txBody>
      </p:sp>
      <p:sp>
        <p:nvSpPr>
          <p:cNvPr id="20484" name="Text Box 28"/>
          <p:cNvSpPr txBox="1">
            <a:spLocks noChangeArrowheads="1"/>
          </p:cNvSpPr>
          <p:nvPr/>
        </p:nvSpPr>
        <p:spPr bwMode="auto">
          <a:xfrm>
            <a:off x="984251" y="3830639"/>
            <a:ext cx="8283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FF5050"/>
                </a:solidFill>
                <a:latin typeface="Comic Sans MS" panose="030F0702030302020204" pitchFamily="66" charset="0"/>
              </a:rPr>
              <a:t>2.       </a:t>
            </a:r>
            <a:r>
              <a:rPr lang="en-US" altLang="en-US" sz="2000" i="1" u="sng">
                <a:solidFill>
                  <a:srgbClr val="FF5050"/>
                </a:solidFill>
                <a:latin typeface="Comic Sans MS" panose="030F0702030302020204" pitchFamily="66" charset="0"/>
              </a:rPr>
              <a:t>d</a:t>
            </a:r>
            <a:r>
              <a:rPr lang="en-US" altLang="en-US" sz="2000" i="1" baseline="-15000">
                <a:solidFill>
                  <a:srgbClr val="FF5050"/>
                </a:solidFill>
                <a:latin typeface="Comic Sans MS" panose="030F0702030302020204" pitchFamily="66" charset="0"/>
              </a:rPr>
              <a:t>3 </a:t>
            </a:r>
            <a:r>
              <a:rPr lang="en-US" altLang="en-US" sz="2000" i="1">
                <a:solidFill>
                  <a:srgbClr val="FF5050"/>
                </a:solidFill>
                <a:latin typeface="Comic Sans MS" panose="030F0702030302020204" pitchFamily="66" charset="0"/>
              </a:rPr>
              <a:t>= (0.6, 0.9, 1.0, 0.6, 0.0)</a:t>
            </a:r>
            <a:r>
              <a:rPr lang="en-US" altLang="en-US" i="1">
                <a:solidFill>
                  <a:srgbClr val="FF5050"/>
                </a:solidFill>
                <a:latin typeface="Comic Sans MS" panose="030F0702030302020204" pitchFamily="66" charset="0"/>
              </a:rPr>
              <a:t>       Radio Traffic       </a:t>
            </a:r>
            <a:r>
              <a:rPr lang="en-US" altLang="en-US">
                <a:solidFill>
                  <a:srgbClr val="FF5050"/>
                </a:solidFill>
                <a:latin typeface="Comic Sans MS" panose="030F0702030302020204" pitchFamily="66" charset="0"/>
              </a:rPr>
              <a:t>(0.51)</a:t>
            </a:r>
            <a:r>
              <a:rPr lang="en-US" altLang="en-US" i="1">
                <a:solidFill>
                  <a:srgbClr val="FF5050"/>
                </a:solidFill>
                <a:latin typeface="Comic Sans MS" panose="030F0702030302020204" pitchFamily="66" charset="0"/>
              </a:rPr>
              <a:t>						Report</a:t>
            </a:r>
          </a:p>
        </p:txBody>
      </p:sp>
      <p:sp>
        <p:nvSpPr>
          <p:cNvPr id="20485" name="Rectangle 36"/>
          <p:cNvSpPr>
            <a:spLocks noGrp="1" noChangeArrowheads="1"/>
          </p:cNvSpPr>
          <p:nvPr>
            <p:ph type="title"/>
          </p:nvPr>
        </p:nvSpPr>
        <p:spPr/>
        <p:txBody>
          <a:bodyPr/>
          <a:lstStyle/>
          <a:p>
            <a:pPr eaLnBrk="1" hangingPunct="1"/>
            <a:r>
              <a:rPr lang="en-US" altLang="en-US"/>
              <a:t>collecting results</a:t>
            </a:r>
          </a:p>
        </p:txBody>
      </p:sp>
      <p:sp>
        <p:nvSpPr>
          <p:cNvPr id="20486" name="Text Box 37"/>
          <p:cNvSpPr txBox="1">
            <a:spLocks noChangeArrowheads="1"/>
          </p:cNvSpPr>
          <p:nvPr/>
        </p:nvSpPr>
        <p:spPr bwMode="auto">
          <a:xfrm>
            <a:off x="1017588" y="2517775"/>
            <a:ext cx="420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endParaRPr lang="en-GB" altLang="en-US">
              <a:solidFill>
                <a:srgbClr val="000000"/>
              </a:solidFill>
            </a:endParaRPr>
          </a:p>
        </p:txBody>
      </p:sp>
      <p:sp>
        <p:nvSpPr>
          <p:cNvPr id="20487" name="Text Box 38"/>
          <p:cNvSpPr txBox="1">
            <a:spLocks noChangeArrowheads="1"/>
          </p:cNvSpPr>
          <p:nvPr/>
        </p:nvSpPr>
        <p:spPr bwMode="auto">
          <a:xfrm>
            <a:off x="984250" y="3427413"/>
            <a:ext cx="826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i="1">
                <a:solidFill>
                  <a:srgbClr val="FF5050"/>
                </a:solidFill>
                <a:latin typeface="Comic Sans MS" panose="030F0702030302020204" pitchFamily="66" charset="0"/>
              </a:rPr>
              <a:t>1.        </a:t>
            </a:r>
            <a:r>
              <a:rPr lang="en-US" altLang="en-US" sz="2000" i="1" u="sng">
                <a:solidFill>
                  <a:srgbClr val="FF5050"/>
                </a:solidFill>
                <a:latin typeface="Comic Sans MS" panose="030F0702030302020204" pitchFamily="66" charset="0"/>
              </a:rPr>
              <a:t>d</a:t>
            </a:r>
            <a:r>
              <a:rPr lang="en-US" altLang="en-US" sz="2000" i="1" baseline="-15000">
                <a:solidFill>
                  <a:srgbClr val="FF5050"/>
                </a:solidFill>
                <a:latin typeface="Comic Sans MS" panose="030F0702030302020204" pitchFamily="66" charset="0"/>
              </a:rPr>
              <a:t>1 </a:t>
            </a:r>
            <a:r>
              <a:rPr lang="en-US" altLang="en-US" sz="2000" i="1">
                <a:solidFill>
                  <a:srgbClr val="FF5050"/>
                </a:solidFill>
                <a:latin typeface="Comic Sans MS" panose="030F0702030302020204" pitchFamily="66" charset="0"/>
              </a:rPr>
              <a:t>= (0.8, 0.8, 0.0, 0.0, 0.2)</a:t>
            </a:r>
            <a:r>
              <a:rPr lang="en-US" altLang="en-US" i="1">
                <a:solidFill>
                  <a:srgbClr val="FF5050"/>
                </a:solidFill>
                <a:latin typeface="Comic Sans MS" panose="030F0702030302020204" pitchFamily="66" charset="0"/>
              </a:rPr>
              <a:t>	Jam pud recipe     </a:t>
            </a:r>
            <a:r>
              <a:rPr lang="en-US" altLang="en-US">
                <a:solidFill>
                  <a:srgbClr val="FF5050"/>
                </a:solidFill>
                <a:latin typeface="Comic Sans MS" panose="030F0702030302020204" pitchFamily="66" charset="0"/>
              </a:rPr>
              <a:t>(0.89)</a:t>
            </a:r>
          </a:p>
        </p:txBody>
      </p:sp>
      <p:sp>
        <p:nvSpPr>
          <p:cNvPr id="20488" name="Text Box 39"/>
          <p:cNvSpPr txBox="1">
            <a:spLocks noChangeArrowheads="1"/>
          </p:cNvSpPr>
          <p:nvPr/>
        </p:nvSpPr>
        <p:spPr bwMode="auto">
          <a:xfrm>
            <a:off x="984250" y="2921000"/>
            <a:ext cx="826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a:solidFill>
                  <a:srgbClr val="000000"/>
                </a:solidFill>
                <a:latin typeface="Comic Sans MS" panose="030F0702030302020204" pitchFamily="66" charset="0"/>
              </a:rPr>
              <a:t>Rank	 document vector		 document	         (sim)    </a:t>
            </a:r>
            <a:endParaRPr lang="en-US" altLang="en-US">
              <a:solidFill>
                <a:srgbClr val="000000"/>
              </a:solidFill>
            </a:endParaRPr>
          </a:p>
        </p:txBody>
      </p:sp>
      <p:sp>
        <p:nvSpPr>
          <p:cNvPr id="20489" name="Text Box 40"/>
          <p:cNvSpPr txBox="1">
            <a:spLocks noChangeArrowheads="1"/>
          </p:cNvSpPr>
          <p:nvPr/>
        </p:nvSpPr>
        <p:spPr bwMode="auto">
          <a:xfrm>
            <a:off x="984250" y="1768476"/>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FontTx/>
              <a:buNone/>
            </a:pPr>
            <a:r>
              <a:rPr lang="en-US" altLang="en-US" sz="2000">
                <a:solidFill>
                  <a:srgbClr val="990000"/>
                </a:solidFill>
                <a:latin typeface="Comic Sans MS" panose="030F0702030302020204" pitchFamily="66" charset="0"/>
              </a:rPr>
              <a:t>CF: T = {pudding, jam, traffic, lane, treacle}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Discussion: Set theoretic model</a:t>
            </a:r>
          </a:p>
        </p:txBody>
      </p:sp>
      <p:sp>
        <p:nvSpPr>
          <p:cNvPr id="31747" name="Rectangle 3"/>
          <p:cNvSpPr>
            <a:spLocks noGrp="1" noChangeArrowheads="1"/>
          </p:cNvSpPr>
          <p:nvPr>
            <p:ph type="body" idx="1"/>
          </p:nvPr>
        </p:nvSpPr>
        <p:spPr/>
        <p:txBody>
          <a:bodyPr/>
          <a:lstStyle/>
          <a:p>
            <a:pPr eaLnBrk="1" hangingPunct="1"/>
            <a:r>
              <a:rPr lang="en-US" altLang="en-US"/>
              <a:t>Boolean model is simple, queries have precise semantics, but it is an ‘exact match’ model, and does not Rank results</a:t>
            </a:r>
          </a:p>
          <a:p>
            <a:pPr eaLnBrk="1" hangingPunct="1"/>
            <a:r>
              <a:rPr lang="en-US" altLang="en-US"/>
              <a:t>Boolean model popular with bibliographic systems; available on some search engines</a:t>
            </a:r>
          </a:p>
          <a:p>
            <a:pPr eaLnBrk="1" hangingPunct="1"/>
            <a:r>
              <a:rPr lang="en-US" altLang="en-US"/>
              <a:t>Users find Boolean queries hard to formulate</a:t>
            </a:r>
          </a:p>
          <a:p>
            <a:pPr eaLnBrk="1" hangingPunct="1"/>
            <a:r>
              <a:rPr lang="en-US" altLang="en-US"/>
              <a:t>Attempts to use set theoretic model as basis for a partial-match system: Fuzzy set model and the extended Boolean model.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Discussion: Vector Model</a:t>
            </a:r>
          </a:p>
        </p:txBody>
      </p:sp>
      <p:sp>
        <p:nvSpPr>
          <p:cNvPr id="68611" name="Rectangle 3"/>
          <p:cNvSpPr>
            <a:spLocks noGrp="1" noChangeArrowheads="1"/>
          </p:cNvSpPr>
          <p:nvPr>
            <p:ph type="body" idx="1"/>
          </p:nvPr>
        </p:nvSpPr>
        <p:spPr/>
        <p:txBody>
          <a:bodyPr/>
          <a:lstStyle/>
          <a:p>
            <a:pPr eaLnBrk="1" hangingPunct="1"/>
            <a:r>
              <a:rPr lang="en-US" altLang="en-US"/>
              <a:t>Vector model is simple, fast and results show leads to ‘good’ results.</a:t>
            </a:r>
          </a:p>
          <a:p>
            <a:pPr eaLnBrk="1" hangingPunct="1"/>
            <a:r>
              <a:rPr lang="en-US" altLang="en-US"/>
              <a:t>Partial matching leads to ranked output</a:t>
            </a:r>
          </a:p>
          <a:p>
            <a:pPr eaLnBrk="1" hangingPunct="1"/>
            <a:r>
              <a:rPr lang="en-US" altLang="en-US"/>
              <a:t>Popular model with search engines</a:t>
            </a:r>
          </a:p>
          <a:p>
            <a:pPr eaLnBrk="1" hangingPunct="1"/>
            <a:r>
              <a:rPr lang="en-US" altLang="en-US"/>
              <a:t>Underlying assumption of term independence (not realistic! Phrases, collocations, grammar)</a:t>
            </a:r>
          </a:p>
          <a:p>
            <a:pPr eaLnBrk="1" hangingPunct="1"/>
            <a:r>
              <a:rPr lang="en-US" altLang="en-US"/>
              <a:t>Generalised vector space model relaxes the assumption that index terms are pairwise orthogonal (but is more complicated).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questions raised</a:t>
            </a:r>
          </a:p>
        </p:txBody>
      </p:sp>
      <p:sp>
        <p:nvSpPr>
          <p:cNvPr id="32771" name="Rectangle 3"/>
          <p:cNvSpPr>
            <a:spLocks noGrp="1" noChangeArrowheads="1"/>
          </p:cNvSpPr>
          <p:nvPr>
            <p:ph type="body" idx="1"/>
          </p:nvPr>
        </p:nvSpPr>
        <p:spPr/>
        <p:txBody>
          <a:bodyPr/>
          <a:lstStyle/>
          <a:p>
            <a:pPr eaLnBrk="1" hangingPunct="1"/>
            <a:r>
              <a:rPr lang="en-US" altLang="en-US" dirty="0"/>
              <a:t>Where do the index terms come from?      </a:t>
            </a:r>
          </a:p>
          <a:p>
            <a:pPr eaLnBrk="1" hangingPunct="1"/>
            <a:r>
              <a:rPr lang="en-US" altLang="en-US" dirty="0"/>
              <a:t>(ALL the words in the source documents?)</a:t>
            </a:r>
          </a:p>
          <a:p>
            <a:pPr eaLnBrk="1" hangingPunct="1"/>
            <a:r>
              <a:rPr lang="en-US" altLang="en-US" dirty="0"/>
              <a:t>What determines the weights?</a:t>
            </a:r>
          </a:p>
          <a:p>
            <a:pPr eaLnBrk="1" hangingPunct="1"/>
            <a:r>
              <a:rPr lang="en-US" altLang="en-US" dirty="0"/>
              <a:t>How well can we expect these systems to work for practical applications?</a:t>
            </a:r>
          </a:p>
          <a:p>
            <a:pPr eaLnBrk="1" hangingPunct="1"/>
            <a:r>
              <a:rPr lang="en-US" altLang="en-US" dirty="0"/>
              <a:t>How can we improve them?</a:t>
            </a:r>
          </a:p>
          <a:p>
            <a:pPr eaLnBrk="1" hangingPunct="1"/>
            <a:r>
              <a:rPr lang="en-US" altLang="en-US" dirty="0"/>
              <a:t>How do we integrate IR into more traditional DB management?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a:t>Some issues to be resolved</a:t>
            </a:r>
          </a:p>
        </p:txBody>
      </p:sp>
      <p:sp useBgFill="1">
        <p:nvSpPr>
          <p:cNvPr id="374787" name="Rectangle 3"/>
          <p:cNvSpPr>
            <a:spLocks noGrp="1" noChangeArrowheads="1"/>
          </p:cNvSpPr>
          <p:nvPr>
            <p:ph type="body" idx="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Synonyms</a:t>
            </a:r>
          </a:p>
          <a:p>
            <a:pPr lvl="1" eaLnBrk="1" hangingPunct="1"/>
            <a:r>
              <a:rPr lang="en-US" altLang="en-US"/>
              <a:t>football / soccer, tap / faucet: search for one, find both?</a:t>
            </a:r>
          </a:p>
          <a:p>
            <a:pPr eaLnBrk="1" hangingPunct="1"/>
            <a:r>
              <a:rPr lang="en-US" altLang="en-US"/>
              <a:t>homonyms</a:t>
            </a:r>
          </a:p>
          <a:p>
            <a:pPr lvl="1" eaLnBrk="1" hangingPunct="1"/>
            <a:r>
              <a:rPr lang="en-US" altLang="en-US"/>
              <a:t>lead (metal or leash?), tap: find both, only want one?</a:t>
            </a:r>
          </a:p>
          <a:p>
            <a:pPr eaLnBrk="1" hangingPunct="1"/>
            <a:r>
              <a:rPr lang="en-US" altLang="en-US"/>
              <a:t>local/global contexts determine “good” terms</a:t>
            </a:r>
          </a:p>
          <a:p>
            <a:pPr lvl="1" eaLnBrk="1" hangingPunct="1"/>
            <a:r>
              <a:rPr lang="en-US" altLang="en-US"/>
              <a:t>football articles: won’t mention word ‘football’;</a:t>
            </a:r>
          </a:p>
          <a:p>
            <a:pPr lvl="1" eaLnBrk="1" hangingPunct="1">
              <a:buFontTx/>
              <a:buNone/>
            </a:pPr>
            <a:r>
              <a:rPr lang="en-US" altLang="en-US"/>
              <a:t>	will have particular meaning for the word ‘goal’</a:t>
            </a:r>
          </a:p>
          <a:p>
            <a:pPr eaLnBrk="1" hangingPunct="1"/>
            <a:r>
              <a:rPr lang="en-US" altLang="en-US"/>
              <a:t>Precoordination (proximity query): multi-word terms</a:t>
            </a:r>
          </a:p>
          <a:p>
            <a:pPr lvl="1" eaLnBrk="1" hangingPunct="1"/>
            <a:r>
              <a:rPr lang="en-US" altLang="en-US"/>
              <a:t>“Venetian blind” vs “blind Venetian”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4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747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747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747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47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478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747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47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747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2325" y="333375"/>
            <a:ext cx="8743950" cy="1143000"/>
          </a:xfrm>
        </p:spPr>
        <p:txBody>
          <a:bodyPr/>
          <a:lstStyle/>
          <a:p>
            <a:pPr eaLnBrk="1" hangingPunct="1"/>
            <a:r>
              <a:rPr lang="en-US" altLang="en-US"/>
              <a:t>Evaluation/Effectiveness measures</a:t>
            </a:r>
          </a:p>
        </p:txBody>
      </p:sp>
      <p:sp>
        <p:nvSpPr>
          <p:cNvPr id="4099" name="Rectangle 3"/>
          <p:cNvSpPr>
            <a:spLocks noGrp="1" noChangeArrowheads="1"/>
          </p:cNvSpPr>
          <p:nvPr>
            <p:ph type="body" idx="1"/>
          </p:nvPr>
        </p:nvSpPr>
        <p:spPr bwMode="auto">
          <a:xfrm>
            <a:off x="319088" y="1268413"/>
            <a:ext cx="9967912" cy="4492625"/>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solidFill>
                  <a:srgbClr val="800000"/>
                </a:solidFill>
              </a:rPr>
              <a:t>effort</a:t>
            </a:r>
            <a:r>
              <a:rPr lang="en-US" altLang="en-US"/>
              <a:t> - required by the users in formulation of queries</a:t>
            </a:r>
            <a:endParaRPr lang="en-US" altLang="en-US">
              <a:solidFill>
                <a:srgbClr val="800000"/>
              </a:solidFill>
            </a:endParaRPr>
          </a:p>
          <a:p>
            <a:pPr eaLnBrk="1" hangingPunct="1"/>
            <a:r>
              <a:rPr lang="en-US" altLang="en-US">
                <a:solidFill>
                  <a:srgbClr val="800000"/>
                </a:solidFill>
              </a:rPr>
              <a:t>time</a:t>
            </a:r>
            <a:r>
              <a:rPr lang="en-US" altLang="en-US"/>
              <a:t> - between receipt of user query and production of list of ‘hits’</a:t>
            </a:r>
          </a:p>
          <a:p>
            <a:pPr eaLnBrk="1" hangingPunct="1"/>
            <a:r>
              <a:rPr lang="en-US" altLang="en-US">
                <a:solidFill>
                  <a:srgbClr val="800000"/>
                </a:solidFill>
              </a:rPr>
              <a:t>presentation </a:t>
            </a:r>
            <a:r>
              <a:rPr lang="en-US" altLang="en-US"/>
              <a:t>- of the output</a:t>
            </a:r>
          </a:p>
          <a:p>
            <a:pPr eaLnBrk="1" hangingPunct="1"/>
            <a:r>
              <a:rPr lang="en-US" altLang="en-US">
                <a:solidFill>
                  <a:srgbClr val="800000"/>
                </a:solidFill>
              </a:rPr>
              <a:t>coverage</a:t>
            </a:r>
            <a:r>
              <a:rPr lang="en-US" altLang="en-US"/>
              <a:t> - of the collection</a:t>
            </a:r>
          </a:p>
          <a:p>
            <a:pPr eaLnBrk="1" hangingPunct="1"/>
            <a:r>
              <a:rPr lang="en-US" altLang="en-US">
                <a:solidFill>
                  <a:srgbClr val="800000"/>
                </a:solidFill>
              </a:rPr>
              <a:t>recall</a:t>
            </a:r>
            <a:r>
              <a:rPr lang="en-US" altLang="en-US"/>
              <a:t> - the fraction of relevant items retrieved</a:t>
            </a:r>
          </a:p>
          <a:p>
            <a:pPr eaLnBrk="1" hangingPunct="1"/>
            <a:r>
              <a:rPr lang="en-US" altLang="en-US">
                <a:solidFill>
                  <a:srgbClr val="800000"/>
                </a:solidFill>
              </a:rPr>
              <a:t>precision </a:t>
            </a:r>
            <a:r>
              <a:rPr lang="en-US" altLang="en-US"/>
              <a:t>- the fraction of retrieved items that are relevant</a:t>
            </a:r>
          </a:p>
          <a:p>
            <a:pPr eaLnBrk="1" hangingPunct="1"/>
            <a:r>
              <a:rPr lang="en-US" altLang="en-US">
                <a:solidFill>
                  <a:srgbClr val="663300"/>
                </a:solidFill>
              </a:rPr>
              <a:t>user satisfaction</a:t>
            </a:r>
            <a:r>
              <a:rPr lang="en-US" altLang="en-US"/>
              <a:t> – with the retrieved items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Better hits: Query Broadening</a:t>
            </a:r>
          </a:p>
        </p:txBody>
      </p:sp>
      <p:sp>
        <p:nvSpPr>
          <p:cNvPr id="5123" name="Text Box 3"/>
          <p:cNvSpPr txBox="1">
            <a:spLocks noChangeArrowheads="1"/>
          </p:cNvSpPr>
          <p:nvPr/>
        </p:nvSpPr>
        <p:spPr bwMode="auto">
          <a:xfrm>
            <a:off x="771525" y="1447800"/>
            <a:ext cx="874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endParaRPr lang="en-US" altLang="en-US"/>
          </a:p>
        </p:txBody>
      </p:sp>
      <p:sp>
        <p:nvSpPr>
          <p:cNvPr id="5124" name="Rectangle 4"/>
          <p:cNvSpPr>
            <a:spLocks noGrp="1" noChangeArrowheads="1"/>
          </p:cNvSpPr>
          <p:nvPr>
            <p:ph type="body" idx="1"/>
          </p:nvPr>
        </p:nvSpPr>
        <p:spPr bwMode="auto">
          <a:xfrm>
            <a:off x="514350" y="1600200"/>
            <a:ext cx="9309100" cy="499745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User unaware of collection characteristics is likely to formulate a ‘naïve’ query</a:t>
            </a:r>
          </a:p>
          <a:p>
            <a:pPr eaLnBrk="1" hangingPunct="1"/>
            <a:r>
              <a:rPr lang="en-US" altLang="en-US"/>
              <a:t>query broadening aims to replace the initial query with a new one featuring one or other of:	</a:t>
            </a:r>
          </a:p>
          <a:p>
            <a:pPr lvl="1" eaLnBrk="1" hangingPunct="1"/>
            <a:r>
              <a:rPr lang="en-US" altLang="en-US"/>
              <a:t>new index terms</a:t>
            </a:r>
          </a:p>
          <a:p>
            <a:pPr lvl="1" eaLnBrk="1" hangingPunct="1"/>
            <a:r>
              <a:rPr lang="en-US" altLang="en-US"/>
              <a:t>adjusted term weights</a:t>
            </a:r>
          </a:p>
          <a:p>
            <a:pPr eaLnBrk="1" hangingPunct="1"/>
            <a:r>
              <a:rPr lang="en-US" altLang="en-US"/>
              <a:t>One method uses feedback information from the user</a:t>
            </a:r>
          </a:p>
          <a:p>
            <a:pPr eaLnBrk="1" hangingPunct="1"/>
            <a:r>
              <a:rPr lang="en-US" altLang="en-US"/>
              <a:t>Another method uses a thesaurus / term-bank / ontology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22325" y="0"/>
            <a:ext cx="8743950" cy="1143000"/>
          </a:xfrm>
        </p:spPr>
        <p:txBody>
          <a:bodyPr/>
          <a:lstStyle/>
          <a:p>
            <a:pPr eaLnBrk="1" hangingPunct="1"/>
            <a:r>
              <a:rPr lang="en-US" altLang="en-US"/>
              <a:t>Corrected sample query: AND </a:t>
            </a:r>
          </a:p>
        </p:txBody>
      </p:sp>
      <p:sp>
        <p:nvSpPr>
          <p:cNvPr id="9219" name="Text Box 3"/>
          <p:cNvSpPr txBox="1">
            <a:spLocks noChangeArrowheads="1"/>
          </p:cNvSpPr>
          <p:nvPr/>
        </p:nvSpPr>
        <p:spPr bwMode="auto">
          <a:xfrm>
            <a:off x="679450" y="1341438"/>
            <a:ext cx="92583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latin typeface="Arial" panose="020B0604020202020204" pitchFamily="34" charset="0"/>
              </a:rPr>
              <a:t>find all modules matching: </a:t>
            </a:r>
            <a:r>
              <a:rPr lang="en-US" altLang="en-US"/>
              <a:t>       </a:t>
            </a:r>
            <a:r>
              <a:rPr lang="en-US" altLang="en-US">
                <a:solidFill>
                  <a:srgbClr val="FF0000"/>
                </a:solidFill>
                <a:latin typeface="Comic Sans MS" panose="030F0702030302020204" pitchFamily="66" charset="0"/>
              </a:rPr>
              <a:t>‘database’ and ‘AI’</a:t>
            </a:r>
            <a:endParaRPr lang="en-US" altLang="en-US"/>
          </a:p>
          <a:p>
            <a:pPr>
              <a:spcBef>
                <a:spcPct val="50000"/>
              </a:spcBef>
              <a:buFontTx/>
              <a:buNone/>
            </a:pPr>
            <a:r>
              <a:rPr lang="en-US" altLang="en-US" sz="2000" b="1">
                <a:latin typeface="Courier New" panose="02070309020205020404" pitchFamily="49" charset="0"/>
              </a:rPr>
              <a:t>select distinct m.* from </a:t>
            </a:r>
            <a:br>
              <a:rPr lang="en-US" altLang="en-US" sz="2000" b="1">
                <a:latin typeface="Courier New" panose="02070309020205020404" pitchFamily="49" charset="0"/>
              </a:rPr>
            </a:br>
            <a:r>
              <a:rPr lang="en-US" altLang="en-US" sz="2000" b="1">
                <a:latin typeface="Courier New" panose="02070309020205020404" pitchFamily="49" charset="0"/>
              </a:rPr>
              <a:t>module m inner join index i1 on m.code = i1.mod_code inner join term t1 on t1.term_id = i1.term_id</a:t>
            </a:r>
            <a:br>
              <a:rPr lang="en-US" altLang="en-US" sz="2000" b="1">
                <a:latin typeface="Courier New" panose="02070309020205020404" pitchFamily="49" charset="0"/>
              </a:rPr>
            </a:br>
            <a:r>
              <a:rPr lang="en-US" altLang="en-US" sz="2000" b="1">
                <a:latin typeface="Courier New" panose="02070309020205020404" pitchFamily="49" charset="0"/>
              </a:rPr>
              <a:t>inner join index i2 on m.code = i2.mod_code inner join term t2 on t2.term_id = i2.term_id </a:t>
            </a:r>
            <a:br>
              <a:rPr lang="en-US" altLang="en-US" sz="2000" b="1">
                <a:latin typeface="Courier New" panose="02070309020205020404" pitchFamily="49" charset="0"/>
              </a:rPr>
            </a:br>
            <a:r>
              <a:rPr lang="en-US" altLang="en-US" sz="2000" b="1">
                <a:latin typeface="Courier New" panose="02070309020205020404" pitchFamily="49" charset="0"/>
              </a:rPr>
              <a:t>where </a:t>
            </a:r>
            <a:br>
              <a:rPr lang="en-US" altLang="en-US" sz="2000" b="1">
                <a:latin typeface="Courier New" panose="02070309020205020404" pitchFamily="49" charset="0"/>
              </a:rPr>
            </a:br>
            <a:r>
              <a:rPr lang="en-US" altLang="en-US" sz="2000" b="1">
                <a:latin typeface="Courier New" panose="02070309020205020404" pitchFamily="49" charset="0"/>
              </a:rPr>
              <a:t>t1.value = ‘database’ and t2.value = ‘AI’;</a:t>
            </a:r>
          </a:p>
          <a:p>
            <a:pPr>
              <a:spcBef>
                <a:spcPct val="50000"/>
              </a:spcBef>
              <a:buFontTx/>
              <a:buNone/>
            </a:pPr>
            <a:r>
              <a:rPr lang="en-US" altLang="en-US">
                <a:latin typeface="Arial" panose="020B0604020202020204" pitchFamily="34" charset="0"/>
              </a:rPr>
              <a:t>Both tables ‘index’ and ‘term’ must be searched twice in order to establish whether, for each module, it is attached to both terms ‘database’ </a:t>
            </a:r>
            <a:r>
              <a:rPr lang="en-US" altLang="en-US" u="sng">
                <a:latin typeface="Arial" panose="020B0604020202020204" pitchFamily="34" charset="0"/>
              </a:rPr>
              <a:t>and</a:t>
            </a:r>
            <a:r>
              <a:rPr lang="en-US" altLang="en-US">
                <a:latin typeface="Arial" panose="020B0604020202020204" pitchFamily="34" charset="0"/>
              </a:rPr>
              <a:t> ‘AI’.</a:t>
            </a:r>
          </a:p>
          <a:p>
            <a:pPr>
              <a:spcBef>
                <a:spcPct val="50000"/>
              </a:spcBef>
              <a:buFontTx/>
              <a:buNone/>
            </a:pPr>
            <a:r>
              <a:rPr lang="en-US" altLang="en-US">
                <a:latin typeface="Arial" panose="020B0604020202020204" pitchFamily="34" charset="0"/>
              </a:rPr>
              <a:t>If the query is a conjunction of N terms, the SQL would have 2N inner joins. AND is more complicated than OR (but common in IR)</a:t>
            </a: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71525" y="1295400"/>
            <a:ext cx="87439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a:t>From response to initial query, gather relevance information</a:t>
            </a:r>
          </a:p>
          <a:p>
            <a:pPr lvl="1">
              <a:spcBef>
                <a:spcPct val="0"/>
              </a:spcBef>
              <a:buFontTx/>
              <a:buNone/>
            </a:pPr>
            <a:r>
              <a:rPr lang="en-US" altLang="en-US"/>
              <a:t>H = set of all hits</a:t>
            </a:r>
          </a:p>
          <a:p>
            <a:pPr lvl="1">
              <a:spcBef>
                <a:spcPct val="0"/>
              </a:spcBef>
              <a:buFontTx/>
              <a:buNone/>
            </a:pPr>
            <a:r>
              <a:rPr lang="en-US" altLang="en-US"/>
              <a:t>H</a:t>
            </a:r>
            <a:r>
              <a:rPr lang="en-US" altLang="en-US" baseline="-15000"/>
              <a:t>R</a:t>
            </a:r>
            <a:r>
              <a:rPr lang="en-US" altLang="en-US"/>
              <a:t> = R = set of retrieved, relevant hits</a:t>
            </a:r>
          </a:p>
          <a:p>
            <a:pPr lvl="1">
              <a:spcBef>
                <a:spcPct val="0"/>
              </a:spcBef>
              <a:buFontTx/>
              <a:buNone/>
            </a:pPr>
            <a:r>
              <a:rPr lang="en-US" altLang="en-US"/>
              <a:t>H</a:t>
            </a:r>
            <a:r>
              <a:rPr lang="en-US" altLang="en-US" baseline="-15000"/>
              <a:t>NR</a:t>
            </a:r>
            <a:r>
              <a:rPr lang="en-US" altLang="en-US"/>
              <a:t> = H-R = set of retrieved, non-relevant hits</a:t>
            </a:r>
          </a:p>
          <a:p>
            <a:pPr>
              <a:spcBef>
                <a:spcPct val="0"/>
              </a:spcBef>
              <a:buFontTx/>
              <a:buNone/>
            </a:pPr>
            <a:r>
              <a:rPr lang="en-US" altLang="en-US"/>
              <a:t>replace query </a:t>
            </a:r>
            <a:r>
              <a:rPr lang="en-US" altLang="en-US" u="sng"/>
              <a:t>q</a:t>
            </a:r>
            <a:r>
              <a:rPr lang="en-US" altLang="en-US"/>
              <a:t> with replacement query </a:t>
            </a:r>
            <a:r>
              <a:rPr lang="en-US" altLang="en-US" u="sng"/>
              <a:t>q</a:t>
            </a:r>
            <a:r>
              <a:rPr lang="en-US" altLang="en-US"/>
              <a:t>' :</a:t>
            </a:r>
            <a:endParaRPr lang="en-US" altLang="en-US" u="sng"/>
          </a:p>
          <a:p>
            <a:pPr lvl="1">
              <a:spcBef>
                <a:spcPct val="0"/>
              </a:spcBef>
              <a:buFontTx/>
              <a:buNone/>
            </a:pPr>
            <a:r>
              <a:rPr lang="en-US" altLang="en-US" u="sng"/>
              <a:t>q</a:t>
            </a:r>
            <a:r>
              <a:rPr lang="en-US" altLang="en-US"/>
              <a:t>' = </a:t>
            </a:r>
            <a:r>
              <a:rPr lang="en-US" altLang="en-US" sz="2800">
                <a:sym typeface="Symbol" panose="05050102010706020507" pitchFamily="18" charset="2"/>
              </a:rPr>
              <a:t></a:t>
            </a:r>
            <a:r>
              <a:rPr lang="en-US" altLang="en-US" u="sng">
                <a:sym typeface="Symbol" panose="05050102010706020507" pitchFamily="18" charset="2"/>
              </a:rPr>
              <a:t>q</a:t>
            </a:r>
            <a:endParaRPr lang="en-US" altLang="en-US" sz="2800">
              <a:sym typeface="Symbol" panose="05050102010706020507" pitchFamily="18" charset="2"/>
            </a:endParaRPr>
          </a:p>
          <a:p>
            <a:pPr lvl="1">
              <a:spcBef>
                <a:spcPct val="0"/>
              </a:spcBef>
              <a:buFontTx/>
              <a:buNone/>
            </a:pPr>
            <a:r>
              <a:rPr lang="en-US" altLang="en-US" sz="2800">
                <a:sym typeface="Symbol" panose="05050102010706020507" pitchFamily="18" charset="2"/>
              </a:rPr>
              <a:t>		</a:t>
            </a:r>
            <a:r>
              <a:rPr lang="en-US" altLang="en-US" sz="3600">
                <a:sym typeface="Symbol" panose="05050102010706020507" pitchFamily="18" charset="2"/>
              </a:rPr>
              <a:t> </a:t>
            </a:r>
            <a:r>
              <a:rPr lang="en-US" altLang="en-US" u="sng">
                <a:sym typeface="Symbol" panose="05050102010706020507" pitchFamily="18" charset="2"/>
              </a:rPr>
              <a:t>d</a:t>
            </a:r>
            <a:r>
              <a:rPr lang="en-US" altLang="en-US" baseline="-25000">
                <a:sym typeface="Symbol" panose="05050102010706020507" pitchFamily="18" charset="2"/>
              </a:rPr>
              <a:t>i </a:t>
            </a:r>
            <a:r>
              <a:rPr lang="en-US" altLang="en-US">
                <a:sym typeface="Symbol" panose="05050102010706020507" pitchFamily="18" charset="2"/>
              </a:rPr>
              <a:t>/ |H</a:t>
            </a:r>
            <a:r>
              <a:rPr lang="en-US" altLang="en-US" baseline="-15000">
                <a:sym typeface="Symbol" panose="05050102010706020507" pitchFamily="18" charset="2"/>
              </a:rPr>
              <a:t>R</a:t>
            </a:r>
            <a:r>
              <a:rPr lang="en-US" altLang="en-US">
                <a:sym typeface="Symbol" panose="05050102010706020507" pitchFamily="18" charset="2"/>
              </a:rPr>
              <a:t>|</a:t>
            </a:r>
            <a:endParaRPr lang="en-US" altLang="en-US" sz="3600">
              <a:sym typeface="Symbol" panose="05050102010706020507" pitchFamily="18" charset="2"/>
            </a:endParaRPr>
          </a:p>
          <a:p>
            <a:pPr lvl="1">
              <a:spcBef>
                <a:spcPct val="0"/>
              </a:spcBef>
              <a:buFontTx/>
              <a:buNone/>
            </a:pPr>
            <a:r>
              <a:rPr lang="en-US" altLang="en-US" sz="3600">
                <a:sym typeface="Symbol" panose="05050102010706020507" pitchFamily="18" charset="2"/>
              </a:rPr>
              <a:t>				    </a:t>
            </a:r>
            <a:r>
              <a:rPr lang="en-US" altLang="en-US" sz="2800">
                <a:sym typeface="Symbol" panose="05050102010706020507" pitchFamily="18" charset="2"/>
              </a:rPr>
              <a:t></a:t>
            </a:r>
            <a:r>
              <a:rPr lang="en-US" altLang="en-US" sz="3600">
                <a:sym typeface="Symbol" panose="05050102010706020507" pitchFamily="18" charset="2"/>
              </a:rPr>
              <a:t> </a:t>
            </a:r>
            <a:r>
              <a:rPr lang="en-US" altLang="en-US" u="sng">
                <a:sym typeface="Symbol" panose="05050102010706020507" pitchFamily="18" charset="2"/>
              </a:rPr>
              <a:t>d</a:t>
            </a:r>
            <a:r>
              <a:rPr lang="en-US" altLang="en-US" baseline="-25000">
                <a:sym typeface="Symbol" panose="05050102010706020507" pitchFamily="18" charset="2"/>
              </a:rPr>
              <a:t>i </a:t>
            </a:r>
            <a:r>
              <a:rPr lang="en-US" altLang="en-US">
                <a:sym typeface="Symbol" panose="05050102010706020507" pitchFamily="18" charset="2"/>
              </a:rPr>
              <a:t>/ |H</a:t>
            </a:r>
            <a:r>
              <a:rPr lang="en-US" altLang="en-US" baseline="-15000">
                <a:sym typeface="Symbol" panose="05050102010706020507" pitchFamily="18" charset="2"/>
              </a:rPr>
              <a:t>NR</a:t>
            </a:r>
            <a:r>
              <a:rPr lang="en-US" altLang="en-US">
                <a:sym typeface="Symbol" panose="05050102010706020507" pitchFamily="18" charset="2"/>
              </a:rPr>
              <a:t>|</a:t>
            </a:r>
          </a:p>
          <a:p>
            <a:pPr>
              <a:spcBef>
                <a:spcPct val="0"/>
              </a:spcBef>
              <a:buFontTx/>
              <a:buNone/>
            </a:pPr>
            <a:endParaRPr lang="en-US" altLang="en-US">
              <a:sym typeface="Symbol" panose="05050102010706020507" pitchFamily="18" charset="2"/>
            </a:endParaRPr>
          </a:p>
          <a:p>
            <a:pPr>
              <a:spcBef>
                <a:spcPct val="0"/>
              </a:spcBef>
              <a:buFontTx/>
              <a:buNone/>
            </a:pPr>
            <a:endParaRPr lang="en-US" altLang="en-US">
              <a:sym typeface="Symbol" panose="05050102010706020507" pitchFamily="18" charset="2"/>
            </a:endParaRPr>
          </a:p>
          <a:p>
            <a:pPr>
              <a:spcBef>
                <a:spcPct val="0"/>
              </a:spcBef>
              <a:buFontTx/>
              <a:buNone/>
            </a:pPr>
            <a:r>
              <a:rPr lang="en-US" altLang="en-US">
                <a:sym typeface="Symbol" panose="05050102010706020507" pitchFamily="18" charset="2"/>
              </a:rPr>
              <a:t>note: this moves the query vector closer to the centroid of the “relevant retrieved” document vectors and further from the centroid of the “non-relevant retrieved” documents.</a:t>
            </a:r>
          </a:p>
        </p:txBody>
      </p:sp>
      <p:sp>
        <p:nvSpPr>
          <p:cNvPr id="6147" name="Text Box 3"/>
          <p:cNvSpPr txBox="1">
            <a:spLocks noChangeArrowheads="1"/>
          </p:cNvSpPr>
          <p:nvPr/>
        </p:nvSpPr>
        <p:spPr bwMode="auto">
          <a:xfrm>
            <a:off x="5810250" y="4673600"/>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sym typeface="Symbol" panose="05050102010706020507" pitchFamily="18" charset="2"/>
              </a:rPr>
              <a:t>d</a:t>
            </a:r>
            <a:r>
              <a:rPr lang="en-US" altLang="en-US" sz="1800" baseline="-25000">
                <a:sym typeface="Symbol" panose="05050102010706020507" pitchFamily="18" charset="2"/>
              </a:rPr>
              <a:t>i </a:t>
            </a:r>
            <a:r>
              <a:rPr lang="en-US" altLang="en-US" sz="1800">
                <a:sym typeface="Symbol" panose="05050102010706020507" pitchFamily="18" charset="2"/>
              </a:rPr>
              <a:t></a:t>
            </a:r>
            <a:r>
              <a:rPr lang="en-US" altLang="en-US" sz="1800">
                <a:sym typeface="Lucida Bright Math Italic" panose="020B0604020202020204"/>
              </a:rPr>
              <a:t> H</a:t>
            </a:r>
            <a:r>
              <a:rPr lang="en-US" altLang="en-US" sz="1800" baseline="-15000">
                <a:sym typeface="Lucida Bright Math Italic" panose="020B0604020202020204"/>
              </a:rPr>
              <a:t>NR</a:t>
            </a:r>
            <a:endParaRPr lang="en-US" altLang="en-US" baseline="-25000">
              <a:sym typeface="Symbol" panose="05050102010706020507" pitchFamily="18" charset="2"/>
            </a:endParaRPr>
          </a:p>
        </p:txBody>
      </p:sp>
      <p:sp>
        <p:nvSpPr>
          <p:cNvPr id="6148" name="Text Box 4"/>
          <p:cNvSpPr txBox="1">
            <a:spLocks noChangeArrowheads="1"/>
          </p:cNvSpPr>
          <p:nvPr/>
        </p:nvSpPr>
        <p:spPr bwMode="auto">
          <a:xfrm>
            <a:off x="3324225" y="4116388"/>
            <a:ext cx="10207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sym typeface="Symbol" panose="05050102010706020507" pitchFamily="18" charset="2"/>
              </a:rPr>
              <a:t>d</a:t>
            </a:r>
            <a:r>
              <a:rPr lang="en-US" altLang="en-US" sz="1800" baseline="-25000">
                <a:sym typeface="Symbol" panose="05050102010706020507" pitchFamily="18" charset="2"/>
              </a:rPr>
              <a:t>i </a:t>
            </a:r>
            <a:r>
              <a:rPr lang="en-US" altLang="en-US" sz="1800">
                <a:sym typeface="Symbol" panose="05050102010706020507" pitchFamily="18" charset="2"/>
              </a:rPr>
              <a:t></a:t>
            </a:r>
            <a:r>
              <a:rPr lang="en-US" altLang="en-US" sz="1800">
                <a:sym typeface="Lucida Bright Math Italic" panose="020B0604020202020204"/>
              </a:rPr>
              <a:t> H</a:t>
            </a:r>
            <a:r>
              <a:rPr lang="en-US" altLang="en-US" sz="1800" baseline="-15000">
                <a:sym typeface="Lucida Bright Math Italic" panose="020B0604020202020204"/>
              </a:rPr>
              <a:t>R</a:t>
            </a:r>
            <a:endParaRPr lang="en-US" altLang="en-US" baseline="-25000">
              <a:sym typeface="Symbol" panose="05050102010706020507" pitchFamily="18" charset="2"/>
            </a:endParaRPr>
          </a:p>
        </p:txBody>
      </p:sp>
      <p:sp>
        <p:nvSpPr>
          <p:cNvPr id="6149" name="Rectangle 5"/>
          <p:cNvSpPr>
            <a:spLocks noGrp="1" noChangeArrowheads="1"/>
          </p:cNvSpPr>
          <p:nvPr>
            <p:ph type="title"/>
          </p:nvPr>
        </p:nvSpPr>
        <p:spPr>
          <a:xfrm>
            <a:off x="822325" y="260350"/>
            <a:ext cx="8743950" cy="1143000"/>
          </a:xfrm>
        </p:spPr>
        <p:txBody>
          <a:bodyPr/>
          <a:lstStyle/>
          <a:p>
            <a:pPr eaLnBrk="1" hangingPunct="1"/>
            <a:r>
              <a:rPr lang="en-GB" altLang="en-US"/>
              <a:t>Relevance Feedback</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5350" y="0"/>
            <a:ext cx="8743950" cy="882650"/>
          </a:xfrm>
        </p:spPr>
        <p:txBody>
          <a:bodyPr/>
          <a:lstStyle/>
          <a:p>
            <a:pPr eaLnBrk="1" hangingPunct="1"/>
            <a:r>
              <a:rPr lang="en-GB" altLang="en-US"/>
              <a:t>Using terms from relevant documents</a:t>
            </a:r>
          </a:p>
        </p:txBody>
      </p:sp>
      <p:sp>
        <p:nvSpPr>
          <p:cNvPr id="7171" name="Rectangle 3"/>
          <p:cNvSpPr>
            <a:spLocks noGrp="1" noChangeArrowheads="1"/>
          </p:cNvSpPr>
          <p:nvPr>
            <p:ph type="body" idx="1"/>
          </p:nvPr>
        </p:nvSpPr>
        <p:spPr bwMode="auto">
          <a:xfrm>
            <a:off x="463550" y="692150"/>
            <a:ext cx="9823450" cy="5545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We expect documents that are similar to one another in meaning (or usefulness) to have similar index terms. </a:t>
            </a:r>
          </a:p>
          <a:p>
            <a:pPr eaLnBrk="1" hangingPunct="1"/>
            <a:r>
              <a:rPr lang="en-US" altLang="en-US"/>
              <a:t>The system creates a replacement query (q’) based on q, but adds index terms that have been used to index known relevant documents,  increases the relative weight of index terms in q that are also found in relevant documents, and reduces the weight of terms found in non-relevant documents.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How does this help?</a:t>
            </a:r>
          </a:p>
        </p:txBody>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800"/>
              <a:t>It could help if documents were being missed because of the synonym problem.  The user uses the word ‘jam’, but some recipes use ‘jelly’ instead.  Once a hit that uses ‘jelly’ has been recognized as relevant, then ‘jelly’ will appear n the next version of the query. Now hits may use ‘jelly’ but not ‘jam’.</a:t>
            </a:r>
          </a:p>
          <a:p>
            <a:pPr eaLnBrk="1" hangingPunct="1">
              <a:lnSpc>
                <a:spcPct val="90000"/>
              </a:lnSpc>
            </a:pPr>
            <a:r>
              <a:rPr lang="en-US" altLang="en-US" sz="2800"/>
              <a:t>Conversely, it can help with the homonym problem.  If the user wants references to ‘lead’ (the metal), and gets documents relating to dog-walking, then by marking the dog-walking references as not relevant, key words associated with dog-walking will be reduced in weight</a:t>
            </a:r>
            <a:endParaRPr lang="en-GB" altLang="en-US"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 pros and cons of feedback</a:t>
            </a:r>
          </a:p>
        </p:txBody>
      </p:sp>
      <p:sp>
        <p:nvSpPr>
          <p:cNvPr id="9219" name="Rectangle 3"/>
          <p:cNvSpPr>
            <a:spLocks noGrp="1" noChangeArrowheads="1"/>
          </p:cNvSpPr>
          <p:nvPr>
            <p:ph type="body" idx="1"/>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If </a:t>
            </a:r>
            <a:r>
              <a:rPr lang="en-US" altLang="en-US" sz="3600">
                <a:sym typeface="Symbol" panose="05050102010706020507" pitchFamily="18" charset="2"/>
              </a:rPr>
              <a:t> </a:t>
            </a:r>
            <a:r>
              <a:rPr lang="en-US" altLang="en-US">
                <a:sym typeface="Symbol" panose="05050102010706020507" pitchFamily="18" charset="2"/>
              </a:rPr>
              <a:t>is set = 0, ignore non-relevant hits, a positive feedback system; often preferred</a:t>
            </a:r>
          </a:p>
          <a:p>
            <a:pPr eaLnBrk="1" hangingPunct="1"/>
            <a:r>
              <a:rPr lang="en-US" altLang="en-US">
                <a:sym typeface="Symbol" panose="05050102010706020507" pitchFamily="18" charset="2"/>
              </a:rPr>
              <a:t>the feedback formula can be applied repeatedly, asking user for relevance information at each iteration</a:t>
            </a:r>
          </a:p>
          <a:p>
            <a:pPr eaLnBrk="1" hangingPunct="1"/>
            <a:r>
              <a:rPr lang="en-US" altLang="en-US">
                <a:sym typeface="Symbol" panose="05050102010706020507" pitchFamily="18" charset="2"/>
              </a:rPr>
              <a:t>relevance feedback is generally considered to be very effective for “high-use” systems</a:t>
            </a:r>
          </a:p>
          <a:p>
            <a:pPr eaLnBrk="1" hangingPunct="1"/>
            <a:r>
              <a:rPr lang="en-US" altLang="en-US">
                <a:sym typeface="Symbol" panose="05050102010706020507" pitchFamily="18" charset="2"/>
              </a:rPr>
              <a:t>one drawback is that it is not fully automatic. </a:t>
            </a:r>
            <a:endParaRPr lang="en-US" altLang="en-US" sz="3600">
              <a:sym typeface="Symbol" panose="05050102010706020507" pitchFamily="18" charset="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195263"/>
            <a:ext cx="10287000" cy="705326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10243" name="Text Box 3"/>
          <p:cNvSpPr txBox="1">
            <a:spLocks noChangeArrowheads="1"/>
          </p:cNvSpPr>
          <p:nvPr/>
        </p:nvSpPr>
        <p:spPr bwMode="auto">
          <a:xfrm>
            <a:off x="600075" y="381000"/>
            <a:ext cx="848677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Simple feedback example:</a:t>
            </a:r>
          </a:p>
          <a:p>
            <a:pPr>
              <a:spcBef>
                <a:spcPct val="50000"/>
              </a:spcBef>
              <a:buFontTx/>
              <a:buNone/>
            </a:pPr>
            <a:r>
              <a:rPr lang="en-US" altLang="en-US" sz="2000">
                <a:solidFill>
                  <a:schemeClr val="accent2"/>
                </a:solidFill>
                <a:latin typeface="Comic Sans MS" panose="030F0702030302020204" pitchFamily="66" charset="0"/>
              </a:rPr>
              <a:t>T = {pudding, jam, traffic, lane, treacle}</a:t>
            </a:r>
          </a:p>
          <a:p>
            <a:pPr>
              <a:spcBef>
                <a:spcPct val="50000"/>
              </a:spcBef>
              <a:buFontTx/>
              <a:buNone/>
            </a:pPr>
            <a:r>
              <a:rPr lang="en-US" altLang="en-US" sz="2000" i="1" u="sng">
                <a:solidFill>
                  <a:schemeClr val="accent2"/>
                </a:solidFill>
                <a:latin typeface="Comic Sans MS" panose="030F0702030302020204" pitchFamily="66" charset="0"/>
              </a:rPr>
              <a:t>d</a:t>
            </a:r>
            <a:r>
              <a:rPr lang="en-US" altLang="en-US" sz="2000" i="1" baseline="-15000">
                <a:solidFill>
                  <a:schemeClr val="accent2"/>
                </a:solidFill>
                <a:latin typeface="Comic Sans MS" panose="030F0702030302020204" pitchFamily="66" charset="0"/>
              </a:rPr>
              <a:t>1 </a:t>
            </a:r>
            <a:r>
              <a:rPr lang="en-US" altLang="en-US" sz="2000" i="1">
                <a:solidFill>
                  <a:schemeClr val="accent2"/>
                </a:solidFill>
                <a:latin typeface="Comic Sans MS" panose="030F0702030302020204" pitchFamily="66" charset="0"/>
              </a:rPr>
              <a:t>= (0.8, 0.8, 0.0, 0.0, 0.4),</a:t>
            </a:r>
          </a:p>
          <a:p>
            <a:pPr>
              <a:spcBef>
                <a:spcPct val="50000"/>
              </a:spcBef>
              <a:buFontTx/>
              <a:buNone/>
            </a:pPr>
            <a:r>
              <a:rPr lang="en-US" altLang="en-US" sz="2000" i="1" u="sng">
                <a:solidFill>
                  <a:schemeClr val="accent2"/>
                </a:solidFill>
                <a:latin typeface="Comic Sans MS" panose="030F0702030302020204" pitchFamily="66" charset="0"/>
              </a:rPr>
              <a:t>d</a:t>
            </a:r>
            <a:r>
              <a:rPr lang="en-US" altLang="en-US" sz="2000" i="1" baseline="-15000">
                <a:solidFill>
                  <a:schemeClr val="accent2"/>
                </a:solidFill>
                <a:latin typeface="Comic Sans MS" panose="030F0702030302020204" pitchFamily="66" charset="0"/>
              </a:rPr>
              <a:t>2 </a:t>
            </a:r>
            <a:r>
              <a:rPr lang="en-US" altLang="en-US" sz="2000" i="1">
                <a:solidFill>
                  <a:schemeClr val="accent2"/>
                </a:solidFill>
                <a:latin typeface="Comic Sans MS" panose="030F0702030302020204" pitchFamily="66" charset="0"/>
              </a:rPr>
              <a:t>= (0.0, 0.0, 0.9, 0.8, 0.0), </a:t>
            </a:r>
          </a:p>
          <a:p>
            <a:pPr>
              <a:spcBef>
                <a:spcPct val="50000"/>
              </a:spcBef>
              <a:buFontTx/>
              <a:buNone/>
            </a:pPr>
            <a:r>
              <a:rPr lang="en-US" altLang="en-US" sz="2000" i="1" u="sng">
                <a:solidFill>
                  <a:schemeClr val="accent2"/>
                </a:solidFill>
                <a:latin typeface="Comic Sans MS" panose="030F0702030302020204" pitchFamily="66" charset="0"/>
              </a:rPr>
              <a:t>d</a:t>
            </a:r>
            <a:r>
              <a:rPr lang="en-US" altLang="en-US" sz="2000" i="1" baseline="-15000">
                <a:solidFill>
                  <a:schemeClr val="accent2"/>
                </a:solidFill>
                <a:latin typeface="Comic Sans MS" panose="030F0702030302020204" pitchFamily="66" charset="0"/>
              </a:rPr>
              <a:t>3 </a:t>
            </a:r>
            <a:r>
              <a:rPr lang="en-US" altLang="en-US" sz="2000" i="1">
                <a:solidFill>
                  <a:schemeClr val="accent2"/>
                </a:solidFill>
                <a:latin typeface="Comic Sans MS" panose="030F0702030302020204" pitchFamily="66" charset="0"/>
              </a:rPr>
              <a:t>= (0.8, 0.0, 0.0, 0.0, 0.8)</a:t>
            </a:r>
          </a:p>
          <a:p>
            <a:pPr>
              <a:spcBef>
                <a:spcPct val="50000"/>
              </a:spcBef>
              <a:buFontTx/>
              <a:buNone/>
            </a:pPr>
            <a:r>
              <a:rPr lang="en-US" altLang="en-US" sz="2000" i="1" u="sng">
                <a:solidFill>
                  <a:schemeClr val="accent2"/>
                </a:solidFill>
                <a:latin typeface="Comic Sans MS" panose="030F0702030302020204" pitchFamily="66" charset="0"/>
              </a:rPr>
              <a:t>d</a:t>
            </a:r>
            <a:r>
              <a:rPr lang="en-US" altLang="en-US" sz="2000" i="1" baseline="-15000">
                <a:solidFill>
                  <a:schemeClr val="accent2"/>
                </a:solidFill>
                <a:latin typeface="Comic Sans MS" panose="030F0702030302020204" pitchFamily="66" charset="0"/>
              </a:rPr>
              <a:t>4 </a:t>
            </a:r>
            <a:r>
              <a:rPr lang="en-US" altLang="en-US" sz="2000" i="1">
                <a:solidFill>
                  <a:schemeClr val="accent2"/>
                </a:solidFill>
                <a:latin typeface="Comic Sans MS" panose="030F0702030302020204" pitchFamily="66" charset="0"/>
              </a:rPr>
              <a:t>= (0.6, 0.9, 0.5, 0.6, 0.0)</a:t>
            </a:r>
          </a:p>
        </p:txBody>
      </p:sp>
      <p:sp>
        <p:nvSpPr>
          <p:cNvPr id="476164" name="AutoShape 4"/>
          <p:cNvSpPr>
            <a:spLocks/>
          </p:cNvSpPr>
          <p:nvPr/>
        </p:nvSpPr>
        <p:spPr bwMode="auto">
          <a:xfrm>
            <a:off x="5691188" y="284163"/>
            <a:ext cx="4076700" cy="469900"/>
          </a:xfrm>
          <a:prstGeom prst="borderCallout1">
            <a:avLst>
              <a:gd name="adj1" fmla="val 24324"/>
              <a:gd name="adj2" fmla="val -2102"/>
              <a:gd name="adj3" fmla="val 249324"/>
              <a:gd name="adj4" fmla="val -32912"/>
            </a:avLst>
          </a:prstGeom>
          <a:solidFill>
            <a:schemeClr val="accent1"/>
          </a:solidFill>
          <a:ln w="12700">
            <a:solidFill>
              <a:srgbClr val="FF505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a:solidFill>
                  <a:srgbClr val="FF0000"/>
                </a:solidFill>
              </a:rPr>
              <a:t>Recipe for jam pudding</a:t>
            </a:r>
          </a:p>
        </p:txBody>
      </p:sp>
      <p:sp>
        <p:nvSpPr>
          <p:cNvPr id="476165" name="AutoShape 5"/>
          <p:cNvSpPr>
            <a:spLocks/>
          </p:cNvSpPr>
          <p:nvPr/>
        </p:nvSpPr>
        <p:spPr bwMode="auto">
          <a:xfrm>
            <a:off x="5657850" y="1524000"/>
            <a:ext cx="4075113" cy="469900"/>
          </a:xfrm>
          <a:prstGeom prst="borderCallout1">
            <a:avLst>
              <a:gd name="adj1" fmla="val 24324"/>
              <a:gd name="adj2" fmla="val -2102"/>
              <a:gd name="adj3" fmla="val 86824"/>
              <a:gd name="adj4" fmla="val -32560"/>
            </a:avLst>
          </a:prstGeom>
          <a:solidFill>
            <a:schemeClr val="accent1"/>
          </a:solidFill>
          <a:ln w="12700">
            <a:solidFill>
              <a:srgbClr val="FF505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a:solidFill>
                  <a:srgbClr val="FF0000"/>
                </a:solidFill>
              </a:rPr>
              <a:t>DoT report on traffic lanes</a:t>
            </a:r>
          </a:p>
        </p:txBody>
      </p:sp>
      <p:sp>
        <p:nvSpPr>
          <p:cNvPr id="476166" name="AutoShape 6"/>
          <p:cNvSpPr>
            <a:spLocks/>
          </p:cNvSpPr>
          <p:nvPr/>
        </p:nvSpPr>
        <p:spPr bwMode="auto">
          <a:xfrm>
            <a:off x="4240213" y="2871788"/>
            <a:ext cx="6046787" cy="469900"/>
          </a:xfrm>
          <a:prstGeom prst="borderCallout1">
            <a:avLst>
              <a:gd name="adj1" fmla="val 24324"/>
              <a:gd name="adj2" fmla="val -1417"/>
              <a:gd name="adj3" fmla="val 3718"/>
              <a:gd name="adj4" fmla="val -7972"/>
            </a:avLst>
          </a:prstGeom>
          <a:solidFill>
            <a:schemeClr val="accent1"/>
          </a:solidFill>
          <a:ln w="12700">
            <a:solidFill>
              <a:srgbClr val="FF505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a:solidFill>
                  <a:srgbClr val="FF0000"/>
                </a:solidFill>
              </a:rPr>
              <a:t>Radio item on traffic jam in Pudding Lane </a:t>
            </a:r>
          </a:p>
        </p:txBody>
      </p:sp>
      <p:sp>
        <p:nvSpPr>
          <p:cNvPr id="476167" name="AutoShape 7"/>
          <p:cNvSpPr>
            <a:spLocks/>
          </p:cNvSpPr>
          <p:nvPr/>
        </p:nvSpPr>
        <p:spPr bwMode="auto">
          <a:xfrm>
            <a:off x="5657850" y="2209800"/>
            <a:ext cx="4075113" cy="469900"/>
          </a:xfrm>
          <a:prstGeom prst="borderCallout1">
            <a:avLst>
              <a:gd name="adj1" fmla="val 24324"/>
              <a:gd name="adj2" fmla="val -2102"/>
              <a:gd name="adj3" fmla="val 42569"/>
              <a:gd name="adj4" fmla="val -33306"/>
            </a:avLst>
          </a:prstGeom>
          <a:solidFill>
            <a:schemeClr val="accent1"/>
          </a:solidFill>
          <a:ln w="12700">
            <a:solidFill>
              <a:srgbClr val="FF505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a:solidFill>
                  <a:srgbClr val="FF0000"/>
                </a:solidFill>
              </a:rPr>
              <a:t>Recipe for treacle pudding</a:t>
            </a:r>
          </a:p>
        </p:txBody>
      </p:sp>
      <p:sp>
        <p:nvSpPr>
          <p:cNvPr id="476168" name="Rectangle 8"/>
          <p:cNvSpPr>
            <a:spLocks noChangeArrowheads="1"/>
          </p:cNvSpPr>
          <p:nvPr/>
        </p:nvSpPr>
        <p:spPr bwMode="auto">
          <a:xfrm>
            <a:off x="600075" y="3429000"/>
            <a:ext cx="87439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i="1">
                <a:solidFill>
                  <a:schemeClr val="accent2"/>
                </a:solidFill>
                <a:latin typeface="Comic Sans MS" panose="030F0702030302020204" pitchFamily="66" charset="0"/>
              </a:rPr>
              <a:t>Display first 2 documents that match the following query:</a:t>
            </a:r>
          </a:p>
          <a:p>
            <a:pPr>
              <a:spcBef>
                <a:spcPct val="0"/>
              </a:spcBef>
              <a:buFontTx/>
              <a:buNone/>
            </a:pPr>
            <a:r>
              <a:rPr lang="en-US" altLang="en-US" i="1" u="sng">
                <a:solidFill>
                  <a:schemeClr val="accent2"/>
                </a:solidFill>
                <a:latin typeface="Comic Sans MS" panose="030F0702030302020204" pitchFamily="66" charset="0"/>
              </a:rPr>
              <a:t>q</a:t>
            </a:r>
            <a:r>
              <a:rPr lang="en-US" altLang="en-US" i="1">
                <a:solidFill>
                  <a:schemeClr val="accent2"/>
                </a:solidFill>
                <a:latin typeface="Comic Sans MS" panose="030F0702030302020204" pitchFamily="66" charset="0"/>
              </a:rPr>
              <a:t> = (1.0, 0.6, 0.0, 0.0, 0.0)</a:t>
            </a:r>
          </a:p>
        </p:txBody>
      </p:sp>
      <p:sp>
        <p:nvSpPr>
          <p:cNvPr id="476169" name="Text Box 9"/>
          <p:cNvSpPr txBox="1">
            <a:spLocks noChangeArrowheads="1"/>
          </p:cNvSpPr>
          <p:nvPr/>
        </p:nvSpPr>
        <p:spPr bwMode="auto">
          <a:xfrm>
            <a:off x="685800" y="4800600"/>
            <a:ext cx="4629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i="1" u="sng">
                <a:solidFill>
                  <a:srgbClr val="FF0000"/>
                </a:solidFill>
                <a:latin typeface="Comic Sans MS" panose="030F0702030302020204" pitchFamily="66" charset="0"/>
              </a:rPr>
              <a:t>r</a:t>
            </a:r>
            <a:r>
              <a:rPr lang="en-US" altLang="en-US" i="1">
                <a:solidFill>
                  <a:srgbClr val="FF0000"/>
                </a:solidFill>
                <a:latin typeface="Comic Sans MS" panose="030F0702030302020204" pitchFamily="66" charset="0"/>
              </a:rPr>
              <a:t> = (0.91, 0.0, 0.6, 0.73)</a:t>
            </a:r>
          </a:p>
          <a:p>
            <a:pPr>
              <a:spcBef>
                <a:spcPct val="50000"/>
              </a:spcBef>
              <a:buFontTx/>
              <a:buNone/>
            </a:pPr>
            <a:endParaRPr lang="en-US" altLang="en-US">
              <a:solidFill>
                <a:srgbClr val="FF0000"/>
              </a:solidFill>
            </a:endParaRPr>
          </a:p>
          <a:p>
            <a:pPr>
              <a:spcBef>
                <a:spcPct val="50000"/>
              </a:spcBef>
              <a:buFontTx/>
              <a:buNone/>
            </a:pPr>
            <a:endParaRPr lang="en-US" altLang="en-US">
              <a:solidFill>
                <a:srgbClr val="FF0000"/>
              </a:solidFill>
            </a:endParaRPr>
          </a:p>
        </p:txBody>
      </p:sp>
      <p:sp>
        <p:nvSpPr>
          <p:cNvPr id="476170" name="Text Box 10"/>
          <p:cNvSpPr txBox="1">
            <a:spLocks noChangeArrowheads="1"/>
          </p:cNvSpPr>
          <p:nvPr/>
        </p:nvSpPr>
        <p:spPr bwMode="auto">
          <a:xfrm>
            <a:off x="5314950" y="4038600"/>
            <a:ext cx="4286250" cy="1565275"/>
          </a:xfrm>
          <a:prstGeom prst="rect">
            <a:avLst/>
          </a:prstGeom>
          <a:noFill/>
          <a:ln w="12700">
            <a:solidFill>
              <a:srgbClr val="FF5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t>Retrieved documents are:</a:t>
            </a:r>
          </a:p>
          <a:p>
            <a:pPr>
              <a:spcBef>
                <a:spcPct val="50000"/>
              </a:spcBef>
              <a:buFontTx/>
              <a:buNone/>
            </a:pPr>
            <a:r>
              <a:rPr lang="en-US" altLang="en-US" sz="2000" i="1" u="sng">
                <a:latin typeface="Comic Sans MS" panose="030F0702030302020204" pitchFamily="66" charset="0"/>
              </a:rPr>
              <a:t>d</a:t>
            </a:r>
            <a:r>
              <a:rPr lang="en-US" altLang="en-US" sz="2000" i="1" baseline="-15000">
                <a:latin typeface="Comic Sans MS" panose="030F0702030302020204" pitchFamily="66" charset="0"/>
              </a:rPr>
              <a:t>1 </a:t>
            </a:r>
            <a:r>
              <a:rPr lang="en-US" altLang="en-US"/>
              <a:t>: Recipe for jam pudding</a:t>
            </a:r>
          </a:p>
          <a:p>
            <a:pPr>
              <a:spcBef>
                <a:spcPct val="50000"/>
              </a:spcBef>
              <a:buFontTx/>
              <a:buNone/>
            </a:pPr>
            <a:r>
              <a:rPr lang="en-US" altLang="en-US" sz="2000" i="1" u="sng">
                <a:latin typeface="Comic Sans MS" panose="030F0702030302020204" pitchFamily="66" charset="0"/>
              </a:rPr>
              <a:t>d</a:t>
            </a:r>
            <a:r>
              <a:rPr lang="en-US" altLang="en-US" sz="2000" i="1" baseline="-15000">
                <a:latin typeface="Comic Sans MS" panose="030F0702030302020204" pitchFamily="66" charset="0"/>
              </a:rPr>
              <a:t>4 </a:t>
            </a:r>
            <a:r>
              <a:rPr lang="en-US" altLang="en-US"/>
              <a:t>: Radio item on traffic jam</a:t>
            </a:r>
            <a:r>
              <a:rPr lang="en-US" altLang="en-US">
                <a:solidFill>
                  <a:srgbClr val="FF5050"/>
                </a:solidFill>
              </a:rPr>
              <a:t> </a:t>
            </a:r>
          </a:p>
        </p:txBody>
      </p:sp>
      <p:grpSp>
        <p:nvGrpSpPr>
          <p:cNvPr id="2" name="Group 11"/>
          <p:cNvGrpSpPr>
            <a:grpSpLocks/>
          </p:cNvGrpSpPr>
          <p:nvPr/>
        </p:nvGrpSpPr>
        <p:grpSpPr bwMode="auto">
          <a:xfrm>
            <a:off x="6515100" y="4495800"/>
            <a:ext cx="2743200" cy="609600"/>
            <a:chOff x="2880" y="3648"/>
            <a:chExt cx="1536" cy="384"/>
          </a:xfrm>
        </p:grpSpPr>
        <p:sp>
          <p:nvSpPr>
            <p:cNvPr id="10255" name="AutoShape 12"/>
            <p:cNvSpPr>
              <a:spLocks noChangeArrowheads="1"/>
            </p:cNvSpPr>
            <p:nvPr/>
          </p:nvSpPr>
          <p:spPr bwMode="auto">
            <a:xfrm>
              <a:off x="2880" y="3648"/>
              <a:ext cx="1440" cy="384"/>
            </a:xfrm>
            <a:prstGeom prst="irregularSeal2">
              <a:avLst/>
            </a:prstGeom>
            <a:solidFill>
              <a:schemeClr val="bg1"/>
            </a:solidFill>
            <a:ln w="12700">
              <a:solidFill>
                <a:srgbClr val="FF505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10256" name="Text Box 13"/>
            <p:cNvSpPr txBox="1">
              <a:spLocks noChangeArrowheads="1"/>
            </p:cNvSpPr>
            <p:nvPr/>
          </p:nvSpPr>
          <p:spPr bwMode="auto">
            <a:xfrm>
              <a:off x="3120" y="3696"/>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i="1">
                  <a:solidFill>
                    <a:srgbClr val="FF0000"/>
                  </a:solidFill>
                  <a:latin typeface="Comic Sans MS" panose="030F0702030302020204" pitchFamily="66" charset="0"/>
                </a:rPr>
                <a:t>relevant</a:t>
              </a:r>
              <a:endParaRPr lang="en-US" altLang="en-US">
                <a:solidFill>
                  <a:srgbClr val="FF0000"/>
                </a:solidFill>
              </a:endParaRPr>
            </a:p>
          </p:txBody>
        </p:sp>
      </p:grpSp>
      <p:grpSp>
        <p:nvGrpSpPr>
          <p:cNvPr id="3" name="Group 14"/>
          <p:cNvGrpSpPr>
            <a:grpSpLocks/>
          </p:cNvGrpSpPr>
          <p:nvPr/>
        </p:nvGrpSpPr>
        <p:grpSpPr bwMode="auto">
          <a:xfrm>
            <a:off x="6000750" y="5105400"/>
            <a:ext cx="3514725" cy="685800"/>
            <a:chOff x="3360" y="3216"/>
            <a:chExt cx="1968" cy="432"/>
          </a:xfrm>
        </p:grpSpPr>
        <p:sp>
          <p:nvSpPr>
            <p:cNvPr id="10253" name="AutoShape 15"/>
            <p:cNvSpPr>
              <a:spLocks noChangeArrowheads="1"/>
            </p:cNvSpPr>
            <p:nvPr/>
          </p:nvSpPr>
          <p:spPr bwMode="auto">
            <a:xfrm>
              <a:off x="3360" y="3216"/>
              <a:ext cx="1968" cy="432"/>
            </a:xfrm>
            <a:prstGeom prst="irregularSeal2">
              <a:avLst/>
            </a:prstGeom>
            <a:solidFill>
              <a:schemeClr val="bg1"/>
            </a:solidFill>
            <a:ln w="12700">
              <a:solidFill>
                <a:srgbClr val="FF505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10254" name="Text Box 16"/>
            <p:cNvSpPr txBox="1">
              <a:spLocks noChangeArrowheads="1"/>
            </p:cNvSpPr>
            <p:nvPr/>
          </p:nvSpPr>
          <p:spPr bwMode="auto">
            <a:xfrm>
              <a:off x="3696" y="3279"/>
              <a:ext cx="13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i="1">
                  <a:solidFill>
                    <a:srgbClr val="FF0000"/>
                  </a:solidFill>
                  <a:latin typeface="Comic Sans MS" panose="030F0702030302020204" pitchFamily="66" charset="0"/>
                </a:rPr>
                <a:t>not relevant</a:t>
              </a:r>
              <a:endParaRPr lang="en-US" altLang="en-US">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4"/>
                                        </p:tgtEl>
                                        <p:attrNameLst>
                                          <p:attrName>style.visibility</p:attrName>
                                        </p:attrNameLst>
                                      </p:cBhvr>
                                      <p:to>
                                        <p:strVal val="visible"/>
                                      </p:to>
                                    </p:set>
                                  </p:childTnLst>
                                  <p:subTnLst>
                                    <p:set>
                                      <p:cBhvr override="childStyle">
                                        <p:cTn dur="1" fill="hold" display="0" masterRel="nextClick" afterEffect="1"/>
                                        <p:tgtEl>
                                          <p:spTgt spid="47616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5"/>
                                        </p:tgtEl>
                                        <p:attrNameLst>
                                          <p:attrName>style.visibility</p:attrName>
                                        </p:attrNameLst>
                                      </p:cBhvr>
                                      <p:to>
                                        <p:strVal val="visible"/>
                                      </p:to>
                                    </p:set>
                                  </p:childTnLst>
                                  <p:subTnLst>
                                    <p:set>
                                      <p:cBhvr override="childStyle">
                                        <p:cTn dur="1" fill="hold" display="0" masterRel="nextClick" afterEffect="1"/>
                                        <p:tgtEl>
                                          <p:spTgt spid="47616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7"/>
                                        </p:tgtEl>
                                        <p:attrNameLst>
                                          <p:attrName>style.visibility</p:attrName>
                                        </p:attrNameLst>
                                      </p:cBhvr>
                                      <p:to>
                                        <p:strVal val="visible"/>
                                      </p:to>
                                    </p:set>
                                  </p:childTnLst>
                                  <p:subTnLst>
                                    <p:set>
                                      <p:cBhvr override="childStyle">
                                        <p:cTn dur="1" fill="hold" display="0" masterRel="nextClick" afterEffect="1"/>
                                        <p:tgtEl>
                                          <p:spTgt spid="47616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subTnLst>
                                    <p:set>
                                      <p:cBhvr override="childStyle">
                                        <p:cTn dur="1" fill="hold" display="0" masterRel="nextClick" afterEffect="1"/>
                                        <p:tgtEl>
                                          <p:spTgt spid="47616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616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6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4" grpId="0" animBg="1" autoUpdateAnimBg="0"/>
      <p:bldP spid="476165" grpId="0" animBg="1" autoUpdateAnimBg="0"/>
      <p:bldP spid="476166" grpId="0" animBg="1" autoUpdateAnimBg="0"/>
      <p:bldP spid="476167" grpId="0" animBg="1" autoUpdateAnimBg="0"/>
      <p:bldP spid="476168" grpId="0" autoUpdateAnimBg="0"/>
      <p:bldP spid="476169" grpId="0" autoUpdateAnimBg="0"/>
      <p:bldP spid="476170"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725488" y="1384300"/>
            <a:ext cx="8701087"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lvl="1">
              <a:spcBef>
                <a:spcPct val="0"/>
              </a:spcBef>
              <a:buFontTx/>
              <a:buNone/>
            </a:pPr>
            <a:r>
              <a:rPr lang="en-US" altLang="en-US">
                <a:latin typeface="Arial" panose="020B0604020202020204" pitchFamily="34" charset="0"/>
              </a:rPr>
              <a:t>Suppose we set </a:t>
            </a:r>
            <a:r>
              <a:rPr lang="en-US" altLang="en-US" sz="2800">
                <a:sym typeface="Symbol" panose="05050102010706020507" pitchFamily="18" charset="2"/>
              </a:rPr>
              <a:t></a:t>
            </a:r>
            <a:r>
              <a:rPr lang="en-US" altLang="en-US" sz="2800">
                <a:latin typeface="Arial" panose="020B0604020202020204" pitchFamily="34" charset="0"/>
                <a:sym typeface="Symbol" panose="05050102010706020507" pitchFamily="18" charset="2"/>
              </a:rPr>
              <a:t> </a:t>
            </a:r>
            <a:r>
              <a:rPr lang="en-US" altLang="en-US">
                <a:latin typeface="Arial" panose="020B0604020202020204" pitchFamily="34" charset="0"/>
                <a:sym typeface="Symbol" panose="05050102010706020507" pitchFamily="18" charset="2"/>
              </a:rPr>
              <a:t>and </a:t>
            </a:r>
            <a:r>
              <a:rPr lang="en-US" altLang="en-US">
                <a:sym typeface="Symbol" panose="05050102010706020507" pitchFamily="18" charset="2"/>
              </a:rPr>
              <a:t></a:t>
            </a:r>
            <a:r>
              <a:rPr lang="en-US" altLang="en-US">
                <a:latin typeface="Arial" panose="020B0604020202020204" pitchFamily="34" charset="0"/>
                <a:sym typeface="Symbol" panose="05050102010706020507" pitchFamily="18" charset="2"/>
              </a:rPr>
              <a:t> to 0.5, </a:t>
            </a:r>
            <a:r>
              <a:rPr lang="en-US" altLang="en-US" sz="2800">
                <a:latin typeface="Arial" panose="020B0604020202020204" pitchFamily="34" charset="0"/>
                <a:sym typeface="Symbol" panose="05050102010706020507" pitchFamily="18" charset="2"/>
              </a:rPr>
              <a:t></a:t>
            </a:r>
            <a:r>
              <a:rPr lang="en-US" altLang="en-US">
                <a:latin typeface="Arial" panose="020B0604020202020204" pitchFamily="34" charset="0"/>
                <a:sym typeface="Symbol" panose="05050102010706020507" pitchFamily="18" charset="2"/>
              </a:rPr>
              <a:t> to 0.2</a:t>
            </a:r>
            <a:endParaRPr lang="en-US" altLang="en-US" u="sng">
              <a:latin typeface="Arial" panose="020B0604020202020204" pitchFamily="34" charset="0"/>
            </a:endParaRPr>
          </a:p>
          <a:p>
            <a:pPr lvl="1">
              <a:spcBef>
                <a:spcPct val="0"/>
              </a:spcBef>
              <a:buFontTx/>
              <a:buNone/>
            </a:pPr>
            <a:r>
              <a:rPr lang="en-US" altLang="en-US" u="sng"/>
              <a:t>q</a:t>
            </a:r>
            <a:r>
              <a:rPr lang="en-US" altLang="en-US"/>
              <a:t>' = </a:t>
            </a:r>
            <a:r>
              <a:rPr lang="en-US" altLang="en-US" sz="2800">
                <a:sym typeface="Symbol" panose="05050102010706020507" pitchFamily="18" charset="2"/>
              </a:rPr>
              <a:t></a:t>
            </a:r>
            <a:r>
              <a:rPr lang="en-US" altLang="en-US" u="sng">
                <a:sym typeface="Symbol" panose="05050102010706020507" pitchFamily="18" charset="2"/>
              </a:rPr>
              <a:t>q</a:t>
            </a:r>
            <a:r>
              <a:rPr lang="en-US" altLang="en-US" sz="2800">
                <a:sym typeface="Symbol" panose="05050102010706020507" pitchFamily="18" charset="2"/>
              </a:rPr>
              <a:t>  </a:t>
            </a:r>
            <a:r>
              <a:rPr lang="en-US" altLang="en-US" sz="3600">
                <a:sym typeface="Symbol" panose="05050102010706020507" pitchFamily="18" charset="2"/>
              </a:rPr>
              <a:t> </a:t>
            </a:r>
            <a:r>
              <a:rPr lang="en-US" altLang="en-US" u="sng">
                <a:sym typeface="Symbol" panose="05050102010706020507" pitchFamily="18" charset="2"/>
              </a:rPr>
              <a:t>d</a:t>
            </a:r>
            <a:r>
              <a:rPr lang="en-US" altLang="en-US" baseline="-25000">
                <a:sym typeface="Symbol" panose="05050102010706020507" pitchFamily="18" charset="2"/>
              </a:rPr>
              <a:t>i </a:t>
            </a:r>
            <a:r>
              <a:rPr lang="en-US" altLang="en-US">
                <a:sym typeface="Symbol" panose="05050102010706020507" pitchFamily="18" charset="2"/>
              </a:rPr>
              <a:t>/ | H</a:t>
            </a:r>
            <a:r>
              <a:rPr lang="en-US" altLang="en-US" baseline="-15000">
                <a:sym typeface="Symbol" panose="05050102010706020507" pitchFamily="18" charset="2"/>
              </a:rPr>
              <a:t>R</a:t>
            </a:r>
            <a:r>
              <a:rPr lang="en-US" altLang="en-US">
                <a:sym typeface="Symbol" panose="05050102010706020507" pitchFamily="18" charset="2"/>
              </a:rPr>
              <a:t> |</a:t>
            </a:r>
            <a:r>
              <a:rPr lang="en-US" altLang="en-US" sz="3600">
                <a:sym typeface="Symbol" panose="05050102010706020507" pitchFamily="18" charset="2"/>
              </a:rPr>
              <a:t>  </a:t>
            </a:r>
            <a:r>
              <a:rPr lang="en-US" altLang="en-US" sz="2800">
                <a:sym typeface="Symbol" panose="05050102010706020507" pitchFamily="18" charset="2"/>
              </a:rPr>
              <a:t></a:t>
            </a:r>
            <a:r>
              <a:rPr lang="en-US" altLang="en-US" sz="3600">
                <a:sym typeface="Symbol" panose="05050102010706020507" pitchFamily="18" charset="2"/>
              </a:rPr>
              <a:t> </a:t>
            </a:r>
            <a:r>
              <a:rPr lang="en-US" altLang="en-US" u="sng">
                <a:sym typeface="Symbol" panose="05050102010706020507" pitchFamily="18" charset="2"/>
              </a:rPr>
              <a:t>d</a:t>
            </a:r>
            <a:r>
              <a:rPr lang="en-US" altLang="en-US" baseline="-25000">
                <a:sym typeface="Symbol" panose="05050102010706020507" pitchFamily="18" charset="2"/>
              </a:rPr>
              <a:t>i </a:t>
            </a:r>
            <a:r>
              <a:rPr lang="en-US" altLang="en-US">
                <a:sym typeface="Symbol" panose="05050102010706020507" pitchFamily="18" charset="2"/>
              </a:rPr>
              <a:t>/ | H</a:t>
            </a:r>
            <a:r>
              <a:rPr lang="en-US" altLang="en-US" baseline="-15000">
                <a:sym typeface="Symbol" panose="05050102010706020507" pitchFamily="18" charset="2"/>
              </a:rPr>
              <a:t>NR</a:t>
            </a:r>
            <a:r>
              <a:rPr lang="en-US" altLang="en-US">
                <a:sym typeface="Symbol" panose="05050102010706020507" pitchFamily="18" charset="2"/>
              </a:rPr>
              <a:t>|</a:t>
            </a:r>
          </a:p>
          <a:p>
            <a:pPr lvl="1">
              <a:spcBef>
                <a:spcPct val="0"/>
              </a:spcBef>
              <a:buFontTx/>
              <a:buNone/>
            </a:pPr>
            <a:endParaRPr lang="en-US" altLang="en-US">
              <a:latin typeface="Arial" panose="020B0604020202020204" pitchFamily="34" charset="0"/>
              <a:sym typeface="Symbol" panose="05050102010706020507" pitchFamily="18" charset="2"/>
            </a:endParaRPr>
          </a:p>
          <a:p>
            <a:pPr lvl="1">
              <a:spcBef>
                <a:spcPct val="0"/>
              </a:spcBef>
              <a:buFontTx/>
              <a:buNone/>
            </a:pPr>
            <a:r>
              <a:rPr lang="en-US" altLang="en-US">
                <a:latin typeface="Arial" panose="020B0604020202020204" pitchFamily="34" charset="0"/>
                <a:sym typeface="Symbol" panose="05050102010706020507" pitchFamily="18" charset="2"/>
              </a:rPr>
              <a:t>   = 0.5 </a:t>
            </a:r>
            <a:r>
              <a:rPr lang="en-US" altLang="en-US" u="sng">
                <a:latin typeface="Arial" panose="020B0604020202020204" pitchFamily="34" charset="0"/>
              </a:rPr>
              <a:t>q</a:t>
            </a:r>
            <a:r>
              <a:rPr lang="en-US" altLang="en-US">
                <a:latin typeface="Arial" panose="020B0604020202020204" pitchFamily="34" charset="0"/>
              </a:rPr>
              <a:t> + 0.5 </a:t>
            </a:r>
            <a:r>
              <a:rPr lang="en-US" altLang="en-US" u="sng">
                <a:latin typeface="Arial" panose="020B0604020202020204" pitchFamily="34" charset="0"/>
                <a:sym typeface="Symbol" panose="05050102010706020507" pitchFamily="18" charset="2"/>
              </a:rPr>
              <a:t>d</a:t>
            </a:r>
            <a:r>
              <a:rPr lang="en-US" altLang="en-US" baseline="-25000">
                <a:latin typeface="Arial" panose="020B0604020202020204" pitchFamily="34" charset="0"/>
                <a:sym typeface="Symbol" panose="05050102010706020507" pitchFamily="18" charset="2"/>
              </a:rPr>
              <a:t>1 </a:t>
            </a:r>
            <a:r>
              <a:rPr lang="en-US" altLang="en-US">
                <a:latin typeface="Arial" panose="020B0604020202020204" pitchFamily="34" charset="0"/>
                <a:sym typeface="Symbol" panose="05050102010706020507" pitchFamily="18" charset="2"/>
              </a:rPr>
              <a:t> 0.2 </a:t>
            </a:r>
            <a:r>
              <a:rPr lang="en-US" altLang="en-US" u="sng">
                <a:latin typeface="Arial" panose="020B0604020202020204" pitchFamily="34" charset="0"/>
                <a:sym typeface="Symbol" panose="05050102010706020507" pitchFamily="18" charset="2"/>
              </a:rPr>
              <a:t>d</a:t>
            </a:r>
            <a:r>
              <a:rPr lang="en-US" altLang="en-US" baseline="-25000">
                <a:latin typeface="Arial" panose="020B0604020202020204" pitchFamily="34" charset="0"/>
                <a:sym typeface="Symbol" panose="05050102010706020507" pitchFamily="18" charset="2"/>
              </a:rPr>
              <a:t>4</a:t>
            </a:r>
          </a:p>
          <a:p>
            <a:pPr lvl="1">
              <a:spcBef>
                <a:spcPct val="0"/>
              </a:spcBef>
              <a:buFontTx/>
              <a:buNone/>
            </a:pPr>
            <a:endParaRPr lang="en-US" altLang="en-US" sz="2000">
              <a:latin typeface="Arial" panose="020B0604020202020204" pitchFamily="34" charset="0"/>
              <a:sym typeface="Symbol" panose="05050102010706020507" pitchFamily="18" charset="2"/>
            </a:endParaRPr>
          </a:p>
          <a:p>
            <a:pPr lvl="1">
              <a:spcBef>
                <a:spcPct val="0"/>
              </a:spcBef>
              <a:buFontTx/>
              <a:buNone/>
            </a:pPr>
            <a:r>
              <a:rPr lang="en-US" altLang="en-US">
                <a:latin typeface="Arial" panose="020B0604020202020204" pitchFamily="34" charset="0"/>
                <a:sym typeface="Symbol" panose="05050102010706020507" pitchFamily="18" charset="2"/>
              </a:rPr>
              <a:t>   =  	   0.5  (1.0, 0.6, 0.0, 0.0, 0.0)</a:t>
            </a:r>
          </a:p>
          <a:p>
            <a:pPr lvl="1">
              <a:spcBef>
                <a:spcPct val="0"/>
              </a:spcBef>
              <a:buFontTx/>
              <a:buNone/>
            </a:pPr>
            <a:r>
              <a:rPr lang="en-US" altLang="en-US">
                <a:latin typeface="Arial" panose="020B0604020202020204" pitchFamily="34" charset="0"/>
                <a:sym typeface="Symbol" panose="05050102010706020507" pitchFamily="18" charset="2"/>
              </a:rPr>
              <a:t>		+ 0.5  (0.8, 0.8, 0.0, 0.0, 0.4)</a:t>
            </a:r>
          </a:p>
          <a:p>
            <a:pPr lvl="1">
              <a:spcBef>
                <a:spcPct val="0"/>
              </a:spcBef>
              <a:buFontTx/>
              <a:buNone/>
            </a:pPr>
            <a:r>
              <a:rPr lang="en-US" altLang="en-US">
                <a:latin typeface="Arial" panose="020B0604020202020204" pitchFamily="34" charset="0"/>
                <a:sym typeface="Symbol" panose="05050102010706020507" pitchFamily="18" charset="2"/>
              </a:rPr>
              <a:t>		 0.2  (0.6, 0.9, 0.5, 0.6, 0.0)</a:t>
            </a:r>
          </a:p>
          <a:p>
            <a:pPr lvl="1">
              <a:spcBef>
                <a:spcPct val="0"/>
              </a:spcBef>
              <a:buFontTx/>
              <a:buNone/>
            </a:pPr>
            <a:endParaRPr lang="en-US" altLang="en-US" sz="2800">
              <a:latin typeface="Arial" panose="020B0604020202020204" pitchFamily="34" charset="0"/>
              <a:sym typeface="Symbol" panose="05050102010706020507" pitchFamily="18" charset="2"/>
            </a:endParaRPr>
          </a:p>
          <a:p>
            <a:pPr lvl="1">
              <a:spcBef>
                <a:spcPct val="0"/>
              </a:spcBef>
              <a:buFontTx/>
              <a:buNone/>
            </a:pPr>
            <a:r>
              <a:rPr lang="en-US" altLang="en-US" sz="2800">
                <a:latin typeface="Arial" panose="020B0604020202020204" pitchFamily="34" charset="0"/>
                <a:sym typeface="Symbol" panose="05050102010706020507" pitchFamily="18" charset="2"/>
              </a:rPr>
              <a:t> = (0.78, 0.52, </a:t>
            </a:r>
            <a:r>
              <a:rPr lang="en-US" altLang="en-US">
                <a:latin typeface="Arial" panose="020B0604020202020204" pitchFamily="34" charset="0"/>
                <a:sym typeface="Symbol" panose="05050102010706020507" pitchFamily="18" charset="2"/>
              </a:rPr>
              <a:t></a:t>
            </a:r>
            <a:r>
              <a:rPr lang="en-US" altLang="en-US" sz="2800">
                <a:latin typeface="Arial" panose="020B0604020202020204" pitchFamily="34" charset="0"/>
                <a:sym typeface="Symbol" panose="05050102010706020507" pitchFamily="18" charset="2"/>
              </a:rPr>
              <a:t> 0.1, </a:t>
            </a:r>
            <a:r>
              <a:rPr lang="en-US" altLang="en-US">
                <a:latin typeface="Arial" panose="020B0604020202020204" pitchFamily="34" charset="0"/>
                <a:sym typeface="Symbol" panose="05050102010706020507" pitchFamily="18" charset="2"/>
              </a:rPr>
              <a:t></a:t>
            </a:r>
            <a:r>
              <a:rPr lang="en-US" altLang="en-US" sz="2800">
                <a:latin typeface="Arial" panose="020B0604020202020204" pitchFamily="34" charset="0"/>
                <a:sym typeface="Symbol" panose="05050102010706020507" pitchFamily="18" charset="2"/>
              </a:rPr>
              <a:t> 0.12, 0.2)	</a:t>
            </a:r>
            <a:endParaRPr lang="en-US" altLang="en-US">
              <a:latin typeface="Arial" panose="020B0604020202020204" pitchFamily="34" charset="0"/>
              <a:sym typeface="Symbol" panose="05050102010706020507" pitchFamily="18" charset="2"/>
            </a:endParaRPr>
          </a:p>
          <a:p>
            <a:pPr>
              <a:spcBef>
                <a:spcPct val="50000"/>
              </a:spcBef>
              <a:buFontTx/>
              <a:buNone/>
            </a:pPr>
            <a:endParaRPr lang="en-US" altLang="en-US">
              <a:latin typeface="Arial" panose="020B0604020202020204" pitchFamily="34" charset="0"/>
            </a:endParaRPr>
          </a:p>
          <a:p>
            <a:pPr>
              <a:spcBef>
                <a:spcPct val="50000"/>
              </a:spcBef>
              <a:buFontTx/>
              <a:buNone/>
            </a:pPr>
            <a:r>
              <a:rPr lang="en-US" altLang="en-US">
                <a:latin typeface="Arial" panose="020B0604020202020204" pitchFamily="34" charset="0"/>
              </a:rPr>
              <a:t>	</a:t>
            </a:r>
            <a:r>
              <a:rPr lang="en-US" altLang="en-US"/>
              <a:t>(Note |Hn| = 1 and |Hnr| = 1)</a:t>
            </a:r>
          </a:p>
          <a:p>
            <a:pPr>
              <a:spcBef>
                <a:spcPct val="50000"/>
              </a:spcBef>
              <a:buFontTx/>
              <a:buNone/>
            </a:pPr>
            <a:endParaRPr lang="en-US" altLang="en-US">
              <a:latin typeface="Arial" panose="020B0604020202020204" pitchFamily="34" charset="0"/>
            </a:endParaRPr>
          </a:p>
        </p:txBody>
      </p:sp>
      <p:sp>
        <p:nvSpPr>
          <p:cNvPr id="11267" name="Text Box 3"/>
          <p:cNvSpPr txBox="1">
            <a:spLocks noChangeArrowheads="1"/>
          </p:cNvSpPr>
          <p:nvPr/>
        </p:nvSpPr>
        <p:spPr bwMode="auto">
          <a:xfrm>
            <a:off x="3124200" y="2300288"/>
            <a:ext cx="10207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sym typeface="Symbol" panose="05050102010706020507" pitchFamily="18" charset="2"/>
              </a:rPr>
              <a:t>d</a:t>
            </a:r>
            <a:r>
              <a:rPr lang="en-US" altLang="en-US" sz="1800" baseline="-25000">
                <a:sym typeface="Symbol" panose="05050102010706020507" pitchFamily="18" charset="2"/>
              </a:rPr>
              <a:t>i </a:t>
            </a:r>
            <a:r>
              <a:rPr lang="en-US" altLang="en-US" sz="1800">
                <a:sym typeface="Symbol" panose="05050102010706020507" pitchFamily="18" charset="2"/>
              </a:rPr>
              <a:t></a:t>
            </a:r>
            <a:r>
              <a:rPr lang="en-US" altLang="en-US" sz="1800">
                <a:sym typeface="Lucida Bright Math Italic" panose="020B0604020202020204"/>
              </a:rPr>
              <a:t> H</a:t>
            </a:r>
            <a:r>
              <a:rPr lang="en-US" altLang="en-US" sz="1800" baseline="-15000">
                <a:sym typeface="Lucida Bright Math Italic" panose="020B0604020202020204"/>
              </a:rPr>
              <a:t>R</a:t>
            </a:r>
            <a:endParaRPr lang="en-US" altLang="en-US" baseline="-25000">
              <a:sym typeface="Symbol" panose="05050102010706020507" pitchFamily="18" charset="2"/>
            </a:endParaRPr>
          </a:p>
        </p:txBody>
      </p:sp>
      <p:sp>
        <p:nvSpPr>
          <p:cNvPr id="11268" name="Text Box 4"/>
          <p:cNvSpPr txBox="1">
            <a:spLocks noChangeArrowheads="1"/>
          </p:cNvSpPr>
          <p:nvPr/>
        </p:nvSpPr>
        <p:spPr bwMode="auto">
          <a:xfrm>
            <a:off x="5259388" y="2300288"/>
            <a:ext cx="1150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sym typeface="Symbol" panose="05050102010706020507" pitchFamily="18" charset="2"/>
              </a:rPr>
              <a:t>d</a:t>
            </a:r>
            <a:r>
              <a:rPr lang="en-US" altLang="en-US" sz="1800" baseline="-25000">
                <a:sym typeface="Symbol" panose="05050102010706020507" pitchFamily="18" charset="2"/>
              </a:rPr>
              <a:t>i </a:t>
            </a:r>
            <a:r>
              <a:rPr lang="en-US" altLang="en-US" sz="1800">
                <a:sym typeface="Symbol" panose="05050102010706020507" pitchFamily="18" charset="2"/>
              </a:rPr>
              <a:t></a:t>
            </a:r>
            <a:r>
              <a:rPr lang="en-US" altLang="en-US" sz="1800">
                <a:sym typeface="Lucida Bright Math Italic" panose="020B0604020202020204"/>
              </a:rPr>
              <a:t> H</a:t>
            </a:r>
            <a:r>
              <a:rPr lang="en-US" altLang="en-US" sz="1800" baseline="-15000">
                <a:sym typeface="Lucida Bright Math Italic" panose="020B0604020202020204"/>
              </a:rPr>
              <a:t>NR</a:t>
            </a:r>
            <a:endParaRPr lang="en-US" altLang="en-US" baseline="-25000">
              <a:sym typeface="Symbol" panose="05050102010706020507" pitchFamily="18" charset="2"/>
            </a:endParaRPr>
          </a:p>
        </p:txBody>
      </p:sp>
      <p:sp>
        <p:nvSpPr>
          <p:cNvPr id="11269" name="Rectangle 5"/>
          <p:cNvSpPr>
            <a:spLocks noGrp="1" noChangeArrowheads="1"/>
          </p:cNvSpPr>
          <p:nvPr>
            <p:ph type="title"/>
          </p:nvPr>
        </p:nvSpPr>
        <p:spPr/>
        <p:txBody>
          <a:bodyPr/>
          <a:lstStyle/>
          <a:p>
            <a:pPr eaLnBrk="1" hangingPunct="1"/>
            <a:r>
              <a:rPr lang="en-GB" altLang="en-US"/>
              <a:t>Positive and Negative Feedback</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10287000" cy="68580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12291" name="Text Box 3"/>
          <p:cNvSpPr txBox="1">
            <a:spLocks noChangeArrowheads="1"/>
          </p:cNvSpPr>
          <p:nvPr/>
        </p:nvSpPr>
        <p:spPr bwMode="auto">
          <a:xfrm>
            <a:off x="600075" y="381000"/>
            <a:ext cx="8486775" cy="2682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80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solidFill>
                  <a:srgbClr val="FF0000"/>
                </a:solidFill>
                <a:latin typeface="Comic Sans MS" panose="030F0702030302020204" pitchFamily="66" charset="0"/>
              </a:rPr>
              <a:t>Simple feedback example:</a:t>
            </a:r>
          </a:p>
          <a:p>
            <a:pPr>
              <a:spcBef>
                <a:spcPct val="50000"/>
              </a:spcBef>
              <a:buFontTx/>
              <a:buNone/>
            </a:pPr>
            <a:r>
              <a:rPr lang="en-US" altLang="en-US" sz="2000">
                <a:solidFill>
                  <a:schemeClr val="accent2"/>
                </a:solidFill>
                <a:latin typeface="Comic Sans MS" panose="030F0702030302020204" pitchFamily="66" charset="0"/>
              </a:rPr>
              <a:t>T = {pudding, jam, traffic, lane, treacle}</a:t>
            </a:r>
          </a:p>
          <a:p>
            <a:pPr>
              <a:spcBef>
                <a:spcPct val="50000"/>
              </a:spcBef>
              <a:buFontTx/>
              <a:buNone/>
            </a:pPr>
            <a:r>
              <a:rPr lang="en-US" altLang="en-US" sz="2000" i="1" u="sng">
                <a:solidFill>
                  <a:schemeClr val="accent2"/>
                </a:solidFill>
                <a:latin typeface="Comic Sans MS" panose="030F0702030302020204" pitchFamily="66" charset="0"/>
              </a:rPr>
              <a:t>d</a:t>
            </a:r>
            <a:r>
              <a:rPr lang="en-US" altLang="en-US" sz="2000" i="1" baseline="-15000">
                <a:solidFill>
                  <a:schemeClr val="accent2"/>
                </a:solidFill>
                <a:latin typeface="Comic Sans MS" panose="030F0702030302020204" pitchFamily="66" charset="0"/>
              </a:rPr>
              <a:t>1 </a:t>
            </a:r>
            <a:r>
              <a:rPr lang="en-US" altLang="en-US" sz="2000" i="1">
                <a:solidFill>
                  <a:schemeClr val="accent2"/>
                </a:solidFill>
                <a:latin typeface="Comic Sans MS" panose="030F0702030302020204" pitchFamily="66" charset="0"/>
              </a:rPr>
              <a:t>= (0.8, 0.8, 0.0, 0.0, 0.4),</a:t>
            </a:r>
          </a:p>
          <a:p>
            <a:pPr>
              <a:spcBef>
                <a:spcPct val="50000"/>
              </a:spcBef>
              <a:buFontTx/>
              <a:buNone/>
            </a:pPr>
            <a:r>
              <a:rPr lang="en-US" altLang="en-US" sz="2000" i="1" u="sng">
                <a:solidFill>
                  <a:schemeClr val="accent2"/>
                </a:solidFill>
                <a:latin typeface="Comic Sans MS" panose="030F0702030302020204" pitchFamily="66" charset="0"/>
              </a:rPr>
              <a:t>d</a:t>
            </a:r>
            <a:r>
              <a:rPr lang="en-US" altLang="en-US" sz="2000" i="1" baseline="-15000">
                <a:solidFill>
                  <a:schemeClr val="accent2"/>
                </a:solidFill>
                <a:latin typeface="Comic Sans MS" panose="030F0702030302020204" pitchFamily="66" charset="0"/>
              </a:rPr>
              <a:t>2 </a:t>
            </a:r>
            <a:r>
              <a:rPr lang="en-US" altLang="en-US" sz="2000" i="1">
                <a:solidFill>
                  <a:schemeClr val="accent2"/>
                </a:solidFill>
                <a:latin typeface="Comic Sans MS" panose="030F0702030302020204" pitchFamily="66" charset="0"/>
              </a:rPr>
              <a:t>= (0.0, 0.0, 0.9, 0.8, 0.0), </a:t>
            </a:r>
          </a:p>
          <a:p>
            <a:pPr>
              <a:spcBef>
                <a:spcPct val="50000"/>
              </a:spcBef>
              <a:buFontTx/>
              <a:buNone/>
            </a:pPr>
            <a:r>
              <a:rPr lang="en-US" altLang="en-US" sz="2000" i="1" u="sng">
                <a:solidFill>
                  <a:schemeClr val="accent2"/>
                </a:solidFill>
                <a:latin typeface="Comic Sans MS" panose="030F0702030302020204" pitchFamily="66" charset="0"/>
              </a:rPr>
              <a:t>d</a:t>
            </a:r>
            <a:r>
              <a:rPr lang="en-US" altLang="en-US" sz="2000" i="1" baseline="-15000">
                <a:solidFill>
                  <a:schemeClr val="accent2"/>
                </a:solidFill>
                <a:latin typeface="Comic Sans MS" panose="030F0702030302020204" pitchFamily="66" charset="0"/>
              </a:rPr>
              <a:t>3 </a:t>
            </a:r>
            <a:r>
              <a:rPr lang="en-US" altLang="en-US" sz="2000" i="1">
                <a:solidFill>
                  <a:schemeClr val="accent2"/>
                </a:solidFill>
                <a:latin typeface="Comic Sans MS" panose="030F0702030302020204" pitchFamily="66" charset="0"/>
              </a:rPr>
              <a:t>= (0.8, 0.0, 0.0, 0.0, 0.8)</a:t>
            </a:r>
          </a:p>
          <a:p>
            <a:pPr>
              <a:spcBef>
                <a:spcPct val="50000"/>
              </a:spcBef>
              <a:buFontTx/>
              <a:buNone/>
            </a:pPr>
            <a:r>
              <a:rPr lang="en-US" altLang="en-US" sz="2000" i="1" u="sng">
                <a:solidFill>
                  <a:schemeClr val="accent2"/>
                </a:solidFill>
                <a:latin typeface="Comic Sans MS" panose="030F0702030302020204" pitchFamily="66" charset="0"/>
              </a:rPr>
              <a:t>d</a:t>
            </a:r>
            <a:r>
              <a:rPr lang="en-US" altLang="en-US" sz="2000" i="1" baseline="-15000">
                <a:solidFill>
                  <a:schemeClr val="accent2"/>
                </a:solidFill>
                <a:latin typeface="Comic Sans MS" panose="030F0702030302020204" pitchFamily="66" charset="0"/>
              </a:rPr>
              <a:t>4 </a:t>
            </a:r>
            <a:r>
              <a:rPr lang="en-US" altLang="en-US" sz="2000" i="1">
                <a:solidFill>
                  <a:schemeClr val="accent2"/>
                </a:solidFill>
                <a:latin typeface="Comic Sans MS" panose="030F0702030302020204" pitchFamily="66" charset="0"/>
              </a:rPr>
              <a:t>= (0.6, 0.9, 0.5, 0.6, 0.0)</a:t>
            </a:r>
          </a:p>
        </p:txBody>
      </p:sp>
      <p:sp>
        <p:nvSpPr>
          <p:cNvPr id="480260" name="Rectangle 4"/>
          <p:cNvSpPr>
            <a:spLocks noChangeArrowheads="1"/>
          </p:cNvSpPr>
          <p:nvPr/>
        </p:nvSpPr>
        <p:spPr bwMode="auto">
          <a:xfrm>
            <a:off x="600075" y="3429000"/>
            <a:ext cx="87439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i="1">
                <a:solidFill>
                  <a:schemeClr val="accent2"/>
                </a:solidFill>
                <a:latin typeface="Comic Sans MS" panose="030F0702030302020204" pitchFamily="66" charset="0"/>
              </a:rPr>
              <a:t>Display first 2 documents that match the following query:</a:t>
            </a:r>
          </a:p>
          <a:p>
            <a:pPr>
              <a:spcBef>
                <a:spcPct val="0"/>
              </a:spcBef>
              <a:buFontTx/>
              <a:buNone/>
            </a:pPr>
            <a:r>
              <a:rPr lang="en-US" altLang="en-US" i="1" u="sng">
                <a:solidFill>
                  <a:schemeClr val="accent2"/>
                </a:solidFill>
                <a:latin typeface="Comic Sans MS" panose="030F0702030302020204" pitchFamily="66" charset="0"/>
              </a:rPr>
              <a:t>q’</a:t>
            </a:r>
            <a:r>
              <a:rPr lang="en-US" altLang="en-US" i="1">
                <a:solidFill>
                  <a:schemeClr val="accent2"/>
                </a:solidFill>
                <a:latin typeface="Comic Sans MS" panose="030F0702030302020204" pitchFamily="66" charset="0"/>
              </a:rPr>
              <a:t> = </a:t>
            </a:r>
            <a:r>
              <a:rPr lang="en-US" altLang="en-US">
                <a:solidFill>
                  <a:schemeClr val="accent2"/>
                </a:solidFill>
                <a:latin typeface="Comic Sans MS" panose="030F0702030302020204" pitchFamily="66" charset="0"/>
                <a:sym typeface="Symbol" panose="05050102010706020507" pitchFamily="18" charset="2"/>
              </a:rPr>
              <a:t>(0.78, 0.52,  0.1,  0.12, 0.2)</a:t>
            </a:r>
          </a:p>
        </p:txBody>
      </p:sp>
      <p:sp>
        <p:nvSpPr>
          <p:cNvPr id="480261" name="Text Box 5"/>
          <p:cNvSpPr txBox="1">
            <a:spLocks noChangeArrowheads="1"/>
          </p:cNvSpPr>
          <p:nvPr/>
        </p:nvSpPr>
        <p:spPr bwMode="auto">
          <a:xfrm>
            <a:off x="685800" y="4800600"/>
            <a:ext cx="4629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i="1" u="sng">
                <a:solidFill>
                  <a:srgbClr val="FF0000"/>
                </a:solidFill>
                <a:latin typeface="Comic Sans MS" panose="030F0702030302020204" pitchFamily="66" charset="0"/>
              </a:rPr>
              <a:t>r’</a:t>
            </a:r>
            <a:r>
              <a:rPr lang="en-US" altLang="en-US" i="1">
                <a:solidFill>
                  <a:srgbClr val="FF0000"/>
                </a:solidFill>
                <a:latin typeface="Comic Sans MS" panose="030F0702030302020204" pitchFamily="66" charset="0"/>
              </a:rPr>
              <a:t> = (0.96, 0.0, 0.86, 0.63)</a:t>
            </a:r>
          </a:p>
          <a:p>
            <a:pPr>
              <a:spcBef>
                <a:spcPct val="50000"/>
              </a:spcBef>
              <a:buFontTx/>
              <a:buNone/>
            </a:pPr>
            <a:endParaRPr lang="en-US" altLang="en-US">
              <a:solidFill>
                <a:srgbClr val="FF0000"/>
              </a:solidFill>
            </a:endParaRPr>
          </a:p>
          <a:p>
            <a:pPr>
              <a:spcBef>
                <a:spcPct val="50000"/>
              </a:spcBef>
              <a:buFontTx/>
              <a:buNone/>
            </a:pPr>
            <a:endParaRPr lang="en-US" altLang="en-US"/>
          </a:p>
        </p:txBody>
      </p:sp>
      <p:sp>
        <p:nvSpPr>
          <p:cNvPr id="480262" name="Text Box 6"/>
          <p:cNvSpPr txBox="1">
            <a:spLocks noChangeArrowheads="1"/>
          </p:cNvSpPr>
          <p:nvPr/>
        </p:nvSpPr>
        <p:spPr bwMode="auto">
          <a:xfrm>
            <a:off x="5380038" y="4694238"/>
            <a:ext cx="4286250" cy="1565275"/>
          </a:xfrm>
          <a:prstGeom prst="rect">
            <a:avLst/>
          </a:prstGeom>
          <a:noFill/>
          <a:ln w="12700">
            <a:solidFill>
              <a:srgbClr val="FF5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t>Retrieved documents are:</a:t>
            </a:r>
          </a:p>
          <a:p>
            <a:pPr>
              <a:spcBef>
                <a:spcPct val="50000"/>
              </a:spcBef>
              <a:buFontTx/>
              <a:buNone/>
            </a:pPr>
            <a:r>
              <a:rPr lang="en-US" altLang="en-US" sz="2000" i="1" u="sng">
                <a:latin typeface="Comic Sans MS" panose="030F0702030302020204" pitchFamily="66" charset="0"/>
              </a:rPr>
              <a:t>d</a:t>
            </a:r>
            <a:r>
              <a:rPr lang="en-US" altLang="en-US" sz="2000" i="1" baseline="-15000">
                <a:latin typeface="Comic Sans MS" panose="030F0702030302020204" pitchFamily="66" charset="0"/>
              </a:rPr>
              <a:t>1 </a:t>
            </a:r>
            <a:r>
              <a:rPr lang="en-US" altLang="en-US"/>
              <a:t>: Recipe for jam pudding</a:t>
            </a:r>
          </a:p>
          <a:p>
            <a:pPr>
              <a:spcBef>
                <a:spcPct val="50000"/>
              </a:spcBef>
              <a:buFontTx/>
              <a:buNone/>
            </a:pPr>
            <a:r>
              <a:rPr lang="en-US" altLang="en-US" sz="2000" i="1" u="sng">
                <a:latin typeface="Comic Sans MS" panose="030F0702030302020204" pitchFamily="66" charset="0"/>
              </a:rPr>
              <a:t>d</a:t>
            </a:r>
            <a:r>
              <a:rPr lang="en-US" altLang="en-US" sz="2000" i="1" baseline="-15000">
                <a:latin typeface="Comic Sans MS" panose="030F0702030302020204" pitchFamily="66" charset="0"/>
              </a:rPr>
              <a:t>3 </a:t>
            </a:r>
            <a:r>
              <a:rPr lang="en-US" altLang="en-US"/>
              <a:t>: Recipe for treacle pud</a:t>
            </a:r>
          </a:p>
        </p:txBody>
      </p:sp>
      <p:grpSp>
        <p:nvGrpSpPr>
          <p:cNvPr id="2" name="Group 7"/>
          <p:cNvGrpSpPr>
            <a:grpSpLocks/>
          </p:cNvGrpSpPr>
          <p:nvPr/>
        </p:nvGrpSpPr>
        <p:grpSpPr bwMode="auto">
          <a:xfrm>
            <a:off x="6423025" y="5135563"/>
            <a:ext cx="2743200" cy="609600"/>
            <a:chOff x="2880" y="3648"/>
            <a:chExt cx="1536" cy="384"/>
          </a:xfrm>
        </p:grpSpPr>
        <p:sp>
          <p:nvSpPr>
            <p:cNvPr id="12299" name="AutoShape 8"/>
            <p:cNvSpPr>
              <a:spLocks noChangeArrowheads="1"/>
            </p:cNvSpPr>
            <p:nvPr/>
          </p:nvSpPr>
          <p:spPr bwMode="auto">
            <a:xfrm>
              <a:off x="2880" y="3648"/>
              <a:ext cx="1440" cy="384"/>
            </a:xfrm>
            <a:prstGeom prst="irregularSeal2">
              <a:avLst/>
            </a:prstGeom>
            <a:solidFill>
              <a:schemeClr val="bg1"/>
            </a:solidFill>
            <a:ln w="12700">
              <a:solidFill>
                <a:srgbClr val="FF505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12300" name="Text Box 9"/>
            <p:cNvSpPr txBox="1">
              <a:spLocks noChangeArrowheads="1"/>
            </p:cNvSpPr>
            <p:nvPr/>
          </p:nvSpPr>
          <p:spPr bwMode="auto">
            <a:xfrm>
              <a:off x="3120" y="3696"/>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i="1">
                  <a:solidFill>
                    <a:srgbClr val="FF0000"/>
                  </a:solidFill>
                  <a:latin typeface="Comic Sans MS" panose="030F0702030302020204" pitchFamily="66" charset="0"/>
                </a:rPr>
                <a:t>relevant</a:t>
              </a:r>
              <a:endParaRPr lang="en-US" altLang="en-US">
                <a:solidFill>
                  <a:srgbClr val="FF0000"/>
                </a:solidFill>
              </a:endParaRPr>
            </a:p>
          </p:txBody>
        </p:sp>
      </p:grpSp>
      <p:grpSp>
        <p:nvGrpSpPr>
          <p:cNvPr id="3" name="Group 10"/>
          <p:cNvGrpSpPr>
            <a:grpSpLocks/>
          </p:cNvGrpSpPr>
          <p:nvPr/>
        </p:nvGrpSpPr>
        <p:grpSpPr bwMode="auto">
          <a:xfrm>
            <a:off x="6456363" y="5705475"/>
            <a:ext cx="2743200" cy="609600"/>
            <a:chOff x="2880" y="3648"/>
            <a:chExt cx="1536" cy="384"/>
          </a:xfrm>
        </p:grpSpPr>
        <p:sp>
          <p:nvSpPr>
            <p:cNvPr id="12297" name="AutoShape 11"/>
            <p:cNvSpPr>
              <a:spLocks noChangeArrowheads="1"/>
            </p:cNvSpPr>
            <p:nvPr/>
          </p:nvSpPr>
          <p:spPr bwMode="auto">
            <a:xfrm>
              <a:off x="2880" y="3648"/>
              <a:ext cx="1440" cy="384"/>
            </a:xfrm>
            <a:prstGeom prst="irregularSeal2">
              <a:avLst/>
            </a:prstGeom>
            <a:solidFill>
              <a:schemeClr val="bg1"/>
            </a:solidFill>
            <a:ln w="12700">
              <a:solidFill>
                <a:srgbClr val="FF505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12298" name="Text Box 12"/>
            <p:cNvSpPr txBox="1">
              <a:spLocks noChangeArrowheads="1"/>
            </p:cNvSpPr>
            <p:nvPr/>
          </p:nvSpPr>
          <p:spPr bwMode="auto">
            <a:xfrm>
              <a:off x="3120" y="3696"/>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i="1">
                  <a:solidFill>
                    <a:srgbClr val="FF0000"/>
                  </a:solidFill>
                  <a:latin typeface="Comic Sans MS" panose="030F0702030302020204" pitchFamily="66" charset="0"/>
                </a:rPr>
                <a:t>relevant</a:t>
              </a:r>
              <a:endParaRPr lang="en-US" altLang="en-US">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02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02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02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0" grpId="0" autoUpdateAnimBg="0"/>
      <p:bldP spid="480261" grpId="0" autoUpdateAnimBg="0"/>
      <p:bldP spid="480262"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Thesaurus</a:t>
            </a:r>
          </a:p>
        </p:txBody>
      </p:sp>
      <p:sp useBgFill="1">
        <p:nvSpPr>
          <p:cNvPr id="13315" name="Rectangle 3"/>
          <p:cNvSpPr>
            <a:spLocks noGrp="1" noChangeArrowheads="1"/>
          </p:cNvSpPr>
          <p:nvPr>
            <p:ph type="body" idx="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 thesaurus or ontology may contain </a:t>
            </a:r>
          </a:p>
          <a:p>
            <a:pPr lvl="1" eaLnBrk="1" hangingPunct="1"/>
            <a:r>
              <a:rPr lang="en-US" altLang="en-US"/>
              <a:t>controlled vocabulary of terms or phrases describing a specific restricted topic,</a:t>
            </a:r>
          </a:p>
          <a:p>
            <a:pPr lvl="1" eaLnBrk="1" hangingPunct="1"/>
            <a:r>
              <a:rPr lang="en-US" altLang="en-US"/>
              <a:t>synonym classes, </a:t>
            </a:r>
          </a:p>
          <a:p>
            <a:pPr lvl="1" eaLnBrk="1" hangingPunct="1"/>
            <a:r>
              <a:rPr lang="en-US" altLang="en-US"/>
              <a:t>hierarchy defining broader terms (hypernyms) and narrower terms (hyponyms)</a:t>
            </a:r>
          </a:p>
          <a:p>
            <a:pPr lvl="1" eaLnBrk="1" hangingPunct="1"/>
            <a:r>
              <a:rPr lang="en-US" altLang="en-US"/>
              <a:t>classes of ‘related’ terms.</a:t>
            </a:r>
          </a:p>
          <a:p>
            <a:pPr eaLnBrk="1" hangingPunct="1"/>
            <a:r>
              <a:rPr lang="en-US" altLang="en-US"/>
              <a:t>a thesaurus or ontology may be:</a:t>
            </a:r>
          </a:p>
          <a:p>
            <a:pPr lvl="1" eaLnBrk="1" hangingPunct="1"/>
            <a:r>
              <a:rPr lang="en-US" altLang="en-US"/>
              <a:t>generic (as Roget’s thesaurus, or WordNet)</a:t>
            </a:r>
          </a:p>
          <a:p>
            <a:pPr lvl="1" eaLnBrk="1" hangingPunct="1"/>
            <a:r>
              <a:rPr lang="en-US" altLang="en-US"/>
              <a:t>specific to a certain domain of knowledge, eg medical</a:t>
            </a:r>
          </a:p>
          <a:p>
            <a:pPr eaLnBrk="1" hangingPunct="1"/>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Language normalisation</a:t>
            </a:r>
          </a:p>
        </p:txBody>
      </p:sp>
      <p:sp>
        <p:nvSpPr>
          <p:cNvPr id="14339" name="Text Box 3"/>
          <p:cNvSpPr txBox="1">
            <a:spLocks noChangeArrowheads="1"/>
          </p:cNvSpPr>
          <p:nvPr/>
        </p:nvSpPr>
        <p:spPr bwMode="auto">
          <a:xfrm>
            <a:off x="796925" y="3187700"/>
            <a:ext cx="1563688" cy="8350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latin typeface="Comic Sans MS" panose="030F0702030302020204" pitchFamily="66" charset="0"/>
              </a:rPr>
              <a:t>Content analysis</a:t>
            </a:r>
          </a:p>
        </p:txBody>
      </p:sp>
      <p:sp>
        <p:nvSpPr>
          <p:cNvPr id="14340" name="Text Box 4"/>
          <p:cNvSpPr txBox="1">
            <a:spLocks noChangeArrowheads="1"/>
          </p:cNvSpPr>
          <p:nvPr/>
        </p:nvSpPr>
        <p:spPr bwMode="auto">
          <a:xfrm>
            <a:off x="2476500" y="3149600"/>
            <a:ext cx="2679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t>Uncontrolled keywords</a:t>
            </a:r>
          </a:p>
        </p:txBody>
      </p:sp>
      <p:sp>
        <p:nvSpPr>
          <p:cNvPr id="14341" name="Text Box 5"/>
          <p:cNvSpPr txBox="1">
            <a:spLocks noChangeArrowheads="1"/>
          </p:cNvSpPr>
          <p:nvPr/>
        </p:nvSpPr>
        <p:spPr bwMode="auto">
          <a:xfrm>
            <a:off x="4665663" y="4102100"/>
            <a:ext cx="19685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latin typeface="Comic Sans MS" panose="030F0702030302020204" pitchFamily="66" charset="0"/>
              </a:rPr>
              <a:t>Thesaurus</a:t>
            </a:r>
          </a:p>
        </p:txBody>
      </p:sp>
      <p:sp>
        <p:nvSpPr>
          <p:cNvPr id="14342" name="Freeform 6"/>
          <p:cNvSpPr>
            <a:spLocks/>
          </p:cNvSpPr>
          <p:nvPr/>
        </p:nvSpPr>
        <p:spPr bwMode="auto">
          <a:xfrm>
            <a:off x="2360613" y="3586163"/>
            <a:ext cx="2301875" cy="579437"/>
          </a:xfrm>
          <a:custGeom>
            <a:avLst/>
            <a:gdLst>
              <a:gd name="T0" fmla="*/ 0 w 1289"/>
              <a:gd name="T1" fmla="*/ 0 h 365"/>
              <a:gd name="T2" fmla="*/ 1882216 w 1289"/>
              <a:gd name="T3" fmla="*/ 0 h 365"/>
              <a:gd name="T4" fmla="*/ 1882216 w 1289"/>
              <a:gd name="T5" fmla="*/ 579437 h 365"/>
              <a:gd name="T6" fmla="*/ 2301875 w 1289"/>
              <a:gd name="T7" fmla="*/ 579437 h 365"/>
              <a:gd name="T8" fmla="*/ 0 60000 65536"/>
              <a:gd name="T9" fmla="*/ 0 60000 65536"/>
              <a:gd name="T10" fmla="*/ 0 60000 65536"/>
              <a:gd name="T11" fmla="*/ 0 60000 65536"/>
              <a:gd name="T12" fmla="*/ 0 w 1289"/>
              <a:gd name="T13" fmla="*/ 0 h 365"/>
              <a:gd name="T14" fmla="*/ 1289 w 1289"/>
              <a:gd name="T15" fmla="*/ 365 h 365"/>
            </a:gdLst>
            <a:ahLst/>
            <a:cxnLst>
              <a:cxn ang="T8">
                <a:pos x="T0" y="T1"/>
              </a:cxn>
              <a:cxn ang="T9">
                <a:pos x="T2" y="T3"/>
              </a:cxn>
              <a:cxn ang="T10">
                <a:pos x="T4" y="T5"/>
              </a:cxn>
              <a:cxn ang="T11">
                <a:pos x="T6" y="T7"/>
              </a:cxn>
            </a:cxnLst>
            <a:rect l="T12" t="T13" r="T14" b="T15"/>
            <a:pathLst>
              <a:path w="1289" h="365">
                <a:moveTo>
                  <a:pt x="0" y="0"/>
                </a:moveTo>
                <a:lnTo>
                  <a:pt x="1054" y="0"/>
                </a:lnTo>
                <a:lnTo>
                  <a:pt x="1054" y="365"/>
                </a:lnTo>
                <a:lnTo>
                  <a:pt x="1289" y="365"/>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4343" name="Text Box 7"/>
          <p:cNvSpPr txBox="1">
            <a:spLocks noChangeArrowheads="1"/>
          </p:cNvSpPr>
          <p:nvPr/>
        </p:nvSpPr>
        <p:spPr bwMode="auto">
          <a:xfrm>
            <a:off x="7996238" y="3149600"/>
            <a:ext cx="1793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t>Index terms</a:t>
            </a:r>
          </a:p>
        </p:txBody>
      </p:sp>
      <p:sp>
        <p:nvSpPr>
          <p:cNvPr id="14344" name="Text Box 8"/>
          <p:cNvSpPr txBox="1">
            <a:spLocks noChangeArrowheads="1"/>
          </p:cNvSpPr>
          <p:nvPr/>
        </p:nvSpPr>
        <p:spPr bwMode="auto">
          <a:xfrm>
            <a:off x="809625" y="4703763"/>
            <a:ext cx="1563688" cy="8350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latin typeface="Comic Sans MS" panose="030F0702030302020204" pitchFamily="66" charset="0"/>
              </a:rPr>
              <a:t>User query</a:t>
            </a:r>
          </a:p>
        </p:txBody>
      </p:sp>
      <p:sp>
        <p:nvSpPr>
          <p:cNvPr id="14345" name="Freeform 9"/>
          <p:cNvSpPr>
            <a:spLocks/>
          </p:cNvSpPr>
          <p:nvPr/>
        </p:nvSpPr>
        <p:spPr bwMode="auto">
          <a:xfrm flipV="1">
            <a:off x="2359025" y="4408488"/>
            <a:ext cx="2301875" cy="579437"/>
          </a:xfrm>
          <a:custGeom>
            <a:avLst/>
            <a:gdLst>
              <a:gd name="T0" fmla="*/ 0 w 1289"/>
              <a:gd name="T1" fmla="*/ 0 h 365"/>
              <a:gd name="T2" fmla="*/ 1882216 w 1289"/>
              <a:gd name="T3" fmla="*/ 0 h 365"/>
              <a:gd name="T4" fmla="*/ 1882216 w 1289"/>
              <a:gd name="T5" fmla="*/ 579437 h 365"/>
              <a:gd name="T6" fmla="*/ 2301875 w 1289"/>
              <a:gd name="T7" fmla="*/ 579437 h 365"/>
              <a:gd name="T8" fmla="*/ 0 60000 65536"/>
              <a:gd name="T9" fmla="*/ 0 60000 65536"/>
              <a:gd name="T10" fmla="*/ 0 60000 65536"/>
              <a:gd name="T11" fmla="*/ 0 60000 65536"/>
              <a:gd name="T12" fmla="*/ 0 w 1289"/>
              <a:gd name="T13" fmla="*/ 0 h 365"/>
              <a:gd name="T14" fmla="*/ 1289 w 1289"/>
              <a:gd name="T15" fmla="*/ 365 h 365"/>
            </a:gdLst>
            <a:ahLst/>
            <a:cxnLst>
              <a:cxn ang="T8">
                <a:pos x="T0" y="T1"/>
              </a:cxn>
              <a:cxn ang="T9">
                <a:pos x="T2" y="T3"/>
              </a:cxn>
              <a:cxn ang="T10">
                <a:pos x="T4" y="T5"/>
              </a:cxn>
              <a:cxn ang="T11">
                <a:pos x="T6" y="T7"/>
              </a:cxn>
            </a:cxnLst>
            <a:rect l="T12" t="T13" r="T14" b="T15"/>
            <a:pathLst>
              <a:path w="1289" h="365">
                <a:moveTo>
                  <a:pt x="0" y="0"/>
                </a:moveTo>
                <a:lnTo>
                  <a:pt x="1054" y="0"/>
                </a:lnTo>
                <a:lnTo>
                  <a:pt x="1054" y="365"/>
                </a:lnTo>
                <a:lnTo>
                  <a:pt x="1289" y="365"/>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4346" name="Text Box 10"/>
          <p:cNvSpPr txBox="1">
            <a:spLocks noChangeArrowheads="1"/>
          </p:cNvSpPr>
          <p:nvPr/>
        </p:nvSpPr>
        <p:spPr bwMode="auto">
          <a:xfrm>
            <a:off x="7940675" y="4794250"/>
            <a:ext cx="1854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t>Normalised query</a:t>
            </a:r>
          </a:p>
        </p:txBody>
      </p:sp>
      <p:sp>
        <p:nvSpPr>
          <p:cNvPr id="14347" name="Freeform 11"/>
          <p:cNvSpPr>
            <a:spLocks/>
          </p:cNvSpPr>
          <p:nvPr/>
        </p:nvSpPr>
        <p:spPr bwMode="auto">
          <a:xfrm>
            <a:off x="6632575" y="3651250"/>
            <a:ext cx="1319213" cy="577850"/>
          </a:xfrm>
          <a:custGeom>
            <a:avLst/>
            <a:gdLst>
              <a:gd name="T0" fmla="*/ 0 w 738"/>
              <a:gd name="T1" fmla="*/ 577850 h 364"/>
              <a:gd name="T2" fmla="*/ 681057 w 738"/>
              <a:gd name="T3" fmla="*/ 577850 h 364"/>
              <a:gd name="T4" fmla="*/ 681057 w 738"/>
              <a:gd name="T5" fmla="*/ 0 h 364"/>
              <a:gd name="T6" fmla="*/ 1319213 w 738"/>
              <a:gd name="T7" fmla="*/ 0 h 364"/>
              <a:gd name="T8" fmla="*/ 0 60000 65536"/>
              <a:gd name="T9" fmla="*/ 0 60000 65536"/>
              <a:gd name="T10" fmla="*/ 0 60000 65536"/>
              <a:gd name="T11" fmla="*/ 0 60000 65536"/>
              <a:gd name="T12" fmla="*/ 0 w 738"/>
              <a:gd name="T13" fmla="*/ 0 h 364"/>
              <a:gd name="T14" fmla="*/ 738 w 738"/>
              <a:gd name="T15" fmla="*/ 364 h 364"/>
            </a:gdLst>
            <a:ahLst/>
            <a:cxnLst>
              <a:cxn ang="T8">
                <a:pos x="T0" y="T1"/>
              </a:cxn>
              <a:cxn ang="T9">
                <a:pos x="T2" y="T3"/>
              </a:cxn>
              <a:cxn ang="T10">
                <a:pos x="T4" y="T5"/>
              </a:cxn>
              <a:cxn ang="T11">
                <a:pos x="T6" y="T7"/>
              </a:cxn>
            </a:cxnLst>
            <a:rect l="T12" t="T13" r="T14" b="T15"/>
            <a:pathLst>
              <a:path w="738" h="364">
                <a:moveTo>
                  <a:pt x="0" y="364"/>
                </a:moveTo>
                <a:lnTo>
                  <a:pt x="381" y="364"/>
                </a:lnTo>
                <a:lnTo>
                  <a:pt x="381" y="0"/>
                </a:lnTo>
                <a:lnTo>
                  <a:pt x="738" y="0"/>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4348" name="Freeform 12"/>
          <p:cNvSpPr>
            <a:spLocks/>
          </p:cNvSpPr>
          <p:nvPr/>
        </p:nvSpPr>
        <p:spPr bwMode="auto">
          <a:xfrm flipV="1">
            <a:off x="6632575" y="4502150"/>
            <a:ext cx="1319213" cy="577850"/>
          </a:xfrm>
          <a:custGeom>
            <a:avLst/>
            <a:gdLst>
              <a:gd name="T0" fmla="*/ 0 w 738"/>
              <a:gd name="T1" fmla="*/ 577850 h 364"/>
              <a:gd name="T2" fmla="*/ 681057 w 738"/>
              <a:gd name="T3" fmla="*/ 577850 h 364"/>
              <a:gd name="T4" fmla="*/ 681057 w 738"/>
              <a:gd name="T5" fmla="*/ 0 h 364"/>
              <a:gd name="T6" fmla="*/ 1319213 w 738"/>
              <a:gd name="T7" fmla="*/ 0 h 364"/>
              <a:gd name="T8" fmla="*/ 0 60000 65536"/>
              <a:gd name="T9" fmla="*/ 0 60000 65536"/>
              <a:gd name="T10" fmla="*/ 0 60000 65536"/>
              <a:gd name="T11" fmla="*/ 0 60000 65536"/>
              <a:gd name="T12" fmla="*/ 0 w 738"/>
              <a:gd name="T13" fmla="*/ 0 h 364"/>
              <a:gd name="T14" fmla="*/ 738 w 738"/>
              <a:gd name="T15" fmla="*/ 364 h 364"/>
            </a:gdLst>
            <a:ahLst/>
            <a:cxnLst>
              <a:cxn ang="T8">
                <a:pos x="T0" y="T1"/>
              </a:cxn>
              <a:cxn ang="T9">
                <a:pos x="T2" y="T3"/>
              </a:cxn>
              <a:cxn ang="T10">
                <a:pos x="T4" y="T5"/>
              </a:cxn>
              <a:cxn ang="T11">
                <a:pos x="T6" y="T7"/>
              </a:cxn>
            </a:cxnLst>
            <a:rect l="T12" t="T13" r="T14" b="T15"/>
            <a:pathLst>
              <a:path w="738" h="364">
                <a:moveTo>
                  <a:pt x="0" y="364"/>
                </a:moveTo>
                <a:lnTo>
                  <a:pt x="381" y="364"/>
                </a:lnTo>
                <a:lnTo>
                  <a:pt x="381" y="0"/>
                </a:lnTo>
                <a:lnTo>
                  <a:pt x="738" y="0"/>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4349" name="Text Box 13"/>
          <p:cNvSpPr txBox="1">
            <a:spLocks noChangeArrowheads="1"/>
          </p:cNvSpPr>
          <p:nvPr/>
        </p:nvSpPr>
        <p:spPr bwMode="auto">
          <a:xfrm>
            <a:off x="8051800" y="4152900"/>
            <a:ext cx="1287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t>match</a:t>
            </a:r>
          </a:p>
        </p:txBody>
      </p:sp>
      <p:sp>
        <p:nvSpPr>
          <p:cNvPr id="14350" name="AutoShape 14"/>
          <p:cNvSpPr>
            <a:spLocks noChangeArrowheads="1"/>
          </p:cNvSpPr>
          <p:nvPr/>
        </p:nvSpPr>
        <p:spPr bwMode="auto">
          <a:xfrm>
            <a:off x="8008938" y="3971925"/>
            <a:ext cx="1116012" cy="862013"/>
          </a:xfrm>
          <a:prstGeom prst="upDownArrowCallout">
            <a:avLst>
              <a:gd name="adj1" fmla="val 32522"/>
              <a:gd name="adj2" fmla="val 39463"/>
              <a:gd name="adj3" fmla="val 12523"/>
              <a:gd name="adj4" fmla="val 38120"/>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14351" name="Text Box 15"/>
          <p:cNvSpPr txBox="1">
            <a:spLocks noChangeArrowheads="1"/>
          </p:cNvSpPr>
          <p:nvPr/>
        </p:nvSpPr>
        <p:spPr bwMode="auto">
          <a:xfrm>
            <a:off x="965200" y="1374775"/>
            <a:ext cx="86328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800">
                <a:latin typeface="Arial" panose="020B0604020202020204" pitchFamily="34" charset="0"/>
              </a:rPr>
              <a:t>by replacing words from documents and query words with synonyms from a controlled language, we can improve precision and recall: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22325" y="0"/>
            <a:ext cx="8743950" cy="1143000"/>
          </a:xfrm>
        </p:spPr>
        <p:txBody>
          <a:bodyPr/>
          <a:lstStyle/>
          <a:p>
            <a:pPr eaLnBrk="1" hangingPunct="1"/>
            <a:r>
              <a:rPr lang="en-US" altLang="en-US"/>
              <a:t>Thesaurus use 			</a:t>
            </a:r>
          </a:p>
        </p:txBody>
      </p:sp>
      <p:sp>
        <p:nvSpPr>
          <p:cNvPr id="22531" name="Rectangle 3"/>
          <p:cNvSpPr>
            <a:spLocks noGrp="1" noChangeArrowheads="1"/>
          </p:cNvSpPr>
          <p:nvPr>
            <p:ph type="body" idx="1"/>
          </p:nvPr>
        </p:nvSpPr>
        <p:spPr bwMode="auto">
          <a:xfrm>
            <a:off x="679450" y="1052513"/>
            <a:ext cx="9258300" cy="266541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replace term in document and/or query with term in controlled language</a:t>
            </a:r>
          </a:p>
          <a:p>
            <a:pPr eaLnBrk="1" hangingPunct="1">
              <a:lnSpc>
                <a:spcPct val="90000"/>
              </a:lnSpc>
            </a:pPr>
            <a:r>
              <a:rPr lang="en-US" altLang="en-US"/>
              <a:t>replace term in query with related or broader term to increase recall</a:t>
            </a:r>
          </a:p>
          <a:p>
            <a:pPr eaLnBrk="1" hangingPunct="1">
              <a:lnSpc>
                <a:spcPct val="90000"/>
              </a:lnSpc>
            </a:pPr>
            <a:r>
              <a:rPr lang="en-US" altLang="en-US"/>
              <a:t>suggest to user narrower terms to increase precision</a:t>
            </a:r>
          </a:p>
        </p:txBody>
      </p:sp>
      <p:sp>
        <p:nvSpPr>
          <p:cNvPr id="22532" name="Text Box 4"/>
          <p:cNvSpPr txBox="1">
            <a:spLocks noChangeArrowheads="1"/>
          </p:cNvSpPr>
          <p:nvPr/>
        </p:nvSpPr>
        <p:spPr bwMode="auto">
          <a:xfrm>
            <a:off x="533400" y="4403725"/>
            <a:ext cx="3417888" cy="4699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t>Doc: &lt;</a:t>
            </a:r>
            <a:r>
              <a:rPr lang="en-US" altLang="en-US">
                <a:solidFill>
                  <a:srgbClr val="FF0000"/>
                </a:solidFill>
              </a:rPr>
              <a:t>data processor</a:t>
            </a:r>
            <a:r>
              <a:rPr lang="en-US" altLang="en-US"/>
              <a:t>&gt;</a:t>
            </a:r>
          </a:p>
        </p:txBody>
      </p:sp>
      <p:sp>
        <p:nvSpPr>
          <p:cNvPr id="22533" name="Text Box 5"/>
          <p:cNvSpPr txBox="1">
            <a:spLocks noChangeArrowheads="1"/>
          </p:cNvSpPr>
          <p:nvPr/>
        </p:nvSpPr>
        <p:spPr bwMode="auto">
          <a:xfrm>
            <a:off x="522288" y="5275263"/>
            <a:ext cx="3419475" cy="835025"/>
          </a:xfrm>
          <a:prstGeom prst="rect">
            <a:avLst/>
          </a:prstGeom>
          <a:noFill/>
          <a:ln w="12700">
            <a:solidFill>
              <a:srgbClr val="FF5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t>Query:  </a:t>
            </a:r>
            <a:br>
              <a:rPr lang="en-US" altLang="en-US"/>
            </a:br>
            <a:r>
              <a:rPr lang="en-US" altLang="en-US"/>
              <a:t>&lt; </a:t>
            </a:r>
            <a:r>
              <a:rPr lang="en-US" altLang="en-US">
                <a:solidFill>
                  <a:srgbClr val="FF0000"/>
                </a:solidFill>
              </a:rPr>
              <a:t>electronic computer</a:t>
            </a:r>
            <a:r>
              <a:rPr lang="en-US" altLang="en-US"/>
              <a:t>&gt;</a:t>
            </a:r>
          </a:p>
        </p:txBody>
      </p:sp>
      <p:sp>
        <p:nvSpPr>
          <p:cNvPr id="22534" name="Text Box 6"/>
          <p:cNvSpPr txBox="1">
            <a:spLocks noChangeArrowheads="1"/>
          </p:cNvSpPr>
          <p:nvPr/>
        </p:nvSpPr>
        <p:spPr bwMode="auto">
          <a:xfrm>
            <a:off x="4587875" y="4822825"/>
            <a:ext cx="1970088"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latin typeface="Comic Sans MS" panose="030F0702030302020204" pitchFamily="66" charset="0"/>
              </a:rPr>
              <a:t>Thesaurus</a:t>
            </a:r>
          </a:p>
        </p:txBody>
      </p:sp>
      <p:sp>
        <p:nvSpPr>
          <p:cNvPr id="22535" name="Freeform 7"/>
          <p:cNvSpPr>
            <a:spLocks/>
          </p:cNvSpPr>
          <p:nvPr/>
        </p:nvSpPr>
        <p:spPr bwMode="auto">
          <a:xfrm>
            <a:off x="3897313" y="4579938"/>
            <a:ext cx="688975" cy="306387"/>
          </a:xfrm>
          <a:custGeom>
            <a:avLst/>
            <a:gdLst>
              <a:gd name="T0" fmla="*/ 0 w 523"/>
              <a:gd name="T1" fmla="*/ 0 h 193"/>
              <a:gd name="T2" fmla="*/ 422870 w 523"/>
              <a:gd name="T3" fmla="*/ 6350 h 193"/>
              <a:gd name="T4" fmla="*/ 433409 w 523"/>
              <a:gd name="T5" fmla="*/ 277812 h 193"/>
              <a:gd name="T6" fmla="*/ 688975 w 523"/>
              <a:gd name="T7" fmla="*/ 306387 h 193"/>
              <a:gd name="T8" fmla="*/ 0 60000 65536"/>
              <a:gd name="T9" fmla="*/ 0 60000 65536"/>
              <a:gd name="T10" fmla="*/ 0 60000 65536"/>
              <a:gd name="T11" fmla="*/ 0 60000 65536"/>
              <a:gd name="T12" fmla="*/ 0 w 523"/>
              <a:gd name="T13" fmla="*/ 0 h 193"/>
              <a:gd name="T14" fmla="*/ 523 w 523"/>
              <a:gd name="T15" fmla="*/ 193 h 193"/>
            </a:gdLst>
            <a:ahLst/>
            <a:cxnLst>
              <a:cxn ang="T8">
                <a:pos x="T0" y="T1"/>
              </a:cxn>
              <a:cxn ang="T9">
                <a:pos x="T2" y="T3"/>
              </a:cxn>
              <a:cxn ang="T10">
                <a:pos x="T4" y="T5"/>
              </a:cxn>
              <a:cxn ang="T11">
                <a:pos x="T6" y="T7"/>
              </a:cxn>
            </a:cxnLst>
            <a:rect l="T12" t="T13" r="T14" b="T15"/>
            <a:pathLst>
              <a:path w="523" h="193">
                <a:moveTo>
                  <a:pt x="0" y="0"/>
                </a:moveTo>
                <a:lnTo>
                  <a:pt x="321" y="4"/>
                </a:lnTo>
                <a:lnTo>
                  <a:pt x="329" y="175"/>
                </a:lnTo>
                <a:lnTo>
                  <a:pt x="523" y="193"/>
                </a:lnTo>
              </a:path>
            </a:pathLst>
          </a:custGeom>
          <a:noFill/>
          <a:ln w="28575">
            <a:solidFill>
              <a:srgbClr val="FF505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2536" name="Text Box 8"/>
          <p:cNvSpPr txBox="1">
            <a:spLocks noChangeArrowheads="1"/>
          </p:cNvSpPr>
          <p:nvPr/>
        </p:nvSpPr>
        <p:spPr bwMode="auto">
          <a:xfrm>
            <a:off x="7918450" y="3870325"/>
            <a:ext cx="1795463" cy="835025"/>
          </a:xfrm>
          <a:prstGeom prst="rect">
            <a:avLst/>
          </a:prstGeom>
          <a:noFill/>
          <a:ln w="12700">
            <a:solidFill>
              <a:srgbClr val="FF5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solidFill>
                  <a:srgbClr val="FF0000"/>
                </a:solidFill>
              </a:rPr>
              <a:t>computer (sense 1)</a:t>
            </a:r>
          </a:p>
        </p:txBody>
      </p:sp>
      <p:sp>
        <p:nvSpPr>
          <p:cNvPr id="22537" name="Freeform 9"/>
          <p:cNvSpPr>
            <a:spLocks/>
          </p:cNvSpPr>
          <p:nvPr/>
        </p:nvSpPr>
        <p:spPr bwMode="auto">
          <a:xfrm>
            <a:off x="3889375" y="5129213"/>
            <a:ext cx="695325" cy="409575"/>
          </a:xfrm>
          <a:custGeom>
            <a:avLst/>
            <a:gdLst>
              <a:gd name="T0" fmla="*/ 0 w 389"/>
              <a:gd name="T1" fmla="*/ 403225 h 258"/>
              <a:gd name="T2" fmla="*/ 396818 w 389"/>
              <a:gd name="T3" fmla="*/ 409575 h 258"/>
              <a:gd name="T4" fmla="*/ 412905 w 389"/>
              <a:gd name="T5" fmla="*/ 0 h 258"/>
              <a:gd name="T6" fmla="*/ 695325 w 389"/>
              <a:gd name="T7" fmla="*/ 0 h 258"/>
              <a:gd name="T8" fmla="*/ 0 60000 65536"/>
              <a:gd name="T9" fmla="*/ 0 60000 65536"/>
              <a:gd name="T10" fmla="*/ 0 60000 65536"/>
              <a:gd name="T11" fmla="*/ 0 60000 65536"/>
              <a:gd name="T12" fmla="*/ 0 w 389"/>
              <a:gd name="T13" fmla="*/ 0 h 258"/>
              <a:gd name="T14" fmla="*/ 389 w 389"/>
              <a:gd name="T15" fmla="*/ 258 h 258"/>
            </a:gdLst>
            <a:ahLst/>
            <a:cxnLst>
              <a:cxn ang="T8">
                <a:pos x="T0" y="T1"/>
              </a:cxn>
              <a:cxn ang="T9">
                <a:pos x="T2" y="T3"/>
              </a:cxn>
              <a:cxn ang="T10">
                <a:pos x="T4" y="T5"/>
              </a:cxn>
              <a:cxn ang="T11">
                <a:pos x="T6" y="T7"/>
              </a:cxn>
            </a:cxnLst>
            <a:rect l="T12" t="T13" r="T14" b="T15"/>
            <a:pathLst>
              <a:path w="389" h="258">
                <a:moveTo>
                  <a:pt x="0" y="254"/>
                </a:moveTo>
                <a:lnTo>
                  <a:pt x="222" y="258"/>
                </a:lnTo>
                <a:lnTo>
                  <a:pt x="231" y="0"/>
                </a:lnTo>
                <a:lnTo>
                  <a:pt x="389" y="0"/>
                </a:lnTo>
              </a:path>
            </a:pathLst>
          </a:custGeom>
          <a:noFill/>
          <a:ln w="28575">
            <a:solidFill>
              <a:srgbClr val="FF505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2538" name="Text Box 10"/>
          <p:cNvSpPr txBox="1">
            <a:spLocks noChangeArrowheads="1"/>
          </p:cNvSpPr>
          <p:nvPr/>
        </p:nvSpPr>
        <p:spPr bwMode="auto">
          <a:xfrm>
            <a:off x="7862888" y="5514975"/>
            <a:ext cx="1854200" cy="850900"/>
          </a:xfrm>
          <a:prstGeom prst="rect">
            <a:avLst/>
          </a:prstGeom>
          <a:noFill/>
          <a:ln w="28575">
            <a:solidFill>
              <a:srgbClr val="FF5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solidFill>
                  <a:srgbClr val="FF0000"/>
                </a:solidFill>
              </a:rPr>
              <a:t>computer (sense 1)</a:t>
            </a:r>
          </a:p>
        </p:txBody>
      </p:sp>
      <p:sp>
        <p:nvSpPr>
          <p:cNvPr id="22539" name="Freeform 11"/>
          <p:cNvSpPr>
            <a:spLocks/>
          </p:cNvSpPr>
          <p:nvPr/>
        </p:nvSpPr>
        <p:spPr bwMode="auto">
          <a:xfrm flipV="1">
            <a:off x="6556375" y="5222875"/>
            <a:ext cx="1317625" cy="577850"/>
          </a:xfrm>
          <a:custGeom>
            <a:avLst/>
            <a:gdLst>
              <a:gd name="T0" fmla="*/ 0 w 738"/>
              <a:gd name="T1" fmla="*/ 577850 h 364"/>
              <a:gd name="T2" fmla="*/ 680237 w 738"/>
              <a:gd name="T3" fmla="*/ 577850 h 364"/>
              <a:gd name="T4" fmla="*/ 680237 w 738"/>
              <a:gd name="T5" fmla="*/ 0 h 364"/>
              <a:gd name="T6" fmla="*/ 1317625 w 738"/>
              <a:gd name="T7" fmla="*/ 0 h 364"/>
              <a:gd name="T8" fmla="*/ 0 60000 65536"/>
              <a:gd name="T9" fmla="*/ 0 60000 65536"/>
              <a:gd name="T10" fmla="*/ 0 60000 65536"/>
              <a:gd name="T11" fmla="*/ 0 60000 65536"/>
              <a:gd name="T12" fmla="*/ 0 w 738"/>
              <a:gd name="T13" fmla="*/ 0 h 364"/>
              <a:gd name="T14" fmla="*/ 738 w 738"/>
              <a:gd name="T15" fmla="*/ 364 h 364"/>
            </a:gdLst>
            <a:ahLst/>
            <a:cxnLst>
              <a:cxn ang="T8">
                <a:pos x="T0" y="T1"/>
              </a:cxn>
              <a:cxn ang="T9">
                <a:pos x="T2" y="T3"/>
              </a:cxn>
              <a:cxn ang="T10">
                <a:pos x="T4" y="T5"/>
              </a:cxn>
              <a:cxn ang="T11">
                <a:pos x="T6" y="T7"/>
              </a:cxn>
            </a:cxnLst>
            <a:rect l="T12" t="T13" r="T14" b="T15"/>
            <a:pathLst>
              <a:path w="738" h="364">
                <a:moveTo>
                  <a:pt x="0" y="364"/>
                </a:moveTo>
                <a:lnTo>
                  <a:pt x="381" y="364"/>
                </a:lnTo>
                <a:lnTo>
                  <a:pt x="381" y="0"/>
                </a:lnTo>
                <a:lnTo>
                  <a:pt x="738" y="0"/>
                </a:lnTo>
              </a:path>
            </a:pathLst>
          </a:custGeom>
          <a:noFill/>
          <a:ln w="28575">
            <a:solidFill>
              <a:srgbClr val="FF505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2540" name="Text Box 12"/>
          <p:cNvSpPr txBox="1">
            <a:spLocks noChangeArrowheads="1"/>
          </p:cNvSpPr>
          <p:nvPr/>
        </p:nvSpPr>
        <p:spPr bwMode="auto">
          <a:xfrm>
            <a:off x="7974013" y="4873625"/>
            <a:ext cx="1287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a:t>match</a:t>
            </a:r>
          </a:p>
        </p:txBody>
      </p:sp>
      <p:sp>
        <p:nvSpPr>
          <p:cNvPr id="22541" name="AutoShape 13"/>
          <p:cNvSpPr>
            <a:spLocks noChangeArrowheads="1"/>
          </p:cNvSpPr>
          <p:nvPr/>
        </p:nvSpPr>
        <p:spPr bwMode="auto">
          <a:xfrm>
            <a:off x="7931150" y="4692650"/>
            <a:ext cx="1116013" cy="862013"/>
          </a:xfrm>
          <a:prstGeom prst="upDownArrowCallout">
            <a:avLst>
              <a:gd name="adj1" fmla="val 32522"/>
              <a:gd name="adj2" fmla="val 39463"/>
              <a:gd name="adj3" fmla="val 12523"/>
              <a:gd name="adj4" fmla="val 38120"/>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eaLnBrk="1" hangingPunct="1"/>
            <a:endParaRPr lang="en-US" altLang="en-US"/>
          </a:p>
        </p:txBody>
      </p:sp>
      <p:sp>
        <p:nvSpPr>
          <p:cNvPr id="22542" name="Freeform 14"/>
          <p:cNvSpPr>
            <a:spLocks/>
          </p:cNvSpPr>
          <p:nvPr/>
        </p:nvSpPr>
        <p:spPr bwMode="auto">
          <a:xfrm>
            <a:off x="6588125" y="4368800"/>
            <a:ext cx="1317625" cy="577850"/>
          </a:xfrm>
          <a:custGeom>
            <a:avLst/>
            <a:gdLst>
              <a:gd name="T0" fmla="*/ 0 w 738"/>
              <a:gd name="T1" fmla="*/ 577850 h 364"/>
              <a:gd name="T2" fmla="*/ 680237 w 738"/>
              <a:gd name="T3" fmla="*/ 577850 h 364"/>
              <a:gd name="T4" fmla="*/ 680237 w 738"/>
              <a:gd name="T5" fmla="*/ 0 h 364"/>
              <a:gd name="T6" fmla="*/ 1317625 w 738"/>
              <a:gd name="T7" fmla="*/ 0 h 364"/>
              <a:gd name="T8" fmla="*/ 0 60000 65536"/>
              <a:gd name="T9" fmla="*/ 0 60000 65536"/>
              <a:gd name="T10" fmla="*/ 0 60000 65536"/>
              <a:gd name="T11" fmla="*/ 0 60000 65536"/>
              <a:gd name="T12" fmla="*/ 0 w 738"/>
              <a:gd name="T13" fmla="*/ 0 h 364"/>
              <a:gd name="T14" fmla="*/ 738 w 738"/>
              <a:gd name="T15" fmla="*/ 364 h 364"/>
            </a:gdLst>
            <a:ahLst/>
            <a:cxnLst>
              <a:cxn ang="T8">
                <a:pos x="T0" y="T1"/>
              </a:cxn>
              <a:cxn ang="T9">
                <a:pos x="T2" y="T3"/>
              </a:cxn>
              <a:cxn ang="T10">
                <a:pos x="T4" y="T5"/>
              </a:cxn>
              <a:cxn ang="T11">
                <a:pos x="T6" y="T7"/>
              </a:cxn>
            </a:cxnLst>
            <a:rect l="T12" t="T13" r="T14" b="T15"/>
            <a:pathLst>
              <a:path w="738" h="364">
                <a:moveTo>
                  <a:pt x="0" y="364"/>
                </a:moveTo>
                <a:lnTo>
                  <a:pt x="381" y="364"/>
                </a:lnTo>
                <a:lnTo>
                  <a:pt x="381" y="0"/>
                </a:lnTo>
                <a:lnTo>
                  <a:pt x="738" y="0"/>
                </a:lnTo>
              </a:path>
            </a:pathLst>
          </a:custGeom>
          <a:noFill/>
          <a:ln w="28575">
            <a:solidFill>
              <a:srgbClr val="FF505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2543" name="Text Box 15"/>
          <p:cNvSpPr txBox="1">
            <a:spLocks noChangeArrowheads="1"/>
          </p:cNvSpPr>
          <p:nvPr/>
        </p:nvSpPr>
        <p:spPr bwMode="auto">
          <a:xfrm>
            <a:off x="5067300" y="4449763"/>
            <a:ext cx="104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b="1">
                <a:solidFill>
                  <a:srgbClr val="FF0000"/>
                </a:solidFill>
                <a:latin typeface="Comic Sans MS" panose="030F0702030302020204" pitchFamily="66" charset="0"/>
              </a:rPr>
              <a:t>S</a:t>
            </a:r>
            <a:endParaRPr lang="en-US" altLang="en-US" sz="20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Inverted file</a:t>
            </a:r>
          </a:p>
        </p:txBody>
      </p:sp>
      <p:sp>
        <p:nvSpPr>
          <p:cNvPr id="1024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Non-DB structure, so not suitable for standard SQL</a:t>
            </a:r>
          </a:p>
          <a:p>
            <a:pPr eaLnBrk="1" hangingPunct="1"/>
            <a:r>
              <a:rPr lang="en-US" altLang="en-US"/>
              <a:t>each index term entry ‘points’ to a list of document record identifiers (RIDs)</a:t>
            </a:r>
          </a:p>
          <a:p>
            <a:pPr eaLnBrk="1" hangingPunct="1"/>
            <a:r>
              <a:rPr lang="en-US" altLang="en-US"/>
              <a:t>standard indexing method for IR systems</a:t>
            </a:r>
          </a:p>
          <a:p>
            <a:pPr eaLnBrk="1" hangingPunct="1"/>
            <a:r>
              <a:rPr lang="en-US" altLang="en-US"/>
              <a:t>widely used for search engines</a:t>
            </a:r>
          </a:p>
          <a:p>
            <a:pPr eaLnBrk="1" hangingPunct="1"/>
            <a:r>
              <a:rPr lang="en-US" altLang="en-US"/>
              <a:t>can be extended to allow for positional (context) searches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a:t>Questions to think about</a:t>
            </a:r>
          </a:p>
        </p:txBody>
      </p:sp>
      <p:sp>
        <p:nvSpPr>
          <p:cNvPr id="24579" name="Rectangle 3"/>
          <p:cNvSpPr>
            <a:spLocks noGrp="1" noChangeArrowheads="1"/>
          </p:cNvSpPr>
          <p:nvPr>
            <p:ph type="body" idx="1"/>
          </p:nvPr>
        </p:nvSpPr>
        <p:spPr/>
        <p:txBody>
          <a:bodyPr/>
          <a:lstStyle/>
          <a:p>
            <a:pPr eaLnBrk="1" hangingPunct="1"/>
            <a:r>
              <a:rPr lang="en-GB" altLang="en-US"/>
              <a:t>Why is traditional database unsuited to retrieval of unstructured information?</a:t>
            </a:r>
          </a:p>
          <a:p>
            <a:pPr eaLnBrk="1" hangingPunct="1"/>
            <a:r>
              <a:rPr lang="en-GB" altLang="en-US"/>
              <a:t>How would you re-express a Boolean query, eg (A or B or (C and not D)), in disjunctive normal form?</a:t>
            </a:r>
          </a:p>
          <a:p>
            <a:pPr eaLnBrk="1" hangingPunct="1"/>
            <a:r>
              <a:rPr lang="en-GB" altLang="en-US"/>
              <a:t>For the matching coefficient, sim(., .) show that 0 </a:t>
            </a:r>
            <a:r>
              <a:rPr lang="en-GB" altLang="en-US">
                <a:sym typeface="Lucida Bright Math Symbol" panose="020B0604020202020204"/>
              </a:rPr>
              <a:t>&lt;= sim(., .) &lt;= 1, and that </a:t>
            </a:r>
            <a:r>
              <a:rPr lang="en-GB" altLang="en-US"/>
              <a:t>sim(</a:t>
            </a:r>
            <a:r>
              <a:rPr lang="en-GB" altLang="en-US" u="sng"/>
              <a:t>a</a:t>
            </a:r>
            <a:r>
              <a:rPr lang="en-GB" altLang="en-US"/>
              <a:t>, </a:t>
            </a:r>
            <a:r>
              <a:rPr lang="en-GB" altLang="en-US" u="sng"/>
              <a:t>a</a:t>
            </a:r>
            <a:r>
              <a:rPr lang="en-GB" altLang="en-US"/>
              <a:t>) = 1.</a:t>
            </a:r>
          </a:p>
          <a:p>
            <a:pPr eaLnBrk="1" hangingPunct="1"/>
            <a:r>
              <a:rPr lang="en-GB" altLang="en-US"/>
              <a:t>Compare and contrast the ‘vector’ and ‘set theoretic’ models in terms of power of representation of documents and queries.</a:t>
            </a:r>
          </a:p>
          <a:p>
            <a:pPr eaLnBrk="1" hangingPunct="1"/>
            <a:endParaRPr lang="en-GB" altLang="en-US"/>
          </a:p>
        </p:txBody>
      </p:sp>
    </p:spTree>
    <p:extLst>
      <p:ext uri="{BB962C8B-B14F-4D97-AF65-F5344CB8AC3E}">
        <p14:creationId xmlns:p14="http://schemas.microsoft.com/office/powerpoint/2010/main" val="3393712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46956" y="404664"/>
            <a:ext cx="9134475" cy="1143000"/>
          </a:xfrm>
        </p:spPr>
        <p:txBody>
          <a:bodyPr/>
          <a:lstStyle/>
          <a:p>
            <a:pPr eaLnBrk="1" hangingPunct="1"/>
            <a:r>
              <a:rPr lang="en-GB" altLang="en-US" sz="4000" dirty="0"/>
              <a:t>Information Retrieval </a:t>
            </a:r>
            <a:br>
              <a:rPr lang="en-GB" altLang="en-US" sz="4000" dirty="0"/>
            </a:br>
            <a:r>
              <a:rPr lang="en-GB" altLang="en-US" sz="4000" dirty="0"/>
              <a:t>(Google search)</a:t>
            </a:r>
          </a:p>
        </p:txBody>
      </p:sp>
      <p:sp>
        <p:nvSpPr>
          <p:cNvPr id="2051" name="Rectangle 3"/>
          <p:cNvSpPr>
            <a:spLocks noGrp="1" noChangeArrowheads="1"/>
          </p:cNvSpPr>
          <p:nvPr>
            <p:ph type="subTitle" idx="1"/>
          </p:nvPr>
        </p:nvSpPr>
        <p:spPr bwMode="auto">
          <a:xfrm>
            <a:off x="1524000" y="1917055"/>
            <a:ext cx="7239000" cy="51123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endParaRPr lang="en-GB" altLang="en-US" sz="2200" dirty="0"/>
          </a:p>
          <a:p>
            <a:pPr algn="l"/>
            <a:r>
              <a:rPr lang="en-US" altLang="en-US" sz="2400" dirty="0"/>
              <a:t>IR v Database SQL </a:t>
            </a:r>
          </a:p>
          <a:p>
            <a:pPr algn="l"/>
            <a:r>
              <a:rPr lang="en-US" altLang="en-US" sz="2400" dirty="0"/>
              <a:t>Inverted file for efficient match </a:t>
            </a:r>
          </a:p>
          <a:p>
            <a:pPr algn="l"/>
            <a:r>
              <a:rPr lang="en-US" altLang="en-US" sz="2400" dirty="0"/>
              <a:t>Boolean set theoretic model v weighted vector model</a:t>
            </a:r>
          </a:p>
          <a:p>
            <a:pPr algn="l"/>
            <a:r>
              <a:rPr lang="en-US" altLang="en-US" sz="2400" dirty="0"/>
              <a:t>Worked examples </a:t>
            </a:r>
          </a:p>
          <a:p>
            <a:pPr algn="l"/>
            <a:r>
              <a:rPr lang="en-US" altLang="en-US" sz="2400" dirty="0"/>
              <a:t>Evaluation </a:t>
            </a:r>
          </a:p>
          <a:p>
            <a:pPr algn="l"/>
            <a:r>
              <a:rPr lang="en-US" altLang="en-US" sz="2400" dirty="0"/>
              <a:t>Query broadening to improve matching</a:t>
            </a:r>
          </a:p>
        </p:txBody>
      </p:sp>
    </p:spTree>
    <p:extLst>
      <p:ext uri="{BB962C8B-B14F-4D97-AF65-F5344CB8AC3E}">
        <p14:creationId xmlns:p14="http://schemas.microsoft.com/office/powerpoint/2010/main" val="97394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2325" y="0"/>
            <a:ext cx="8743950" cy="1143000"/>
          </a:xfrm>
        </p:spPr>
        <p:txBody>
          <a:bodyPr/>
          <a:lstStyle/>
          <a:p>
            <a:pPr eaLnBrk="1" hangingPunct="1"/>
            <a:r>
              <a:rPr lang="en-US" altLang="en-US"/>
              <a:t>Inverted file structure</a:t>
            </a:r>
          </a:p>
        </p:txBody>
      </p:sp>
      <p:sp>
        <p:nvSpPr>
          <p:cNvPr id="11267" name="Rectangle 3"/>
          <p:cNvSpPr>
            <a:spLocks noGrp="1" noChangeArrowheads="1"/>
          </p:cNvSpPr>
          <p:nvPr>
            <p:ph idx="1"/>
          </p:nvPr>
        </p:nvSpPr>
        <p:spPr bwMode="auto">
          <a:xfrm>
            <a:off x="514350" y="1052513"/>
            <a:ext cx="9258300" cy="5805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altLang="en-US"/>
              <a:t>The idea of an inverted file is, as well as storing a document with its list of terms that are used to index it, we store the list of terms used in the whole collection of documents, and for each term point to the list of documents that are indexed by the term.  So we have ‘inverted’ the structure:</a:t>
            </a:r>
          </a:p>
          <a:p>
            <a:pPr eaLnBrk="1" hangingPunct="1">
              <a:lnSpc>
                <a:spcPct val="80000"/>
              </a:lnSpc>
              <a:buFontTx/>
              <a:buNone/>
            </a:pPr>
            <a:r>
              <a:rPr lang="en-US" altLang="en-US" sz="2800"/>
              <a:t>D</a:t>
            </a:r>
            <a:r>
              <a:rPr lang="en-US" altLang="en-US" sz="2800" baseline="-25000"/>
              <a:t>1</a:t>
            </a:r>
            <a:r>
              <a:rPr lang="en-US" altLang="en-US" sz="2800"/>
              <a:t>: T</a:t>
            </a:r>
            <a:r>
              <a:rPr lang="en-US" altLang="en-US" sz="2800" baseline="-25000"/>
              <a:t>11</a:t>
            </a:r>
            <a:r>
              <a:rPr lang="en-US" altLang="en-US" sz="2800"/>
              <a:t>, T</a:t>
            </a:r>
            <a:r>
              <a:rPr lang="en-US" altLang="en-US" sz="2800" baseline="-25000"/>
              <a:t>12</a:t>
            </a:r>
            <a:r>
              <a:rPr lang="en-US" altLang="en-US" sz="2800"/>
              <a:t>, …, T</a:t>
            </a:r>
            <a:r>
              <a:rPr lang="en-US" altLang="en-US" sz="2800" baseline="-25000"/>
              <a:t>1k</a:t>
            </a:r>
            <a:endParaRPr lang="en-US" altLang="en-US" sz="2800"/>
          </a:p>
          <a:p>
            <a:pPr eaLnBrk="1" hangingPunct="1">
              <a:lnSpc>
                <a:spcPct val="80000"/>
              </a:lnSpc>
              <a:buFontTx/>
              <a:buNone/>
            </a:pPr>
            <a:r>
              <a:rPr lang="en-US" altLang="en-US" sz="2800"/>
              <a:t>D</a:t>
            </a:r>
            <a:r>
              <a:rPr lang="en-US" altLang="en-US" sz="2800" baseline="-25000"/>
              <a:t>2</a:t>
            </a:r>
            <a:r>
              <a:rPr lang="en-US" altLang="en-US" sz="2800"/>
              <a:t>: T</a:t>
            </a:r>
            <a:r>
              <a:rPr lang="en-US" altLang="en-US" sz="2800" baseline="-25000"/>
              <a:t>21</a:t>
            </a:r>
            <a:r>
              <a:rPr lang="en-US" altLang="en-US" sz="2800"/>
              <a:t>, T</a:t>
            </a:r>
            <a:r>
              <a:rPr lang="en-US" altLang="en-US" sz="2800" baseline="-25000"/>
              <a:t>22</a:t>
            </a:r>
            <a:r>
              <a:rPr lang="en-US" altLang="en-US" sz="2800"/>
              <a:t>, …, T</a:t>
            </a:r>
            <a:r>
              <a:rPr lang="en-US" altLang="en-US" sz="2800" baseline="-25000"/>
              <a:t>2l</a:t>
            </a:r>
            <a:endParaRPr lang="en-US" altLang="en-US" sz="2800"/>
          </a:p>
          <a:p>
            <a:pPr eaLnBrk="1" hangingPunct="1">
              <a:lnSpc>
                <a:spcPct val="80000"/>
              </a:lnSpc>
              <a:buFontTx/>
              <a:buNone/>
            </a:pPr>
            <a:r>
              <a:rPr lang="en-US" altLang="en-US" sz="2800"/>
              <a:t>…</a:t>
            </a:r>
          </a:p>
          <a:p>
            <a:pPr eaLnBrk="1" hangingPunct="1">
              <a:lnSpc>
                <a:spcPct val="80000"/>
              </a:lnSpc>
              <a:buFontTx/>
              <a:buNone/>
            </a:pPr>
            <a:r>
              <a:rPr lang="en-US" altLang="en-US" sz="2800"/>
              <a:t>to give:</a:t>
            </a:r>
          </a:p>
          <a:p>
            <a:pPr eaLnBrk="1" hangingPunct="1">
              <a:lnSpc>
                <a:spcPct val="80000"/>
              </a:lnSpc>
              <a:buFontTx/>
              <a:buNone/>
            </a:pPr>
            <a:r>
              <a:rPr lang="en-US" altLang="en-US" sz="2800"/>
              <a:t>T</a:t>
            </a:r>
            <a:r>
              <a:rPr lang="en-US" altLang="en-US" sz="2800" baseline="-25000"/>
              <a:t>1</a:t>
            </a:r>
            <a:r>
              <a:rPr lang="en-US" altLang="en-US" sz="2800"/>
              <a:t>: D</a:t>
            </a:r>
            <a:r>
              <a:rPr lang="en-US" altLang="en-US" sz="2800" baseline="-25000"/>
              <a:t>11</a:t>
            </a:r>
            <a:r>
              <a:rPr lang="en-US" altLang="en-US" sz="2800"/>
              <a:t>, D</a:t>
            </a:r>
            <a:r>
              <a:rPr lang="en-US" altLang="en-US" sz="2800" baseline="-25000"/>
              <a:t>12</a:t>
            </a:r>
            <a:r>
              <a:rPr lang="en-US" altLang="en-US" sz="2800"/>
              <a:t>, …, D</a:t>
            </a:r>
            <a:r>
              <a:rPr lang="en-US" altLang="en-US" sz="2800" baseline="-25000"/>
              <a:t>1m</a:t>
            </a:r>
            <a:endParaRPr lang="en-US" altLang="en-US" sz="2800"/>
          </a:p>
          <a:p>
            <a:pPr eaLnBrk="1" hangingPunct="1">
              <a:lnSpc>
                <a:spcPct val="80000"/>
              </a:lnSpc>
              <a:buFontTx/>
              <a:buNone/>
            </a:pPr>
            <a:r>
              <a:rPr lang="en-US" altLang="en-US" sz="2800"/>
              <a:t>T</a:t>
            </a:r>
            <a:r>
              <a:rPr lang="en-US" altLang="en-US" sz="2800" baseline="-25000"/>
              <a:t>2</a:t>
            </a:r>
            <a:r>
              <a:rPr lang="en-US" altLang="en-US" sz="2800"/>
              <a:t>: D</a:t>
            </a:r>
            <a:r>
              <a:rPr lang="en-US" altLang="en-US" sz="2800" baseline="-25000"/>
              <a:t>21</a:t>
            </a:r>
            <a:r>
              <a:rPr lang="en-US" altLang="en-US" sz="2800"/>
              <a:t>, D</a:t>
            </a:r>
            <a:r>
              <a:rPr lang="en-US" altLang="en-US" sz="2800" baseline="-25000"/>
              <a:t>22</a:t>
            </a:r>
            <a:r>
              <a:rPr lang="en-US" altLang="en-US" sz="2800"/>
              <a:t>, …, D</a:t>
            </a:r>
            <a:r>
              <a:rPr lang="en-US" altLang="en-US" sz="2800" baseline="-25000"/>
              <a:t>2n</a:t>
            </a:r>
            <a:endParaRPr lang="en-US" altLang="en-US" sz="2800"/>
          </a:p>
          <a:p>
            <a:pPr eaLnBrk="1" hangingPunct="1">
              <a:lnSpc>
                <a:spcPct val="80000"/>
              </a:lnSpc>
              <a:buFontTx/>
              <a:buNone/>
            </a:pPr>
            <a:r>
              <a:rPr lang="en-US" altLang="en-US" sz="28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Inverted file structure</a:t>
            </a:r>
          </a:p>
        </p:txBody>
      </p:sp>
      <p:sp>
        <p:nvSpPr>
          <p:cNvPr id="12291" name="Text Box 3"/>
          <p:cNvSpPr txBox="1">
            <a:spLocks noChangeArrowheads="1"/>
          </p:cNvSpPr>
          <p:nvPr/>
        </p:nvSpPr>
        <p:spPr bwMode="auto">
          <a:xfrm>
            <a:off x="1028700" y="2743200"/>
            <a:ext cx="1457325"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600" b="1">
                <a:latin typeface="Comic Sans MS" panose="030F0702030302020204" pitchFamily="66" charset="0"/>
              </a:rPr>
              <a:t>Term 1 (2)</a:t>
            </a:r>
          </a:p>
          <a:p>
            <a:pPr>
              <a:spcBef>
                <a:spcPct val="50000"/>
              </a:spcBef>
              <a:buFontTx/>
              <a:buNone/>
            </a:pPr>
            <a:r>
              <a:rPr lang="en-US" altLang="en-US" sz="1600" b="1">
                <a:latin typeface="Comic Sans MS" panose="030F0702030302020204" pitchFamily="66" charset="0"/>
              </a:rPr>
              <a:t>Term 2 (3)</a:t>
            </a:r>
          </a:p>
          <a:p>
            <a:pPr>
              <a:spcBef>
                <a:spcPct val="50000"/>
              </a:spcBef>
              <a:buFontTx/>
              <a:buNone/>
            </a:pPr>
            <a:r>
              <a:rPr lang="en-US" altLang="en-US" sz="1600" b="1">
                <a:latin typeface="Comic Sans MS" panose="030F0702030302020204" pitchFamily="66" charset="0"/>
              </a:rPr>
              <a:t>Term 3 (1)</a:t>
            </a:r>
          </a:p>
          <a:p>
            <a:pPr>
              <a:spcBef>
                <a:spcPct val="50000"/>
              </a:spcBef>
              <a:buFontTx/>
              <a:buNone/>
            </a:pPr>
            <a:r>
              <a:rPr lang="en-US" altLang="en-US" sz="1600" b="1">
                <a:latin typeface="Comic Sans MS" panose="030F0702030302020204" pitchFamily="66" charset="0"/>
              </a:rPr>
              <a:t>Term 4 (3)</a:t>
            </a:r>
          </a:p>
          <a:p>
            <a:pPr>
              <a:spcBef>
                <a:spcPct val="50000"/>
              </a:spcBef>
              <a:buFontTx/>
              <a:buNone/>
            </a:pPr>
            <a:r>
              <a:rPr lang="en-US" altLang="en-US" sz="1600" b="1">
                <a:latin typeface="Comic Sans MS" panose="030F0702030302020204" pitchFamily="66" charset="0"/>
              </a:rPr>
              <a:t>Term 5 (4)</a:t>
            </a:r>
          </a:p>
          <a:p>
            <a:pPr>
              <a:lnSpc>
                <a:spcPct val="30000"/>
              </a:lnSpc>
              <a:spcBef>
                <a:spcPct val="50000"/>
              </a:spcBef>
              <a:buFontTx/>
              <a:buNone/>
            </a:pPr>
            <a:r>
              <a:rPr lang="en-US" altLang="en-US" sz="1600" b="1">
                <a:latin typeface="Comic Sans MS" panose="030F0702030302020204" pitchFamily="66" charset="0"/>
              </a:rPr>
              <a:t>.</a:t>
            </a:r>
          </a:p>
          <a:p>
            <a:pPr>
              <a:lnSpc>
                <a:spcPct val="30000"/>
              </a:lnSpc>
              <a:spcBef>
                <a:spcPct val="50000"/>
              </a:spcBef>
              <a:buFontTx/>
              <a:buNone/>
            </a:pPr>
            <a:r>
              <a:rPr lang="en-US" altLang="en-US" sz="1600" b="1">
                <a:latin typeface="Comic Sans MS" panose="030F0702030302020204" pitchFamily="66" charset="0"/>
              </a:rPr>
              <a:t>.</a:t>
            </a:r>
          </a:p>
        </p:txBody>
      </p:sp>
      <p:sp>
        <p:nvSpPr>
          <p:cNvPr id="12292" name="Text Box 4"/>
          <p:cNvSpPr txBox="1">
            <a:spLocks noChangeArrowheads="1"/>
          </p:cNvSpPr>
          <p:nvPr/>
        </p:nvSpPr>
        <p:spPr bwMode="auto">
          <a:xfrm>
            <a:off x="4800600" y="2057400"/>
            <a:ext cx="514350" cy="40116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latin typeface="Comic Sans MS" panose="030F0702030302020204" pitchFamily="66" charset="0"/>
              </a:rPr>
              <a:t>1</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1</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3</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2</a:t>
            </a:r>
          </a:p>
          <a:p>
            <a:pPr>
              <a:spcBef>
                <a:spcPct val="50000"/>
              </a:spcBef>
              <a:buFontTx/>
              <a:buNone/>
            </a:pPr>
            <a:r>
              <a:rPr lang="en-US" altLang="en-US" sz="1800">
                <a:latin typeface="Comic Sans MS" panose="030F0702030302020204" pitchFamily="66" charset="0"/>
              </a:rPr>
              <a:t>3</a:t>
            </a:r>
          </a:p>
          <a:p>
            <a:pPr>
              <a:spcBef>
                <a:spcPct val="50000"/>
              </a:spcBef>
              <a:buFontTx/>
              <a:buNone/>
            </a:pPr>
            <a:r>
              <a:rPr lang="en-US" altLang="en-US" sz="1800">
                <a:latin typeface="Comic Sans MS" panose="030F0702030302020204" pitchFamily="66" charset="0"/>
              </a:rPr>
              <a:t>4</a:t>
            </a:r>
          </a:p>
          <a:p>
            <a:pPr>
              <a:lnSpc>
                <a:spcPct val="10000"/>
              </a:lnSpc>
              <a:spcBef>
                <a:spcPct val="50000"/>
              </a:spcBef>
              <a:buFontTx/>
              <a:buNone/>
            </a:pPr>
            <a:r>
              <a:rPr lang="en-US" altLang="en-US" sz="1800">
                <a:latin typeface="Comic Sans MS" panose="030F0702030302020204" pitchFamily="66" charset="0"/>
              </a:rPr>
              <a:t>.</a:t>
            </a:r>
          </a:p>
          <a:p>
            <a:pPr>
              <a:lnSpc>
                <a:spcPct val="10000"/>
              </a:lnSpc>
              <a:spcBef>
                <a:spcPct val="50000"/>
              </a:spcBef>
              <a:buFontTx/>
              <a:buNone/>
            </a:pPr>
            <a:r>
              <a:rPr lang="en-US" altLang="en-US" sz="1800">
                <a:latin typeface="Comic Sans MS" panose="030F0702030302020204" pitchFamily="66" charset="0"/>
              </a:rPr>
              <a:t>.</a:t>
            </a:r>
          </a:p>
        </p:txBody>
      </p:sp>
      <p:sp>
        <p:nvSpPr>
          <p:cNvPr id="12293" name="Text Box 5"/>
          <p:cNvSpPr txBox="1">
            <a:spLocks noChangeArrowheads="1"/>
          </p:cNvSpPr>
          <p:nvPr/>
        </p:nvSpPr>
        <p:spPr bwMode="auto">
          <a:xfrm>
            <a:off x="7115175" y="2743200"/>
            <a:ext cx="1285875" cy="28844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800">
                <a:latin typeface="Comic Sans MS" panose="030F0702030302020204" pitchFamily="66" charset="0"/>
              </a:rPr>
              <a:t>Doc 1</a:t>
            </a:r>
          </a:p>
          <a:p>
            <a:pPr>
              <a:spcBef>
                <a:spcPct val="50000"/>
              </a:spcBef>
              <a:buFontTx/>
              <a:buNone/>
            </a:pPr>
            <a:r>
              <a:rPr lang="en-US" altLang="en-US" sz="1800">
                <a:latin typeface="Comic Sans MS" panose="030F0702030302020204" pitchFamily="66" charset="0"/>
              </a:rPr>
              <a:t>Doc2</a:t>
            </a:r>
          </a:p>
          <a:p>
            <a:pPr>
              <a:spcBef>
                <a:spcPct val="50000"/>
              </a:spcBef>
              <a:buFontTx/>
              <a:buNone/>
            </a:pPr>
            <a:r>
              <a:rPr lang="en-US" altLang="en-US" sz="1800">
                <a:latin typeface="Comic Sans MS" panose="030F0702030302020204" pitchFamily="66" charset="0"/>
              </a:rPr>
              <a:t>Doc3</a:t>
            </a:r>
          </a:p>
          <a:p>
            <a:pPr>
              <a:spcBef>
                <a:spcPct val="50000"/>
              </a:spcBef>
              <a:buFontTx/>
              <a:buNone/>
            </a:pPr>
            <a:r>
              <a:rPr lang="en-US" altLang="en-US" sz="1800">
                <a:latin typeface="Comic Sans MS" panose="030F0702030302020204" pitchFamily="66" charset="0"/>
              </a:rPr>
              <a:t>Doc4</a:t>
            </a:r>
          </a:p>
          <a:p>
            <a:pPr>
              <a:spcBef>
                <a:spcPct val="50000"/>
              </a:spcBef>
              <a:buFontTx/>
              <a:buNone/>
            </a:pPr>
            <a:r>
              <a:rPr lang="en-US" altLang="en-US" sz="1800">
                <a:latin typeface="Comic Sans MS" panose="030F0702030302020204" pitchFamily="66" charset="0"/>
              </a:rPr>
              <a:t>Doc5</a:t>
            </a:r>
          </a:p>
          <a:p>
            <a:pPr>
              <a:spcBef>
                <a:spcPct val="50000"/>
              </a:spcBef>
              <a:buFontTx/>
              <a:buNone/>
            </a:pPr>
            <a:r>
              <a:rPr lang="en-US" altLang="en-US" sz="1800">
                <a:latin typeface="Comic Sans MS" panose="030F0702030302020204" pitchFamily="66" charset="0"/>
              </a:rPr>
              <a:t>Doc6</a:t>
            </a:r>
          </a:p>
          <a:p>
            <a:pPr>
              <a:lnSpc>
                <a:spcPct val="30000"/>
              </a:lnSpc>
              <a:spcBef>
                <a:spcPct val="50000"/>
              </a:spcBef>
              <a:buFontTx/>
              <a:buNone/>
            </a:pPr>
            <a:r>
              <a:rPr lang="en-US" altLang="en-US" sz="1800">
                <a:latin typeface="Comic Sans MS" panose="030F0702030302020204" pitchFamily="66" charset="0"/>
              </a:rPr>
              <a:t>.</a:t>
            </a:r>
          </a:p>
          <a:p>
            <a:pPr>
              <a:lnSpc>
                <a:spcPct val="30000"/>
              </a:lnSpc>
              <a:spcBef>
                <a:spcPct val="50000"/>
              </a:spcBef>
              <a:buFontTx/>
              <a:buNone/>
            </a:pPr>
            <a:r>
              <a:rPr lang="en-US" altLang="en-US" sz="1800">
                <a:latin typeface="Comic Sans MS" panose="030F0702030302020204" pitchFamily="66" charset="0"/>
              </a:rPr>
              <a:t>.</a:t>
            </a:r>
            <a:endParaRPr lang="en-US" altLang="en-US"/>
          </a:p>
        </p:txBody>
      </p:sp>
      <p:sp>
        <p:nvSpPr>
          <p:cNvPr id="12294" name="Text Box 6"/>
          <p:cNvSpPr txBox="1">
            <a:spLocks noChangeArrowheads="1"/>
          </p:cNvSpPr>
          <p:nvPr/>
        </p:nvSpPr>
        <p:spPr bwMode="auto">
          <a:xfrm>
            <a:off x="2486025" y="2743200"/>
            <a:ext cx="428625" cy="2206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1600" b="1">
                <a:latin typeface="Comic Sans MS" panose="030F0702030302020204" pitchFamily="66" charset="0"/>
              </a:rPr>
              <a:t>1</a:t>
            </a:r>
          </a:p>
          <a:p>
            <a:pPr>
              <a:spcBef>
                <a:spcPct val="50000"/>
              </a:spcBef>
              <a:buFontTx/>
              <a:buNone/>
            </a:pPr>
            <a:r>
              <a:rPr lang="en-US" altLang="en-US" sz="1600" b="1">
                <a:latin typeface="Comic Sans MS" panose="030F0702030302020204" pitchFamily="66" charset="0"/>
              </a:rPr>
              <a:t>3</a:t>
            </a:r>
          </a:p>
          <a:p>
            <a:pPr>
              <a:spcBef>
                <a:spcPct val="50000"/>
              </a:spcBef>
              <a:buFontTx/>
              <a:buNone/>
            </a:pPr>
            <a:r>
              <a:rPr lang="en-US" altLang="en-US" sz="1600" b="1">
                <a:latin typeface="Comic Sans MS" panose="030F0702030302020204" pitchFamily="66" charset="0"/>
              </a:rPr>
              <a:t>6</a:t>
            </a:r>
          </a:p>
          <a:p>
            <a:pPr>
              <a:spcBef>
                <a:spcPct val="50000"/>
              </a:spcBef>
              <a:buFontTx/>
              <a:buNone/>
            </a:pPr>
            <a:r>
              <a:rPr lang="en-US" altLang="en-US" sz="1600" b="1">
                <a:latin typeface="Comic Sans MS" panose="030F0702030302020204" pitchFamily="66" charset="0"/>
              </a:rPr>
              <a:t>7</a:t>
            </a:r>
          </a:p>
          <a:p>
            <a:pPr>
              <a:spcBef>
                <a:spcPct val="50000"/>
              </a:spcBef>
              <a:buFontTx/>
              <a:buNone/>
            </a:pPr>
            <a:r>
              <a:rPr lang="en-US" altLang="en-US" sz="1600" b="1">
                <a:latin typeface="Comic Sans MS" panose="030F0702030302020204" pitchFamily="66" charset="0"/>
              </a:rPr>
              <a:t>9</a:t>
            </a:r>
          </a:p>
          <a:p>
            <a:pPr>
              <a:lnSpc>
                <a:spcPct val="30000"/>
              </a:lnSpc>
              <a:spcBef>
                <a:spcPct val="50000"/>
              </a:spcBef>
              <a:buFontTx/>
              <a:buNone/>
            </a:pPr>
            <a:r>
              <a:rPr lang="en-US" altLang="en-US" sz="1600" b="1">
                <a:latin typeface="Comic Sans MS" panose="030F0702030302020204" pitchFamily="66" charset="0"/>
              </a:rPr>
              <a:t>.</a:t>
            </a:r>
          </a:p>
          <a:p>
            <a:pPr>
              <a:lnSpc>
                <a:spcPct val="30000"/>
              </a:lnSpc>
              <a:spcBef>
                <a:spcPct val="50000"/>
              </a:spcBef>
              <a:buFontTx/>
              <a:buNone/>
            </a:pPr>
            <a:r>
              <a:rPr lang="en-US" altLang="en-US" sz="1600" b="1">
                <a:latin typeface="Comic Sans MS" panose="030F0702030302020204" pitchFamily="66" charset="0"/>
              </a:rPr>
              <a:t>.</a:t>
            </a:r>
          </a:p>
        </p:txBody>
      </p:sp>
      <p:sp>
        <p:nvSpPr>
          <p:cNvPr id="12295" name="Line 7"/>
          <p:cNvSpPr>
            <a:spLocks noChangeShapeType="1"/>
          </p:cNvSpPr>
          <p:nvPr/>
        </p:nvSpPr>
        <p:spPr bwMode="auto">
          <a:xfrm flipV="1">
            <a:off x="2828925" y="22860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296" name="Line 8"/>
          <p:cNvSpPr>
            <a:spLocks noChangeShapeType="1"/>
          </p:cNvSpPr>
          <p:nvPr/>
        </p:nvSpPr>
        <p:spPr bwMode="auto">
          <a:xfrm flipV="1">
            <a:off x="2828925" y="3048000"/>
            <a:ext cx="188595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297" name="Line 9"/>
          <p:cNvSpPr>
            <a:spLocks noChangeShapeType="1"/>
          </p:cNvSpPr>
          <p:nvPr/>
        </p:nvSpPr>
        <p:spPr bwMode="auto">
          <a:xfrm>
            <a:off x="2828925" y="36576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298" name="Line 10"/>
          <p:cNvSpPr>
            <a:spLocks noChangeShapeType="1"/>
          </p:cNvSpPr>
          <p:nvPr/>
        </p:nvSpPr>
        <p:spPr bwMode="auto">
          <a:xfrm>
            <a:off x="2828925" y="4038600"/>
            <a:ext cx="1885950" cy="609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299" name="Line 11"/>
          <p:cNvSpPr>
            <a:spLocks noChangeShapeType="1"/>
          </p:cNvSpPr>
          <p:nvPr/>
        </p:nvSpPr>
        <p:spPr bwMode="auto">
          <a:xfrm>
            <a:off x="2828925" y="4419600"/>
            <a:ext cx="1971675"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0" name="Line 12"/>
          <p:cNvSpPr>
            <a:spLocks noChangeShapeType="1"/>
          </p:cNvSpPr>
          <p:nvPr/>
        </p:nvSpPr>
        <p:spPr bwMode="auto">
          <a:xfrm>
            <a:off x="5229225" y="2209800"/>
            <a:ext cx="1800225"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1" name="Line 13"/>
          <p:cNvSpPr>
            <a:spLocks noChangeShapeType="1"/>
          </p:cNvSpPr>
          <p:nvPr/>
        </p:nvSpPr>
        <p:spPr bwMode="auto">
          <a:xfrm>
            <a:off x="5229225" y="2667000"/>
            <a:ext cx="1800225"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2" name="Line 14"/>
          <p:cNvSpPr>
            <a:spLocks noChangeShapeType="1"/>
          </p:cNvSpPr>
          <p:nvPr/>
        </p:nvSpPr>
        <p:spPr bwMode="auto">
          <a:xfrm flipV="1">
            <a:off x="5229225" y="2895600"/>
            <a:ext cx="1800225"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3" name="Line 15"/>
          <p:cNvSpPr>
            <a:spLocks noChangeShapeType="1"/>
          </p:cNvSpPr>
          <p:nvPr/>
        </p:nvSpPr>
        <p:spPr bwMode="auto">
          <a:xfrm flipV="1">
            <a:off x="5143500" y="3352800"/>
            <a:ext cx="1800225"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4" name="Line 16"/>
          <p:cNvSpPr>
            <a:spLocks noChangeShapeType="1"/>
          </p:cNvSpPr>
          <p:nvPr/>
        </p:nvSpPr>
        <p:spPr bwMode="auto">
          <a:xfrm flipV="1">
            <a:off x="5143500" y="3733800"/>
            <a:ext cx="1885950"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5" name="Line 17"/>
          <p:cNvSpPr>
            <a:spLocks noChangeShapeType="1"/>
          </p:cNvSpPr>
          <p:nvPr/>
        </p:nvSpPr>
        <p:spPr bwMode="auto">
          <a:xfrm flipV="1">
            <a:off x="5143500" y="3429000"/>
            <a:ext cx="188595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6" name="Line 18"/>
          <p:cNvSpPr>
            <a:spLocks noChangeShapeType="1"/>
          </p:cNvSpPr>
          <p:nvPr/>
        </p:nvSpPr>
        <p:spPr bwMode="auto">
          <a:xfrm flipV="1">
            <a:off x="5143500" y="3505200"/>
            <a:ext cx="1800225" cy="1219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7" name="Line 19"/>
          <p:cNvSpPr>
            <a:spLocks noChangeShapeType="1"/>
          </p:cNvSpPr>
          <p:nvPr/>
        </p:nvSpPr>
        <p:spPr bwMode="auto">
          <a:xfrm flipV="1">
            <a:off x="5143500" y="3810000"/>
            <a:ext cx="1885950" cy="1295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8" name="Line 20"/>
          <p:cNvSpPr>
            <a:spLocks noChangeShapeType="1"/>
          </p:cNvSpPr>
          <p:nvPr/>
        </p:nvSpPr>
        <p:spPr bwMode="auto">
          <a:xfrm flipV="1">
            <a:off x="5143500" y="4191000"/>
            <a:ext cx="1885950"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2309" name="Text Box 21"/>
          <p:cNvSpPr txBox="1">
            <a:spLocks noChangeArrowheads="1"/>
          </p:cNvSpPr>
          <p:nvPr/>
        </p:nvSpPr>
        <p:spPr bwMode="auto">
          <a:xfrm>
            <a:off x="1200150" y="14208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dictionary</a:t>
            </a:r>
            <a:endParaRPr lang="en-US" altLang="en-US"/>
          </a:p>
        </p:txBody>
      </p:sp>
      <p:sp>
        <p:nvSpPr>
          <p:cNvPr id="12310" name="Text Box 22"/>
          <p:cNvSpPr txBox="1">
            <a:spLocks noChangeArrowheads="1"/>
          </p:cNvSpPr>
          <p:nvPr/>
        </p:nvSpPr>
        <p:spPr bwMode="auto">
          <a:xfrm>
            <a:off x="3429000" y="1420813"/>
            <a:ext cx="454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Inverted or postings file</a:t>
            </a:r>
            <a:endParaRPr lang="en-US" altLang="en-US"/>
          </a:p>
        </p:txBody>
      </p:sp>
      <p:sp>
        <p:nvSpPr>
          <p:cNvPr id="12311" name="Text Box 23"/>
          <p:cNvSpPr txBox="1">
            <a:spLocks noChangeArrowheads="1"/>
          </p:cNvSpPr>
          <p:nvPr/>
        </p:nvSpPr>
        <p:spPr bwMode="auto">
          <a:xfrm>
            <a:off x="7029450" y="1420813"/>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Data file</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6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7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8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9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0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4767</TotalTime>
  <Words>9933</Words>
  <Application>Microsoft Macintosh PowerPoint</Application>
  <PresentationFormat>35 mm Slides</PresentationFormat>
  <Paragraphs>1051</Paragraphs>
  <Slides>71</Slides>
  <Notes>67</Notes>
  <HiddenSlides>0</HiddenSlides>
  <MMClips>0</MMClips>
  <ScaleCrop>false</ScaleCrop>
  <HeadingPairs>
    <vt:vector size="8" baseType="variant">
      <vt:variant>
        <vt:lpstr>Fonts Used</vt:lpstr>
      </vt:variant>
      <vt:variant>
        <vt:i4>9</vt:i4>
      </vt:variant>
      <vt:variant>
        <vt:lpstr>Theme</vt:lpstr>
      </vt:variant>
      <vt:variant>
        <vt:i4>22</vt:i4>
      </vt:variant>
      <vt:variant>
        <vt:lpstr>Embedded OLE Servers</vt:lpstr>
      </vt:variant>
      <vt:variant>
        <vt:i4>1</vt:i4>
      </vt:variant>
      <vt:variant>
        <vt:lpstr>Slide Titles</vt:lpstr>
      </vt:variant>
      <vt:variant>
        <vt:i4>71</vt:i4>
      </vt:variant>
    </vt:vector>
  </HeadingPairs>
  <TitlesOfParts>
    <vt:vector size="103" baseType="lpstr">
      <vt:lpstr>Arial Unicode MS</vt:lpstr>
      <vt:lpstr>Arial</vt:lpstr>
      <vt:lpstr>Calibri</vt:lpstr>
      <vt:lpstr>Calibri Light</vt:lpstr>
      <vt:lpstr>Comic Sans MS</vt:lpstr>
      <vt:lpstr>Courier New</vt:lpstr>
      <vt:lpstr>Times</vt:lpstr>
      <vt:lpstr>Times New Roman</vt:lpstr>
      <vt:lpstr>Wingdings</vt:lpstr>
      <vt:lpstr>Office Theme</vt:lpstr>
      <vt:lpstr>DB32</vt:lpstr>
      <vt:lpstr>1_DB32</vt:lpstr>
      <vt:lpstr>2_DB32</vt:lpstr>
      <vt:lpstr>3_DB32</vt:lpstr>
      <vt:lpstr>4_DB32</vt:lpstr>
      <vt:lpstr>5_DB32</vt:lpstr>
      <vt:lpstr>6_DB32</vt:lpstr>
      <vt:lpstr>7_DB32</vt:lpstr>
      <vt:lpstr>8_DB32</vt:lpstr>
      <vt:lpstr>9_DB32</vt:lpstr>
      <vt:lpstr>10_DB32</vt:lpstr>
      <vt:lpstr>11_DB32</vt:lpstr>
      <vt:lpstr>12_DB32</vt:lpstr>
      <vt:lpstr>13_DB32</vt:lpstr>
      <vt:lpstr>14_DB32</vt:lpstr>
      <vt:lpstr>15_DB32</vt:lpstr>
      <vt:lpstr>16_DB32</vt:lpstr>
      <vt:lpstr>17_DB32</vt:lpstr>
      <vt:lpstr>18_DB32</vt:lpstr>
      <vt:lpstr>19_DB32</vt:lpstr>
      <vt:lpstr>20_DB32</vt:lpstr>
      <vt:lpstr>Document</vt:lpstr>
      <vt:lpstr>Information Retrieval (Google search)</vt:lpstr>
      <vt:lpstr>The problem of finding strings in a database</vt:lpstr>
      <vt:lpstr>The relational problem</vt:lpstr>
      <vt:lpstr>Sample SQL query: OR</vt:lpstr>
      <vt:lpstr>Another sample query: AND (?)</vt:lpstr>
      <vt:lpstr>Corrected sample query: AND </vt:lpstr>
      <vt:lpstr>Inverted file</vt:lpstr>
      <vt:lpstr>Inverted file structure</vt:lpstr>
      <vt:lpstr>Inverted file structure</vt:lpstr>
      <vt:lpstr>Inverted file structure</vt:lpstr>
      <vt:lpstr>Inverted file structure</vt:lpstr>
      <vt:lpstr>Inverted file structure</vt:lpstr>
      <vt:lpstr>Dictionary (in IR)</vt:lpstr>
      <vt:lpstr>Inverted file</vt:lpstr>
      <vt:lpstr>Use of inverted file</vt:lpstr>
      <vt:lpstr>Use of inverted file</vt:lpstr>
      <vt:lpstr>Use of inverted file</vt:lpstr>
      <vt:lpstr>Use of inverted file</vt:lpstr>
      <vt:lpstr>Use of inverted file</vt:lpstr>
      <vt:lpstr>Use of inverted file</vt:lpstr>
      <vt:lpstr>Use of inverted file</vt:lpstr>
      <vt:lpstr>Use of inverted file</vt:lpstr>
      <vt:lpstr>Use of inverted file</vt:lpstr>
      <vt:lpstr>Use of inverted file</vt:lpstr>
      <vt:lpstr>Use of inverted file</vt:lpstr>
      <vt:lpstr>Use of inverted file</vt:lpstr>
      <vt:lpstr>Use of inverted file</vt:lpstr>
      <vt:lpstr>Use of inverted file</vt:lpstr>
      <vt:lpstr>Use of inverted file</vt:lpstr>
      <vt:lpstr>PowerPoint Presentation</vt:lpstr>
      <vt:lpstr>PowerPoint Presentation</vt:lpstr>
      <vt:lpstr>PowerPoint Presentation</vt:lpstr>
      <vt:lpstr>Use of inverted file</vt:lpstr>
      <vt:lpstr>Use of inverted file</vt:lpstr>
      <vt:lpstr>Pros and cons of inverted file</vt:lpstr>
      <vt:lpstr>Summary of key points: inverted file index</vt:lpstr>
      <vt:lpstr>Efficiency is vital </vt:lpstr>
      <vt:lpstr>Inverted file structure</vt:lpstr>
      <vt:lpstr>IR vs DBMS</vt:lpstr>
      <vt:lpstr>Retrieval of documents</vt:lpstr>
      <vt:lpstr>architecture</vt:lpstr>
      <vt:lpstr>basic notation</vt:lpstr>
      <vt:lpstr>set theoretic, Boolean model</vt:lpstr>
      <vt:lpstr>(1, 1, 0, 0, 0) V (1, 0, 0, 0, 1) V (1, 1, 0, 0, 1)</vt:lpstr>
      <vt:lpstr>collecting results</vt:lpstr>
      <vt:lpstr>Statistical vector model</vt:lpstr>
      <vt:lpstr>Cosine coefficient</vt:lpstr>
      <vt:lpstr>PowerPoint Presentation</vt:lpstr>
      <vt:lpstr>PowerPoint Presentation</vt:lpstr>
      <vt:lpstr>PowerPoint Presentation</vt:lpstr>
      <vt:lpstr>PowerPoint Presentation</vt:lpstr>
      <vt:lpstr>PowerPoint Presentation</vt:lpstr>
      <vt:lpstr>collecting results</vt:lpstr>
      <vt:lpstr>Discussion: Set theoretic model</vt:lpstr>
      <vt:lpstr>Discussion: Vector Model</vt:lpstr>
      <vt:lpstr>questions raised</vt:lpstr>
      <vt:lpstr>Some issues to be resolved</vt:lpstr>
      <vt:lpstr>Evaluation/Effectiveness measures</vt:lpstr>
      <vt:lpstr>Better hits: Query Broadening</vt:lpstr>
      <vt:lpstr>Relevance Feedback</vt:lpstr>
      <vt:lpstr>Using terms from relevant documents</vt:lpstr>
      <vt:lpstr>How does this help?</vt:lpstr>
      <vt:lpstr> pros and cons of feedback</vt:lpstr>
      <vt:lpstr>PowerPoint Presentation</vt:lpstr>
      <vt:lpstr>Positive and Negative Feedback</vt:lpstr>
      <vt:lpstr>PowerPoint Presentation</vt:lpstr>
      <vt:lpstr>Thesaurus</vt:lpstr>
      <vt:lpstr>Language normalisation</vt:lpstr>
      <vt:lpstr>Thesaurus use    </vt:lpstr>
      <vt:lpstr>Questions to think about</vt:lpstr>
      <vt:lpstr>Information Retrieval  (Google search)</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Atwell</dc:creator>
  <cp:lastModifiedBy>Eric Atwell</cp:lastModifiedBy>
  <cp:revision>35</cp:revision>
  <dcterms:created xsi:type="dcterms:W3CDTF">2002-09-06T09:04:01Z</dcterms:created>
  <dcterms:modified xsi:type="dcterms:W3CDTF">2022-01-02T18:33:25Z</dcterms:modified>
</cp:coreProperties>
</file>