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0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71" r:id="rId13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9D5"/>
    <a:srgbClr val="B0001A"/>
    <a:srgbClr val="003626"/>
    <a:srgbClr val="004832"/>
    <a:srgbClr val="004731"/>
    <a:srgbClr val="0A3023"/>
    <a:srgbClr val="00286B"/>
    <a:srgbClr val="00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 autoAdjust="0"/>
    <p:restoredTop sz="94569" autoAdjust="0"/>
  </p:normalViewPr>
  <p:slideViewPr>
    <p:cSldViewPr snapToObjects="1">
      <p:cViewPr varScale="1">
        <p:scale>
          <a:sx n="102" d="100"/>
          <a:sy n="102" d="100"/>
        </p:scale>
        <p:origin x="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622DD3D-B66B-4683-B34A-BB06112853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1DD49B35-3F28-499E-97B3-72E4E95AD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48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C661-04A0-4D7F-BF12-E583ADC36530}" type="slidenum">
              <a:rPr lang="en-GB" altLang="en-US" sz="1200" smtClean="0"/>
              <a:pPr/>
              <a:t>1</a:t>
            </a:fld>
            <a:endParaRPr lang="en-GB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76200" y="76200"/>
            <a:ext cx="8991600" cy="6705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11" descr="LeedsUni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>
                <a:solidFill>
                  <a:schemeClr val="bg1"/>
                </a:solidFill>
              </a:rPr>
              <a:t>School of something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1400">
                <a:solidFill>
                  <a:schemeClr val="bg1"/>
                </a:solidFill>
              </a:rPr>
              <a:t>FACULTY OF OTHER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9250" y="2565400"/>
            <a:ext cx="7772400" cy="549275"/>
          </a:xfrm>
        </p:spPr>
        <p:txBody>
          <a:bodyPr anchor="t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352425" y="3990975"/>
            <a:ext cx="5394325" cy="51911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9278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9278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4CE1-18F0-441C-8323-39F83D69BE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51011-A9D9-41FA-A78E-D56F992EE0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422275"/>
            <a:ext cx="2106612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22275"/>
            <a:ext cx="6170613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CAB6-C3F7-41D0-B865-C7630AB147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0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65288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6363"/>
            <a:ext cx="4138612" cy="2098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5556-A29F-478B-B1A5-0A1F4A2F7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9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5EBB-27E3-4B4D-924C-E77A743591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898D-2C1E-4072-BFA6-07CC5D9DBE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665288"/>
            <a:ext cx="4138613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65288"/>
            <a:ext cx="4138612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20BD1-57DE-4F31-AF52-F2455A53E2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A40-F5E4-470C-ACBA-6E21960049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BE27-C5F0-4F52-9248-C6A2F7600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D953D-66F3-41E6-A3D9-C1BC48EEAE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87DD-C631-4BD0-98D8-B0DF7F162B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20651-08FD-4754-8807-1AA6C90D1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ltGray">
          <a:xfrm>
            <a:off x="76200" y="76200"/>
            <a:ext cx="8991600" cy="1258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endParaRPr lang="en-US" altLang="en-US" sz="2400">
              <a:solidFill>
                <a:srgbClr val="8D010F"/>
              </a:solidFill>
              <a:latin typeface="Times" panose="02020603050405020304" pitchFamily="18" charset="0"/>
            </a:endParaRPr>
          </a:p>
        </p:txBody>
      </p:sp>
      <p:pic>
        <p:nvPicPr>
          <p:cNvPr id="1027" name="Picture 11" descr="LeedsUni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665288"/>
            <a:ext cx="84296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ltGray">
          <a:xfrm>
            <a:off x="355600" y="422275"/>
            <a:ext cx="487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948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948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6ECE3083-EEF5-4380-AC16-5A0127F0E2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white">
          <a:xfrm>
            <a:off x="201613" y="1600200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40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2pPr>
      <a:lvl3pPr marL="542925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3pPr>
      <a:lvl4pPr marL="809625" indent="-265113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4pPr>
      <a:lvl5pPr marL="1081088" indent="-269875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5pPr>
      <a:lvl6pPr marL="15382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6pPr>
      <a:lvl7pPr marL="19954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7pPr>
      <a:lvl8pPr marL="24526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8pPr>
      <a:lvl9pPr marL="2909888" indent="-269875" algn="l" rtl="0" fontAlgn="base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N19-142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55600" y="1665288"/>
            <a:ext cx="8712200" cy="5003800"/>
          </a:xfrm>
        </p:spPr>
        <p:txBody>
          <a:bodyPr/>
          <a:lstStyle/>
          <a:p>
            <a:r>
              <a:rPr lang="en-GB" dirty="0"/>
              <a:t>In this video you will be introduced to BERT, a method and toolkit from Google Labs for understanding meaning relationships between sentences, and used in tasks which involve measuring meaning similarity between sentences. </a:t>
            </a:r>
          </a:p>
          <a:p>
            <a:r>
              <a:rPr lang="en-GB" dirty="0"/>
              <a:t>Devlin et al 2019. BERT: Pre-training of Deep Bidirectional Transformers for Language Understanding. Proceedings of NAACL'2019 North American Chapter of the Association for Computational Linguistics (Best Paper award) </a:t>
            </a:r>
          </a:p>
          <a:p>
            <a:r>
              <a:rPr lang="en-GB" dirty="0">
                <a:hlinkClick r:id="rId3"/>
              </a:rPr>
              <a:t>https://www.aclweb.org/anthology/N19-1423.pdf</a:t>
            </a:r>
            <a:r>
              <a:rPr lang="en-GB" dirty="0"/>
              <a:t>  </a:t>
            </a:r>
          </a:p>
          <a:p>
            <a:r>
              <a:rPr lang="en-GB" dirty="0"/>
              <a:t>by Jacob Devlin, Ming-Wei Chang, Kenton Lee, Kristina Toutanova, Google AI Language Research</a:t>
            </a:r>
            <a:br>
              <a:rPr lang="en-GB" dirty="0"/>
            </a:br>
            <a:r>
              <a:rPr lang="en-GB" dirty="0"/>
              <a:t>- can University researchers compete with Google, MS, FB etc? </a:t>
            </a:r>
          </a:p>
          <a:p>
            <a:endParaRPr lang="en-GB" dirty="0"/>
          </a:p>
        </p:txBody>
      </p:sp>
      <p:grpSp>
        <p:nvGrpSpPr>
          <p:cNvPr id="5123" name="Group 23"/>
          <p:cNvGrpSpPr>
            <a:grpSpLocks/>
          </p:cNvGrpSpPr>
          <p:nvPr/>
        </p:nvGrpSpPr>
        <p:grpSpPr bwMode="auto">
          <a:xfrm>
            <a:off x="76200" y="76200"/>
            <a:ext cx="8991600" cy="1258888"/>
            <a:chOff x="48" y="48"/>
            <a:chExt cx="5664" cy="793"/>
          </a:xfrm>
        </p:grpSpPr>
        <p:sp>
          <p:nvSpPr>
            <p:cNvPr id="5125" name="Rectangle 18"/>
            <p:cNvSpPr>
              <a:spLocks noChangeArrowheads="1"/>
            </p:cNvSpPr>
            <p:nvPr/>
          </p:nvSpPr>
          <p:spPr bwMode="ltGray">
            <a:xfrm>
              <a:off x="48" y="48"/>
              <a:ext cx="5664" cy="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2400">
                <a:solidFill>
                  <a:srgbClr val="8D010F"/>
                </a:solidFill>
                <a:latin typeface="Times" panose="02020603050405020304" pitchFamily="18" charset="0"/>
              </a:endParaRPr>
            </a:p>
          </p:txBody>
        </p:sp>
        <p:pic>
          <p:nvPicPr>
            <p:cNvPr id="5126" name="Picture 19" descr="LeedsUniWhit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" y="278"/>
              <a:ext cx="143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4" name="Text Box 22"/>
          <p:cNvSpPr txBox="1">
            <a:spLocks noChangeArrowheads="1"/>
          </p:cNvSpPr>
          <p:nvPr/>
        </p:nvSpPr>
        <p:spPr bwMode="ltGray">
          <a:xfrm>
            <a:off x="323528" y="420688"/>
            <a:ext cx="5688632" cy="738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solidFill>
                  <a:schemeClr val="bg1"/>
                </a:solidFill>
              </a:rPr>
              <a:t>BERT: Bidirectional Encoder Representations from Transformers</a:t>
            </a:r>
            <a:endParaRPr lang="en-GB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A66E-3B82-8749-9D92-7D34BA5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addition…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FAA3-5037-3944-90EF-7F400B4C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Ablation Studies – experiments to cut out components to see how this affects performance </a:t>
            </a:r>
          </a:p>
          <a:p>
            <a:r>
              <a:rPr lang="en-GB" dirty="0"/>
              <a:t>Conclusion – “deep </a:t>
            </a:r>
            <a:r>
              <a:rPr lang="en-GB" i="1" dirty="0"/>
              <a:t>bidirectional </a:t>
            </a:r>
            <a:r>
              <a:rPr lang="en-GB" dirty="0"/>
              <a:t>architectures allow the same pre-trained model to successfully tackle a broad set of NLP tasks” </a:t>
            </a:r>
          </a:p>
          <a:p>
            <a:r>
              <a:rPr lang="en-GB" dirty="0"/>
              <a:t>References - a survey of state-of-the-art NLP research!</a:t>
            </a:r>
          </a:p>
          <a:p>
            <a:br>
              <a:rPr lang="en-GB" dirty="0"/>
            </a:br>
            <a:r>
              <a:rPr lang="en-GB" dirty="0"/>
              <a:t>Appendices- “implementation details”; more details on experiments and ablation studies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7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6E1D-8B8E-F445-8EB9-937A4394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EA7B-37D7-FB43-AB7D-B7EB7AF3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56792"/>
            <a:ext cx="8429625" cy="4349750"/>
          </a:xfrm>
        </p:spPr>
        <p:txBody>
          <a:bodyPr/>
          <a:lstStyle/>
          <a:p>
            <a:r>
              <a:rPr lang="en-GB" dirty="0"/>
              <a:t>The authors pack a LOT into 9 pages (+</a:t>
            </a:r>
            <a:r>
              <a:rPr lang="en-GB" dirty="0" err="1"/>
              <a:t>refs+appendices</a:t>
            </a:r>
            <a:r>
              <a:rPr lang="en-GB" dirty="0"/>
              <a:t>) BUT some issues are not specified: </a:t>
            </a:r>
          </a:p>
          <a:p>
            <a:r>
              <a:rPr lang="en-GB" dirty="0"/>
              <a:t>Implementation details - code examples to copy and try (URL)</a:t>
            </a:r>
            <a:br>
              <a:rPr lang="en-GB" dirty="0"/>
            </a:br>
            <a:r>
              <a:rPr lang="en-GB" dirty="0"/>
              <a:t>How are sentences with different lengths encoded as inputs?</a:t>
            </a:r>
            <a:br>
              <a:rPr lang="en-GB" dirty="0"/>
            </a:br>
            <a:r>
              <a:rPr lang="en-GB" dirty="0"/>
              <a:t>BIG computing resources required – what works on a laptop?</a:t>
            </a:r>
            <a:br>
              <a:rPr lang="en-GB" dirty="0"/>
            </a:br>
            <a:r>
              <a:rPr lang="en-GB" dirty="0"/>
              <a:t>Examples of good and</a:t>
            </a:r>
            <a:r>
              <a:rPr lang="en-GB" b="1" dirty="0"/>
              <a:t> bad </a:t>
            </a:r>
            <a:r>
              <a:rPr lang="en-GB" dirty="0"/>
              <a:t>results (and analysis/explanation)</a:t>
            </a:r>
          </a:p>
          <a:p>
            <a:r>
              <a:rPr lang="en-GB" dirty="0"/>
              <a:t>What sort of data/tasks do NOT suit BERT?</a:t>
            </a:r>
            <a:br>
              <a:rPr lang="en-GB" dirty="0"/>
            </a:br>
            <a:r>
              <a:rPr lang="en-GB" dirty="0"/>
              <a:t>English only – how does this transfer to other languages?</a:t>
            </a:r>
            <a:br>
              <a:rPr lang="en-GB" dirty="0"/>
            </a:br>
            <a:r>
              <a:rPr lang="en-GB" dirty="0"/>
              <a:t>Assumes </a:t>
            </a:r>
            <a:r>
              <a:rPr lang="en-GB" dirty="0" err="1"/>
              <a:t>WordPiece</a:t>
            </a:r>
            <a:r>
              <a:rPr lang="en-GB" dirty="0"/>
              <a:t> tokenization; what about Multi Word Expressions, and languages with rich morphology? </a:t>
            </a:r>
          </a:p>
          <a:p>
            <a:r>
              <a:rPr lang="en-GB" dirty="0"/>
              <a:t>Can we “understand” how BERT works? It seems counter-intuitive: </a:t>
            </a:r>
            <a:r>
              <a:rPr lang="en-GB" b="1" dirty="0"/>
              <a:t>BERT </a:t>
            </a:r>
            <a:r>
              <a:rPr lang="en-GB" dirty="0"/>
              <a:t>learns (</a:t>
            </a:r>
            <a:r>
              <a:rPr lang="en-GB" dirty="0" err="1"/>
              <a:t>sentence+sentence+class</a:t>
            </a:r>
            <a:r>
              <a:rPr lang="en-GB" dirty="0"/>
              <a:t>) without linguistic theory: rules of morphology, syntax, semantics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6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922E-960D-C049-8645-2559EFC3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F67E-6977-E841-A18D-66E3FCAA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608888" cy="5112568"/>
          </a:xfrm>
        </p:spPr>
        <p:txBody>
          <a:bodyPr/>
          <a:lstStyle/>
          <a:p>
            <a:r>
              <a:rPr lang="en-GB" dirty="0"/>
              <a:t>Pre-trained representations from </a:t>
            </a:r>
            <a:r>
              <a:rPr lang="en-GB" dirty="0" err="1"/>
              <a:t>unlabeled</a:t>
            </a:r>
            <a:r>
              <a:rPr lang="en-GB" dirty="0"/>
              <a:t> text, then fine-tuned</a:t>
            </a:r>
          </a:p>
          <a:p>
            <a:r>
              <a:rPr lang="en-US" dirty="0"/>
              <a:t>Unsupervised learning of morphology, syntax and semantics</a:t>
            </a:r>
          </a:p>
          <a:p>
            <a:r>
              <a:rPr lang="en-US" dirty="0" err="1"/>
              <a:t>WordPiece</a:t>
            </a:r>
            <a:r>
              <a:rPr lang="en-US" dirty="0"/>
              <a:t> unsupervised ML of text segmentation</a:t>
            </a:r>
          </a:p>
          <a:p>
            <a:r>
              <a:rPr lang="en-US" dirty="0"/>
              <a:t>Predicting sentence-meaning from </a:t>
            </a:r>
            <a:r>
              <a:rPr lang="en-US" dirty="0" err="1"/>
              <a:t>wordPiece</a:t>
            </a:r>
            <a:r>
              <a:rPr lang="en-US" dirty="0"/>
              <a:t> meanings</a:t>
            </a:r>
          </a:p>
          <a:p>
            <a:r>
              <a:rPr lang="en-US" dirty="0"/>
              <a:t>Assume adjacent sentences have related meanings </a:t>
            </a:r>
          </a:p>
          <a:p>
            <a:r>
              <a:rPr lang="en-GB" dirty="0"/>
              <a:t>Results: BERT fine-tuned on human-labelled NLP data-sets</a:t>
            </a:r>
          </a:p>
          <a:p>
            <a:r>
              <a:rPr lang="en-GB" dirty="0"/>
              <a:t>“Both BERTBASE and BERTLARGE outperform all systems on all tasks by a substantial margin … the same pre-trained model can successfully tackle a broad set of NLP tasks”</a:t>
            </a:r>
          </a:p>
          <a:p>
            <a:r>
              <a:rPr lang="en-GB" dirty="0"/>
              <a:t>Also: Ablation Studies, References, Appendices, Questions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922E-960D-C049-8645-2559EFC3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F67E-6977-E841-A18D-66E3FCAA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608888" cy="5112568"/>
          </a:xfrm>
        </p:spPr>
        <p:txBody>
          <a:bodyPr/>
          <a:lstStyle/>
          <a:p>
            <a:r>
              <a:rPr lang="en-GB" dirty="0"/>
              <a:t>Pre-trained representations from </a:t>
            </a:r>
            <a:r>
              <a:rPr lang="en-GB" dirty="0" err="1"/>
              <a:t>unlabeled</a:t>
            </a:r>
            <a:r>
              <a:rPr lang="en-GB" dirty="0"/>
              <a:t> text, then fine-tuned</a:t>
            </a:r>
          </a:p>
          <a:p>
            <a:r>
              <a:rPr lang="en-US" dirty="0"/>
              <a:t>Unsupervised learning of morphology, syntax and semantics</a:t>
            </a:r>
          </a:p>
          <a:p>
            <a:r>
              <a:rPr lang="en-US" dirty="0" err="1"/>
              <a:t>WordPiece</a:t>
            </a:r>
            <a:r>
              <a:rPr lang="en-US" dirty="0"/>
              <a:t> unsupervised ML of text segmentation</a:t>
            </a:r>
          </a:p>
          <a:p>
            <a:r>
              <a:rPr lang="en-US" dirty="0"/>
              <a:t>Predicting sentence-meaning from </a:t>
            </a:r>
            <a:r>
              <a:rPr lang="en-US" dirty="0" err="1"/>
              <a:t>wordPiece</a:t>
            </a:r>
            <a:r>
              <a:rPr lang="en-US" dirty="0"/>
              <a:t> meanings</a:t>
            </a:r>
          </a:p>
          <a:p>
            <a:r>
              <a:rPr lang="en-US" dirty="0"/>
              <a:t>Assume adjacent sentences have related meanings </a:t>
            </a:r>
          </a:p>
          <a:p>
            <a:r>
              <a:rPr lang="en-GB" dirty="0"/>
              <a:t>Results: BERT fine-tuned on human-labelled NLP data-sets</a:t>
            </a:r>
          </a:p>
          <a:p>
            <a:r>
              <a:rPr lang="en-GB" dirty="0"/>
              <a:t>“Both BERTBASE and BERTLARGE outperform all systems on all tasks by a substantial margin … the same pre-trained model can successfully tackle a broad set of NLP tasks”</a:t>
            </a:r>
          </a:p>
          <a:p>
            <a:r>
              <a:rPr lang="en-GB" dirty="0"/>
              <a:t>Also: Ablation Studies, References, Appendices, Questions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DA-EE17-3946-ADF9-C6371D82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6016600" cy="738188"/>
          </a:xfrm>
        </p:spPr>
        <p:txBody>
          <a:bodyPr/>
          <a:lstStyle/>
          <a:p>
            <a:r>
              <a:rPr lang="en-GB" dirty="0"/>
              <a:t>BERT: pre-trained representations from </a:t>
            </a:r>
            <a:r>
              <a:rPr lang="en-GB" dirty="0" err="1"/>
              <a:t>unlabeled</a:t>
            </a:r>
            <a:r>
              <a:rPr lang="en-GB" dirty="0"/>
              <a:t> text, then fine-tuned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5CEB-EA8C-5640-8568-08488353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BERT stands for Bidirectional Encoder Representations from Transformers – language representation models, DATA not software, though you also need software to use BERT models </a:t>
            </a:r>
          </a:p>
          <a:p>
            <a:r>
              <a:rPr lang="en-GB" dirty="0"/>
              <a:t>“pre-trained representations from </a:t>
            </a:r>
            <a:r>
              <a:rPr lang="en-GB" dirty="0" err="1"/>
              <a:t>unlabeled</a:t>
            </a:r>
            <a:r>
              <a:rPr lang="en-GB" dirty="0"/>
              <a:t> text” – a model of general English words and grammar “For pre-training we use the </a:t>
            </a:r>
            <a:r>
              <a:rPr lang="en-GB" dirty="0" err="1"/>
              <a:t>BooksCorpus</a:t>
            </a:r>
            <a:r>
              <a:rPr lang="en-GB" dirty="0"/>
              <a:t> (800M words) and English Wikipedia (2,500M words)” </a:t>
            </a:r>
          </a:p>
          <a:p>
            <a:r>
              <a:rPr lang="en-GB" dirty="0"/>
              <a:t>“can be fine-tuned to create models for a wide range of tasks” – tweak for specific language task “state-of-the-art results on eleven natural language processing tasks” - GLUE, </a:t>
            </a:r>
            <a:r>
              <a:rPr lang="en-GB" dirty="0" err="1"/>
              <a:t>SQuAD</a:t>
            </a:r>
            <a:r>
              <a:rPr lang="en-GB" dirty="0"/>
              <a:t> etc.</a:t>
            </a:r>
            <a:br>
              <a:rPr lang="en-GB" dirty="0"/>
            </a:br>
            <a:r>
              <a:rPr lang="en-GB" dirty="0"/>
              <a:t>“The code and pre-trained models are available at </a:t>
            </a:r>
            <a:r>
              <a:rPr lang="en-GB" dirty="0">
                <a:hlinkClick r:id="rId2"/>
              </a:rPr>
              <a:t>https://github.com/google-research/bert</a:t>
            </a:r>
            <a:r>
              <a:rPr lang="en-GB" dirty="0"/>
              <a:t>  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0A69-3636-9D47-9247-C44D61AA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512544" cy="738188"/>
          </a:xfrm>
        </p:spPr>
        <p:txBody>
          <a:bodyPr/>
          <a:lstStyle/>
          <a:p>
            <a:r>
              <a:rPr lang="en-US" dirty="0"/>
              <a:t>Unsupervised learning of morphology, syntax and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961E-7751-DD4A-8415-B6F73B64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65288"/>
            <a:ext cx="8712968" cy="4349750"/>
          </a:xfrm>
        </p:spPr>
        <p:txBody>
          <a:bodyPr/>
          <a:lstStyle/>
          <a:p>
            <a:r>
              <a:rPr lang="en-GB" b="1" dirty="0"/>
              <a:t>BERT Transformer </a:t>
            </a:r>
            <a:r>
              <a:rPr lang="en-GB" dirty="0"/>
              <a:t>NN maps pair of texts onto a class.</a:t>
            </a:r>
            <a:br>
              <a:rPr lang="en-GB" dirty="0"/>
            </a:br>
            <a:r>
              <a:rPr lang="en-GB" dirty="0"/>
              <a:t>Train: show BERT many examples: </a:t>
            </a:r>
            <a:r>
              <a:rPr lang="en-GB" dirty="0" err="1"/>
              <a:t>sentence+sentence</a:t>
            </a:r>
            <a:r>
              <a:rPr lang="en-GB" dirty="0"/>
              <a:t> = </a:t>
            </a:r>
            <a:r>
              <a:rPr lang="en-GB" dirty="0" err="1"/>
              <a:t>YorN</a:t>
            </a:r>
            <a:br>
              <a:rPr lang="en-GB" dirty="0"/>
            </a:br>
            <a:r>
              <a:rPr lang="en-GB" dirty="0"/>
              <a:t>Test: show BERT new </a:t>
            </a:r>
            <a:r>
              <a:rPr lang="en-GB" dirty="0" err="1"/>
              <a:t>sentence+sentence</a:t>
            </a:r>
            <a:r>
              <a:rPr lang="en-GB" dirty="0"/>
              <a:t>; BERT predicts </a:t>
            </a:r>
            <a:r>
              <a:rPr lang="en-GB" dirty="0" err="1"/>
              <a:t>YorN</a:t>
            </a:r>
            <a:r>
              <a:rPr lang="en-GB" dirty="0"/>
              <a:t> </a:t>
            </a:r>
          </a:p>
          <a:p>
            <a:r>
              <a:rPr lang="en-GB" b="1" dirty="0"/>
              <a:t>BERT </a:t>
            </a:r>
            <a:r>
              <a:rPr lang="en-GB" dirty="0"/>
              <a:t>learns (</a:t>
            </a:r>
            <a:r>
              <a:rPr lang="en-GB" dirty="0" err="1"/>
              <a:t>sentence+sentence+class</a:t>
            </a:r>
            <a:r>
              <a:rPr lang="en-GB" dirty="0"/>
              <a:t>) without linguistic theory of morphology (word structure), syntax, semantics (?) </a:t>
            </a:r>
          </a:p>
          <a:p>
            <a:r>
              <a:rPr lang="en-GB" dirty="0"/>
              <a:t>Instead, unsupervised (or semi-supervised) learning of morphology, syntax and semantics from a large text corpus</a:t>
            </a:r>
          </a:p>
          <a:p>
            <a:r>
              <a:rPr lang="en-GB" dirty="0"/>
              <a:t>(like </a:t>
            </a:r>
            <a:r>
              <a:rPr lang="en-GB" dirty="0" err="1"/>
              <a:t>MorphoChallenge</a:t>
            </a:r>
            <a:r>
              <a:rPr lang="en-GB" dirty="0"/>
              <a:t> to segment words into morphemes, word2vec to learn semantics-vectors for words/morphemes,  plus learning if sentence-pairs have similar meanings)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86CC-97E9-2F4C-B80B-1B4E9BBB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5512544" cy="738188"/>
          </a:xfrm>
        </p:spPr>
        <p:txBody>
          <a:bodyPr/>
          <a:lstStyle/>
          <a:p>
            <a:r>
              <a:rPr lang="en-US" dirty="0" err="1"/>
              <a:t>WordPiece</a:t>
            </a:r>
            <a:r>
              <a:rPr lang="en-US" dirty="0"/>
              <a:t> unsupervised machine learning of text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1447-0C38-5949-88D2-94B42011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First, segment each sentence: not words but </a:t>
            </a:r>
            <a:r>
              <a:rPr lang="en-GB" dirty="0" err="1"/>
              <a:t>WordPieces</a:t>
            </a:r>
            <a:endParaRPr lang="en-GB" dirty="0"/>
          </a:p>
          <a:p>
            <a:r>
              <a:rPr lang="en-GB" dirty="0"/>
              <a:t>Linguistic theory: words and morphemes</a:t>
            </a:r>
          </a:p>
          <a:p>
            <a:r>
              <a:rPr lang="en-GB" dirty="0"/>
              <a:t>BUT how to handle rare words and </a:t>
            </a:r>
            <a:r>
              <a:rPr lang="en-GB" dirty="0" err="1"/>
              <a:t>OutOfVocabulary</a:t>
            </a:r>
            <a:r>
              <a:rPr lang="en-GB" dirty="0"/>
              <a:t> words?</a:t>
            </a:r>
          </a:p>
          <a:p>
            <a:r>
              <a:rPr lang="en-GB" dirty="0"/>
              <a:t>“We use </a:t>
            </a:r>
            <a:r>
              <a:rPr lang="en-GB" dirty="0" err="1"/>
              <a:t>WordPiece</a:t>
            </a:r>
            <a:r>
              <a:rPr lang="en-GB" dirty="0"/>
              <a:t> embeddings with a 30,000 token vocabulary” </a:t>
            </a:r>
          </a:p>
          <a:p>
            <a:r>
              <a:rPr lang="en-GB" dirty="0" err="1"/>
              <a:t>WordPiece</a:t>
            </a:r>
            <a:r>
              <a:rPr lang="en-GB" dirty="0"/>
              <a:t> is an unsupervised ML morphological analyser: common words are kept as Pieces, rare/unknown words are chopped into common Pieces (like </a:t>
            </a:r>
            <a:r>
              <a:rPr lang="en-GB" dirty="0" err="1"/>
              <a:t>MorphoChallenge</a:t>
            </a:r>
            <a:r>
              <a:rPr lang="en-GB" dirty="0"/>
              <a:t>)</a:t>
            </a:r>
          </a:p>
          <a:p>
            <a:r>
              <a:rPr lang="en-GB" dirty="0"/>
              <a:t>So: no rare, OOV Words; only common </a:t>
            </a:r>
            <a:r>
              <a:rPr lang="en-GB" dirty="0" err="1"/>
              <a:t>WordPieces</a:t>
            </a:r>
            <a:endParaRPr lang="en-GB" dirty="0"/>
          </a:p>
          <a:p>
            <a:r>
              <a:rPr lang="en-GB" dirty="0"/>
              <a:t>Then each </a:t>
            </a:r>
            <a:r>
              <a:rPr lang="en-GB" dirty="0" err="1"/>
              <a:t>WordPiece</a:t>
            </a:r>
            <a:r>
              <a:rPr lang="en-GB" dirty="0"/>
              <a:t> is mapped to an Embedding, a vector representing concordance contexts (like word2vec)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14FF-136E-9140-A645-2B6EF89E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sentence-meaning from </a:t>
            </a:r>
            <a:r>
              <a:rPr lang="en-US" dirty="0" err="1"/>
              <a:t>wordPiece</a:t>
            </a:r>
            <a:r>
              <a:rPr lang="en-US" dirty="0"/>
              <a:t> meanings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FEC6-34F0-9E49-A37F-6A8DDCCA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25 </a:t>
            </a:r>
            <a:r>
              <a:rPr lang="en-US" dirty="0" err="1"/>
              <a:t>wordPieces</a:t>
            </a:r>
            <a:r>
              <a:rPr lang="en-US" dirty="0"/>
              <a:t> per sentence; if not, truncate or fill. </a:t>
            </a:r>
          </a:p>
          <a:p>
            <a:r>
              <a:rPr lang="en-US" dirty="0"/>
              <a:t>Semantics of a sentence: join meaning vectors of </a:t>
            </a:r>
            <a:r>
              <a:rPr lang="en-US" dirty="0" err="1"/>
              <a:t>wordPieces</a:t>
            </a:r>
            <a:r>
              <a:rPr lang="en-US" dirty="0"/>
              <a:t>. </a:t>
            </a:r>
          </a:p>
          <a:p>
            <a:r>
              <a:rPr lang="en-US" dirty="0"/>
              <a:t>“We do not use traditional left-to-right or right-to-left language models to pre-train BERT ... we simply mask some percentage of the input tokens at random, and then predict those masked tokens. This is a “masked LM” (MLM), although it is often referred to as a Cloze task”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6A9-2CE4-8F49-852F-51E5E3C1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adjacent sentences have related meanings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87FF-5607-BC48-AF86-E7731BCD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665288"/>
            <a:ext cx="8429625" cy="5192712"/>
          </a:xfrm>
        </p:spPr>
        <p:txBody>
          <a:bodyPr/>
          <a:lstStyle/>
          <a:p>
            <a:r>
              <a:rPr lang="en-US" dirty="0"/>
              <a:t>Novel idea: in a text, each sentence is related in meaning to the next sentence: sentence-meaning ”bigram model”</a:t>
            </a:r>
          </a:p>
          <a:p>
            <a:r>
              <a:rPr lang="en-US" dirty="0"/>
              <a:t>“human-labelled”? Assumes author write coherent text, where each sentence “follows on from” the previous sentence</a:t>
            </a:r>
          </a:p>
          <a:p>
            <a:r>
              <a:rPr lang="en-US" dirty="0"/>
              <a:t>“We pre-train for a next sentence prediction (NSP) task: in training sentences A and B, 50% of the time B is the actual next sentence that follows A (labeled as </a:t>
            </a:r>
            <a:r>
              <a:rPr lang="en-US" dirty="0" err="1"/>
              <a:t>IsNext</a:t>
            </a:r>
            <a:r>
              <a:rPr lang="en-US" dirty="0"/>
              <a:t>), and 50% of the time it is a random sentence from the corpus (labeled as </a:t>
            </a:r>
            <a:r>
              <a:rPr lang="en-US" dirty="0" err="1"/>
              <a:t>NotNext</a:t>
            </a:r>
            <a:r>
              <a:rPr lang="en-US" dirty="0"/>
              <a:t>). ... the input sentence A and sentence B from pre-training are analogous to (1) sentence pairs in paraphrasing, (2) hypothesis-premise pairs in entailment, (3) question-passage pairs in question answering, and (4) text-0 pairs in text classification ... fed into an output layer for classification”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42D9-46F2-624A-B535-5D47225F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6232624" cy="738188"/>
          </a:xfrm>
        </p:spPr>
        <p:txBody>
          <a:bodyPr/>
          <a:lstStyle/>
          <a:p>
            <a:r>
              <a:rPr lang="en-GB" dirty="0"/>
              <a:t>Experiments: BERT fine-tuned results on human-labelled NLP data-sets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9AB8-A064-6E41-926E-EE57B655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484784"/>
            <a:ext cx="8429625" cy="4349750"/>
          </a:xfrm>
        </p:spPr>
        <p:txBody>
          <a:bodyPr/>
          <a:lstStyle/>
          <a:p>
            <a:r>
              <a:rPr lang="en-GB" b="1" dirty="0"/>
              <a:t>GLUE </a:t>
            </a:r>
            <a:r>
              <a:rPr lang="en-GB" dirty="0"/>
              <a:t>General Language Understanding Evaluation tasks:</a:t>
            </a:r>
          </a:p>
          <a:p>
            <a:r>
              <a:rPr lang="en-GB" dirty="0"/>
              <a:t>SST-2: Given a movie review, predict sentiment: + or –</a:t>
            </a:r>
          </a:p>
          <a:p>
            <a:r>
              <a:rPr lang="en-GB" dirty="0" err="1"/>
              <a:t>CoLA</a:t>
            </a:r>
            <a:r>
              <a:rPr lang="en-GB" dirty="0"/>
              <a:t>: Given a sentence, is it linguistically “acceptable”? </a:t>
            </a:r>
            <a:r>
              <a:rPr lang="en-GB" dirty="0" err="1"/>
              <a:t>YorN</a:t>
            </a:r>
            <a:endParaRPr lang="en-GB" dirty="0"/>
          </a:p>
          <a:p>
            <a:r>
              <a:rPr lang="en-GB" dirty="0"/>
              <a:t>STS-B, MRPC: Given a pair of sentences, do they have similar meaning? </a:t>
            </a:r>
            <a:r>
              <a:rPr lang="en-GB" dirty="0" err="1"/>
              <a:t>YorN</a:t>
            </a:r>
            <a:r>
              <a:rPr lang="en-GB" dirty="0"/>
              <a:t> </a:t>
            </a:r>
          </a:p>
          <a:p>
            <a:r>
              <a:rPr lang="en-GB" dirty="0"/>
              <a:t>QQP: Given a pair of questions on Quora, are the two questions semantically equivalent? </a:t>
            </a:r>
            <a:r>
              <a:rPr lang="en-GB" dirty="0" err="1"/>
              <a:t>YorN</a:t>
            </a:r>
            <a:r>
              <a:rPr lang="en-GB" dirty="0"/>
              <a:t> </a:t>
            </a:r>
          </a:p>
          <a:p>
            <a:r>
              <a:rPr lang="en-GB" dirty="0"/>
              <a:t>QNLI: Given a question and a sentence, does the sentence contain the correct answer? </a:t>
            </a:r>
            <a:r>
              <a:rPr lang="en-GB" dirty="0" err="1"/>
              <a:t>YorN</a:t>
            </a:r>
            <a:r>
              <a:rPr lang="en-GB" dirty="0"/>
              <a:t> </a:t>
            </a:r>
          </a:p>
          <a:p>
            <a:r>
              <a:rPr lang="en-GB" dirty="0"/>
              <a:t>MNLI, RTE: Given first sentence, is the second sentence an entailment, contradiction, or neutral?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5FEC-3242-4C4F-84C6-83D96C6E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22275"/>
            <a:ext cx="4432424" cy="738188"/>
          </a:xfrm>
        </p:spPr>
        <p:txBody>
          <a:bodyPr/>
          <a:lstStyle/>
          <a:p>
            <a:r>
              <a:rPr lang="en-GB" dirty="0"/>
              <a:t>Experiments on large human-labelled data-sets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78DF-D89A-9C45-837C-C08CC41E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SQuAD</a:t>
            </a:r>
            <a:r>
              <a:rPr lang="en-GB" b="1" dirty="0"/>
              <a:t> </a:t>
            </a:r>
            <a:r>
              <a:rPr lang="en-GB" dirty="0"/>
              <a:t>Stanford Question Answering Dataset - 100,000 question/answer-passage pairs Given a question, predict the answer text span in a Wikipedia passage. </a:t>
            </a:r>
          </a:p>
          <a:p>
            <a:r>
              <a:rPr lang="en-GB" b="1" dirty="0"/>
              <a:t>SWAG </a:t>
            </a:r>
            <a:r>
              <a:rPr lang="en-GB" dirty="0"/>
              <a:t>Situations With Adversarial Generations - 100,000 sentence-completion examples Given a sentence, choose the most plausible continuation from 4 choices. </a:t>
            </a:r>
          </a:p>
          <a:p>
            <a:endParaRPr lang="en-GB" dirty="0"/>
          </a:p>
          <a:p>
            <a:r>
              <a:rPr lang="en-GB" dirty="0"/>
              <a:t>“Both BERTBASE and BERTLARGE outperform all systems on all tasks by a substantial margin; BERTLARGE significantly outperforms BERTBASE across all tasks.” (NN layers: BASE 12, LARGE 24)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784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basic 1">
      <a:dk1>
        <a:srgbClr val="000005"/>
      </a:dk1>
      <a:lt1>
        <a:srgbClr val="FFFFFF"/>
      </a:lt1>
      <a:dk2>
        <a:srgbClr val="FFFFFF"/>
      </a:dk2>
      <a:lt2>
        <a:srgbClr val="808080"/>
      </a:lt2>
      <a:accent1>
        <a:srgbClr val="00502F"/>
      </a:accent1>
      <a:accent2>
        <a:srgbClr val="C41230"/>
      </a:accent2>
      <a:accent3>
        <a:srgbClr val="FFFFFF"/>
      </a:accent3>
      <a:accent4>
        <a:srgbClr val="000003"/>
      </a:accent4>
      <a:accent5>
        <a:srgbClr val="AAB3AD"/>
      </a:accent5>
      <a:accent6>
        <a:srgbClr val="B10F2A"/>
      </a:accent6>
      <a:hlink>
        <a:srgbClr val="E9E2D3"/>
      </a:hlink>
      <a:folHlink>
        <a:srgbClr val="99CC00"/>
      </a:folHlink>
    </a:clrScheme>
    <a:fontScheme name="bas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sic 1">
        <a:dk1>
          <a:srgbClr val="000005"/>
        </a:dk1>
        <a:lt1>
          <a:srgbClr val="FFFFFF"/>
        </a:lt1>
        <a:dk2>
          <a:srgbClr val="FFFFFF"/>
        </a:dk2>
        <a:lt2>
          <a:srgbClr val="808080"/>
        </a:lt2>
        <a:accent1>
          <a:srgbClr val="00502F"/>
        </a:accent1>
        <a:accent2>
          <a:srgbClr val="C41230"/>
        </a:accent2>
        <a:accent3>
          <a:srgbClr val="FFFFFF"/>
        </a:accent3>
        <a:accent4>
          <a:srgbClr val="000003"/>
        </a:accent4>
        <a:accent5>
          <a:srgbClr val="AAB3AD"/>
        </a:accent5>
        <a:accent6>
          <a:srgbClr val="B10F2A"/>
        </a:accent6>
        <a:hlink>
          <a:srgbClr val="E9E2D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6665</TotalTime>
  <Words>1282</Words>
  <Application>Microsoft Macintosh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</vt:lpstr>
      <vt:lpstr>basic</vt:lpstr>
      <vt:lpstr>PowerPoint Presentation</vt:lpstr>
      <vt:lpstr>Overview: BERT</vt:lpstr>
      <vt:lpstr>BERT: pre-trained representations from unlabeled text, then fine-tuned</vt:lpstr>
      <vt:lpstr>Unsupervised learning of morphology, syntax and semantics</vt:lpstr>
      <vt:lpstr>WordPiece unsupervised machine learning of text segmentation</vt:lpstr>
      <vt:lpstr>Predicting sentence-meaning from wordPiece meanings</vt:lpstr>
      <vt:lpstr>Assume adjacent sentences have related meanings </vt:lpstr>
      <vt:lpstr>Experiments: BERT fine-tuned results on human-labelled NLP data-sets</vt:lpstr>
      <vt:lpstr>Experiments on large human-labelled data-sets</vt:lpstr>
      <vt:lpstr>In addition…</vt:lpstr>
      <vt:lpstr>Questions about BERT</vt:lpstr>
      <vt:lpstr>Summary: BERT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contrast colours will help audiences to read text from a distance</dc:title>
  <dc:creator>Administrator</dc:creator>
  <cp:lastModifiedBy>Eric Atwell</cp:lastModifiedBy>
  <cp:revision>36</cp:revision>
  <cp:lastPrinted>2019-01-28T11:33:28Z</cp:lastPrinted>
  <dcterms:created xsi:type="dcterms:W3CDTF">2007-07-19T09:21:37Z</dcterms:created>
  <dcterms:modified xsi:type="dcterms:W3CDTF">2022-02-13T20:03:01Z</dcterms:modified>
</cp:coreProperties>
</file>