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88" r:id="rId3"/>
    <p:sldId id="278" r:id="rId4"/>
    <p:sldId id="286" r:id="rId5"/>
    <p:sldId id="279" r:id="rId6"/>
    <p:sldId id="280" r:id="rId7"/>
    <p:sldId id="285" r:id="rId8"/>
    <p:sldId id="281" r:id="rId9"/>
    <p:sldId id="282" r:id="rId10"/>
    <p:sldId id="283" r:id="rId11"/>
    <p:sldId id="284" r:id="rId12"/>
    <p:sldId id="289" r:id="rId13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9D5"/>
    <a:srgbClr val="B0001A"/>
    <a:srgbClr val="003626"/>
    <a:srgbClr val="004832"/>
    <a:srgbClr val="004731"/>
    <a:srgbClr val="0A3023"/>
    <a:srgbClr val="00286B"/>
    <a:srgbClr val="00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9" autoAdjust="0"/>
    <p:restoredTop sz="94620" autoAdjust="0"/>
  </p:normalViewPr>
  <p:slideViewPr>
    <p:cSldViewPr snapToObjects="1">
      <p:cViewPr varScale="1">
        <p:scale>
          <a:sx n="103" d="100"/>
          <a:sy n="103" d="100"/>
        </p:scale>
        <p:origin x="4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6" d="100"/>
          <a:sy n="76" d="100"/>
        </p:scale>
        <p:origin x="273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622DD3D-B66B-4683-B34A-BB06112853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1DD49B35-3F28-499E-97B3-72E4E95ADB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C661-04A0-4D7F-BF12-E583ADC36530}" type="slidenum">
              <a:rPr lang="en-GB" altLang="en-US" sz="1200" smtClean="0"/>
              <a:pPr/>
              <a:t>1</a:t>
            </a:fld>
            <a:endParaRPr lang="en-GB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C21DB-1144-475D-A448-CC9A70B40F5E}" type="slidenum">
              <a:rPr lang="en-GB" altLang="en-US" sz="1200" smtClean="0"/>
              <a:pPr/>
              <a:t>3</a:t>
            </a:fld>
            <a:endParaRPr lang="en-GB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3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C661-04A0-4D7F-BF12-E583ADC36530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9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76200" y="76200"/>
            <a:ext cx="8991600" cy="6705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11" descr="LeedsUni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white">
          <a:xfrm>
            <a:off x="201613" y="1341438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ltGray">
          <a:xfrm>
            <a:off x="355600" y="420688"/>
            <a:ext cx="4876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altLang="en-US" sz="2800">
                <a:solidFill>
                  <a:schemeClr val="bg1"/>
                </a:solidFill>
              </a:rPr>
              <a:t>School of something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1400">
                <a:solidFill>
                  <a:schemeClr val="bg1"/>
                </a:solidFill>
              </a:rPr>
              <a:t>FACULTY OF OTHER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0" y="2565400"/>
            <a:ext cx="7772400" cy="549275"/>
          </a:xfrm>
        </p:spPr>
        <p:txBody>
          <a:bodyPr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352425" y="3990975"/>
            <a:ext cx="5394325" cy="51911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9278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4CE1-18F0-441C-8323-39F83D69BE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51011-A9D9-41FA-A78E-D56F992EE0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422275"/>
            <a:ext cx="2106612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22275"/>
            <a:ext cx="6170613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CAB6-C3F7-41D0-B865-C7630AB14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0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65288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6363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5556-A29F-478B-B1A5-0A1F4A2F7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5EBB-27E3-4B4D-924C-E77A743591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898D-2C1E-4072-BFA6-07CC5D9DB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65288"/>
            <a:ext cx="4138612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20BD1-57DE-4F31-AF52-F2455A53E2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4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A40-F5E4-470C-ACBA-6E21960049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BE27-C5F0-4F52-9248-C6A2F7600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953D-66F3-41E6-A3D9-C1BC48EEAE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87DD-C631-4BD0-98D8-B0DF7F162B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20651-08FD-4754-8807-1AA6C90D1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3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76200" y="76200"/>
            <a:ext cx="8991600" cy="1258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1027" name="Picture 11" descr="LeedsUni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665288"/>
            <a:ext cx="84296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ltGray">
          <a:xfrm>
            <a:off x="355600" y="422275"/>
            <a:ext cx="487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948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6ECE3083-EEF5-4380-AC16-5A0127F0E2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white">
          <a:xfrm>
            <a:off x="201613" y="1600200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40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2pPr>
      <a:lvl3pPr marL="542925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3pPr>
      <a:lvl4pPr marL="809625" indent="-265113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4pPr>
      <a:lvl5pPr marL="1081088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5pPr>
      <a:lvl6pPr marL="15382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6pPr>
      <a:lvl7pPr marL="19954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7pPr>
      <a:lvl8pPr marL="24526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8pPr>
      <a:lvl9pPr marL="29098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harvard.edu/malmasi/olid" TargetMode="External"/><Relationship Id="rId2" Type="http://schemas.openxmlformats.org/officeDocument/2006/relationships/hyperlink" Target="https://semeval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jrc/communities/en/community/humai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" TargetMode="External"/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" TargetMode="External"/><Relationship Id="rId2" Type="http://schemas.openxmlformats.org/officeDocument/2006/relationships/hyperlink" Target="https://kdnugget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waikato.ac.nz/ml/wek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came.uib.no/corpora/" TargetMode="External"/><Relationship Id="rId2" Type="http://schemas.openxmlformats.org/officeDocument/2006/relationships/hyperlink" Target="http://icame.uib.n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web.org/aclwiki/Journals" TargetMode="External"/><Relationship Id="rId2" Type="http://schemas.openxmlformats.org/officeDocument/2006/relationships/hyperlink" Target="https://aclwe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lanthology.org/" TargetMode="External"/><Relationship Id="rId4" Type="http://schemas.openxmlformats.org/officeDocument/2006/relationships/hyperlink" Target="https://www.aclweb.org/portal/ev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55600" y="1665288"/>
            <a:ext cx="8431213" cy="5003800"/>
          </a:xfrm>
        </p:spPr>
        <p:txBody>
          <a:bodyPr/>
          <a:lstStyle/>
          <a:p>
            <a:pPr eaLnBrk="1" hangingPunct="1"/>
            <a:r>
              <a:rPr lang="en-GB" dirty="0"/>
              <a:t>As an Artificial Intelligence expert, you can join “social media” communities for data mining and text analytics professionals to ”network”, share knowledge and resources</a:t>
            </a:r>
          </a:p>
          <a:p>
            <a:pPr eaLnBrk="1" hangingPunct="1"/>
            <a:r>
              <a:rPr lang="en-GB" dirty="0"/>
              <a:t>And get ideas for Text Analytics applied research projects … </a:t>
            </a:r>
          </a:p>
          <a:p>
            <a:pPr eaLnBrk="1" hangingPunct="1"/>
            <a:r>
              <a:rPr lang="en-GB" dirty="0"/>
              <a:t>General social media have AI groups/networks,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 err="1"/>
              <a:t>FaceBook</a:t>
            </a:r>
            <a:r>
              <a:rPr lang="en-GB" dirty="0"/>
              <a:t>, LinkedIn, Quora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 communities set up by/for academics and practitioners to share knowledge, ask questions, find resources, …</a:t>
            </a:r>
          </a:p>
          <a:p>
            <a:pPr lvl="0" eaLnBrk="1" hangingPunct="1"/>
            <a:r>
              <a:rPr lang="en-GB" dirty="0" err="1"/>
              <a:t>KDnuggets</a:t>
            </a:r>
            <a:r>
              <a:rPr lang="en-GB" dirty="0"/>
              <a:t>, Kaggle, Weka, ICAME, ACL, </a:t>
            </a:r>
            <a:r>
              <a:rPr lang="en-GB" dirty="0" err="1"/>
              <a:t>SemEval</a:t>
            </a:r>
            <a:r>
              <a:rPr lang="en-GB" dirty="0"/>
              <a:t>, </a:t>
            </a:r>
          </a:p>
          <a:p>
            <a:pPr lvl="0" eaLnBrk="1" hangingPunct="1"/>
            <a:r>
              <a:rPr lang="en-GB" altLang="en-US" dirty="0"/>
              <a:t>EU-JRC communities, etc, etc…</a:t>
            </a:r>
            <a:endParaRPr lang="en-GB" dirty="0"/>
          </a:p>
        </p:txBody>
      </p:sp>
      <p:grpSp>
        <p:nvGrpSpPr>
          <p:cNvPr id="5123" name="Group 23"/>
          <p:cNvGrpSpPr>
            <a:grpSpLocks/>
          </p:cNvGrpSpPr>
          <p:nvPr/>
        </p:nvGrpSpPr>
        <p:grpSpPr bwMode="auto">
          <a:xfrm>
            <a:off x="76200" y="76200"/>
            <a:ext cx="8991600" cy="1258888"/>
            <a:chOff x="48" y="48"/>
            <a:chExt cx="5664" cy="793"/>
          </a:xfrm>
        </p:grpSpPr>
        <p:sp>
          <p:nvSpPr>
            <p:cNvPr id="5125" name="Rectangle 18"/>
            <p:cNvSpPr>
              <a:spLocks noChangeArrowheads="1"/>
            </p:cNvSpPr>
            <p:nvPr/>
          </p:nvSpPr>
          <p:spPr bwMode="ltGray">
            <a:xfrm>
              <a:off x="48" y="48"/>
              <a:ext cx="5664" cy="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solidFill>
                  <a:srgbClr val="8D010F"/>
                </a:solidFill>
                <a:latin typeface="Times" panose="02020603050405020304" pitchFamily="18" charset="0"/>
              </a:endParaRPr>
            </a:p>
          </p:txBody>
        </p:sp>
        <p:pic>
          <p:nvPicPr>
            <p:cNvPr id="5126" name="Picture 19" descr="LeedsUniWhi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278"/>
              <a:ext cx="14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 Box 22"/>
          <p:cNvSpPr txBox="1">
            <a:spLocks noChangeArrowheads="1"/>
          </p:cNvSpPr>
          <p:nvPr/>
        </p:nvSpPr>
        <p:spPr bwMode="ltGray">
          <a:xfrm>
            <a:off x="355600" y="420688"/>
            <a:ext cx="5512544" cy="738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</a:rPr>
              <a:t>Data mining and text analytics online communities and resources</a:t>
            </a:r>
            <a:r>
              <a:rPr lang="en-GB" altLang="en-US" sz="14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0337-77F1-0344-B784-EFD22A6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06E7-8AFE-644C-823A-C1DC79C4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SemEval</a:t>
            </a:r>
            <a:r>
              <a:rPr lang="en-GB" dirty="0"/>
              <a:t>: Semantic Evaluation workshops </a:t>
            </a:r>
            <a:r>
              <a:rPr lang="en-GB" dirty="0">
                <a:hlinkClick r:id="rId2"/>
              </a:rPr>
              <a:t>https://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hlinkClick r:id="rId2"/>
              </a:rPr>
              <a:t>semeval.github.io</a:t>
            </a:r>
            <a:endParaRPr lang="en-GB" dirty="0"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Academic conference papers, plus “shared tasks” +data-sets, competitors write paper on methods and results,</a:t>
            </a:r>
          </a:p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Kaggle-like contests, with academic research papers to cite</a:t>
            </a:r>
          </a:p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For your own application: find a related </a:t>
            </a:r>
            <a:r>
              <a:rPr lang="en-GB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SemEval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task, see a range of approaches (and scores) to try on your own task</a:t>
            </a:r>
          </a:p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Some </a:t>
            </a:r>
            <a:r>
              <a:rPr lang="en-GB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SemEval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big data-sets are archived for re-use, </a:t>
            </a:r>
            <a:r>
              <a:rPr lang="en-GB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eg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Offensive Language Identification Dataset - OLID</a:t>
            </a:r>
          </a:p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hlinkClick r:id="rId3"/>
              </a:rPr>
              <a:t>https://scholar.harvard.edu/malmasi/olid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6E9B-D46F-BA44-9D9D-60D3D99D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CB1D-4F36-EA46-A980-E03FEC85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5288"/>
            <a:ext cx="8429625" cy="5004072"/>
          </a:xfrm>
        </p:spPr>
        <p:txBody>
          <a:bodyPr/>
          <a:lstStyle/>
          <a:p>
            <a:r>
              <a:rPr lang="en-GB" altLang="en-US" dirty="0"/>
              <a:t>EU-JRC European Union Joint Research Centre communities</a:t>
            </a:r>
          </a:p>
          <a:p>
            <a:r>
              <a:rPr lang="en-GB" altLang="en-US" dirty="0"/>
              <a:t> - EU-JRC fund projects to foster EU research collaboration.</a:t>
            </a:r>
          </a:p>
          <a:p>
            <a:r>
              <a:rPr lang="en-GB" altLang="en-US" dirty="0"/>
              <a:t>e.g. HUMAINT human behaviour and machine intelligence</a:t>
            </a:r>
          </a:p>
          <a:p>
            <a:r>
              <a:rPr lang="en-GB" altLang="en-US" dirty="0"/>
              <a:t>” Our project involves a core team of researchers plus a community of experts in cognitive science, machine learning, human-computer interaction and economy. </a:t>
            </a:r>
          </a:p>
          <a:p>
            <a:r>
              <a:rPr lang="en-GB" altLang="en-US" dirty="0"/>
              <a:t>The project organizes a series of scientific events …”</a:t>
            </a:r>
          </a:p>
          <a:p>
            <a:r>
              <a:rPr lang="en-GB" altLang="en-US" dirty="0">
                <a:hlinkClick r:id="rId2"/>
              </a:rPr>
              <a:t>https://ec.europa.eu/jrc/communities/en/community/humaint</a:t>
            </a:r>
            <a:r>
              <a:rPr lang="en-GB" altLang="en-US" dirty="0"/>
              <a:t> </a:t>
            </a:r>
          </a:p>
          <a:p>
            <a:endParaRPr lang="en-GB" altLang="en-US" dirty="0"/>
          </a:p>
          <a:p>
            <a:r>
              <a:rPr lang="en-US" dirty="0"/>
              <a:t>(see other EU projects in “The Language Machine”)</a:t>
            </a:r>
          </a:p>
        </p:txBody>
      </p:sp>
    </p:spTree>
    <p:extLst>
      <p:ext uri="{BB962C8B-B14F-4D97-AF65-F5344CB8AC3E}">
        <p14:creationId xmlns:p14="http://schemas.microsoft.com/office/powerpoint/2010/main" val="372787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55600" y="1665288"/>
            <a:ext cx="8431213" cy="5003800"/>
          </a:xfrm>
        </p:spPr>
        <p:txBody>
          <a:bodyPr/>
          <a:lstStyle/>
          <a:p>
            <a:pPr eaLnBrk="1" hangingPunct="1"/>
            <a:r>
              <a:rPr lang="en-GB" b="1" dirty="0"/>
              <a:t>Conclusion</a:t>
            </a:r>
          </a:p>
          <a:p>
            <a:pPr eaLnBrk="1" hangingPunct="1"/>
            <a:r>
              <a:rPr lang="en-GB" dirty="0"/>
              <a:t>As an Artificial Intelligence expert, you can join “social media” communities for data mining and text analytics professionals to ”network”, share knowledge and resources</a:t>
            </a:r>
          </a:p>
          <a:p>
            <a:pPr eaLnBrk="1" hangingPunct="1"/>
            <a:r>
              <a:rPr lang="en-GB" dirty="0"/>
              <a:t>And get ideas for Text Analytics applied research projects … </a:t>
            </a:r>
          </a:p>
          <a:p>
            <a:pPr eaLnBrk="1" hangingPunct="1"/>
            <a:r>
              <a:rPr lang="en-GB" dirty="0"/>
              <a:t>General social media have AI groups/networks,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 err="1"/>
              <a:t>FaceBook</a:t>
            </a:r>
            <a:r>
              <a:rPr lang="en-GB" dirty="0"/>
              <a:t>, LinkedIn, Quora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 communities set up by/for academics and practitioners to share knowledge, ask questions, find resources, …</a:t>
            </a:r>
          </a:p>
          <a:p>
            <a:pPr lvl="0" eaLnBrk="1" hangingPunct="1"/>
            <a:r>
              <a:rPr lang="en-GB" dirty="0" err="1"/>
              <a:t>KDnuggets</a:t>
            </a:r>
            <a:r>
              <a:rPr lang="en-GB" dirty="0"/>
              <a:t>, Kaggle, Weka, ICAME, ACL, </a:t>
            </a:r>
            <a:r>
              <a:rPr lang="en-GB" dirty="0" err="1"/>
              <a:t>SemEval</a:t>
            </a:r>
            <a:r>
              <a:rPr lang="en-GB" dirty="0"/>
              <a:t>, </a:t>
            </a:r>
          </a:p>
          <a:p>
            <a:pPr lvl="0" eaLnBrk="1" hangingPunct="1"/>
            <a:r>
              <a:rPr lang="en-GB" altLang="en-US" dirty="0"/>
              <a:t>EU-JRC communities, etc, etc…</a:t>
            </a:r>
            <a:endParaRPr lang="en-GB" dirty="0"/>
          </a:p>
        </p:txBody>
      </p:sp>
      <p:grpSp>
        <p:nvGrpSpPr>
          <p:cNvPr id="5123" name="Group 23"/>
          <p:cNvGrpSpPr>
            <a:grpSpLocks/>
          </p:cNvGrpSpPr>
          <p:nvPr/>
        </p:nvGrpSpPr>
        <p:grpSpPr bwMode="auto">
          <a:xfrm>
            <a:off x="76200" y="76200"/>
            <a:ext cx="8991600" cy="1258888"/>
            <a:chOff x="48" y="48"/>
            <a:chExt cx="5664" cy="793"/>
          </a:xfrm>
        </p:grpSpPr>
        <p:sp>
          <p:nvSpPr>
            <p:cNvPr id="5125" name="Rectangle 18"/>
            <p:cNvSpPr>
              <a:spLocks noChangeArrowheads="1"/>
            </p:cNvSpPr>
            <p:nvPr/>
          </p:nvSpPr>
          <p:spPr bwMode="ltGray">
            <a:xfrm>
              <a:off x="48" y="48"/>
              <a:ext cx="5664" cy="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solidFill>
                  <a:srgbClr val="8D010F"/>
                </a:solidFill>
                <a:latin typeface="Times" panose="02020603050405020304" pitchFamily="18" charset="0"/>
              </a:endParaRPr>
            </a:p>
          </p:txBody>
        </p:sp>
        <p:pic>
          <p:nvPicPr>
            <p:cNvPr id="5126" name="Picture 19" descr="LeedsUniWhi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278"/>
              <a:ext cx="14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 Box 22"/>
          <p:cNvSpPr txBox="1">
            <a:spLocks noChangeArrowheads="1"/>
          </p:cNvSpPr>
          <p:nvPr/>
        </p:nvSpPr>
        <p:spPr bwMode="ltGray">
          <a:xfrm>
            <a:off x="355600" y="420688"/>
            <a:ext cx="5512544" cy="738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</a:rPr>
              <a:t>Data mining and text analytics online communities and resources</a:t>
            </a:r>
            <a:r>
              <a:rPr lang="en-GB" altLang="en-US" sz="1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42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9581-BC8E-7240-9E78-E0CBF22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7534-945F-9A42-AFB2-3EEC1141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Facebook </a:t>
            </a:r>
            <a:r>
              <a:rPr lang="en-GB" dirty="0">
                <a:hlinkClick r:id="rId2"/>
              </a:rPr>
              <a:t>https://facebook.com</a:t>
            </a:r>
            <a:r>
              <a:rPr lang="en-GB" dirty="0"/>
              <a:t> </a:t>
            </a:r>
          </a:p>
          <a:p>
            <a:r>
              <a:rPr lang="en-GB" dirty="0"/>
              <a:t>“Meta Platforms, Inc., doing business as Meta and formerly known as Facebook, Inc., is a multinational technology conglomerate based in Menlo Park, California. The company is the parent organization of Facebook, Instagram, and WhatsApp, among other subsidiaries…”</a:t>
            </a:r>
          </a:p>
          <a:p>
            <a:r>
              <a:rPr lang="en-GB" dirty="0"/>
              <a:t>Fb groups e.g. “Artificial Intelligence and Deep Learning” - open to all, </a:t>
            </a:r>
            <a:r>
              <a:rPr lang="en-GB" dirty="0" err="1"/>
              <a:t>eg</a:t>
            </a:r>
            <a:r>
              <a:rPr lang="en-GB" dirty="0"/>
              <a:t> Fb users who think AI sounds interesting …</a:t>
            </a:r>
          </a:p>
          <a:p>
            <a:endParaRPr lang="en-GB" dirty="0"/>
          </a:p>
          <a:p>
            <a:r>
              <a:rPr lang="en-US" dirty="0"/>
              <a:t>Facebook Research </a:t>
            </a:r>
            <a:r>
              <a:rPr lang="en-US" dirty="0">
                <a:hlinkClick r:id="rId3"/>
              </a:rPr>
              <a:t>https://research.fb.com/</a:t>
            </a:r>
            <a:r>
              <a:rPr lang="en-US" dirty="0"/>
              <a:t> after MSc?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55600" y="1665288"/>
            <a:ext cx="8712200" cy="5003800"/>
          </a:xfrm>
        </p:spPr>
        <p:txBody>
          <a:bodyPr/>
          <a:lstStyle/>
          <a:p>
            <a:pPr eaLnBrk="1" hangingPunct="1"/>
            <a:r>
              <a:rPr lang="en-GB" altLang="en-US" dirty="0"/>
              <a:t>LinkedIn </a:t>
            </a:r>
            <a:r>
              <a:rPr lang="en-GB" altLang="en-US" dirty="0">
                <a:hlinkClick r:id="rId3"/>
              </a:rPr>
              <a:t>https://linkedin.com</a:t>
            </a:r>
            <a:r>
              <a:rPr lang="en-GB" altLang="en-US" dirty="0"/>
              <a:t> </a:t>
            </a:r>
          </a:p>
          <a:p>
            <a:pPr eaLnBrk="1" hangingPunct="1"/>
            <a:r>
              <a:rPr lang="en-GB" altLang="en-US" dirty="0"/>
              <a:t>Set up for professionals to “network”, job-search/recruit, …</a:t>
            </a:r>
          </a:p>
          <a:p>
            <a:pPr eaLnBrk="1" hangingPunct="1"/>
            <a:r>
              <a:rPr lang="en-GB" altLang="en-US" dirty="0"/>
              <a:t>Now has Fb-like social features: post news/ideas, followers, notifications, learning/training, job adverts, product adverts …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I can use network of 6000+ AI contacts to recruit, ask advice, …</a:t>
            </a:r>
          </a:p>
        </p:txBody>
      </p:sp>
      <p:grpSp>
        <p:nvGrpSpPr>
          <p:cNvPr id="11267" name="Group 23"/>
          <p:cNvGrpSpPr>
            <a:grpSpLocks/>
          </p:cNvGrpSpPr>
          <p:nvPr/>
        </p:nvGrpSpPr>
        <p:grpSpPr bwMode="auto">
          <a:xfrm>
            <a:off x="76200" y="76200"/>
            <a:ext cx="8991600" cy="1258888"/>
            <a:chOff x="48" y="48"/>
            <a:chExt cx="5664" cy="793"/>
          </a:xfrm>
        </p:grpSpPr>
        <p:sp>
          <p:nvSpPr>
            <p:cNvPr id="11269" name="Rectangle 18"/>
            <p:cNvSpPr>
              <a:spLocks noChangeArrowheads="1"/>
            </p:cNvSpPr>
            <p:nvPr/>
          </p:nvSpPr>
          <p:spPr bwMode="ltGray">
            <a:xfrm>
              <a:off x="48" y="48"/>
              <a:ext cx="5664" cy="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solidFill>
                  <a:srgbClr val="8D010F"/>
                </a:solidFill>
                <a:latin typeface="Times" panose="02020603050405020304" pitchFamily="18" charset="0"/>
              </a:endParaRPr>
            </a:p>
          </p:txBody>
        </p:sp>
        <p:pic>
          <p:nvPicPr>
            <p:cNvPr id="11270" name="Picture 19" descr="LeedsUniWhi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278"/>
              <a:ext cx="14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ext Box 22"/>
          <p:cNvSpPr txBox="1">
            <a:spLocks noChangeArrowheads="1"/>
          </p:cNvSpPr>
          <p:nvPr/>
        </p:nvSpPr>
        <p:spPr bwMode="ltGray">
          <a:xfrm>
            <a:off x="355600" y="420688"/>
            <a:ext cx="4876800" cy="738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079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F64-F666-3346-99C6-8D1BC9D6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2BA1-9AAC-634B-AEA2-41BE1C76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Quora </a:t>
            </a:r>
            <a:r>
              <a:rPr lang="en-US" dirty="0">
                <a:hlinkClick r:id="rId2"/>
              </a:rPr>
              <a:t>https://www.quora.com/</a:t>
            </a:r>
            <a:r>
              <a:rPr lang="en-US" dirty="0"/>
              <a:t> </a:t>
            </a:r>
          </a:p>
          <a:p>
            <a:r>
              <a:rPr lang="en-US" dirty="0"/>
              <a:t>“</a:t>
            </a:r>
            <a:r>
              <a:rPr lang="en-GB" dirty="0"/>
              <a:t>Quora is a social question-and-answer website” </a:t>
            </a:r>
          </a:p>
          <a:p>
            <a:r>
              <a:rPr lang="en-GB" b="1" dirty="0"/>
              <a:t>“Quora</a:t>
            </a:r>
            <a:r>
              <a:rPr lang="en-GB" dirty="0"/>
              <a:t> is a place to gain and share knowledge. It's a platform to ask questions and connect with people who contribute unique insights and quality answers.”</a:t>
            </a:r>
          </a:p>
          <a:p>
            <a:r>
              <a:rPr lang="en-US" dirty="0"/>
              <a:t>?better than Google search for specific technical AI questions, </a:t>
            </a:r>
            <a:r>
              <a:rPr lang="en-US" dirty="0" err="1"/>
              <a:t>eg</a:t>
            </a:r>
            <a:r>
              <a:rPr lang="en-US" dirty="0"/>
              <a:t> “How can I avoid overfitting?”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7297-B6DB-3349-A546-2B6CD4B3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4C77-BCDF-2F4E-B1F4-C63A0B5C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5288"/>
            <a:ext cx="8429625" cy="5076080"/>
          </a:xfrm>
        </p:spPr>
        <p:txBody>
          <a:bodyPr/>
          <a:lstStyle/>
          <a:p>
            <a:r>
              <a:rPr lang="en-GB" dirty="0" err="1"/>
              <a:t>KDnuggets</a:t>
            </a:r>
            <a:r>
              <a:rPr lang="en-GB" dirty="0"/>
              <a:t>: Knowledge Discovery nuggets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hlinkClick r:id="rId2"/>
              </a:rPr>
              <a:t>kdnuggets.com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en-GB" dirty="0"/>
          </a:p>
          <a:p>
            <a:endParaRPr lang="en-GB" dirty="0"/>
          </a:p>
          <a:p>
            <a:r>
              <a:rPr lang="en-GB" dirty="0"/>
              <a:t>knowledge discovery: “extracting useful knowledge from data” (aka data mining  / machine learning)</a:t>
            </a:r>
          </a:p>
          <a:p>
            <a:r>
              <a:rPr lang="en-GB" dirty="0"/>
              <a:t>“A knowledge nugget is </a:t>
            </a:r>
            <a:r>
              <a:rPr lang="en-GB" b="1" dirty="0"/>
              <a:t>a small item or piece of useful knowledge in categories of interest to the user</a:t>
            </a:r>
            <a:r>
              <a:rPr lang="en-GB" dirty="0"/>
              <a:t>. It's "business trainers' jargon", not a general purpose idiom” (</a:t>
            </a:r>
            <a:r>
              <a:rPr lang="en-GB" dirty="0">
                <a:hlinkClick r:id="rId3"/>
              </a:rPr>
              <a:t>https://english.stackexchange.com/</a:t>
            </a:r>
            <a:r>
              <a:rPr lang="en-GB" dirty="0"/>
              <a:t>) </a:t>
            </a:r>
          </a:p>
          <a:p>
            <a:r>
              <a:rPr lang="en-GB" altLang="en-US" dirty="0"/>
              <a:t>News, tutorials, reviews, jobs, …</a:t>
            </a:r>
          </a:p>
          <a:p>
            <a:r>
              <a:rPr lang="en-GB" dirty="0"/>
              <a:t>Originally academic, now mainly AI industry practitioners</a:t>
            </a:r>
          </a:p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7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A5F5-DED5-7F4C-8499-EE8E597A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AB3F-FBCE-814A-8912-F3923591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Kaggle </a:t>
            </a:r>
            <a:r>
              <a:rPr lang="en-GB" altLang="en-US" dirty="0">
                <a:hlinkClick r:id="rId2"/>
              </a:rPr>
              <a:t>https://www.kaggle.com/</a:t>
            </a:r>
            <a:r>
              <a:rPr lang="en-GB" altLang="en-US" dirty="0"/>
              <a:t>  </a:t>
            </a:r>
          </a:p>
          <a:p>
            <a:r>
              <a:rPr lang="en-GB" altLang="en-US" dirty="0"/>
              <a:t>competitions, data-sets, discussion… taken over by Google</a:t>
            </a:r>
          </a:p>
          <a:p>
            <a:r>
              <a:rPr lang="en-GB" altLang="en-US" dirty="0"/>
              <a:t>Competitors can use Kaggle/Google cloud resources</a:t>
            </a:r>
          </a:p>
          <a:p>
            <a:r>
              <a:rPr lang="en-GB" altLang="en-US" dirty="0"/>
              <a:t>Past contests are archived, with access to data, discussions…</a:t>
            </a:r>
          </a:p>
          <a:p>
            <a:r>
              <a:rPr lang="en-GB" altLang="en-US" dirty="0"/>
              <a:t>Originally “enthusiasts”, now with Industry sponsors, prizes, large data-sets useful for “real” applications</a:t>
            </a:r>
          </a:p>
          <a:p>
            <a:r>
              <a:rPr lang="en-US" dirty="0"/>
              <a:t>“</a:t>
            </a:r>
            <a:r>
              <a:rPr lang="en-GB" b="1" dirty="0"/>
              <a:t>Kaggle</a:t>
            </a:r>
            <a:r>
              <a:rPr lang="en-GB" dirty="0"/>
              <a:t> offers a no-setup, customizable, </a:t>
            </a:r>
            <a:r>
              <a:rPr lang="en-GB" dirty="0" err="1"/>
              <a:t>Jupyter</a:t>
            </a:r>
            <a:r>
              <a:rPr lang="en-GB" dirty="0"/>
              <a:t> Notebooks environment. Access free GPUs and a huge repository of community published data &amp; code.”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D016-EACB-FE4E-9BC3-76C07474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2005-36E3-964F-B7A8-7298CE43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WEKA Waikato Environment for Knowledge Analysis</a:t>
            </a:r>
          </a:p>
          <a:p>
            <a:r>
              <a:rPr lang="en-GB" altLang="en-US" dirty="0"/>
              <a:t> </a:t>
            </a:r>
            <a:r>
              <a:rPr lang="en-GB" altLang="en-US" dirty="0">
                <a:hlinkClick r:id="rId2"/>
              </a:rPr>
              <a:t>https://www.cs.waikato.ac.nz/ml/weka/</a:t>
            </a:r>
            <a:endParaRPr lang="en-GB" altLang="en-US" dirty="0"/>
          </a:p>
          <a:p>
            <a:r>
              <a:rPr lang="en-US" dirty="0"/>
              <a:t>Website for University of Waikato ML research group, </a:t>
            </a:r>
          </a:p>
          <a:p>
            <a:r>
              <a:rPr lang="en-US" dirty="0"/>
              <a:t>Has grown into a hub for Weka users: downloads, textbook, tutorials, contribution add-ons, …</a:t>
            </a:r>
          </a:p>
          <a:p>
            <a:r>
              <a:rPr lang="en-US" dirty="0"/>
              <a:t>More open, community-based than commercial AI product websites</a:t>
            </a:r>
          </a:p>
        </p:txBody>
      </p:sp>
    </p:spTree>
    <p:extLst>
      <p:ext uri="{BB962C8B-B14F-4D97-AF65-F5344CB8AC3E}">
        <p14:creationId xmlns:p14="http://schemas.microsoft.com/office/powerpoint/2010/main" val="171024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8C5-9CF9-2E4F-8CE8-671F5EBC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832F-FA5B-EA4F-AFBD-28EBE8E5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ICAME: International Computer Archive of Modern English </a:t>
            </a:r>
            <a:r>
              <a:rPr lang="en-GB" dirty="0">
                <a:hlinkClick r:id="rId2"/>
              </a:rPr>
              <a:t>http://icame.uib.no/</a:t>
            </a:r>
            <a:endParaRPr lang="en-GB" dirty="0"/>
          </a:p>
          <a:p>
            <a:r>
              <a:rPr lang="en-GB" dirty="0"/>
              <a:t>First English text corpora: Brown, LOB, ICE etc </a:t>
            </a:r>
          </a:p>
          <a:p>
            <a:r>
              <a:rPr lang="en-GB" dirty="0"/>
              <a:t>ICAME conference every year (43</a:t>
            </a:r>
            <a:r>
              <a:rPr lang="en-GB" baseline="30000" dirty="0"/>
              <a:t>rd</a:t>
            </a:r>
            <a:r>
              <a:rPr lang="en-GB" dirty="0"/>
              <a:t> in 2022)</a:t>
            </a:r>
          </a:p>
          <a:p>
            <a:endParaRPr lang="en-GB" dirty="0"/>
          </a:p>
          <a:p>
            <a:r>
              <a:rPr lang="en-GB" dirty="0"/>
              <a:t>CORPORA mailing list and email discussion forum </a:t>
            </a:r>
          </a:p>
          <a:p>
            <a:r>
              <a:rPr lang="en-GB" dirty="0">
                <a:hlinkClick r:id="rId3"/>
              </a:rPr>
              <a:t>http://icame.uib.no/corpora/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7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105A-A8C1-9F43-8AC6-A16DC02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44A9-CC73-6B4D-9015-1E266C3D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ACL: Association for Computational Linguistics </a:t>
            </a:r>
            <a:r>
              <a:rPr lang="en-GB" dirty="0">
                <a:hlinkClick r:id="rId2"/>
              </a:rPr>
              <a:t>https://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hlinkClick r:id="rId2"/>
              </a:rPr>
              <a:t>aclweb.org</a:t>
            </a: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dirty="0"/>
          </a:p>
          <a:p>
            <a:r>
              <a:rPr lang="en-US" dirty="0"/>
              <a:t>“Professional body” for CL/NLP/TA</a:t>
            </a:r>
          </a:p>
          <a:p>
            <a:r>
              <a:rPr lang="en-US" dirty="0"/>
              <a:t>Computational Linguistics journal, conferences, resources</a:t>
            </a:r>
          </a:p>
          <a:p>
            <a:r>
              <a:rPr lang="en-US" dirty="0"/>
              <a:t> journals </a:t>
            </a:r>
            <a:r>
              <a:rPr lang="en-US" dirty="0">
                <a:hlinkClick r:id="rId3"/>
              </a:rPr>
              <a:t>https://aclweb.org/aclwiki/Journals</a:t>
            </a:r>
            <a:r>
              <a:rPr lang="en-US" dirty="0"/>
              <a:t> </a:t>
            </a:r>
          </a:p>
          <a:p>
            <a:r>
              <a:rPr lang="en-US" dirty="0"/>
              <a:t>conferences </a:t>
            </a:r>
            <a:r>
              <a:rPr lang="en-US" dirty="0">
                <a:hlinkClick r:id="rId4"/>
              </a:rPr>
              <a:t>https://www.aclweb.org/portal/events</a:t>
            </a:r>
            <a:r>
              <a:rPr lang="en-US" dirty="0"/>
              <a:t> </a:t>
            </a:r>
          </a:p>
          <a:p>
            <a:r>
              <a:rPr lang="en-US" dirty="0"/>
              <a:t>Research papers: ACL Anthology </a:t>
            </a:r>
            <a:r>
              <a:rPr lang="en-US" dirty="0">
                <a:hlinkClick r:id="rId5"/>
              </a:rPr>
              <a:t>https://aclanthology.org/</a:t>
            </a:r>
            <a:r>
              <a:rPr lang="en-US" dirty="0"/>
              <a:t> </a:t>
            </a:r>
          </a:p>
          <a:p>
            <a:r>
              <a:rPr lang="en-US" dirty="0"/>
              <a:t>Many SIGs Special Interest Groups, </a:t>
            </a:r>
            <a:r>
              <a:rPr lang="en-US" dirty="0" err="1"/>
              <a:t>eg</a:t>
            </a:r>
            <a:r>
              <a:rPr lang="en-US" dirty="0"/>
              <a:t> SIGWAC SIGSEM</a:t>
            </a:r>
          </a:p>
        </p:txBody>
      </p:sp>
    </p:spTree>
    <p:extLst>
      <p:ext uri="{BB962C8B-B14F-4D97-AF65-F5344CB8AC3E}">
        <p14:creationId xmlns:p14="http://schemas.microsoft.com/office/powerpoint/2010/main" val="39166522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basic 1">
      <a:dk1>
        <a:srgbClr val="000005"/>
      </a:dk1>
      <a:lt1>
        <a:srgbClr val="FFFFFF"/>
      </a:lt1>
      <a:dk2>
        <a:srgbClr val="FFFFFF"/>
      </a:dk2>
      <a:lt2>
        <a:srgbClr val="808080"/>
      </a:lt2>
      <a:accent1>
        <a:srgbClr val="00502F"/>
      </a:accent1>
      <a:accent2>
        <a:srgbClr val="C41230"/>
      </a:accent2>
      <a:accent3>
        <a:srgbClr val="FFFFFF"/>
      </a:accent3>
      <a:accent4>
        <a:srgbClr val="000003"/>
      </a:accent4>
      <a:accent5>
        <a:srgbClr val="AAB3AD"/>
      </a:accent5>
      <a:accent6>
        <a:srgbClr val="B10F2A"/>
      </a:accent6>
      <a:hlink>
        <a:srgbClr val="E9E2D3"/>
      </a:hlink>
      <a:folHlink>
        <a:srgbClr val="99CC00"/>
      </a:folHlink>
    </a:clrScheme>
    <a:fontScheme name="bas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sic 1">
        <a:dk1>
          <a:srgbClr val="000005"/>
        </a:dk1>
        <a:lt1>
          <a:srgbClr val="FFFFFF"/>
        </a:lt1>
        <a:dk2>
          <a:srgbClr val="FFFFFF"/>
        </a:dk2>
        <a:lt2>
          <a:srgbClr val="808080"/>
        </a:lt2>
        <a:accent1>
          <a:srgbClr val="00502F"/>
        </a:accent1>
        <a:accent2>
          <a:srgbClr val="C41230"/>
        </a:accent2>
        <a:accent3>
          <a:srgbClr val="FFFFFF"/>
        </a:accent3>
        <a:accent4>
          <a:srgbClr val="000003"/>
        </a:accent4>
        <a:accent5>
          <a:srgbClr val="AAB3AD"/>
        </a:accent5>
        <a:accent6>
          <a:srgbClr val="B10F2A"/>
        </a:accent6>
        <a:hlink>
          <a:srgbClr val="E9E2D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5474</TotalTime>
  <Words>977</Words>
  <Application>Microsoft Macintosh PowerPoint</Application>
  <PresentationFormat>On-screen Show (4:3)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</vt:lpstr>
      <vt:lpstr>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contrast colours will help audiences to read text from a distance</dc:title>
  <dc:creator>Administrator</dc:creator>
  <cp:lastModifiedBy>Eric Atwell</cp:lastModifiedBy>
  <cp:revision>33</cp:revision>
  <cp:lastPrinted>2019-01-28T11:33:28Z</cp:lastPrinted>
  <dcterms:created xsi:type="dcterms:W3CDTF">2007-07-19T09:21:37Z</dcterms:created>
  <dcterms:modified xsi:type="dcterms:W3CDTF">2021-12-05T18:22:15Z</dcterms:modified>
</cp:coreProperties>
</file>