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28"/>
  </p:notesMasterIdLst>
  <p:handoutMasterIdLst>
    <p:handoutMasterId r:id="rId29"/>
  </p:handoutMasterIdLst>
  <p:sldIdLst>
    <p:sldId id="1834" r:id="rId2"/>
    <p:sldId id="608" r:id="rId3"/>
    <p:sldId id="610" r:id="rId4"/>
    <p:sldId id="609" r:id="rId5"/>
    <p:sldId id="611" r:id="rId6"/>
    <p:sldId id="1837" r:id="rId7"/>
    <p:sldId id="1835" r:id="rId8"/>
    <p:sldId id="1836" r:id="rId9"/>
    <p:sldId id="612" r:id="rId10"/>
    <p:sldId id="615" r:id="rId11"/>
    <p:sldId id="613" r:id="rId12"/>
    <p:sldId id="628" r:id="rId13"/>
    <p:sldId id="1838" r:id="rId14"/>
    <p:sldId id="1839" r:id="rId15"/>
    <p:sldId id="1842" r:id="rId16"/>
    <p:sldId id="1843" r:id="rId17"/>
    <p:sldId id="1844" r:id="rId18"/>
    <p:sldId id="1845" r:id="rId19"/>
    <p:sldId id="1846" r:id="rId20"/>
    <p:sldId id="1847" r:id="rId21"/>
    <p:sldId id="1848" r:id="rId22"/>
    <p:sldId id="1849" r:id="rId23"/>
    <p:sldId id="1850" r:id="rId24"/>
    <p:sldId id="1851" r:id="rId25"/>
    <p:sldId id="1853" r:id="rId26"/>
    <p:sldId id="1841"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DF0FF"/>
    <a:srgbClr val="000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autoAdjust="0"/>
    <p:restoredTop sz="79403" autoAdjust="0"/>
  </p:normalViewPr>
  <p:slideViewPr>
    <p:cSldViewPr>
      <p:cViewPr varScale="1">
        <p:scale>
          <a:sx n="86" d="100"/>
          <a:sy n="86" d="100"/>
        </p:scale>
        <p:origin x="1392" y="184"/>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12/17/21</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12/17/21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sketched at a high level part-of-speech tags and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455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Let's now introduce the task of named entity recognition.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2</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2</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err="1">
                <a:solidFill>
                  <a:schemeClr val="tx1"/>
                </a:solidFill>
                <a:effectLst/>
                <a:latin typeface="+mn-lt"/>
                <a:ea typeface="+mn-ea"/>
                <a:cs typeface="+mn-cs"/>
              </a:rPr>
              <a:t>orrresponding</a:t>
            </a:r>
            <a:r>
              <a:rPr lang="en-US" sz="1200" kern="1200" dirty="0">
                <a:solidFill>
                  <a:schemeClr val="tx1"/>
                </a:solidFill>
                <a:effectLst/>
                <a:latin typeface="+mn-lt"/>
                <a:ea typeface="+mn-ea"/>
                <a:cs typeface="+mn-cs"/>
              </a:rPr>
              <a:t> 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err="1"/>
              <a:t>Signle</a:t>
            </a:r>
            <a:r>
              <a:rPr lang="en-US" dirty="0"/>
              <a:t> 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We've now seen the idea of named entity tagging, an important first step in many NLP algorithms.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323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3</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3</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5</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10</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12/17/21</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12/17/21</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12/17/21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12/17/21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12/17/21</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Labelling sequences of words</a:t>
            </a:r>
          </a:p>
          <a:p>
            <a:endParaRPr lang="en-US" sz="4000" dirty="0">
              <a:solidFill>
                <a:schemeClr val="tx2"/>
              </a:solidFill>
            </a:endParaRPr>
          </a:p>
          <a:p>
            <a:r>
              <a:rPr lang="en-US" sz="4000" dirty="0" err="1">
                <a:solidFill>
                  <a:schemeClr val="tx2"/>
                </a:solidFill>
              </a:rPr>
              <a:t>PoS</a:t>
            </a:r>
            <a:r>
              <a:rPr lang="en-US" sz="4000" dirty="0">
                <a:solidFill>
                  <a:schemeClr val="tx2"/>
                </a:solidFill>
              </a:rPr>
              <a:t>: Part of Speech Tagging</a:t>
            </a:r>
          </a:p>
          <a:p>
            <a:r>
              <a:rPr lang="en-US" sz="4000" dirty="0">
                <a:solidFill>
                  <a:schemeClr val="tx2"/>
                </a:solidFill>
              </a:rPr>
              <a:t>NER: Named Entity Recognition</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845589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common. </a:t>
            </a:r>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(word structure or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933638" y="1219200"/>
            <a:ext cx="10789919" cy="5257800"/>
          </a:xfrm>
        </p:spPr>
        <p:txBody>
          <a:bodyPr>
            <a:normAutofit/>
          </a:bodyPr>
          <a:lstStyle/>
          <a:p>
            <a:r>
              <a:rPr lang="en-US" sz="2800" dirty="0"/>
              <a:t>Hand-crafted rules-based systems: Constraint Grammar, Helsinki Univ</a:t>
            </a:r>
          </a:p>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400" dirty="0"/>
              <a:t>Conditional Random Fields (CRF), Maximum Entropy Markov Models (MEMM) </a:t>
            </a:r>
            <a:r>
              <a:rPr lang="en-US" sz="2400" dirty="0" err="1"/>
              <a:t>etc</a:t>
            </a:r>
            <a:endParaRPr lang="en-US" sz="2400" dirty="0"/>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Need a hand-labeled training set, equal performance c97% for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err="1">
                <a:solidFill>
                  <a:schemeClr val="tx2"/>
                </a:solidFill>
              </a:rPr>
              <a:t>PoS</a:t>
            </a:r>
            <a:r>
              <a:rPr lang="en-US" sz="4000" dirty="0">
                <a:solidFill>
                  <a:schemeClr val="tx2"/>
                </a:solidFill>
              </a:rPr>
              <a:t>: 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7026929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NER: Named Entity Recognition</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769492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E0F-3F9A-4C46-AAA4-39B54E163195}"/>
              </a:ext>
            </a:extLst>
          </p:cNvPr>
          <p:cNvSpPr>
            <a:spLocks noGrp="1"/>
          </p:cNvSpPr>
          <p:nvPr>
            <p:ph type="title"/>
          </p:nvPr>
        </p:nvSpPr>
        <p:spPr/>
        <p:txBody>
          <a:bodyPr/>
          <a:lstStyle/>
          <a:p>
            <a:r>
              <a:rPr lang="en-US" dirty="0"/>
              <a:t>Named Entities</a:t>
            </a:r>
          </a:p>
        </p:txBody>
      </p:sp>
      <p:sp>
        <p:nvSpPr>
          <p:cNvPr id="3" name="Content Placeholder 2">
            <a:extLst>
              <a:ext uri="{FF2B5EF4-FFF2-40B4-BE49-F238E27FC236}">
                <a16:creationId xmlns:a16="http://schemas.microsoft.com/office/drawing/2014/main" id="{0A091202-9596-4F46-8496-869866B4AE2A}"/>
              </a:ext>
            </a:extLst>
          </p:cNvPr>
          <p:cNvSpPr>
            <a:spLocks noGrp="1"/>
          </p:cNvSpPr>
          <p:nvPr>
            <p:ph idx="1"/>
          </p:nvPr>
        </p:nvSpPr>
        <p:spPr>
          <a:xfrm>
            <a:off x="1097281" y="1600200"/>
            <a:ext cx="10561319" cy="4953000"/>
          </a:xfrm>
        </p:spPr>
        <p:txBody>
          <a:bodyPr>
            <a:normAutofit lnSpcReduction="10000"/>
          </a:bodyPr>
          <a:lstStyle/>
          <a:p>
            <a:pPr lvl="1"/>
            <a:r>
              <a:rPr lang="en-US" sz="3500" b="1" dirty="0"/>
              <a:t>Named entity</a:t>
            </a:r>
            <a:r>
              <a:rPr lang="en-US" sz="3500" dirty="0"/>
              <a:t>, in its core usage, means anything that can be referred to with a proper name. Most common 4 tags:</a:t>
            </a:r>
          </a:p>
          <a:p>
            <a:pPr marL="858838" lvl="2" indent="-277813"/>
            <a:r>
              <a:rPr lang="en-US" sz="3500" dirty="0">
                <a:solidFill>
                  <a:srgbClr val="C00000"/>
                </a:solidFill>
              </a:rPr>
              <a:t>PER</a:t>
            </a:r>
            <a:r>
              <a:rPr lang="en-US" sz="3500" dirty="0"/>
              <a:t> (Person): “</a:t>
            </a:r>
            <a:r>
              <a:rPr lang="en-US" sz="3500" dirty="0">
                <a:solidFill>
                  <a:srgbClr val="0000FF"/>
                </a:solidFill>
              </a:rPr>
              <a:t>Marie Curie</a:t>
            </a:r>
            <a:r>
              <a:rPr lang="en-US" sz="3500" dirty="0"/>
              <a:t>”</a:t>
            </a:r>
          </a:p>
          <a:p>
            <a:pPr marL="858838" lvl="2" indent="-277813"/>
            <a:r>
              <a:rPr lang="en-US" sz="3500" dirty="0">
                <a:solidFill>
                  <a:srgbClr val="C00000"/>
                </a:solidFill>
              </a:rPr>
              <a:t>LOC</a:t>
            </a:r>
            <a:r>
              <a:rPr lang="en-US" sz="3500" dirty="0"/>
              <a:t> (Location): “</a:t>
            </a:r>
            <a:r>
              <a:rPr lang="en-US" sz="3500" dirty="0">
                <a:solidFill>
                  <a:srgbClr val="0000FF"/>
                </a:solidFill>
              </a:rPr>
              <a:t>New York City</a:t>
            </a:r>
            <a:r>
              <a:rPr lang="en-US" sz="3500" dirty="0"/>
              <a:t>” </a:t>
            </a:r>
          </a:p>
          <a:p>
            <a:pPr marL="858838" lvl="2" indent="-277813"/>
            <a:r>
              <a:rPr lang="en-US" sz="3500" dirty="0">
                <a:solidFill>
                  <a:srgbClr val="C00000"/>
                </a:solidFill>
              </a:rPr>
              <a:t>ORG</a:t>
            </a:r>
            <a:r>
              <a:rPr lang="en-US" sz="3500" dirty="0"/>
              <a:t> (Organization): “</a:t>
            </a:r>
            <a:r>
              <a:rPr lang="en-US" sz="3500" dirty="0">
                <a:solidFill>
                  <a:srgbClr val="0000FF"/>
                </a:solidFill>
              </a:rPr>
              <a:t>Stanford University</a:t>
            </a:r>
            <a:r>
              <a:rPr lang="en-US" sz="3500" dirty="0"/>
              <a:t>”</a:t>
            </a:r>
          </a:p>
          <a:p>
            <a:pPr marL="858838" lvl="2" indent="-277813"/>
            <a:r>
              <a:rPr lang="en-US" sz="3500" dirty="0">
                <a:solidFill>
                  <a:srgbClr val="C00000"/>
                </a:solidFill>
              </a:rPr>
              <a:t>GPE</a:t>
            </a:r>
            <a:r>
              <a:rPr lang="en-US" sz="3500" dirty="0"/>
              <a:t> (Geo-Political Entity): "</a:t>
            </a:r>
            <a:r>
              <a:rPr lang="en-US" sz="3500" dirty="0">
                <a:solidFill>
                  <a:srgbClr val="0000FF"/>
                </a:solidFill>
              </a:rPr>
              <a:t>Boulder, Colorado</a:t>
            </a:r>
            <a:r>
              <a:rPr lang="en-US" sz="3500" dirty="0"/>
              <a:t>"</a:t>
            </a:r>
            <a:endParaRPr lang="en-US" dirty="0"/>
          </a:p>
          <a:p>
            <a:pPr lvl="1"/>
            <a:r>
              <a:rPr lang="en-US" dirty="0"/>
              <a:t>Often multi-word phrases</a:t>
            </a:r>
          </a:p>
          <a:p>
            <a:pPr lvl="1"/>
            <a:r>
              <a:rPr lang="en-US" dirty="0"/>
              <a:t>But the term is also extended to things that aren't entities:</a:t>
            </a:r>
          </a:p>
          <a:p>
            <a:pPr lvl="2"/>
            <a:r>
              <a:rPr lang="en-US"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entity. </a:t>
            </a:r>
          </a:p>
        </p:txBody>
      </p:sp>
    </p:spTree>
    <p:extLst>
      <p:ext uri="{BB962C8B-B14F-4D97-AF65-F5344CB8AC3E}">
        <p14:creationId xmlns:p14="http://schemas.microsoft.com/office/powerpoint/2010/main" val="393222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text.</a:t>
            </a:r>
          </a:p>
          <a:p>
            <a:r>
              <a:rPr lang="en-US" dirty="0"/>
              <a:t> </a:t>
            </a:r>
          </a:p>
        </p:txBody>
      </p:sp>
    </p:spTree>
    <p:extLst>
      <p:ext uri="{BB962C8B-B14F-4D97-AF65-F5344CB8AC3E}">
        <p14:creationId xmlns:p14="http://schemas.microsoft.com/office/powerpoint/2010/main" val="397247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122767" tIns="61384" rIns="122767" bIns="61384" rtlCol="0" anchor="ctr">
            <a:normAutofit/>
          </a:bodyPr>
          <a:lstStyle/>
          <a:p>
            <a:r>
              <a:rPr lang="en-US" dirty="0"/>
              <a:t>Parts of Speech</a:t>
            </a:r>
          </a:p>
        </p:txBody>
      </p:sp>
      <p:sp>
        <p:nvSpPr>
          <p:cNvPr id="5125" name="Rectangle 3"/>
          <p:cNvSpPr>
            <a:spLocks noGrp="1" noChangeArrowheads="1"/>
          </p:cNvSpPr>
          <p:nvPr>
            <p:ph idx="1"/>
          </p:nvPr>
        </p:nvSpPr>
        <p:spPr>
          <a:xfrm>
            <a:off x="1097281" y="1600199"/>
            <a:ext cx="10866119" cy="5098197"/>
          </a:xfrm>
        </p:spPr>
        <p:txBody>
          <a:bodyPr vert="horz" lIns="122767" tIns="61384" rIns="122767" bIns="61384"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571500" indent="-571500">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571500" indent="-571500">
              <a:buFont typeface="Arial" panose="020B0604020202020204" pitchFamily="34" charset="0"/>
              <a:buChar char="•"/>
            </a:pPr>
            <a:r>
              <a:rPr lang="en-US" dirty="0"/>
              <a:t>noun, verb, pronoun, preposition, adverb, conjunction, participle, article </a:t>
            </a:r>
          </a:p>
          <a:p>
            <a:pPr marL="571500" indent="-571500">
              <a:buFont typeface="Arial" panose="020B0604020202020204" pitchFamily="34" charset="0"/>
              <a:buChar char="•"/>
            </a:pPr>
            <a:r>
              <a:rPr lang="en-US"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tag.</a:t>
            </a:r>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a16="http://schemas.microsoft.com/office/drawing/2014/main" id="{648F2002-F814-964F-8A12-22024B288107}"/>
              </a:ext>
            </a:extLst>
          </p:cNvPr>
          <p:cNvPicPr>
            <a:picLocks noChangeAspect="1"/>
          </p:cNvPicPr>
          <p:nvPr/>
        </p:nvPicPr>
        <p:blipFill>
          <a:blip r:embed="rId3"/>
          <a:stretch>
            <a:fillRect/>
          </a:stretch>
        </p:blipFill>
        <p:spPr>
          <a:xfrm>
            <a:off x="1447800" y="4846044"/>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Labelling sequences of words</a:t>
            </a:r>
          </a:p>
          <a:p>
            <a:endParaRPr lang="en-US" sz="4000" dirty="0">
              <a:solidFill>
                <a:schemeClr val="tx2"/>
              </a:solidFill>
            </a:endParaRPr>
          </a:p>
          <a:p>
            <a:r>
              <a:rPr lang="en-US" sz="4000" dirty="0" err="1">
                <a:solidFill>
                  <a:schemeClr val="tx2"/>
                </a:solidFill>
              </a:rPr>
              <a:t>PoS</a:t>
            </a:r>
            <a:r>
              <a:rPr lang="en-US" sz="4000" dirty="0">
                <a:solidFill>
                  <a:schemeClr val="tx2"/>
                </a:solidFill>
              </a:rPr>
              <a:t>: Part of Speech Tagging</a:t>
            </a:r>
          </a:p>
          <a:p>
            <a:r>
              <a:rPr lang="en-US" sz="4000" dirty="0">
                <a:solidFill>
                  <a:schemeClr val="tx2"/>
                </a:solidFill>
              </a:rPr>
              <a:t>NER: Named Entity Recognition</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866525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97280" y="159603"/>
            <a:ext cx="10942320" cy="907196"/>
          </a:xfrm>
        </p:spPr>
        <p:txBody>
          <a:bodyPr vert="horz" lIns="122767" tIns="61384" rIns="122767" bIns="61384" rtlCol="0" anchor="ctr">
            <a:normAutofit/>
          </a:bodyPr>
          <a:lstStyle/>
          <a:p>
            <a:r>
              <a:rPr lang="en-US" dirty="0"/>
              <a:t>Two major classes of words: Closed v Open</a:t>
            </a:r>
          </a:p>
        </p:txBody>
      </p:sp>
      <p:sp>
        <p:nvSpPr>
          <p:cNvPr id="300035" name="Rectangle 3"/>
          <p:cNvSpPr>
            <a:spLocks noGrp="1" noChangeArrowheads="1"/>
          </p:cNvSpPr>
          <p:nvPr>
            <p:ph idx="1"/>
          </p:nvPr>
        </p:nvSpPr>
        <p:spPr>
          <a:xfrm>
            <a:off x="1097281" y="1600200"/>
            <a:ext cx="10713719" cy="5257800"/>
          </a:xfrm>
        </p:spPr>
        <p:txBody>
          <a:bodyPr vert="horz" lIns="122767" tIns="61384" rIns="122767" bIns="61384" rtlCol="0">
            <a:normAutofit fontScale="92500" lnSpcReduction="20000"/>
          </a:bodyPr>
          <a:lstStyle/>
          <a:p>
            <a:r>
              <a:rPr lang="en-US" sz="4500" dirty="0"/>
              <a:t>Closed class: function words</a:t>
            </a:r>
          </a:p>
          <a:p>
            <a:pPr lvl="1">
              <a:buFont typeface="Arial" panose="020B0604020202020204" pitchFamily="34" charset="0"/>
              <a:buChar char="•"/>
            </a:pPr>
            <a:r>
              <a:rPr lang="en-US" sz="3500" dirty="0"/>
              <a:t>Relatively fixed membership</a:t>
            </a:r>
            <a:endParaRPr lang="en-US" sz="3500" b="1" i="1" dirty="0">
              <a:solidFill>
                <a:srgbClr val="0070C0"/>
              </a:solidFill>
            </a:endParaRPr>
          </a:p>
          <a:p>
            <a:pPr lvl="1">
              <a:buFont typeface="Arial" panose="020B0604020202020204" pitchFamily="34" charset="0"/>
              <a:buChar char="•"/>
            </a:pPr>
            <a:r>
              <a:rPr lang="en-US" sz="3500" dirty="0"/>
              <a:t>Usually </a:t>
            </a:r>
            <a:r>
              <a:rPr lang="en-US" sz="3500" b="1" dirty="0"/>
              <a:t>function</a:t>
            </a:r>
            <a:r>
              <a:rPr lang="en-US" sz="3500" dirty="0"/>
              <a:t> words: short, frequent words with grammatical function</a:t>
            </a:r>
            <a:endParaRPr lang="en-US" sz="3500" b="1" i="1" dirty="0">
              <a:solidFill>
                <a:srgbClr val="0070C0"/>
              </a:solidFill>
            </a:endParaRPr>
          </a:p>
          <a:p>
            <a:pPr lvl="3">
              <a:buFont typeface="Arial" panose="020B0604020202020204" pitchFamily="34" charset="0"/>
              <a:buChar char="•"/>
            </a:pPr>
            <a:r>
              <a:rPr lang="en-US" sz="3000" dirty="0"/>
              <a:t>determiners: </a:t>
            </a:r>
            <a:r>
              <a:rPr lang="en-US" sz="3000" b="1" i="1" dirty="0">
                <a:solidFill>
                  <a:srgbClr val="0070C0"/>
                </a:solidFill>
              </a:rPr>
              <a:t>a, an, the</a:t>
            </a:r>
          </a:p>
          <a:p>
            <a:pPr lvl="3">
              <a:buFont typeface="Arial" panose="020B0604020202020204" pitchFamily="34" charset="0"/>
              <a:buChar char="•"/>
            </a:pPr>
            <a:r>
              <a:rPr lang="en-US" sz="3000" dirty="0"/>
              <a:t>pronouns: </a:t>
            </a:r>
            <a:r>
              <a:rPr lang="en-US" sz="3000" b="1" i="1" dirty="0">
                <a:solidFill>
                  <a:srgbClr val="0070C0"/>
                </a:solidFill>
              </a:rPr>
              <a:t>she, he, I, (they)</a:t>
            </a:r>
          </a:p>
          <a:p>
            <a:pPr lvl="3">
              <a:buFont typeface="Arial" panose="020B0604020202020204" pitchFamily="34" charset="0"/>
              <a:buChar char="•"/>
            </a:pPr>
            <a:r>
              <a:rPr lang="en-US" sz="3000" dirty="0"/>
              <a:t>prepositions: </a:t>
            </a:r>
            <a:r>
              <a:rPr lang="en-US" sz="3000" b="1" i="1" dirty="0">
                <a:solidFill>
                  <a:srgbClr val="0070C0"/>
                </a:solidFill>
              </a:rPr>
              <a:t>on, under, over, near, by, …</a:t>
            </a:r>
          </a:p>
          <a:p>
            <a:r>
              <a:rPr lang="en-US" sz="4500" dirty="0"/>
              <a:t>Open class: content words</a:t>
            </a:r>
          </a:p>
          <a:p>
            <a:pPr lvl="2">
              <a:buFont typeface="Arial" panose="020B0604020202020204" pitchFamily="34" charset="0"/>
              <a:buChar char="•"/>
            </a:pPr>
            <a:r>
              <a:rPr lang="en-US" sz="3500" dirty="0"/>
              <a:t>Usually </a:t>
            </a:r>
            <a:r>
              <a:rPr lang="en-US" sz="3500" b="1" dirty="0"/>
              <a:t>content</a:t>
            </a:r>
            <a:r>
              <a:rPr lang="en-US" sz="3500" dirty="0"/>
              <a:t> words: Nouns, Verbs, Adjectives, Adverbs</a:t>
            </a:r>
          </a:p>
          <a:p>
            <a:pPr lvl="3">
              <a:buFont typeface="Arial" panose="020B0604020202020204" pitchFamily="34" charset="0"/>
              <a:buChar char="•"/>
            </a:pPr>
            <a:r>
              <a:rPr lang="en-US" sz="2966" dirty="0"/>
              <a:t>Plus interjections: </a:t>
            </a:r>
            <a:r>
              <a:rPr lang="en-US" sz="2966" b="1" dirty="0">
                <a:solidFill>
                  <a:srgbClr val="0070C0"/>
                </a:solidFill>
              </a:rPr>
              <a:t>oh, ouch, uh-huh, yes, hello</a:t>
            </a:r>
          </a:p>
          <a:p>
            <a:pPr lvl="2">
              <a:buFont typeface="Arial" panose="020B0604020202020204" pitchFamily="34" charset="0"/>
              <a:buChar char="•"/>
            </a:pPr>
            <a:r>
              <a:rPr lang="en-US" sz="3500" dirty="0"/>
              <a:t>New nouns and verbs like </a:t>
            </a:r>
            <a:r>
              <a:rPr lang="en-US" sz="3500" i="1" dirty="0"/>
              <a:t>iPhone </a:t>
            </a:r>
            <a:r>
              <a:rPr lang="en-US" sz="3500" dirty="0"/>
              <a:t>or </a:t>
            </a:r>
            <a:r>
              <a:rPr lang="en-US" sz="3500" i="1" dirty="0"/>
              <a:t>to google</a:t>
            </a:r>
            <a:endParaRPr lang="en-US" sz="3200" dirty="0"/>
          </a:p>
          <a:p>
            <a:pPr lvl="2"/>
            <a:endParaRPr lang="en-US" sz="3200" dirty="0"/>
          </a:p>
        </p:txBody>
      </p:sp>
    </p:spTree>
    <p:extLst>
      <p:ext uri="{BB962C8B-B14F-4D97-AF65-F5344CB8AC3E}">
        <p14:creationId xmlns:p14="http://schemas.microsoft.com/office/powerpoint/2010/main" val="404567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1097281" y="1371601"/>
            <a:ext cx="10058401" cy="5326796"/>
          </a:xfrm>
        </p:spPr>
        <p:txBody>
          <a:bodyPr>
            <a:normAutofit/>
          </a:bodyPr>
          <a:lstStyle/>
          <a:p>
            <a:r>
              <a:rPr lang="en-US" dirty="0"/>
              <a:t>Assigning a part-of-speech to each word in a text. </a:t>
            </a:r>
          </a:p>
          <a:p>
            <a:r>
              <a:rPr lang="en-US" dirty="0"/>
              <a:t>Words often have more than one POS. </a:t>
            </a:r>
          </a:p>
          <a:p>
            <a:r>
              <a:rPr lang="en-US" b="1" dirty="0"/>
              <a:t>book</a:t>
            </a:r>
            <a:r>
              <a:rPr lang="en-US" dirty="0"/>
              <a:t>:</a:t>
            </a:r>
          </a:p>
          <a:p>
            <a:pPr marL="515938" indent="-344488">
              <a:buFont typeface="Arial" panose="020B0604020202020204" pitchFamily="34" charset="0"/>
              <a:buChar char="•"/>
            </a:pPr>
            <a:r>
              <a:rPr lang="en-US" dirty="0"/>
              <a:t>VERB: (</a:t>
            </a:r>
            <a:r>
              <a:rPr lang="en-US" b="1" i="1" dirty="0"/>
              <a:t>Book</a:t>
            </a:r>
            <a:r>
              <a:rPr lang="en-US" i="1" dirty="0"/>
              <a:t> that flight</a:t>
            </a:r>
            <a:r>
              <a:rPr lang="en-US" dirty="0"/>
              <a:t>) </a:t>
            </a:r>
          </a:p>
          <a:p>
            <a:pPr marL="515938" indent="-344488">
              <a:buFont typeface="Arial" panose="020B0604020202020204" pitchFamily="34" charset="0"/>
              <a:buChar char="•"/>
            </a:pPr>
            <a:r>
              <a:rPr lang="en-US" dirty="0"/>
              <a:t>NOUN: (</a:t>
            </a:r>
            <a:r>
              <a:rPr lang="en-US" i="1" dirty="0"/>
              <a:t>Hand me that </a:t>
            </a:r>
            <a:r>
              <a:rPr lang="en-US" b="1" i="1" dirty="0"/>
              <a:t>book</a:t>
            </a:r>
            <a:r>
              <a:rPr lang="en-US" dirty="0"/>
              <a:t>).</a:t>
            </a:r>
          </a:p>
        </p:txBody>
      </p:sp>
    </p:spTree>
    <p:extLst>
      <p:ext uri="{BB962C8B-B14F-4D97-AF65-F5344CB8AC3E}">
        <p14:creationId xmlns:p14="http://schemas.microsoft.com/office/powerpoint/2010/main" val="393405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a:xfrm>
            <a:off x="1097281" y="1600200"/>
            <a:ext cx="10408919" cy="4953000"/>
          </a:xfrm>
        </p:spPr>
        <p:txBody>
          <a:bodyPr>
            <a:normAutofit/>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r>
              <a:rPr lang="en-US" dirty="0"/>
              <a:t>There are also other </a:t>
            </a:r>
            <a:r>
              <a:rPr lang="en-US" dirty="0" err="1"/>
              <a:t>tagsets</a:t>
            </a:r>
            <a:r>
              <a:rPr lang="en-US" dirty="0"/>
              <a:t>, for English, Arabic, … </a:t>
            </a:r>
          </a:p>
          <a:p>
            <a:r>
              <a:rPr lang="en-US" dirty="0"/>
              <a:t>English </a:t>
            </a:r>
            <a:r>
              <a:rPr lang="en-US" dirty="0" err="1"/>
              <a:t>PoS</a:t>
            </a:r>
            <a:r>
              <a:rPr lang="en-US" dirty="0"/>
              <a:t>-tags: Brown, LOB, ICE, Penn, AMALGAM …</a:t>
            </a:r>
          </a:p>
        </p:txBody>
      </p:sp>
    </p:spTree>
    <p:extLst>
      <p:ext uri="{BB962C8B-B14F-4D97-AF65-F5344CB8AC3E}">
        <p14:creationId xmlns:p14="http://schemas.microsoft.com/office/powerpoint/2010/main" val="6250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41695</TotalTime>
  <Words>3407</Words>
  <Application>Microsoft Macintosh PowerPoint</Application>
  <PresentationFormat>Widescreen</PresentationFormat>
  <Paragraphs>289</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vt:lpstr>
      <vt:lpstr>Times New Roman</vt:lpstr>
      <vt:lpstr>1_Retrospect</vt:lpstr>
      <vt:lpstr>Sequence Labeling for Part of Speech and Named Entities</vt:lpstr>
      <vt:lpstr>Parts of Speech</vt:lpstr>
      <vt:lpstr>Two major classes of words: Closed v Open</vt:lpstr>
      <vt:lpstr>PowerPoint Presentation</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Sequence Labeling for Part of Speech and Named Entities</vt:lpstr>
      <vt:lpstr>Sequence Labeling for Part of Speech and Named Entities</vt:lpstr>
      <vt:lpstr>Named Entities</vt:lpstr>
      <vt:lpstr>Named Entity tagging</vt:lpstr>
      <vt:lpstr>NER output</vt:lpstr>
      <vt:lpstr>Why NER?</vt:lpstr>
      <vt:lpstr>Why NER is hard</vt:lpstr>
      <vt:lpstr>BIO Tagging</vt:lpstr>
      <vt:lpstr>BIO Tagging</vt:lpstr>
      <vt:lpstr>BIO Tagging</vt:lpstr>
      <vt:lpstr>BIO Tagging variants: IO and BIOES</vt:lpstr>
      <vt:lpstr>Standard algorithms for NER</vt:lpstr>
      <vt:lpstr>Sequence Labeling for Part of Speech and Named Entities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Eric Atwell</cp:lastModifiedBy>
  <cp:revision>1879</cp:revision>
  <cp:lastPrinted>2019-02-07T01:34:53Z</cp:lastPrinted>
  <dcterms:created xsi:type="dcterms:W3CDTF">2009-06-12T17:14:38Z</dcterms:created>
  <dcterms:modified xsi:type="dcterms:W3CDTF">2021-12-17T11:40:34Z</dcterms:modified>
  <cp:category/>
</cp:coreProperties>
</file>