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492" r:id="rId3"/>
    <p:sldId id="495" r:id="rId4"/>
    <p:sldId id="257" r:id="rId5"/>
    <p:sldId id="402" r:id="rId6"/>
    <p:sldId id="410" r:id="rId7"/>
    <p:sldId id="413" r:id="rId8"/>
    <p:sldId id="487" r:id="rId9"/>
    <p:sldId id="496" r:id="rId10"/>
    <p:sldId id="412" r:id="rId11"/>
    <p:sldId id="344" r:id="rId12"/>
    <p:sldId id="347" r:id="rId13"/>
    <p:sldId id="399" r:id="rId14"/>
    <p:sldId id="393" r:id="rId15"/>
    <p:sldId id="394" r:id="rId16"/>
    <p:sldId id="361" r:id="rId17"/>
    <p:sldId id="400" r:id="rId18"/>
    <p:sldId id="345" r:id="rId19"/>
    <p:sldId id="481" r:id="rId20"/>
    <p:sldId id="454" r:id="rId21"/>
    <p:sldId id="465" r:id="rId22"/>
    <p:sldId id="482" r:id="rId23"/>
    <p:sldId id="483" r:id="rId24"/>
    <p:sldId id="484" r:id="rId25"/>
    <p:sldId id="485" r:id="rId26"/>
    <p:sldId id="486" r:id="rId27"/>
    <p:sldId id="466" r:id="rId28"/>
    <p:sldId id="455" r:id="rId29"/>
    <p:sldId id="424" r:id="rId30"/>
    <p:sldId id="431" r:id="rId31"/>
    <p:sldId id="433" r:id="rId32"/>
    <p:sldId id="456" r:id="rId33"/>
    <p:sldId id="448" r:id="rId34"/>
    <p:sldId id="449" r:id="rId35"/>
    <p:sldId id="450" r:id="rId36"/>
    <p:sldId id="498"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3366"/>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29" autoAdjust="0"/>
    <p:restoredTop sz="86435" autoAdjust="0"/>
  </p:normalViewPr>
  <p:slideViewPr>
    <p:cSldViewPr>
      <p:cViewPr varScale="1">
        <p:scale>
          <a:sx n="94" d="100"/>
          <a:sy n="94" d="100"/>
        </p:scale>
        <p:origin x="1384"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32.xml"/><Relationship Id="rId1" Type="http://schemas.openxmlformats.org/officeDocument/2006/relationships/slide" Target="slides/slide14.xml"/><Relationship Id="rId5" Type="http://schemas.openxmlformats.org/officeDocument/2006/relationships/slide" Target="slides/slide35.xml"/><Relationship Id="rId4"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4259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4259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4259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9BDC359-1CA9-4CC1-9BFB-081AD977D892}" type="slidenum">
              <a:rPr lang="en-GB" altLang="en-US"/>
              <a:pPr/>
              <a:t>‹#›</a:t>
            </a:fld>
            <a:endParaRPr lang="en-GB" altLang="en-US"/>
          </a:p>
        </p:txBody>
      </p:sp>
    </p:spTree>
    <p:extLst>
      <p:ext uri="{BB962C8B-B14F-4D97-AF65-F5344CB8AC3E}">
        <p14:creationId xmlns:p14="http://schemas.microsoft.com/office/powerpoint/2010/main" val="1835832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980494E-1A4F-497C-9ED2-61BD850ACB8C}" type="slidenum">
              <a:rPr lang="en-US" altLang="en-US"/>
              <a:pPr/>
              <a:t>‹#›</a:t>
            </a:fld>
            <a:endParaRPr lang="en-US" altLang="en-US"/>
          </a:p>
        </p:txBody>
      </p:sp>
    </p:spTree>
    <p:extLst>
      <p:ext uri="{BB962C8B-B14F-4D97-AF65-F5344CB8AC3E}">
        <p14:creationId xmlns:p14="http://schemas.microsoft.com/office/powerpoint/2010/main" val="3761815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0494E-1A4F-497C-9ED2-61BD850ACB8C}" type="slidenum">
              <a:rPr lang="en-US" altLang="en-US" smtClean="0"/>
              <a:pPr/>
              <a:t>2</a:t>
            </a:fld>
            <a:endParaRPr lang="en-US" altLang="en-US"/>
          </a:p>
        </p:txBody>
      </p:sp>
    </p:spTree>
    <p:extLst>
      <p:ext uri="{BB962C8B-B14F-4D97-AF65-F5344CB8AC3E}">
        <p14:creationId xmlns:p14="http://schemas.microsoft.com/office/powerpoint/2010/main" val="3398450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9B23B0-AF86-4383-96AB-7B579C2E4CA3}" type="slidenum">
              <a:rPr lang="en-US" altLang="en-US"/>
              <a:pPr/>
              <a:t>17</a:t>
            </a:fld>
            <a:endParaRPr lang="en-US" altLang="en-US"/>
          </a:p>
        </p:txBody>
      </p:sp>
      <p:sp>
        <p:nvSpPr>
          <p:cNvPr id="2498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9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22" tIns="44961" rIns="89922" bIns="44961"/>
          <a:lstStyle/>
          <a:p>
            <a:r>
              <a:rPr lang="en-US" altLang="en-US"/>
              <a:t>Add line demarcation</a:t>
            </a:r>
          </a:p>
          <a:p>
            <a:endParaRPr lang="en-US" altLang="en-US"/>
          </a:p>
          <a:p>
            <a:endParaRPr lang="en-US" altLang="en-US"/>
          </a:p>
          <a:p>
            <a:r>
              <a:rPr lang="en-US" altLang="en-US"/>
              <a:t>I will be talking today about a new approach to MT that addresses the issue of resource asymmetry (or when resources on one side are less than other side)</a:t>
            </a:r>
          </a:p>
          <a:p>
            <a:r>
              <a:rPr lang="en-US" altLang="en-US"/>
              <a:t>The approach is called generation heavy MT..</a:t>
            </a:r>
          </a:p>
          <a:p>
            <a:r>
              <a:rPr lang="en-US" altLang="en-US"/>
              <a:t>The baisc intuition is…lang learning</a:t>
            </a:r>
          </a:p>
          <a:p>
            <a:r>
              <a:rPr lang="en-US" altLang="en-US"/>
              <a:t>Contributions of research include (in addition to approach (first bullet)</a:t>
            </a:r>
          </a:p>
          <a:p>
            <a:r>
              <a:rPr lang="en-US" altLang="en-US"/>
              <a:t>…tools.</a:t>
            </a:r>
          </a:p>
          <a:p>
            <a:r>
              <a:rPr lang="en-US" altLang="en-US"/>
              <a:t>System built </a:t>
            </a:r>
          </a:p>
          <a:p>
            <a:r>
              <a:rPr lang="en-US" altLang="en-US"/>
              <a:t>Eval of system</a:t>
            </a:r>
          </a:p>
          <a:p>
            <a:r>
              <a:rPr lang="en-US" altLang="en-US"/>
              <a:t>------</a:t>
            </a:r>
          </a:p>
          <a:p>
            <a:r>
              <a:rPr lang="en-US" altLang="en-US"/>
              <a:t>In MT , we talk about symmtry of resources…</a:t>
            </a:r>
          </a:p>
          <a:p>
            <a:r>
              <a:rPr lang="en-US" altLang="en-US"/>
              <a:t>(pyramid)</a:t>
            </a:r>
          </a:p>
          <a:p>
            <a:r>
              <a:rPr lang="en-US" altLang="en-US"/>
              <a:t>-&gt; the level of depth (wrds syntx lex prag.etc)</a:t>
            </a:r>
          </a:p>
          <a:p>
            <a:r>
              <a:rPr lang="en-US" altLang="en-US"/>
              <a:t>    </a:t>
            </a:r>
            <a:r>
              <a:rPr lang="en-US" altLang="en-US">
                <a:sym typeface="Wingdings" panose="05000000000000000000" pitchFamily="2" charset="2"/>
              </a:rPr>
              <a:t> divergences</a:t>
            </a:r>
          </a:p>
          <a:p>
            <a:r>
              <a:rPr lang="en-US" altLang="en-US">
                <a:sym typeface="Wingdings" panose="05000000000000000000" pitchFamily="2" charset="2"/>
              </a:rPr>
              <a:t>-&gt;goals :roibustness (implementational, genre), correctness( accuracy, fluency, clarity, grammaticality), retargetability, reusability </a:t>
            </a:r>
            <a:endParaRPr lang="en-US" altLang="en-US"/>
          </a:p>
          <a:p>
            <a:r>
              <a:rPr lang="en-US" altLang="en-US"/>
              <a:t>-&gt;approaches – symbolic</a:t>
            </a:r>
          </a:p>
          <a:p>
            <a:r>
              <a:rPr lang="en-US" altLang="en-US"/>
              <a:t>    -&gt; lcs, systran</a:t>
            </a:r>
          </a:p>
          <a:p>
            <a:r>
              <a:rPr lang="en-US" altLang="en-US"/>
              <a:t>-&gt; statistical approaches need it too(put waves…)</a:t>
            </a:r>
          </a:p>
          <a:p>
            <a:r>
              <a:rPr lang="en-US" altLang="en-US"/>
              <a:t>   ibm models</a:t>
            </a:r>
          </a:p>
          <a:p>
            <a:r>
              <a:rPr lang="en-US" altLang="en-US"/>
              <a:t>-&gt;hybrids</a:t>
            </a:r>
          </a:p>
          <a:p>
            <a:r>
              <a:rPr lang="en-US" altLang="en-US"/>
              <a:t>   -&gt; halogen+</a:t>
            </a:r>
          </a:p>
          <a:p>
            <a:endParaRPr lang="en-US" altLang="en-US"/>
          </a:p>
          <a:p>
            <a:r>
              <a:rPr lang="en-US" altLang="en-US"/>
              <a:t>….ghmt : asymmetry</a:t>
            </a:r>
          </a:p>
          <a:p>
            <a:r>
              <a:rPr lang="en-US" altLang="en-US"/>
              <a:t>Why parse,</a:t>
            </a:r>
          </a:p>
        </p:txBody>
      </p:sp>
    </p:spTree>
    <p:extLst>
      <p:ext uri="{BB962C8B-B14F-4D97-AF65-F5344CB8AC3E}">
        <p14:creationId xmlns:p14="http://schemas.microsoft.com/office/powerpoint/2010/main" val="53274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A9B7A-E17E-45C0-B27B-B3EFD5E90FBE}" type="slidenum">
              <a:rPr lang="en-US" altLang="en-US"/>
              <a:pPr/>
              <a:t>18</a:t>
            </a:fld>
            <a:endParaRPr lang="en-US" altLang="en-US"/>
          </a:p>
        </p:txBody>
      </p:sp>
      <p:sp>
        <p:nvSpPr>
          <p:cNvPr id="1546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22" tIns="44961" rIns="89922" bIns="44961"/>
          <a:lstStyle/>
          <a:p>
            <a:r>
              <a:rPr lang="en-US" altLang="en-US"/>
              <a:t>Add line demarcation</a:t>
            </a:r>
          </a:p>
          <a:p>
            <a:endParaRPr lang="en-US" altLang="en-US"/>
          </a:p>
          <a:p>
            <a:endParaRPr lang="en-US" altLang="en-US"/>
          </a:p>
          <a:p>
            <a:r>
              <a:rPr lang="en-US" altLang="en-US"/>
              <a:t>I will be talking today about a new approach to MT that addresses the issue of resource asymmetry (or when resources on one side are less than other side)</a:t>
            </a:r>
          </a:p>
          <a:p>
            <a:r>
              <a:rPr lang="en-US" altLang="en-US"/>
              <a:t>The approach is called generation heavy MT..</a:t>
            </a:r>
          </a:p>
          <a:p>
            <a:r>
              <a:rPr lang="en-US" altLang="en-US"/>
              <a:t>The baisc intuition is…lang learning</a:t>
            </a:r>
          </a:p>
          <a:p>
            <a:r>
              <a:rPr lang="en-US" altLang="en-US"/>
              <a:t>Contributions of research include (in addition to approach (first bullet)</a:t>
            </a:r>
          </a:p>
          <a:p>
            <a:r>
              <a:rPr lang="en-US" altLang="en-US"/>
              <a:t>…tools.</a:t>
            </a:r>
          </a:p>
          <a:p>
            <a:r>
              <a:rPr lang="en-US" altLang="en-US"/>
              <a:t>System built </a:t>
            </a:r>
          </a:p>
          <a:p>
            <a:r>
              <a:rPr lang="en-US" altLang="en-US"/>
              <a:t>Eval of system</a:t>
            </a:r>
          </a:p>
          <a:p>
            <a:r>
              <a:rPr lang="en-US" altLang="en-US"/>
              <a:t>------</a:t>
            </a:r>
          </a:p>
          <a:p>
            <a:r>
              <a:rPr lang="en-US" altLang="en-US"/>
              <a:t>In MT , we talk about symmtry of resources…</a:t>
            </a:r>
          </a:p>
          <a:p>
            <a:r>
              <a:rPr lang="en-US" altLang="en-US"/>
              <a:t>(pyramid)</a:t>
            </a:r>
          </a:p>
          <a:p>
            <a:r>
              <a:rPr lang="en-US" altLang="en-US"/>
              <a:t>-&gt; the level of depth (wrds syntx lex prag.etc)</a:t>
            </a:r>
          </a:p>
          <a:p>
            <a:r>
              <a:rPr lang="en-US" altLang="en-US"/>
              <a:t>    </a:t>
            </a:r>
            <a:r>
              <a:rPr lang="en-US" altLang="en-US">
                <a:sym typeface="Wingdings" panose="05000000000000000000" pitchFamily="2" charset="2"/>
              </a:rPr>
              <a:t> divergences</a:t>
            </a:r>
          </a:p>
          <a:p>
            <a:r>
              <a:rPr lang="en-US" altLang="en-US">
                <a:sym typeface="Wingdings" panose="05000000000000000000" pitchFamily="2" charset="2"/>
              </a:rPr>
              <a:t>-&gt;goals :roibustness (implementational, genre), correctness( accuracy, fluency, clarity, grammaticality), retargetability, reusability </a:t>
            </a:r>
            <a:endParaRPr lang="en-US" altLang="en-US"/>
          </a:p>
          <a:p>
            <a:r>
              <a:rPr lang="en-US" altLang="en-US"/>
              <a:t>-&gt;approaches – symbolic</a:t>
            </a:r>
          </a:p>
          <a:p>
            <a:r>
              <a:rPr lang="en-US" altLang="en-US"/>
              <a:t>    -&gt; lcs, systran</a:t>
            </a:r>
          </a:p>
          <a:p>
            <a:r>
              <a:rPr lang="en-US" altLang="en-US"/>
              <a:t>-&gt; statistical approaches need it too(put waves…)</a:t>
            </a:r>
          </a:p>
          <a:p>
            <a:r>
              <a:rPr lang="en-US" altLang="en-US"/>
              <a:t>   ibm models</a:t>
            </a:r>
          </a:p>
          <a:p>
            <a:r>
              <a:rPr lang="en-US" altLang="en-US"/>
              <a:t>-&gt;hybrids</a:t>
            </a:r>
          </a:p>
          <a:p>
            <a:r>
              <a:rPr lang="en-US" altLang="en-US"/>
              <a:t>   -&gt; halogen+</a:t>
            </a:r>
          </a:p>
          <a:p>
            <a:endParaRPr lang="en-US" altLang="en-US"/>
          </a:p>
          <a:p>
            <a:r>
              <a:rPr lang="en-US" altLang="en-US"/>
              <a:t>….ghmt : asymmetry</a:t>
            </a:r>
          </a:p>
          <a:p>
            <a:r>
              <a:rPr lang="en-US" altLang="en-US"/>
              <a:t>Why parse,</a:t>
            </a:r>
          </a:p>
        </p:txBody>
      </p:sp>
    </p:spTree>
    <p:extLst>
      <p:ext uri="{BB962C8B-B14F-4D97-AF65-F5344CB8AC3E}">
        <p14:creationId xmlns:p14="http://schemas.microsoft.com/office/powerpoint/2010/main" val="379698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F14D8E-3113-4D90-A70F-FFA0E60FD1B0}" type="slidenum">
              <a:rPr lang="en-US" altLang="en-US"/>
              <a:pPr/>
              <a:t>28</a:t>
            </a:fld>
            <a:endParaRPr lang="en-US" alt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r>
              <a:rPr lang="en-US" altLang="en-US"/>
              <a:t>My work on palestinian, arabic mt and arabic hebrew mt</a:t>
            </a:r>
          </a:p>
          <a:p>
            <a:r>
              <a:rPr lang="en-US" altLang="en-US"/>
              <a:t>Highlight similarities and differences</a:t>
            </a:r>
          </a:p>
          <a:p>
            <a:r>
              <a:rPr lang="en-US" altLang="en-US"/>
              <a:t>A lot of similarities/differences not included</a:t>
            </a:r>
          </a:p>
        </p:txBody>
      </p:sp>
    </p:spTree>
    <p:extLst>
      <p:ext uri="{BB962C8B-B14F-4D97-AF65-F5344CB8AC3E}">
        <p14:creationId xmlns:p14="http://schemas.microsoft.com/office/powerpoint/2010/main" val="429355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9A768-294F-4FDB-A3C8-6B6A0A7EA9C5}" type="slidenum">
              <a:rPr lang="en-US" altLang="en-US"/>
              <a:pPr/>
              <a:t>32</a:t>
            </a:fld>
            <a:endParaRPr lang="en-US" alt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r>
              <a:rPr lang="en-US" altLang="en-US" sz="600"/>
              <a:t>Unigram (accuracy)</a:t>
            </a:r>
          </a:p>
          <a:p>
            <a:r>
              <a:rPr lang="en-US" altLang="en-US" sz="600"/>
              <a:t>2+grams (fluency)</a:t>
            </a:r>
          </a:p>
          <a:p>
            <a:endParaRPr lang="en-US" altLang="en-US" sz="600"/>
          </a:p>
          <a:p>
            <a:r>
              <a:rPr lang="en-US" altLang="en-US" sz="600"/>
              <a:t>Address biases latter in evals</a:t>
            </a:r>
          </a:p>
          <a:p>
            <a:endParaRPr lang="en-US" altLang="en-US" sz="600"/>
          </a:p>
          <a:p>
            <a:r>
              <a:rPr lang="en-US" altLang="en-US" sz="600"/>
              <a:t>Bleu is used with all 1 to 4-grams</a:t>
            </a:r>
          </a:p>
          <a:p>
            <a:r>
              <a:rPr lang="en-US" altLang="en-US" sz="600"/>
              <a:t>with no context sensitivity.  Confidence intervals are computed with a</a:t>
            </a:r>
          </a:p>
          <a:p>
            <a:r>
              <a:rPr lang="en-US" altLang="en-US" sz="600"/>
              <a:t>sample size of 50 for 95\% confidence level. The Bleu specific version</a:t>
            </a:r>
          </a:p>
          <a:p>
            <a:r>
              <a:rPr lang="en-US" altLang="en-US" sz="600"/>
              <a:t>number is v1.03.</a:t>
            </a:r>
          </a:p>
          <a:p>
            <a:r>
              <a:rPr lang="en-US" altLang="en-US" sz="600"/>
              <a:t>The goal is to understand how much of the reference is</a:t>
            </a:r>
          </a:p>
          <a:p>
            <a:r>
              <a:rPr lang="en-US" altLang="en-US" sz="600"/>
              <a:t>covered by which test sets and to measure the overlap among these test</a:t>
            </a:r>
          </a:p>
          <a:p>
            <a:r>
              <a:rPr lang="en-US" altLang="en-US" sz="600"/>
              <a:t>sets.  Bleu is used to calculate RMP with the gold standard used</a:t>
            </a:r>
          </a:p>
          <a:p>
            <a:r>
              <a:rPr lang="en-US" altLang="en-US" sz="600"/>
              <a:t>as test and different combinations of the evaluated systems' output as</a:t>
            </a:r>
          </a:p>
          <a:p>
            <a:r>
              <a:rPr lang="en-US" altLang="en-US" sz="600"/>
              <a:t>references.  The RMP value is not a Bleu score, since no length</a:t>
            </a:r>
          </a:p>
          <a:p>
            <a:r>
              <a:rPr lang="en-US" altLang="en-US" sz="600"/>
              <a:t>penalty is applied.  The value is simply the geometric mean of the 1</a:t>
            </a:r>
          </a:p>
          <a:p>
            <a:r>
              <a:rPr lang="en-US" altLang="en-US" sz="600"/>
              <a:t>to 4-gram precision (which itself is a sub-score in Bleu).  The specific</a:t>
            </a:r>
          </a:p>
          <a:p>
            <a:r>
              <a:rPr lang="en-US" altLang="en-US" sz="600"/>
              <a:t>variation of this metric used in this chapter is RMP-1,</a:t>
            </a:r>
          </a:p>
          <a:p>
            <a:r>
              <a:rPr lang="en-US" altLang="en-US" sz="600"/>
              <a:t>which is the reference {\it unigram} precision.</a:t>
            </a:r>
          </a:p>
          <a:p>
            <a:endParaRPr lang="en-US" altLang="en-US" sz="600"/>
          </a:p>
          <a:p>
            <a:endParaRPr lang="en-US" altLang="en-US"/>
          </a:p>
        </p:txBody>
      </p:sp>
    </p:spTree>
    <p:extLst>
      <p:ext uri="{BB962C8B-B14F-4D97-AF65-F5344CB8AC3E}">
        <p14:creationId xmlns:p14="http://schemas.microsoft.com/office/powerpoint/2010/main" val="1798577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832C3-7D34-431A-AF80-2BCD8FB36CB2}" type="slidenum">
              <a:rPr lang="en-US" altLang="en-US"/>
              <a:pPr/>
              <a:t>36</a:t>
            </a:fld>
            <a:endParaRPr lang="en-US" altLang="en-US"/>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r>
              <a:rPr lang="en-US" altLang="en-US"/>
              <a:t>My work on palestinian, arabic mt and arabic hebrew mt</a:t>
            </a:r>
          </a:p>
          <a:p>
            <a:r>
              <a:rPr lang="en-US" altLang="en-US"/>
              <a:t>Highlight similarities and differences</a:t>
            </a:r>
          </a:p>
          <a:p>
            <a:r>
              <a:rPr lang="en-US" altLang="en-US"/>
              <a:t>A lot of similarities/differences not included</a:t>
            </a:r>
          </a:p>
        </p:txBody>
      </p:sp>
    </p:spTree>
    <p:extLst>
      <p:ext uri="{BB962C8B-B14F-4D97-AF65-F5344CB8AC3E}">
        <p14:creationId xmlns:p14="http://schemas.microsoft.com/office/powerpoint/2010/main" val="132329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B637E-77E3-47B6-9C8E-94C486D4E83E}" type="slidenum">
              <a:rPr lang="en-US" altLang="en-US"/>
              <a:pPr/>
              <a:t>4</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ltLang="en-US"/>
              <a:t>My work on palestinian, arabic mt and arabic hebrew mt</a:t>
            </a:r>
          </a:p>
          <a:p>
            <a:r>
              <a:rPr lang="en-US" altLang="en-US"/>
              <a:t>Highlight similarities and differences</a:t>
            </a:r>
          </a:p>
          <a:p>
            <a:r>
              <a:rPr lang="en-US" altLang="en-US"/>
              <a:t>A lot of similarities/differences not included</a:t>
            </a:r>
          </a:p>
        </p:txBody>
      </p:sp>
    </p:spTree>
    <p:extLst>
      <p:ext uri="{BB962C8B-B14F-4D97-AF65-F5344CB8AC3E}">
        <p14:creationId xmlns:p14="http://schemas.microsoft.com/office/powerpoint/2010/main" val="425841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111FB-9A7E-4446-8843-5D76808E3123}" type="slidenum">
              <a:rPr lang="en-US" altLang="en-US"/>
              <a:pPr/>
              <a:t>5</a:t>
            </a:fld>
            <a:endParaRPr lang="en-US" altLang="en-US"/>
          </a:p>
        </p:txBody>
      </p:sp>
      <p:sp>
        <p:nvSpPr>
          <p:cNvPr id="2529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My work on palestinian, arabic mt and arabic hebrew mt</a:t>
            </a:r>
          </a:p>
          <a:p>
            <a:r>
              <a:rPr lang="en-US" altLang="en-US"/>
              <a:t>Highlight similarities and differences</a:t>
            </a:r>
          </a:p>
          <a:p>
            <a:r>
              <a:rPr lang="en-US" altLang="en-US"/>
              <a:t>A lot of similarities/differences not included</a:t>
            </a:r>
          </a:p>
        </p:txBody>
      </p:sp>
    </p:spTree>
    <p:extLst>
      <p:ext uri="{BB962C8B-B14F-4D97-AF65-F5344CB8AC3E}">
        <p14:creationId xmlns:p14="http://schemas.microsoft.com/office/powerpoint/2010/main" val="103454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5649C-7CD3-459D-AF56-3FCB66E7989F}" type="slidenum">
              <a:rPr lang="en-US" altLang="en-US"/>
              <a:pPr/>
              <a:t>10</a:t>
            </a:fld>
            <a:endParaRPr lang="en-US" altLang="en-US"/>
          </a:p>
        </p:txBody>
      </p:sp>
      <p:sp>
        <p:nvSpPr>
          <p:cNvPr id="2703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0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My work on palestinian, arabic mt and arabic hebrew mt</a:t>
            </a:r>
          </a:p>
          <a:p>
            <a:r>
              <a:rPr lang="en-US" altLang="en-US"/>
              <a:t>Highlight similarities and differences</a:t>
            </a:r>
          </a:p>
          <a:p>
            <a:r>
              <a:rPr lang="en-US" altLang="en-US"/>
              <a:t>A lot of similarities/differences not included</a:t>
            </a:r>
          </a:p>
        </p:txBody>
      </p:sp>
    </p:spTree>
    <p:extLst>
      <p:ext uri="{BB962C8B-B14F-4D97-AF65-F5344CB8AC3E}">
        <p14:creationId xmlns:p14="http://schemas.microsoft.com/office/powerpoint/2010/main" val="202456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9BAD2-A4F7-4DDA-A7CC-9E16FDC84047}" type="slidenum">
              <a:rPr lang="en-US" altLang="en-US"/>
              <a:pPr/>
              <a:t>11</a:t>
            </a:fld>
            <a:endParaRPr lang="en-US" altLang="en-US"/>
          </a:p>
        </p:txBody>
      </p:sp>
      <p:sp>
        <p:nvSpPr>
          <p:cNvPr id="1525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2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22" tIns="44961" rIns="89922" bIns="44961"/>
          <a:lstStyle/>
          <a:p>
            <a:r>
              <a:rPr lang="en-US" altLang="en-US"/>
              <a:t>Add line demarcation</a:t>
            </a:r>
          </a:p>
          <a:p>
            <a:endParaRPr lang="en-US" altLang="en-US"/>
          </a:p>
          <a:p>
            <a:endParaRPr lang="en-US" altLang="en-US"/>
          </a:p>
          <a:p>
            <a:r>
              <a:rPr lang="en-US" altLang="en-US"/>
              <a:t>I will be talking today about a new approach to MT that addresses the issue of resource asymmetry (or when resources on one side are less than other side)</a:t>
            </a:r>
          </a:p>
          <a:p>
            <a:r>
              <a:rPr lang="en-US" altLang="en-US"/>
              <a:t>The approach is called generation heavy MT..</a:t>
            </a:r>
          </a:p>
          <a:p>
            <a:r>
              <a:rPr lang="en-US" altLang="en-US"/>
              <a:t>The baisc intuition is…lang learning</a:t>
            </a:r>
          </a:p>
          <a:p>
            <a:r>
              <a:rPr lang="en-US" altLang="en-US"/>
              <a:t>Contributions of research include (in addition to approach (first bullet)</a:t>
            </a:r>
          </a:p>
          <a:p>
            <a:r>
              <a:rPr lang="en-US" altLang="en-US"/>
              <a:t>…tools.</a:t>
            </a:r>
          </a:p>
          <a:p>
            <a:r>
              <a:rPr lang="en-US" altLang="en-US"/>
              <a:t>System built </a:t>
            </a:r>
          </a:p>
          <a:p>
            <a:r>
              <a:rPr lang="en-US" altLang="en-US"/>
              <a:t>Eval of system</a:t>
            </a:r>
          </a:p>
          <a:p>
            <a:r>
              <a:rPr lang="en-US" altLang="en-US"/>
              <a:t>------</a:t>
            </a:r>
          </a:p>
          <a:p>
            <a:r>
              <a:rPr lang="en-US" altLang="en-US"/>
              <a:t>In MT , we talk about symmtry of resources…</a:t>
            </a:r>
          </a:p>
          <a:p>
            <a:r>
              <a:rPr lang="en-US" altLang="en-US"/>
              <a:t>(pyramid)</a:t>
            </a:r>
          </a:p>
          <a:p>
            <a:r>
              <a:rPr lang="en-US" altLang="en-US"/>
              <a:t>-&gt; the level of depth (wrds syntx lex prag.etc)</a:t>
            </a:r>
          </a:p>
          <a:p>
            <a:r>
              <a:rPr lang="en-US" altLang="en-US"/>
              <a:t>    </a:t>
            </a:r>
            <a:r>
              <a:rPr lang="en-US" altLang="en-US">
                <a:sym typeface="Wingdings" panose="05000000000000000000" pitchFamily="2" charset="2"/>
              </a:rPr>
              <a:t> divergences</a:t>
            </a:r>
          </a:p>
          <a:p>
            <a:r>
              <a:rPr lang="en-US" altLang="en-US">
                <a:sym typeface="Wingdings" panose="05000000000000000000" pitchFamily="2" charset="2"/>
              </a:rPr>
              <a:t>-&gt;goals :roibustness (implementational, genre), correctness( accuracy, fluency, clarity, grammaticality), retargetability, reusability </a:t>
            </a:r>
            <a:endParaRPr lang="en-US" altLang="en-US"/>
          </a:p>
          <a:p>
            <a:r>
              <a:rPr lang="en-US" altLang="en-US"/>
              <a:t>-&gt;approaches – symbolic</a:t>
            </a:r>
          </a:p>
          <a:p>
            <a:r>
              <a:rPr lang="en-US" altLang="en-US"/>
              <a:t>    -&gt; lcs, systran</a:t>
            </a:r>
          </a:p>
          <a:p>
            <a:r>
              <a:rPr lang="en-US" altLang="en-US"/>
              <a:t>-&gt; statistical approaches need it too(put waves…)</a:t>
            </a:r>
          </a:p>
          <a:p>
            <a:r>
              <a:rPr lang="en-US" altLang="en-US"/>
              <a:t>   ibm models</a:t>
            </a:r>
          </a:p>
          <a:p>
            <a:r>
              <a:rPr lang="en-US" altLang="en-US"/>
              <a:t>-&gt;hybrids</a:t>
            </a:r>
          </a:p>
          <a:p>
            <a:r>
              <a:rPr lang="en-US" altLang="en-US"/>
              <a:t>   -&gt; halogen+</a:t>
            </a:r>
          </a:p>
          <a:p>
            <a:endParaRPr lang="en-US" altLang="en-US"/>
          </a:p>
          <a:p>
            <a:r>
              <a:rPr lang="en-US" altLang="en-US"/>
              <a:t>….ghmt : asymmetry</a:t>
            </a:r>
          </a:p>
          <a:p>
            <a:r>
              <a:rPr lang="en-US" altLang="en-US"/>
              <a:t>Why parse,</a:t>
            </a:r>
          </a:p>
        </p:txBody>
      </p:sp>
    </p:spTree>
    <p:extLst>
      <p:ext uri="{BB962C8B-B14F-4D97-AF65-F5344CB8AC3E}">
        <p14:creationId xmlns:p14="http://schemas.microsoft.com/office/powerpoint/2010/main" val="59109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E8404-4EA6-4370-9CF4-CF9F97E4AA43}" type="slidenum">
              <a:rPr lang="en-US" altLang="en-US"/>
              <a:pPr/>
              <a:t>13</a:t>
            </a:fld>
            <a:endParaRPr lang="en-US" altLang="en-US"/>
          </a:p>
        </p:txBody>
      </p:sp>
      <p:sp>
        <p:nvSpPr>
          <p:cNvPr id="247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7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22" tIns="44961" rIns="89922" bIns="44961"/>
          <a:lstStyle/>
          <a:p>
            <a:r>
              <a:rPr lang="en-US" altLang="en-US"/>
              <a:t>Add line demarcation</a:t>
            </a:r>
          </a:p>
          <a:p>
            <a:endParaRPr lang="en-US" altLang="en-US"/>
          </a:p>
          <a:p>
            <a:endParaRPr lang="en-US" altLang="en-US"/>
          </a:p>
          <a:p>
            <a:r>
              <a:rPr lang="en-US" altLang="en-US"/>
              <a:t>I will be talking today about a new approach to MT that addresses the issue of resource asymmetry (or when resources on one side are less than other side)</a:t>
            </a:r>
          </a:p>
          <a:p>
            <a:r>
              <a:rPr lang="en-US" altLang="en-US"/>
              <a:t>The approach is called generation heavy MT..</a:t>
            </a:r>
          </a:p>
          <a:p>
            <a:r>
              <a:rPr lang="en-US" altLang="en-US"/>
              <a:t>The baisc intuition is…lang learning</a:t>
            </a:r>
          </a:p>
          <a:p>
            <a:r>
              <a:rPr lang="en-US" altLang="en-US"/>
              <a:t>Contributions of research include (in addition to approach (first bullet)</a:t>
            </a:r>
          </a:p>
          <a:p>
            <a:r>
              <a:rPr lang="en-US" altLang="en-US"/>
              <a:t>…tools.</a:t>
            </a:r>
          </a:p>
          <a:p>
            <a:r>
              <a:rPr lang="en-US" altLang="en-US"/>
              <a:t>System built </a:t>
            </a:r>
          </a:p>
          <a:p>
            <a:r>
              <a:rPr lang="en-US" altLang="en-US"/>
              <a:t>Eval of system</a:t>
            </a:r>
          </a:p>
          <a:p>
            <a:r>
              <a:rPr lang="en-US" altLang="en-US"/>
              <a:t>------</a:t>
            </a:r>
          </a:p>
          <a:p>
            <a:r>
              <a:rPr lang="en-US" altLang="en-US"/>
              <a:t>In MT , we talk about symmtry of resources…</a:t>
            </a:r>
          </a:p>
          <a:p>
            <a:r>
              <a:rPr lang="en-US" altLang="en-US"/>
              <a:t>(pyramid)</a:t>
            </a:r>
          </a:p>
          <a:p>
            <a:r>
              <a:rPr lang="en-US" altLang="en-US"/>
              <a:t>-&gt; the level of depth (wrds syntx lex prag.etc)</a:t>
            </a:r>
          </a:p>
          <a:p>
            <a:r>
              <a:rPr lang="en-US" altLang="en-US"/>
              <a:t>    </a:t>
            </a:r>
            <a:r>
              <a:rPr lang="en-US" altLang="en-US">
                <a:sym typeface="Wingdings" panose="05000000000000000000" pitchFamily="2" charset="2"/>
              </a:rPr>
              <a:t> divergences</a:t>
            </a:r>
          </a:p>
          <a:p>
            <a:r>
              <a:rPr lang="en-US" altLang="en-US">
                <a:sym typeface="Wingdings" panose="05000000000000000000" pitchFamily="2" charset="2"/>
              </a:rPr>
              <a:t>-&gt;goals :roibustness (implementational, genre), correctness( accuracy, fluency, clarity, grammaticality), retargetability, reusability </a:t>
            </a:r>
            <a:endParaRPr lang="en-US" altLang="en-US"/>
          </a:p>
          <a:p>
            <a:r>
              <a:rPr lang="en-US" altLang="en-US"/>
              <a:t>-&gt;approaches – symbolic</a:t>
            </a:r>
          </a:p>
          <a:p>
            <a:r>
              <a:rPr lang="en-US" altLang="en-US"/>
              <a:t>    -&gt; lcs, systran</a:t>
            </a:r>
          </a:p>
          <a:p>
            <a:r>
              <a:rPr lang="en-US" altLang="en-US"/>
              <a:t>-&gt; statistical approaches need it too(put waves…)</a:t>
            </a:r>
          </a:p>
          <a:p>
            <a:r>
              <a:rPr lang="en-US" altLang="en-US"/>
              <a:t>   ibm models</a:t>
            </a:r>
          </a:p>
          <a:p>
            <a:r>
              <a:rPr lang="en-US" altLang="en-US"/>
              <a:t>-&gt;hybrids</a:t>
            </a:r>
          </a:p>
          <a:p>
            <a:r>
              <a:rPr lang="en-US" altLang="en-US"/>
              <a:t>   -&gt; halogen+</a:t>
            </a:r>
          </a:p>
          <a:p>
            <a:endParaRPr lang="en-US" altLang="en-US"/>
          </a:p>
          <a:p>
            <a:r>
              <a:rPr lang="en-US" altLang="en-US"/>
              <a:t>….ghmt : asymmetry</a:t>
            </a:r>
          </a:p>
          <a:p>
            <a:r>
              <a:rPr lang="en-US" altLang="en-US"/>
              <a:t>Why parse,</a:t>
            </a:r>
          </a:p>
        </p:txBody>
      </p:sp>
    </p:spTree>
    <p:extLst>
      <p:ext uri="{BB962C8B-B14F-4D97-AF65-F5344CB8AC3E}">
        <p14:creationId xmlns:p14="http://schemas.microsoft.com/office/powerpoint/2010/main" val="1119748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2EC18-6894-41A8-A1C7-AC4B030B5906}" type="slidenum">
              <a:rPr lang="en-US" altLang="en-US"/>
              <a:pPr/>
              <a:t>14</a:t>
            </a:fld>
            <a:endParaRPr lang="en-US" altLang="en-US"/>
          </a:p>
        </p:txBody>
      </p:sp>
      <p:sp>
        <p:nvSpPr>
          <p:cNvPr id="2385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8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33" tIns="45716" rIns="91433" bIns="45716"/>
          <a:lstStyle/>
          <a:p>
            <a:r>
              <a:rPr lang="en-US" altLang="en-US"/>
              <a:t> </a:t>
            </a:r>
          </a:p>
          <a:p>
            <a:r>
              <a:rPr lang="en-US" altLang="en-US"/>
              <a:t>Go over each argument</a:t>
            </a:r>
          </a:p>
          <a:p>
            <a:endParaRPr lang="en-US" altLang="en-US"/>
          </a:p>
          <a:p>
            <a:r>
              <a:rPr lang="en-US" altLang="en-US"/>
              <a:t>Conflation Conditions</a:t>
            </a:r>
          </a:p>
          <a:p>
            <a:pPr lvl="1"/>
            <a:r>
              <a:rPr lang="en-US" altLang="en-US"/>
              <a:t>Existing Categorial Variation</a:t>
            </a:r>
          </a:p>
          <a:p>
            <a:pPr lvl="1"/>
            <a:r>
              <a:rPr lang="en-US" altLang="en-US"/>
              <a:t>Lexical Semantic Primitive Compatability</a:t>
            </a:r>
          </a:p>
          <a:p>
            <a:pPr lvl="1"/>
            <a:r>
              <a:rPr lang="en-US" altLang="en-US"/>
              <a:t>Thematic Consistency</a:t>
            </a:r>
          </a:p>
          <a:p>
            <a:endParaRPr lang="en-US" altLang="en-US"/>
          </a:p>
        </p:txBody>
      </p:sp>
    </p:spTree>
    <p:extLst>
      <p:ext uri="{BB962C8B-B14F-4D97-AF65-F5344CB8AC3E}">
        <p14:creationId xmlns:p14="http://schemas.microsoft.com/office/powerpoint/2010/main" val="82447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0BF81-F9EF-4145-95F8-49C658D54F50}" type="slidenum">
              <a:rPr lang="en-US" altLang="en-US"/>
              <a:pPr/>
              <a:t>15</a:t>
            </a:fld>
            <a:endParaRPr lang="en-US" altLang="en-US"/>
          </a:p>
        </p:txBody>
      </p:sp>
      <p:sp>
        <p:nvSpPr>
          <p:cNvPr id="2406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06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22" tIns="44961" rIns="89922" bIns="44961"/>
          <a:lstStyle/>
          <a:p>
            <a:r>
              <a:rPr lang="en-US" altLang="en-US"/>
              <a:t>Add line demarcation</a:t>
            </a:r>
          </a:p>
          <a:p>
            <a:endParaRPr lang="en-US" altLang="en-US"/>
          </a:p>
          <a:p>
            <a:endParaRPr lang="en-US" altLang="en-US"/>
          </a:p>
          <a:p>
            <a:r>
              <a:rPr lang="en-US" altLang="en-US"/>
              <a:t>I will be talking today about a new approach to MT that addresses the issue of resource asymmetry (or when resources on one side are less than other side)</a:t>
            </a:r>
          </a:p>
          <a:p>
            <a:r>
              <a:rPr lang="en-US" altLang="en-US"/>
              <a:t>The approach is called generation heavy MT..</a:t>
            </a:r>
          </a:p>
          <a:p>
            <a:r>
              <a:rPr lang="en-US" altLang="en-US"/>
              <a:t>The baisc intuition is…lang learning</a:t>
            </a:r>
          </a:p>
          <a:p>
            <a:r>
              <a:rPr lang="en-US" altLang="en-US"/>
              <a:t>Contributions of research include (in addition to approach (first bullet)</a:t>
            </a:r>
          </a:p>
          <a:p>
            <a:r>
              <a:rPr lang="en-US" altLang="en-US"/>
              <a:t>…tools.</a:t>
            </a:r>
          </a:p>
          <a:p>
            <a:r>
              <a:rPr lang="en-US" altLang="en-US"/>
              <a:t>System built </a:t>
            </a:r>
          </a:p>
          <a:p>
            <a:r>
              <a:rPr lang="en-US" altLang="en-US"/>
              <a:t>Eval of system</a:t>
            </a:r>
          </a:p>
          <a:p>
            <a:r>
              <a:rPr lang="en-US" altLang="en-US"/>
              <a:t>------</a:t>
            </a:r>
          </a:p>
          <a:p>
            <a:r>
              <a:rPr lang="en-US" altLang="en-US"/>
              <a:t>In MT , we talk about symmtry of resources…</a:t>
            </a:r>
          </a:p>
          <a:p>
            <a:r>
              <a:rPr lang="en-US" altLang="en-US"/>
              <a:t>(pyramid)</a:t>
            </a:r>
          </a:p>
          <a:p>
            <a:r>
              <a:rPr lang="en-US" altLang="en-US"/>
              <a:t>-&gt; the level of depth (wrds syntx lex prag.etc)</a:t>
            </a:r>
          </a:p>
          <a:p>
            <a:r>
              <a:rPr lang="en-US" altLang="en-US"/>
              <a:t>    </a:t>
            </a:r>
            <a:r>
              <a:rPr lang="en-US" altLang="en-US">
                <a:sym typeface="Wingdings" panose="05000000000000000000" pitchFamily="2" charset="2"/>
              </a:rPr>
              <a:t> divergences</a:t>
            </a:r>
          </a:p>
          <a:p>
            <a:r>
              <a:rPr lang="en-US" altLang="en-US">
                <a:sym typeface="Wingdings" panose="05000000000000000000" pitchFamily="2" charset="2"/>
              </a:rPr>
              <a:t>-&gt;goals :roibustness (implementational, genre), correctness( accuracy, fluency, clarity, grammaticality), retargetability, reusability </a:t>
            </a:r>
            <a:endParaRPr lang="en-US" altLang="en-US"/>
          </a:p>
          <a:p>
            <a:r>
              <a:rPr lang="en-US" altLang="en-US"/>
              <a:t>-&gt;approaches – symbolic</a:t>
            </a:r>
          </a:p>
          <a:p>
            <a:r>
              <a:rPr lang="en-US" altLang="en-US"/>
              <a:t>    -&gt; lcs, systran</a:t>
            </a:r>
          </a:p>
          <a:p>
            <a:r>
              <a:rPr lang="en-US" altLang="en-US"/>
              <a:t>-&gt; statistical approaches need it too(put waves…)</a:t>
            </a:r>
          </a:p>
          <a:p>
            <a:r>
              <a:rPr lang="en-US" altLang="en-US"/>
              <a:t>   ibm models</a:t>
            </a:r>
          </a:p>
          <a:p>
            <a:r>
              <a:rPr lang="en-US" altLang="en-US"/>
              <a:t>-&gt;hybrids</a:t>
            </a:r>
          </a:p>
          <a:p>
            <a:r>
              <a:rPr lang="en-US" altLang="en-US"/>
              <a:t>   -&gt; halogen+</a:t>
            </a:r>
          </a:p>
          <a:p>
            <a:endParaRPr lang="en-US" altLang="en-US"/>
          </a:p>
          <a:p>
            <a:r>
              <a:rPr lang="en-US" altLang="en-US"/>
              <a:t>….ghmt : asymmetry</a:t>
            </a:r>
          </a:p>
          <a:p>
            <a:r>
              <a:rPr lang="en-US" altLang="en-US"/>
              <a:t>Why parse,</a:t>
            </a:r>
          </a:p>
        </p:txBody>
      </p:sp>
    </p:spTree>
    <p:extLst>
      <p:ext uri="{BB962C8B-B14F-4D97-AF65-F5344CB8AC3E}">
        <p14:creationId xmlns:p14="http://schemas.microsoft.com/office/powerpoint/2010/main" val="1162584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556C5-A111-4E70-B2A6-AF9684F52674}" type="slidenum">
              <a:rPr lang="en-US" altLang="en-US"/>
              <a:pPr/>
              <a:t>16</a:t>
            </a:fld>
            <a:endParaRPr lang="en-US" altLang="en-US"/>
          </a:p>
        </p:txBody>
      </p:sp>
      <p:sp>
        <p:nvSpPr>
          <p:cNvPr id="1822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2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423356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BFBA5F4-660F-454B-9B7F-DBD31A49850C}" type="slidenum">
              <a:rPr lang="en-US" altLang="en-US"/>
              <a:pPr/>
              <a:t>‹#›</a:t>
            </a:fld>
            <a:endParaRPr lang="en-US" altLang="en-US"/>
          </a:p>
        </p:txBody>
      </p:sp>
    </p:spTree>
    <p:extLst>
      <p:ext uri="{BB962C8B-B14F-4D97-AF65-F5344CB8AC3E}">
        <p14:creationId xmlns:p14="http://schemas.microsoft.com/office/powerpoint/2010/main" val="112267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36C2298-B5EB-476A-B5BA-06C37DEB6073}" type="slidenum">
              <a:rPr lang="en-US" altLang="en-US"/>
              <a:pPr/>
              <a:t>‹#›</a:t>
            </a:fld>
            <a:endParaRPr lang="en-US" altLang="en-US"/>
          </a:p>
        </p:txBody>
      </p:sp>
    </p:spTree>
    <p:extLst>
      <p:ext uri="{BB962C8B-B14F-4D97-AF65-F5344CB8AC3E}">
        <p14:creationId xmlns:p14="http://schemas.microsoft.com/office/powerpoint/2010/main" val="402533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960552E-CAC8-436E-8B37-3AF928769330}" type="slidenum">
              <a:rPr lang="en-US" altLang="en-US"/>
              <a:pPr/>
              <a:t>‹#›</a:t>
            </a:fld>
            <a:endParaRPr lang="en-US" altLang="en-US"/>
          </a:p>
        </p:txBody>
      </p:sp>
    </p:spTree>
    <p:extLst>
      <p:ext uri="{BB962C8B-B14F-4D97-AF65-F5344CB8AC3E}">
        <p14:creationId xmlns:p14="http://schemas.microsoft.com/office/powerpoint/2010/main" val="401870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B8DDDA7-01E0-4DC6-940D-718115E2172A}" type="slidenum">
              <a:rPr lang="en-US" altLang="en-US"/>
              <a:pPr/>
              <a:t>‹#›</a:t>
            </a:fld>
            <a:endParaRPr lang="en-US" altLang="en-US"/>
          </a:p>
        </p:txBody>
      </p:sp>
    </p:spTree>
    <p:extLst>
      <p:ext uri="{BB962C8B-B14F-4D97-AF65-F5344CB8AC3E}">
        <p14:creationId xmlns:p14="http://schemas.microsoft.com/office/powerpoint/2010/main" val="124725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A0603A-1CE2-4933-8312-2CB1460EA94F}" type="slidenum">
              <a:rPr lang="en-US" altLang="en-US"/>
              <a:pPr/>
              <a:t>‹#›</a:t>
            </a:fld>
            <a:endParaRPr lang="en-US" altLang="en-US"/>
          </a:p>
        </p:txBody>
      </p:sp>
    </p:spTree>
    <p:extLst>
      <p:ext uri="{BB962C8B-B14F-4D97-AF65-F5344CB8AC3E}">
        <p14:creationId xmlns:p14="http://schemas.microsoft.com/office/powerpoint/2010/main" val="395501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F6BA577-C744-417C-972E-D3238ECAC920}" type="slidenum">
              <a:rPr lang="en-US" altLang="en-US"/>
              <a:pPr/>
              <a:t>‹#›</a:t>
            </a:fld>
            <a:endParaRPr lang="en-US" altLang="en-US"/>
          </a:p>
        </p:txBody>
      </p:sp>
    </p:spTree>
    <p:extLst>
      <p:ext uri="{BB962C8B-B14F-4D97-AF65-F5344CB8AC3E}">
        <p14:creationId xmlns:p14="http://schemas.microsoft.com/office/powerpoint/2010/main" val="191017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6E869006-0E9B-499F-BC93-7B988FBAE104}" type="slidenum">
              <a:rPr lang="en-US" altLang="en-US"/>
              <a:pPr/>
              <a:t>‹#›</a:t>
            </a:fld>
            <a:endParaRPr lang="en-US" altLang="en-US"/>
          </a:p>
        </p:txBody>
      </p:sp>
    </p:spTree>
    <p:extLst>
      <p:ext uri="{BB962C8B-B14F-4D97-AF65-F5344CB8AC3E}">
        <p14:creationId xmlns:p14="http://schemas.microsoft.com/office/powerpoint/2010/main" val="263152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0D3E00C-3897-46F5-A967-00CDEE3317AD}" type="slidenum">
              <a:rPr lang="en-US" altLang="en-US"/>
              <a:pPr/>
              <a:t>‹#›</a:t>
            </a:fld>
            <a:endParaRPr lang="en-US" altLang="en-US"/>
          </a:p>
        </p:txBody>
      </p:sp>
    </p:spTree>
    <p:extLst>
      <p:ext uri="{BB962C8B-B14F-4D97-AF65-F5344CB8AC3E}">
        <p14:creationId xmlns:p14="http://schemas.microsoft.com/office/powerpoint/2010/main" val="113776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FF856DD-F51A-4383-AE8E-9374B64D577D}" type="slidenum">
              <a:rPr lang="en-US" altLang="en-US"/>
              <a:pPr/>
              <a:t>‹#›</a:t>
            </a:fld>
            <a:endParaRPr lang="en-US" altLang="en-US"/>
          </a:p>
        </p:txBody>
      </p:sp>
    </p:spTree>
    <p:extLst>
      <p:ext uri="{BB962C8B-B14F-4D97-AF65-F5344CB8AC3E}">
        <p14:creationId xmlns:p14="http://schemas.microsoft.com/office/powerpoint/2010/main" val="367525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70E0ACC-17FB-4606-BEBE-4E72731023E0}" type="slidenum">
              <a:rPr lang="en-US" altLang="en-US"/>
              <a:pPr/>
              <a:t>‹#›</a:t>
            </a:fld>
            <a:endParaRPr lang="en-US" altLang="en-US"/>
          </a:p>
        </p:txBody>
      </p:sp>
    </p:spTree>
    <p:extLst>
      <p:ext uri="{BB962C8B-B14F-4D97-AF65-F5344CB8AC3E}">
        <p14:creationId xmlns:p14="http://schemas.microsoft.com/office/powerpoint/2010/main" val="11413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1B31FCC-587F-41E3-B0E6-D9BAA69C014D}" type="slidenum">
              <a:rPr lang="en-US" altLang="en-US"/>
              <a:pPr/>
              <a:t>‹#›</a:t>
            </a:fld>
            <a:endParaRPr lang="en-US" altLang="en-US"/>
          </a:p>
        </p:txBody>
      </p:sp>
    </p:spTree>
    <p:extLst>
      <p:ext uri="{BB962C8B-B14F-4D97-AF65-F5344CB8AC3E}">
        <p14:creationId xmlns:p14="http://schemas.microsoft.com/office/powerpoint/2010/main" val="133751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A17135E-7205-4B81-99AD-9787066DA63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zarhabash.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orldmapper.org/extraindex/text_languag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file:///C:/Documents%20and%20Settings/eric/Local%20Settings/Temp/accuracy-example.htm"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811" name="Picture 27" descr="babel-brueghel-1"/>
          <p:cNvPicPr>
            <a:picLocks noChangeAspect="1" noChangeArrowheads="1"/>
          </p:cNvPicPr>
          <p:nvPr/>
        </p:nvPicPr>
        <p:blipFill>
          <a:blip r:embed="rId2">
            <a:lum bright="60000" contrast="-50000"/>
            <a:extLst>
              <a:ext uri="{28A0092B-C50C-407E-A947-70E740481C1C}">
                <a14:useLocalDpi xmlns:a14="http://schemas.microsoft.com/office/drawing/2010/main" val="0"/>
              </a:ext>
            </a:extLst>
          </a:blip>
          <a:srcRect/>
          <a:stretch>
            <a:fillRect/>
          </a:stretch>
        </p:blipFill>
        <p:spPr bwMode="auto">
          <a:xfrm>
            <a:off x="-481013" y="-381000"/>
            <a:ext cx="10106026" cy="7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2286000"/>
            <a:ext cx="7772400" cy="1143000"/>
          </a:xfrm>
        </p:spPr>
        <p:txBody>
          <a:bodyPr anchor="ctr"/>
          <a:lstStyle/>
          <a:p>
            <a:r>
              <a:rPr lang="en-US" altLang="en-US" sz="4000"/>
              <a:t>Machine Translation:</a:t>
            </a:r>
            <a:br>
              <a:rPr lang="en-US" altLang="en-US" sz="4000"/>
            </a:br>
            <a:r>
              <a:rPr lang="en-US" altLang="en-US" sz="4000"/>
              <a:t>Challenges and Approaches</a:t>
            </a:r>
          </a:p>
        </p:txBody>
      </p:sp>
      <p:sp>
        <p:nvSpPr>
          <p:cNvPr id="2051" name="Rectangle 3"/>
          <p:cNvSpPr>
            <a:spLocks noGrp="1" noChangeArrowheads="1"/>
          </p:cNvSpPr>
          <p:nvPr>
            <p:ph type="subTitle" idx="1"/>
          </p:nvPr>
        </p:nvSpPr>
        <p:spPr>
          <a:xfrm>
            <a:off x="1371600" y="3886200"/>
            <a:ext cx="6400800" cy="1752600"/>
          </a:xfrm>
        </p:spPr>
        <p:txBody>
          <a:bodyPr/>
          <a:lstStyle/>
          <a:p>
            <a:r>
              <a:rPr lang="en-US" altLang="en-US" sz="3200" dirty="0"/>
              <a:t>Based on a talk by </a:t>
            </a:r>
            <a:r>
              <a:rPr lang="en-US" altLang="en-US" sz="3200" b="1" dirty="0"/>
              <a:t>Nizar </a:t>
            </a:r>
            <a:r>
              <a:rPr lang="en-US" altLang="en-US" sz="3200" b="1" dirty="0" err="1"/>
              <a:t>Habash</a:t>
            </a:r>
            <a:br>
              <a:rPr lang="en-US" altLang="en-US" sz="3200" b="1" dirty="0"/>
            </a:br>
            <a:r>
              <a:rPr lang="en-US" altLang="en-US" sz="3200" b="1" dirty="0">
                <a:hlinkClick r:id="rId3"/>
              </a:rPr>
              <a:t>http://www.nizarhabash.com/</a:t>
            </a:r>
            <a:endParaRPr lang="en-US" altLang="en-US" sz="3200" b="1" dirty="0"/>
          </a:p>
          <a:p>
            <a:r>
              <a:rPr lang="en-GB" dirty="0"/>
              <a:t>Professor of Computer Science, </a:t>
            </a:r>
          </a:p>
          <a:p>
            <a:r>
              <a:rPr lang="en-GB" dirty="0"/>
              <a:t>New York University Abu Dhabi</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en-US"/>
              <a:t>Road Map</a:t>
            </a:r>
          </a:p>
        </p:txBody>
      </p:sp>
      <p:sp>
        <p:nvSpPr>
          <p:cNvPr id="269315" name="Rectangle 3"/>
          <p:cNvSpPr>
            <a:spLocks noGrp="1" noChangeArrowheads="1"/>
          </p:cNvSpPr>
          <p:nvPr>
            <p:ph type="body" idx="1"/>
          </p:nvPr>
        </p:nvSpPr>
        <p:spPr/>
        <p:txBody>
          <a:bodyPr/>
          <a:lstStyle/>
          <a:p>
            <a:r>
              <a:rPr lang="en-US" altLang="en-US"/>
              <a:t>Multilingual Challenges for MT</a:t>
            </a:r>
          </a:p>
          <a:p>
            <a:r>
              <a:rPr lang="en-US" altLang="en-US">
                <a:solidFill>
                  <a:srgbClr val="FF0000"/>
                </a:solidFill>
              </a:rPr>
              <a:t>MT Approaches</a:t>
            </a:r>
          </a:p>
          <a:p>
            <a:r>
              <a:rPr lang="en-US" altLang="en-US"/>
              <a:t>MT Evaluation</a:t>
            </a:r>
            <a:endParaRPr lang="en-US" altLang="en-US">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b="1"/>
              <a:t>MT Approaches</a:t>
            </a:r>
            <a:br>
              <a:rPr lang="en-US" altLang="en-US"/>
            </a:br>
            <a:r>
              <a:rPr lang="en-US" altLang="en-US" sz="3600"/>
              <a:t>MT Pyramid</a:t>
            </a:r>
          </a:p>
        </p:txBody>
      </p:sp>
      <p:sp>
        <p:nvSpPr>
          <p:cNvPr id="151555" name="AutoShape 3"/>
          <p:cNvSpPr>
            <a:spLocks noChangeArrowheads="1"/>
          </p:cNvSpPr>
          <p:nvPr/>
        </p:nvSpPr>
        <p:spPr bwMode="auto">
          <a:xfrm>
            <a:off x="2362200" y="2362200"/>
            <a:ext cx="4724400" cy="3657600"/>
          </a:xfrm>
          <a:prstGeom prst="triangle">
            <a:avLst>
              <a:gd name="adj" fmla="val 50255"/>
            </a:avLst>
          </a:prstGeom>
          <a:solidFill>
            <a:schemeClr val="folHlink"/>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56" name="Text Box 4"/>
          <p:cNvSpPr txBox="1">
            <a:spLocks noChangeArrowheads="1"/>
          </p:cNvSpPr>
          <p:nvPr/>
        </p:nvSpPr>
        <p:spPr bwMode="auto">
          <a:xfrm>
            <a:off x="304800" y="5562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word</a:t>
            </a:r>
          </a:p>
        </p:txBody>
      </p:sp>
      <p:sp>
        <p:nvSpPr>
          <p:cNvPr id="151557" name="Text Box 5"/>
          <p:cNvSpPr txBox="1">
            <a:spLocks noChangeArrowheads="1"/>
          </p:cNvSpPr>
          <p:nvPr/>
        </p:nvSpPr>
        <p:spPr bwMode="auto">
          <a:xfrm>
            <a:off x="762000"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syntax</a:t>
            </a:r>
          </a:p>
        </p:txBody>
      </p:sp>
      <p:sp>
        <p:nvSpPr>
          <p:cNvPr id="151558" name="Text Box 6"/>
          <p:cNvSpPr txBox="1">
            <a:spLocks noChangeArrowheads="1"/>
          </p:cNvSpPr>
          <p:nvPr/>
        </p:nvSpPr>
        <p:spPr bwMode="auto">
          <a:xfrm>
            <a:off x="1219200" y="2438400"/>
            <a:ext cx="282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meaning</a:t>
            </a:r>
          </a:p>
        </p:txBody>
      </p:sp>
      <p:sp>
        <p:nvSpPr>
          <p:cNvPr id="151559" name="Text Box 7"/>
          <p:cNvSpPr txBox="1">
            <a:spLocks noChangeArrowheads="1"/>
          </p:cNvSpPr>
          <p:nvPr/>
        </p:nvSpPr>
        <p:spPr bwMode="auto">
          <a:xfrm>
            <a:off x="6169025" y="2438400"/>
            <a:ext cx="236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meaning</a:t>
            </a:r>
          </a:p>
        </p:txBody>
      </p:sp>
      <p:sp>
        <p:nvSpPr>
          <p:cNvPr id="151560" name="Text Box 8"/>
          <p:cNvSpPr txBox="1">
            <a:spLocks noChangeArrowheads="1"/>
          </p:cNvSpPr>
          <p:nvPr/>
        </p:nvSpPr>
        <p:spPr bwMode="auto">
          <a:xfrm>
            <a:off x="6550025"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syntax</a:t>
            </a:r>
          </a:p>
        </p:txBody>
      </p:sp>
      <p:sp>
        <p:nvSpPr>
          <p:cNvPr id="151561" name="Text Box 9"/>
          <p:cNvSpPr txBox="1">
            <a:spLocks noChangeArrowheads="1"/>
          </p:cNvSpPr>
          <p:nvPr/>
        </p:nvSpPr>
        <p:spPr bwMode="auto">
          <a:xfrm>
            <a:off x="7391400" y="5562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word</a:t>
            </a:r>
          </a:p>
        </p:txBody>
      </p:sp>
      <p:sp>
        <p:nvSpPr>
          <p:cNvPr id="151562" name="Text Box 10"/>
          <p:cNvSpPr txBox="1">
            <a:spLocks noChangeArrowheads="1"/>
          </p:cNvSpPr>
          <p:nvPr/>
        </p:nvSpPr>
        <p:spPr bwMode="auto">
          <a:xfrm>
            <a:off x="457200" y="6172200"/>
            <a:ext cx="1468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Analysis</a:t>
            </a:r>
          </a:p>
        </p:txBody>
      </p:sp>
      <p:sp>
        <p:nvSpPr>
          <p:cNvPr id="151563" name="Text Box 11"/>
          <p:cNvSpPr txBox="1">
            <a:spLocks noChangeArrowheads="1"/>
          </p:cNvSpPr>
          <p:nvPr/>
        </p:nvSpPr>
        <p:spPr bwMode="auto">
          <a:xfrm>
            <a:off x="7102475" y="6172200"/>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Generation</a:t>
            </a:r>
          </a:p>
        </p:txBody>
      </p:sp>
      <p:grpSp>
        <p:nvGrpSpPr>
          <p:cNvPr id="151568" name="Group 16"/>
          <p:cNvGrpSpPr>
            <a:grpSpLocks/>
          </p:cNvGrpSpPr>
          <p:nvPr/>
        </p:nvGrpSpPr>
        <p:grpSpPr bwMode="auto">
          <a:xfrm>
            <a:off x="2133600" y="5410200"/>
            <a:ext cx="5334000" cy="838200"/>
            <a:chOff x="576" y="1392"/>
            <a:chExt cx="3360" cy="528"/>
          </a:xfrm>
        </p:grpSpPr>
        <p:sp>
          <p:nvSpPr>
            <p:cNvPr id="151569" name="AutoShape 17"/>
            <p:cNvSpPr>
              <a:spLocks noChangeArrowheads="1"/>
            </p:cNvSpPr>
            <p:nvPr/>
          </p:nvSpPr>
          <p:spPr bwMode="auto">
            <a:xfrm>
              <a:off x="576" y="1392"/>
              <a:ext cx="3360" cy="528"/>
            </a:xfrm>
            <a:prstGeom prst="rightArrow">
              <a:avLst>
                <a:gd name="adj1" fmla="val 65148"/>
                <a:gd name="adj2" fmla="val 61545"/>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70" name="Text Box 18"/>
            <p:cNvSpPr txBox="1">
              <a:spLocks noChangeArrowheads="1"/>
            </p:cNvSpPr>
            <p:nvPr/>
          </p:nvSpPr>
          <p:spPr bwMode="auto">
            <a:xfrm>
              <a:off x="667" y="1497"/>
              <a:ext cx="2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Gisting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1568"/>
                                        </p:tgtEl>
                                        <p:attrNameLst>
                                          <p:attrName>style.visibility</p:attrName>
                                        </p:attrNameLst>
                                      </p:cBhvr>
                                      <p:to>
                                        <p:strVal val="visible"/>
                                      </p:to>
                                    </p:set>
                                    <p:animEffect transition="in" filter="dissolve">
                                      <p:cBhvr>
                                        <p:cTn id="7" dur="500"/>
                                        <p:tgtEl>
                                          <p:spTgt spid="151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8" name="Group 2"/>
          <p:cNvGrpSpPr>
            <a:grpSpLocks/>
          </p:cNvGrpSpPr>
          <p:nvPr/>
        </p:nvGrpSpPr>
        <p:grpSpPr bwMode="auto">
          <a:xfrm>
            <a:off x="990600" y="3276600"/>
            <a:ext cx="6705600" cy="533400"/>
            <a:chOff x="624" y="2064"/>
            <a:chExt cx="4224" cy="336"/>
          </a:xfrm>
        </p:grpSpPr>
        <p:sp>
          <p:nvSpPr>
            <p:cNvPr id="157699" name="Line 3"/>
            <p:cNvSpPr>
              <a:spLocks noChangeShapeType="1"/>
            </p:cNvSpPr>
            <p:nvPr/>
          </p:nvSpPr>
          <p:spPr bwMode="auto">
            <a:xfrm>
              <a:off x="624" y="2064"/>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0" name="Line 4"/>
            <p:cNvSpPr>
              <a:spLocks noChangeShapeType="1"/>
            </p:cNvSpPr>
            <p:nvPr/>
          </p:nvSpPr>
          <p:spPr bwMode="auto">
            <a:xfrm>
              <a:off x="864" y="2064"/>
              <a:ext cx="144"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1" name="Line 5"/>
            <p:cNvSpPr>
              <a:spLocks noChangeShapeType="1"/>
            </p:cNvSpPr>
            <p:nvPr/>
          </p:nvSpPr>
          <p:spPr bwMode="auto">
            <a:xfrm>
              <a:off x="1152" y="2064"/>
              <a:ext cx="192"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2" name="Line 6"/>
            <p:cNvSpPr>
              <a:spLocks noChangeShapeType="1"/>
            </p:cNvSpPr>
            <p:nvPr/>
          </p:nvSpPr>
          <p:spPr bwMode="auto">
            <a:xfrm>
              <a:off x="1440" y="2064"/>
              <a:ext cx="192"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3" name="Line 7"/>
            <p:cNvSpPr>
              <a:spLocks noChangeShapeType="1"/>
            </p:cNvSpPr>
            <p:nvPr/>
          </p:nvSpPr>
          <p:spPr bwMode="auto">
            <a:xfrm>
              <a:off x="1728" y="2064"/>
              <a:ext cx="24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4" name="Line 8"/>
            <p:cNvSpPr>
              <a:spLocks noChangeShapeType="1"/>
            </p:cNvSpPr>
            <p:nvPr/>
          </p:nvSpPr>
          <p:spPr bwMode="auto">
            <a:xfrm>
              <a:off x="2400" y="2064"/>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5" name="Line 9"/>
            <p:cNvSpPr>
              <a:spLocks noChangeShapeType="1"/>
            </p:cNvSpPr>
            <p:nvPr/>
          </p:nvSpPr>
          <p:spPr bwMode="auto">
            <a:xfrm>
              <a:off x="4032" y="2064"/>
              <a:ext cx="48"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6" name="Line 10"/>
            <p:cNvSpPr>
              <a:spLocks noChangeShapeType="1"/>
            </p:cNvSpPr>
            <p:nvPr/>
          </p:nvSpPr>
          <p:spPr bwMode="auto">
            <a:xfrm>
              <a:off x="3744" y="2064"/>
              <a:ext cx="48"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7" name="Line 11"/>
            <p:cNvSpPr>
              <a:spLocks noChangeShapeType="1"/>
            </p:cNvSpPr>
            <p:nvPr/>
          </p:nvSpPr>
          <p:spPr bwMode="auto">
            <a:xfrm>
              <a:off x="4368" y="2064"/>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8" name="Line 12"/>
            <p:cNvSpPr>
              <a:spLocks noChangeShapeType="1"/>
            </p:cNvSpPr>
            <p:nvPr/>
          </p:nvSpPr>
          <p:spPr bwMode="auto">
            <a:xfrm>
              <a:off x="4848" y="2064"/>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09" name="Line 13"/>
            <p:cNvSpPr>
              <a:spLocks noChangeShapeType="1"/>
            </p:cNvSpPr>
            <p:nvPr/>
          </p:nvSpPr>
          <p:spPr bwMode="auto">
            <a:xfrm>
              <a:off x="2880" y="2064"/>
              <a:ext cx="192"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10" name="Line 14"/>
            <p:cNvSpPr>
              <a:spLocks noChangeShapeType="1"/>
            </p:cNvSpPr>
            <p:nvPr/>
          </p:nvSpPr>
          <p:spPr bwMode="auto">
            <a:xfrm>
              <a:off x="3312" y="2064"/>
              <a:ext cx="192"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57711" name="Rectangle 15"/>
          <p:cNvSpPr>
            <a:spLocks noGrp="1" noChangeArrowheads="1"/>
          </p:cNvSpPr>
          <p:nvPr>
            <p:ph type="title"/>
          </p:nvPr>
        </p:nvSpPr>
        <p:spPr>
          <a:noFill/>
          <a:ln/>
        </p:spPr>
        <p:txBody>
          <a:bodyPr/>
          <a:lstStyle/>
          <a:p>
            <a:r>
              <a:rPr lang="en-US" altLang="en-US" b="1"/>
              <a:t>MT Approaches</a:t>
            </a:r>
            <a:br>
              <a:rPr lang="en-US" altLang="en-US"/>
            </a:br>
            <a:r>
              <a:rPr lang="en-US" altLang="en-US" sz="3600"/>
              <a:t>Gisting Example</a:t>
            </a:r>
          </a:p>
        </p:txBody>
      </p:sp>
      <p:sp>
        <p:nvSpPr>
          <p:cNvPr id="157712" name="Text Box 16"/>
          <p:cNvSpPr txBox="1">
            <a:spLocks noChangeArrowheads="1"/>
          </p:cNvSpPr>
          <p:nvPr/>
        </p:nvSpPr>
        <p:spPr bwMode="auto">
          <a:xfrm>
            <a:off x="0" y="29718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latin typeface="Tahoma" panose="020B0604030504040204" pitchFamily="34" charset="0"/>
              </a:rPr>
              <a:t>Sobre la base de dichas experiencias se estableció en 1988 una metodología. </a:t>
            </a:r>
          </a:p>
        </p:txBody>
      </p:sp>
      <p:sp>
        <p:nvSpPr>
          <p:cNvPr id="157713" name="Text Box 17"/>
          <p:cNvSpPr txBox="1">
            <a:spLocks noChangeArrowheads="1"/>
          </p:cNvSpPr>
          <p:nvPr/>
        </p:nvSpPr>
        <p:spPr bwMode="auto">
          <a:xfrm>
            <a:off x="0" y="3717925"/>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latin typeface="Tahoma" panose="020B0604030504040204" pitchFamily="34" charset="0"/>
              </a:rPr>
              <a:t>Envelope her basis out speak experiences them settle at 1988 one methodology.</a:t>
            </a:r>
            <a:r>
              <a:rPr lang="en-US" altLang="en-US" sz="2000">
                <a:latin typeface="Tahoma" panose="020B0604030504040204" pitchFamily="34" charset="0"/>
              </a:rPr>
              <a:t>  </a:t>
            </a:r>
          </a:p>
        </p:txBody>
      </p:sp>
      <p:sp>
        <p:nvSpPr>
          <p:cNvPr id="157714" name="Text Box 18"/>
          <p:cNvSpPr txBox="1">
            <a:spLocks noChangeArrowheads="1"/>
          </p:cNvSpPr>
          <p:nvPr/>
        </p:nvSpPr>
        <p:spPr bwMode="auto">
          <a:xfrm>
            <a:off x="0" y="45100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latin typeface="Tahoma" panose="020B0604030504040204" pitchFamily="34" charset="0"/>
              </a:rPr>
              <a:t>On the basis of these experiences, a methodology was arrived at in 1988.</a:t>
            </a:r>
          </a:p>
        </p:txBody>
      </p:sp>
      <p:grpSp>
        <p:nvGrpSpPr>
          <p:cNvPr id="157715" name="Group 19"/>
          <p:cNvGrpSpPr>
            <a:grpSpLocks/>
          </p:cNvGrpSpPr>
          <p:nvPr/>
        </p:nvGrpSpPr>
        <p:grpSpPr bwMode="auto">
          <a:xfrm>
            <a:off x="381000" y="3276600"/>
            <a:ext cx="8610600" cy="1371600"/>
            <a:chOff x="240" y="3264"/>
            <a:chExt cx="5424" cy="864"/>
          </a:xfrm>
        </p:grpSpPr>
        <p:sp>
          <p:nvSpPr>
            <p:cNvPr id="157716" name="Rectangle 20"/>
            <p:cNvSpPr>
              <a:spLocks noChangeArrowheads="1"/>
            </p:cNvSpPr>
            <p:nvPr/>
          </p:nvSpPr>
          <p:spPr bwMode="auto">
            <a:xfrm>
              <a:off x="240" y="3264"/>
              <a:ext cx="5424" cy="816"/>
            </a:xfrm>
            <a:prstGeom prst="rect">
              <a:avLst/>
            </a:prstGeom>
            <a:solidFill>
              <a:schemeClr val="bg1"/>
            </a:solidFill>
            <a:ln>
              <a:noFill/>
            </a:ln>
            <a:effectLst/>
            <a:extLs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17" name="Line 21"/>
            <p:cNvSpPr>
              <a:spLocks noChangeShapeType="1"/>
            </p:cNvSpPr>
            <p:nvPr/>
          </p:nvSpPr>
          <p:spPr bwMode="auto">
            <a:xfrm>
              <a:off x="624" y="3264"/>
              <a:ext cx="48"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18" name="Line 22"/>
            <p:cNvSpPr>
              <a:spLocks noChangeShapeType="1"/>
            </p:cNvSpPr>
            <p:nvPr/>
          </p:nvSpPr>
          <p:spPr bwMode="auto">
            <a:xfrm flipH="1">
              <a:off x="912" y="3264"/>
              <a:ext cx="48"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19" name="Line 23"/>
            <p:cNvSpPr>
              <a:spLocks noChangeShapeType="1"/>
            </p:cNvSpPr>
            <p:nvPr/>
          </p:nvSpPr>
          <p:spPr bwMode="auto">
            <a:xfrm>
              <a:off x="1152" y="3264"/>
              <a:ext cx="48"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0" name="Line 24"/>
            <p:cNvSpPr>
              <a:spLocks noChangeShapeType="1"/>
            </p:cNvSpPr>
            <p:nvPr/>
          </p:nvSpPr>
          <p:spPr bwMode="auto">
            <a:xfrm>
              <a:off x="1488" y="3264"/>
              <a:ext cx="48"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1" name="Line 25"/>
            <p:cNvSpPr>
              <a:spLocks noChangeShapeType="1"/>
            </p:cNvSpPr>
            <p:nvPr/>
          </p:nvSpPr>
          <p:spPr bwMode="auto">
            <a:xfrm flipH="1">
              <a:off x="1776" y="3264"/>
              <a:ext cx="1"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2" name="Line 26"/>
            <p:cNvSpPr>
              <a:spLocks noChangeShapeType="1"/>
            </p:cNvSpPr>
            <p:nvPr/>
          </p:nvSpPr>
          <p:spPr bwMode="auto">
            <a:xfrm>
              <a:off x="2400" y="3312"/>
              <a:ext cx="1" cy="7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3" name="Line 27"/>
            <p:cNvSpPr>
              <a:spLocks noChangeShapeType="1"/>
            </p:cNvSpPr>
            <p:nvPr/>
          </p:nvSpPr>
          <p:spPr bwMode="auto">
            <a:xfrm>
              <a:off x="2880" y="3264"/>
              <a:ext cx="775"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4" name="Line 28"/>
            <p:cNvSpPr>
              <a:spLocks noChangeShapeType="1"/>
            </p:cNvSpPr>
            <p:nvPr/>
          </p:nvSpPr>
          <p:spPr bwMode="auto">
            <a:xfrm>
              <a:off x="2880" y="3264"/>
              <a:ext cx="1840"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5" name="Line 29"/>
            <p:cNvSpPr>
              <a:spLocks noChangeShapeType="1"/>
            </p:cNvSpPr>
            <p:nvPr/>
          </p:nvSpPr>
          <p:spPr bwMode="auto">
            <a:xfrm flipV="1">
              <a:off x="3792" y="4080"/>
              <a:ext cx="92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6" name="Line 30"/>
            <p:cNvSpPr>
              <a:spLocks noChangeShapeType="1"/>
            </p:cNvSpPr>
            <p:nvPr/>
          </p:nvSpPr>
          <p:spPr bwMode="auto">
            <a:xfrm>
              <a:off x="3840" y="3264"/>
              <a:ext cx="969"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7" name="Line 31"/>
            <p:cNvSpPr>
              <a:spLocks noChangeShapeType="1"/>
            </p:cNvSpPr>
            <p:nvPr/>
          </p:nvSpPr>
          <p:spPr bwMode="auto">
            <a:xfrm>
              <a:off x="4176" y="3264"/>
              <a:ext cx="872" cy="7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8" name="Line 32"/>
            <p:cNvSpPr>
              <a:spLocks noChangeShapeType="1"/>
            </p:cNvSpPr>
            <p:nvPr/>
          </p:nvSpPr>
          <p:spPr bwMode="auto">
            <a:xfrm>
              <a:off x="3648" y="3264"/>
              <a:ext cx="145"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29" name="Line 33"/>
            <p:cNvSpPr>
              <a:spLocks noChangeShapeType="1"/>
            </p:cNvSpPr>
            <p:nvPr/>
          </p:nvSpPr>
          <p:spPr bwMode="auto">
            <a:xfrm flipH="1">
              <a:off x="2832" y="3264"/>
              <a:ext cx="1598" cy="8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7730" name="Line 34"/>
            <p:cNvSpPr>
              <a:spLocks noChangeShapeType="1"/>
            </p:cNvSpPr>
            <p:nvPr/>
          </p:nvSpPr>
          <p:spPr bwMode="auto">
            <a:xfrm flipH="1">
              <a:off x="3408" y="3264"/>
              <a:ext cx="1598" cy="8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7712"/>
                                        </p:tgtEl>
                                        <p:attrNameLst>
                                          <p:attrName>style.visibility</p:attrName>
                                        </p:attrNameLst>
                                      </p:cBhvr>
                                      <p:to>
                                        <p:strVal val="visible"/>
                                      </p:to>
                                    </p:set>
                                    <p:anim calcmode="lin" valueType="num">
                                      <p:cBhvr additive="base">
                                        <p:cTn id="7" dur="500" fill="hold"/>
                                        <p:tgtEl>
                                          <p:spTgt spid="157712"/>
                                        </p:tgtEl>
                                        <p:attrNameLst>
                                          <p:attrName>ppt_x</p:attrName>
                                        </p:attrNameLst>
                                      </p:cBhvr>
                                      <p:tavLst>
                                        <p:tav tm="0">
                                          <p:val>
                                            <p:strVal val="0-#ppt_w/2"/>
                                          </p:val>
                                        </p:tav>
                                        <p:tav tm="100000">
                                          <p:val>
                                            <p:strVal val="#ppt_x"/>
                                          </p:val>
                                        </p:tav>
                                      </p:tavLst>
                                    </p:anim>
                                    <p:anim calcmode="lin" valueType="num">
                                      <p:cBhvr additive="base">
                                        <p:cTn id="8" dur="500" fill="hold"/>
                                        <p:tgtEl>
                                          <p:spTgt spid="1577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13"/>
                                        </p:tgtEl>
                                        <p:attrNameLst>
                                          <p:attrName>style.visibility</p:attrName>
                                        </p:attrNameLst>
                                      </p:cBhvr>
                                      <p:to>
                                        <p:strVal val="visible"/>
                                      </p:to>
                                    </p:set>
                                    <p:anim calcmode="lin" valueType="num">
                                      <p:cBhvr additive="base">
                                        <p:cTn id="13" dur="500" fill="hold"/>
                                        <p:tgtEl>
                                          <p:spTgt spid="157713"/>
                                        </p:tgtEl>
                                        <p:attrNameLst>
                                          <p:attrName>ppt_x</p:attrName>
                                        </p:attrNameLst>
                                      </p:cBhvr>
                                      <p:tavLst>
                                        <p:tav tm="0">
                                          <p:val>
                                            <p:strVal val="#ppt_x"/>
                                          </p:val>
                                        </p:tav>
                                        <p:tav tm="100000">
                                          <p:val>
                                            <p:strVal val="#ppt_x"/>
                                          </p:val>
                                        </p:tav>
                                      </p:tavLst>
                                    </p:anim>
                                    <p:anim calcmode="lin" valueType="num">
                                      <p:cBhvr additive="base">
                                        <p:cTn id="14" dur="500" fill="hold"/>
                                        <p:tgtEl>
                                          <p:spTgt spid="157713"/>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157698"/>
                                        </p:tgtEl>
                                        <p:attrNameLst>
                                          <p:attrName>style.visibility</p:attrName>
                                        </p:attrNameLst>
                                      </p:cBhvr>
                                      <p:to>
                                        <p:strVal val="visible"/>
                                      </p:to>
                                    </p:set>
                                    <p:animEffect transition="in" filter="dissolve">
                                      <p:cBhvr>
                                        <p:cTn id="18" dur="500"/>
                                        <p:tgtEl>
                                          <p:spTgt spid="1576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7714"/>
                                        </p:tgtEl>
                                        <p:attrNameLst>
                                          <p:attrName>style.visibility</p:attrName>
                                        </p:attrNameLst>
                                      </p:cBhvr>
                                      <p:to>
                                        <p:strVal val="visible"/>
                                      </p:to>
                                    </p:set>
                                    <p:anim calcmode="lin" valueType="num">
                                      <p:cBhvr additive="base">
                                        <p:cTn id="23" dur="500" fill="hold"/>
                                        <p:tgtEl>
                                          <p:spTgt spid="157714"/>
                                        </p:tgtEl>
                                        <p:attrNameLst>
                                          <p:attrName>ppt_x</p:attrName>
                                        </p:attrNameLst>
                                      </p:cBhvr>
                                      <p:tavLst>
                                        <p:tav tm="0">
                                          <p:val>
                                            <p:strVal val="#ppt_x"/>
                                          </p:val>
                                        </p:tav>
                                        <p:tav tm="100000">
                                          <p:val>
                                            <p:strVal val="#ppt_x"/>
                                          </p:val>
                                        </p:tav>
                                      </p:tavLst>
                                    </p:anim>
                                    <p:anim calcmode="lin" valueType="num">
                                      <p:cBhvr additive="base">
                                        <p:cTn id="24" dur="500" fill="hold"/>
                                        <p:tgtEl>
                                          <p:spTgt spid="15771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57715"/>
                                        </p:tgtEl>
                                        <p:attrNameLst>
                                          <p:attrName>style.visibility</p:attrName>
                                        </p:attrNameLst>
                                      </p:cBhvr>
                                      <p:to>
                                        <p:strVal val="visible"/>
                                      </p:to>
                                    </p:set>
                                    <p:animEffect transition="in" filter="dissolve">
                                      <p:cBhvr>
                                        <p:cTn id="29" dur="500"/>
                                        <p:tgtEl>
                                          <p:spTgt spid="157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2" grpId="0" autoUpdateAnimBg="0"/>
      <p:bldP spid="157713" grpId="0" autoUpdateAnimBg="0"/>
      <p:bldP spid="1577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en-US" b="1"/>
              <a:t>MT Approaches</a:t>
            </a:r>
            <a:br>
              <a:rPr lang="en-US" altLang="en-US"/>
            </a:br>
            <a:r>
              <a:rPr lang="en-US" altLang="en-US" sz="3600"/>
              <a:t>MT Pyramid</a:t>
            </a:r>
          </a:p>
        </p:txBody>
      </p:sp>
      <p:sp>
        <p:nvSpPr>
          <p:cNvPr id="246787" name="AutoShape 3"/>
          <p:cNvSpPr>
            <a:spLocks noChangeArrowheads="1"/>
          </p:cNvSpPr>
          <p:nvPr/>
        </p:nvSpPr>
        <p:spPr bwMode="auto">
          <a:xfrm>
            <a:off x="2362200" y="2362200"/>
            <a:ext cx="4724400" cy="3657600"/>
          </a:xfrm>
          <a:prstGeom prst="triangle">
            <a:avLst>
              <a:gd name="adj" fmla="val 50255"/>
            </a:avLst>
          </a:prstGeom>
          <a:solidFill>
            <a:schemeClr val="folHlink"/>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788" name="Text Box 4"/>
          <p:cNvSpPr txBox="1">
            <a:spLocks noChangeArrowheads="1"/>
          </p:cNvSpPr>
          <p:nvPr/>
        </p:nvSpPr>
        <p:spPr bwMode="auto">
          <a:xfrm>
            <a:off x="304800" y="5562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word</a:t>
            </a:r>
          </a:p>
        </p:txBody>
      </p:sp>
      <p:sp>
        <p:nvSpPr>
          <p:cNvPr id="246789" name="Text Box 5"/>
          <p:cNvSpPr txBox="1">
            <a:spLocks noChangeArrowheads="1"/>
          </p:cNvSpPr>
          <p:nvPr/>
        </p:nvSpPr>
        <p:spPr bwMode="auto">
          <a:xfrm>
            <a:off x="762000"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syntax</a:t>
            </a:r>
          </a:p>
        </p:txBody>
      </p:sp>
      <p:sp>
        <p:nvSpPr>
          <p:cNvPr id="246790" name="Text Box 6"/>
          <p:cNvSpPr txBox="1">
            <a:spLocks noChangeArrowheads="1"/>
          </p:cNvSpPr>
          <p:nvPr/>
        </p:nvSpPr>
        <p:spPr bwMode="auto">
          <a:xfrm>
            <a:off x="1219200" y="2438400"/>
            <a:ext cx="282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meaning</a:t>
            </a:r>
          </a:p>
        </p:txBody>
      </p:sp>
      <p:sp>
        <p:nvSpPr>
          <p:cNvPr id="246791" name="Text Box 7"/>
          <p:cNvSpPr txBox="1">
            <a:spLocks noChangeArrowheads="1"/>
          </p:cNvSpPr>
          <p:nvPr/>
        </p:nvSpPr>
        <p:spPr bwMode="auto">
          <a:xfrm>
            <a:off x="6169025" y="2438400"/>
            <a:ext cx="236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meaning</a:t>
            </a:r>
          </a:p>
        </p:txBody>
      </p:sp>
      <p:sp>
        <p:nvSpPr>
          <p:cNvPr id="246792" name="Text Box 8"/>
          <p:cNvSpPr txBox="1">
            <a:spLocks noChangeArrowheads="1"/>
          </p:cNvSpPr>
          <p:nvPr/>
        </p:nvSpPr>
        <p:spPr bwMode="auto">
          <a:xfrm>
            <a:off x="6550025"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syntax</a:t>
            </a:r>
          </a:p>
        </p:txBody>
      </p:sp>
      <p:sp>
        <p:nvSpPr>
          <p:cNvPr id="246793" name="Text Box 9"/>
          <p:cNvSpPr txBox="1">
            <a:spLocks noChangeArrowheads="1"/>
          </p:cNvSpPr>
          <p:nvPr/>
        </p:nvSpPr>
        <p:spPr bwMode="auto">
          <a:xfrm>
            <a:off x="7391400" y="5562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word</a:t>
            </a:r>
          </a:p>
        </p:txBody>
      </p:sp>
      <p:sp>
        <p:nvSpPr>
          <p:cNvPr id="246794" name="Text Box 10"/>
          <p:cNvSpPr txBox="1">
            <a:spLocks noChangeArrowheads="1"/>
          </p:cNvSpPr>
          <p:nvPr/>
        </p:nvSpPr>
        <p:spPr bwMode="auto">
          <a:xfrm>
            <a:off x="457200" y="6172200"/>
            <a:ext cx="1468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Analysis</a:t>
            </a:r>
          </a:p>
        </p:txBody>
      </p:sp>
      <p:sp>
        <p:nvSpPr>
          <p:cNvPr id="246795" name="Text Box 11"/>
          <p:cNvSpPr txBox="1">
            <a:spLocks noChangeArrowheads="1"/>
          </p:cNvSpPr>
          <p:nvPr/>
        </p:nvSpPr>
        <p:spPr bwMode="auto">
          <a:xfrm>
            <a:off x="7102475" y="6172200"/>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Generation</a:t>
            </a:r>
          </a:p>
        </p:txBody>
      </p:sp>
      <p:grpSp>
        <p:nvGrpSpPr>
          <p:cNvPr id="246800" name="Group 16"/>
          <p:cNvGrpSpPr>
            <a:grpSpLocks/>
          </p:cNvGrpSpPr>
          <p:nvPr/>
        </p:nvGrpSpPr>
        <p:grpSpPr bwMode="auto">
          <a:xfrm>
            <a:off x="2133600" y="5410200"/>
            <a:ext cx="5334000" cy="838200"/>
            <a:chOff x="576" y="1392"/>
            <a:chExt cx="3360" cy="528"/>
          </a:xfrm>
        </p:grpSpPr>
        <p:sp>
          <p:nvSpPr>
            <p:cNvPr id="246801" name="AutoShape 17"/>
            <p:cNvSpPr>
              <a:spLocks noChangeArrowheads="1"/>
            </p:cNvSpPr>
            <p:nvPr/>
          </p:nvSpPr>
          <p:spPr bwMode="auto">
            <a:xfrm>
              <a:off x="576" y="1392"/>
              <a:ext cx="3360" cy="528"/>
            </a:xfrm>
            <a:prstGeom prst="rightArrow">
              <a:avLst>
                <a:gd name="adj1" fmla="val 65148"/>
                <a:gd name="adj2" fmla="val 61545"/>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02" name="Text Box 18"/>
            <p:cNvSpPr txBox="1">
              <a:spLocks noChangeArrowheads="1"/>
            </p:cNvSpPr>
            <p:nvPr/>
          </p:nvSpPr>
          <p:spPr bwMode="auto">
            <a:xfrm>
              <a:off x="667" y="1497"/>
              <a:ext cx="2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Gisting</a:t>
              </a:r>
            </a:p>
          </p:txBody>
        </p:sp>
      </p:grpSp>
      <p:grpSp>
        <p:nvGrpSpPr>
          <p:cNvPr id="246810" name="Group 26"/>
          <p:cNvGrpSpPr>
            <a:grpSpLocks/>
          </p:cNvGrpSpPr>
          <p:nvPr/>
        </p:nvGrpSpPr>
        <p:grpSpPr bwMode="auto">
          <a:xfrm>
            <a:off x="1295400" y="3657600"/>
            <a:ext cx="6629400" cy="1371600"/>
            <a:chOff x="816" y="2304"/>
            <a:chExt cx="4176" cy="864"/>
          </a:xfrm>
        </p:grpSpPr>
        <p:grpSp>
          <p:nvGrpSpPr>
            <p:cNvPr id="246803" name="Group 19"/>
            <p:cNvGrpSpPr>
              <a:grpSpLocks/>
            </p:cNvGrpSpPr>
            <p:nvPr/>
          </p:nvGrpSpPr>
          <p:grpSpPr bwMode="auto">
            <a:xfrm>
              <a:off x="1728" y="2304"/>
              <a:ext cx="2448" cy="528"/>
              <a:chOff x="1488" y="1392"/>
              <a:chExt cx="2448" cy="528"/>
            </a:xfrm>
          </p:grpSpPr>
          <p:sp>
            <p:nvSpPr>
              <p:cNvPr id="246804" name="AutoShape 20"/>
              <p:cNvSpPr>
                <a:spLocks noChangeArrowheads="1"/>
              </p:cNvSpPr>
              <p:nvPr/>
            </p:nvSpPr>
            <p:spPr bwMode="auto">
              <a:xfrm>
                <a:off x="1488" y="1392"/>
                <a:ext cx="2448" cy="528"/>
              </a:xfrm>
              <a:prstGeom prst="rightArrow">
                <a:avLst>
                  <a:gd name="adj1" fmla="val 58333"/>
                  <a:gd name="adj2" fmla="val 61926"/>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05" name="Text Box 21"/>
              <p:cNvSpPr txBox="1">
                <a:spLocks noChangeArrowheads="1"/>
              </p:cNvSpPr>
              <p:nvPr/>
            </p:nvSpPr>
            <p:spPr bwMode="auto">
              <a:xfrm>
                <a:off x="1554" y="1497"/>
                <a:ext cx="2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Transfer</a:t>
                </a:r>
              </a:p>
            </p:txBody>
          </p:sp>
        </p:grpSp>
        <p:sp>
          <p:nvSpPr>
            <p:cNvPr id="246807" name="AutoShape 23"/>
            <p:cNvSpPr>
              <a:spLocks noChangeArrowheads="1"/>
            </p:cNvSpPr>
            <p:nvPr/>
          </p:nvSpPr>
          <p:spPr bwMode="auto">
            <a:xfrm rot="-2732207">
              <a:off x="816" y="2928"/>
              <a:ext cx="240" cy="24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09" name="AutoShape 25"/>
            <p:cNvSpPr>
              <a:spLocks noChangeArrowheads="1"/>
            </p:cNvSpPr>
            <p:nvPr/>
          </p:nvSpPr>
          <p:spPr bwMode="auto">
            <a:xfrm rot="3635293">
              <a:off x="4752" y="2928"/>
              <a:ext cx="240" cy="24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810"/>
                                        </p:tgtEl>
                                        <p:attrNameLst>
                                          <p:attrName>style.visibility</p:attrName>
                                        </p:attrNameLst>
                                      </p:cBhvr>
                                      <p:to>
                                        <p:strVal val="visible"/>
                                      </p:to>
                                    </p:set>
                                    <p:animEffect transition="in" filter="dissolve">
                                      <p:cBhvr>
                                        <p:cTn id="7" dur="500"/>
                                        <p:tgtEl>
                                          <p:spTgt spid="24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sz="3600" b="1"/>
              <a:t>MT Approaches</a:t>
            </a:r>
            <a:br>
              <a:rPr lang="en-US" altLang="en-US" sz="3600" b="1"/>
            </a:br>
            <a:r>
              <a:rPr lang="en-US" altLang="en-US" sz="3600" i="1"/>
              <a:t>Transfer Example</a:t>
            </a:r>
          </a:p>
        </p:txBody>
      </p:sp>
      <p:sp>
        <p:nvSpPr>
          <p:cNvPr id="237571" name="Rectangle 3"/>
          <p:cNvSpPr>
            <a:spLocks noGrp="1" noChangeArrowheads="1"/>
          </p:cNvSpPr>
          <p:nvPr>
            <p:ph type="body" idx="1"/>
          </p:nvPr>
        </p:nvSpPr>
        <p:spPr>
          <a:xfrm>
            <a:off x="457200" y="1981200"/>
            <a:ext cx="8305800" cy="4419600"/>
          </a:xfrm>
        </p:spPr>
        <p:txBody>
          <a:bodyPr/>
          <a:lstStyle/>
          <a:p>
            <a:r>
              <a:rPr lang="en-US" altLang="en-US"/>
              <a:t>Transfer Lexicon </a:t>
            </a:r>
          </a:p>
          <a:p>
            <a:pPr lvl="1"/>
            <a:r>
              <a:rPr lang="en-US" altLang="en-US"/>
              <a:t>Map SL structure to TL structure</a:t>
            </a:r>
          </a:p>
          <a:p>
            <a:pPr>
              <a:buFontTx/>
              <a:buNone/>
            </a:pPr>
            <a:endParaRPr lang="en-US" altLang="en-US" sz="2000">
              <a:latin typeface="Courier New" panose="02070309020205020404" pitchFamily="49" charset="0"/>
            </a:endParaRPr>
          </a:p>
        </p:txBody>
      </p:sp>
      <p:sp>
        <p:nvSpPr>
          <p:cNvPr id="237600" name="Text Box 32"/>
          <p:cNvSpPr txBox="1">
            <a:spLocks noChangeArrowheads="1"/>
          </p:cNvSpPr>
          <p:nvPr/>
        </p:nvSpPr>
        <p:spPr bwMode="auto">
          <a:xfrm>
            <a:off x="4267200" y="41910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400" b="1">
                <a:sym typeface="Wingdings" panose="05000000000000000000" pitchFamily="2" charset="2"/>
              </a:rPr>
              <a:t></a:t>
            </a:r>
            <a:endParaRPr lang="en-US" altLang="en-US" sz="4400" b="1"/>
          </a:p>
        </p:txBody>
      </p:sp>
      <p:sp>
        <p:nvSpPr>
          <p:cNvPr id="237602" name="AutoShape 34"/>
          <p:cNvSpPr>
            <a:spLocks noChangeArrowheads="1"/>
          </p:cNvSpPr>
          <p:nvPr/>
        </p:nvSpPr>
        <p:spPr bwMode="auto">
          <a:xfrm>
            <a:off x="1752600" y="3505200"/>
            <a:ext cx="1066800" cy="533400"/>
          </a:xfrm>
          <a:prstGeom prst="roundRect">
            <a:avLst>
              <a:gd name="adj" fmla="val 16667"/>
            </a:avLst>
          </a:prstGeom>
          <a:noFill/>
          <a:ln w="15875">
            <a:solidFill>
              <a:schemeClr val="accent2"/>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03" name="Text Box 35"/>
          <p:cNvSpPr txBox="1">
            <a:spLocks noChangeArrowheads="1"/>
          </p:cNvSpPr>
          <p:nvPr/>
        </p:nvSpPr>
        <p:spPr bwMode="auto">
          <a:xfrm>
            <a:off x="1828800" y="3505200"/>
            <a:ext cx="914400" cy="457200"/>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accent2"/>
                </a:solidFill>
              </a:rPr>
              <a:t>poner</a:t>
            </a:r>
          </a:p>
        </p:txBody>
      </p:sp>
      <p:sp>
        <p:nvSpPr>
          <p:cNvPr id="237604" name="AutoShape 36"/>
          <p:cNvSpPr>
            <a:spLocks noChangeArrowheads="1"/>
          </p:cNvSpPr>
          <p:nvPr/>
        </p:nvSpPr>
        <p:spPr bwMode="auto">
          <a:xfrm>
            <a:off x="457200" y="4419600"/>
            <a:ext cx="838200" cy="533400"/>
          </a:xfrm>
          <a:prstGeom prst="roundRect">
            <a:avLst>
              <a:gd name="adj" fmla="val 16667"/>
            </a:avLst>
          </a:prstGeom>
          <a:noFill/>
          <a:ln w="15875">
            <a:solidFill>
              <a:schemeClr val="accent2"/>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05" name="Text Box 37"/>
          <p:cNvSpPr txBox="1">
            <a:spLocks noChangeArrowheads="1"/>
          </p:cNvSpPr>
          <p:nvPr/>
        </p:nvSpPr>
        <p:spPr bwMode="auto">
          <a:xfrm>
            <a:off x="457200" y="4495800"/>
            <a:ext cx="838200" cy="39687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accent2"/>
                </a:solidFill>
              </a:rPr>
              <a:t>X</a:t>
            </a:r>
          </a:p>
        </p:txBody>
      </p:sp>
      <p:sp>
        <p:nvSpPr>
          <p:cNvPr id="237606" name="AutoShape 38"/>
          <p:cNvSpPr>
            <a:spLocks noChangeArrowheads="1"/>
          </p:cNvSpPr>
          <p:nvPr/>
        </p:nvSpPr>
        <p:spPr bwMode="auto">
          <a:xfrm>
            <a:off x="1447800" y="4419600"/>
            <a:ext cx="1676400" cy="533400"/>
          </a:xfrm>
          <a:prstGeom prst="roundRect">
            <a:avLst>
              <a:gd name="adj" fmla="val 16667"/>
            </a:avLst>
          </a:prstGeom>
          <a:noFill/>
          <a:ln w="15875">
            <a:solidFill>
              <a:schemeClr val="accent2"/>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07" name="Text Box 39"/>
          <p:cNvSpPr txBox="1">
            <a:spLocks noChangeArrowheads="1"/>
          </p:cNvSpPr>
          <p:nvPr/>
        </p:nvSpPr>
        <p:spPr bwMode="auto">
          <a:xfrm>
            <a:off x="1587500" y="4478338"/>
            <a:ext cx="1397000" cy="39687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accent2"/>
                </a:solidFill>
              </a:rPr>
              <a:t>mantequilla</a:t>
            </a:r>
          </a:p>
        </p:txBody>
      </p:sp>
      <p:sp>
        <p:nvSpPr>
          <p:cNvPr id="237608" name="AutoShape 40"/>
          <p:cNvSpPr>
            <a:spLocks noChangeArrowheads="1"/>
          </p:cNvSpPr>
          <p:nvPr/>
        </p:nvSpPr>
        <p:spPr bwMode="auto">
          <a:xfrm>
            <a:off x="3276600" y="4419600"/>
            <a:ext cx="609600" cy="533400"/>
          </a:xfrm>
          <a:prstGeom prst="roundRect">
            <a:avLst>
              <a:gd name="adj" fmla="val 16667"/>
            </a:avLst>
          </a:prstGeom>
          <a:noFill/>
          <a:ln w="15875">
            <a:solidFill>
              <a:schemeClr val="accent2"/>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09" name="Text Box 41"/>
          <p:cNvSpPr txBox="1">
            <a:spLocks noChangeArrowheads="1"/>
          </p:cNvSpPr>
          <p:nvPr/>
        </p:nvSpPr>
        <p:spPr bwMode="auto">
          <a:xfrm>
            <a:off x="3327400" y="4478338"/>
            <a:ext cx="508000" cy="457200"/>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accent2"/>
                </a:solidFill>
              </a:rPr>
              <a:t>en</a:t>
            </a:r>
          </a:p>
        </p:txBody>
      </p:sp>
      <p:cxnSp>
        <p:nvCxnSpPr>
          <p:cNvPr id="237610" name="AutoShape 42"/>
          <p:cNvCxnSpPr>
            <a:cxnSpLocks noChangeShapeType="1"/>
            <a:stCxn id="237602" idx="2"/>
            <a:endCxn id="237604" idx="0"/>
          </p:cNvCxnSpPr>
          <p:nvPr/>
        </p:nvCxnSpPr>
        <p:spPr bwMode="auto">
          <a:xfrm flipH="1">
            <a:off x="876300" y="4046538"/>
            <a:ext cx="1409700" cy="365125"/>
          </a:xfrm>
          <a:prstGeom prst="straightConnector1">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611" name="AutoShape 43"/>
          <p:cNvCxnSpPr>
            <a:cxnSpLocks noChangeShapeType="1"/>
            <a:stCxn id="237614" idx="0"/>
            <a:endCxn id="237608" idx="2"/>
          </p:cNvCxnSpPr>
          <p:nvPr/>
        </p:nvCxnSpPr>
        <p:spPr bwMode="auto">
          <a:xfrm flipV="1">
            <a:off x="3581400" y="4960938"/>
            <a:ext cx="0" cy="365125"/>
          </a:xfrm>
          <a:prstGeom prst="straightConnector1">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612" name="AutoShape 44"/>
          <p:cNvCxnSpPr>
            <a:cxnSpLocks noChangeShapeType="1"/>
            <a:stCxn id="237602" idx="2"/>
            <a:endCxn id="237606" idx="0"/>
          </p:cNvCxnSpPr>
          <p:nvPr/>
        </p:nvCxnSpPr>
        <p:spPr bwMode="auto">
          <a:xfrm>
            <a:off x="2286000" y="4046538"/>
            <a:ext cx="0" cy="365125"/>
          </a:xfrm>
          <a:prstGeom prst="straightConnector1">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613" name="AutoShape 45"/>
          <p:cNvCxnSpPr>
            <a:cxnSpLocks noChangeShapeType="1"/>
            <a:stCxn id="237602" idx="2"/>
            <a:endCxn id="237608" idx="0"/>
          </p:cNvCxnSpPr>
          <p:nvPr/>
        </p:nvCxnSpPr>
        <p:spPr bwMode="auto">
          <a:xfrm>
            <a:off x="2286000" y="4046538"/>
            <a:ext cx="1295400" cy="365125"/>
          </a:xfrm>
          <a:prstGeom prst="straightConnector1">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7614" name="AutoShape 46"/>
          <p:cNvSpPr>
            <a:spLocks noChangeArrowheads="1"/>
          </p:cNvSpPr>
          <p:nvPr/>
        </p:nvSpPr>
        <p:spPr bwMode="auto">
          <a:xfrm>
            <a:off x="3124200" y="5334000"/>
            <a:ext cx="914400" cy="533400"/>
          </a:xfrm>
          <a:prstGeom prst="roundRect">
            <a:avLst>
              <a:gd name="adj" fmla="val 16667"/>
            </a:avLst>
          </a:prstGeom>
          <a:noFill/>
          <a:ln w="15875">
            <a:solidFill>
              <a:schemeClr val="accent2"/>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15" name="Text Box 47"/>
          <p:cNvSpPr txBox="1">
            <a:spLocks noChangeArrowheads="1"/>
          </p:cNvSpPr>
          <p:nvPr/>
        </p:nvSpPr>
        <p:spPr bwMode="auto">
          <a:xfrm>
            <a:off x="3200400" y="5392738"/>
            <a:ext cx="762000" cy="457200"/>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accent2"/>
                </a:solidFill>
              </a:rPr>
              <a:t>Y</a:t>
            </a:r>
          </a:p>
        </p:txBody>
      </p:sp>
      <p:sp>
        <p:nvSpPr>
          <p:cNvPr id="237616" name="Text Box 48"/>
          <p:cNvSpPr txBox="1">
            <a:spLocks noChangeArrowheads="1"/>
          </p:cNvSpPr>
          <p:nvPr/>
        </p:nvSpPr>
        <p:spPr bwMode="auto">
          <a:xfrm>
            <a:off x="2209800" y="4114800"/>
            <a:ext cx="552450" cy="366713"/>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a:solidFill>
                  <a:schemeClr val="accent2"/>
                </a:solidFill>
              </a:rPr>
              <a:t>:obj</a:t>
            </a:r>
          </a:p>
        </p:txBody>
      </p:sp>
      <p:sp>
        <p:nvSpPr>
          <p:cNvPr id="237617" name="Text Box 49"/>
          <p:cNvSpPr txBox="1">
            <a:spLocks noChangeArrowheads="1"/>
          </p:cNvSpPr>
          <p:nvPr/>
        </p:nvSpPr>
        <p:spPr bwMode="auto">
          <a:xfrm>
            <a:off x="2965450" y="3886200"/>
            <a:ext cx="666750" cy="366713"/>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a:solidFill>
                  <a:schemeClr val="accent2"/>
                </a:solidFill>
              </a:rPr>
              <a:t>:mod</a:t>
            </a:r>
          </a:p>
        </p:txBody>
      </p:sp>
      <p:sp>
        <p:nvSpPr>
          <p:cNvPr id="237618" name="Text Box 50"/>
          <p:cNvSpPr txBox="1">
            <a:spLocks noChangeArrowheads="1"/>
          </p:cNvSpPr>
          <p:nvPr/>
        </p:nvSpPr>
        <p:spPr bwMode="auto">
          <a:xfrm>
            <a:off x="946150" y="3886200"/>
            <a:ext cx="654050" cy="366713"/>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a:solidFill>
                  <a:schemeClr val="accent2"/>
                </a:solidFill>
              </a:rPr>
              <a:t>:subj</a:t>
            </a:r>
          </a:p>
        </p:txBody>
      </p:sp>
      <p:sp>
        <p:nvSpPr>
          <p:cNvPr id="237619" name="Text Box 51"/>
          <p:cNvSpPr txBox="1">
            <a:spLocks noChangeArrowheads="1"/>
          </p:cNvSpPr>
          <p:nvPr/>
        </p:nvSpPr>
        <p:spPr bwMode="auto">
          <a:xfrm>
            <a:off x="3657600" y="4953000"/>
            <a:ext cx="552450" cy="366713"/>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a:solidFill>
                  <a:schemeClr val="accent2"/>
                </a:solidFill>
              </a:rPr>
              <a:t>:obj</a:t>
            </a:r>
          </a:p>
        </p:txBody>
      </p:sp>
      <p:grpSp>
        <p:nvGrpSpPr>
          <p:cNvPr id="237620" name="Group 52"/>
          <p:cNvGrpSpPr>
            <a:grpSpLocks/>
          </p:cNvGrpSpPr>
          <p:nvPr/>
        </p:nvGrpSpPr>
        <p:grpSpPr bwMode="auto">
          <a:xfrm>
            <a:off x="5562600" y="3657600"/>
            <a:ext cx="2133600" cy="1524000"/>
            <a:chOff x="1680" y="3264"/>
            <a:chExt cx="1104" cy="682"/>
          </a:xfrm>
        </p:grpSpPr>
        <p:sp>
          <p:nvSpPr>
            <p:cNvPr id="237621" name="AutoShape 53"/>
            <p:cNvSpPr>
              <a:spLocks noChangeArrowheads="1"/>
            </p:cNvSpPr>
            <p:nvPr/>
          </p:nvSpPr>
          <p:spPr bwMode="auto">
            <a:xfrm>
              <a:off x="1968" y="3264"/>
              <a:ext cx="565" cy="249"/>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22" name="Text Box 54"/>
            <p:cNvSpPr txBox="1">
              <a:spLocks noChangeArrowheads="1"/>
            </p:cNvSpPr>
            <p:nvPr/>
          </p:nvSpPr>
          <p:spPr bwMode="auto">
            <a:xfrm>
              <a:off x="2009" y="3264"/>
              <a:ext cx="485" cy="20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F0000"/>
                  </a:solidFill>
                </a:rPr>
                <a:t>butter</a:t>
              </a:r>
            </a:p>
          </p:txBody>
        </p:sp>
        <p:sp>
          <p:nvSpPr>
            <p:cNvPr id="237623" name="AutoShape 55"/>
            <p:cNvSpPr>
              <a:spLocks noChangeArrowheads="1"/>
            </p:cNvSpPr>
            <p:nvPr/>
          </p:nvSpPr>
          <p:spPr bwMode="auto">
            <a:xfrm>
              <a:off x="1680" y="3691"/>
              <a:ext cx="444" cy="25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24" name="Text Box 56"/>
            <p:cNvSpPr txBox="1">
              <a:spLocks noChangeArrowheads="1"/>
            </p:cNvSpPr>
            <p:nvPr/>
          </p:nvSpPr>
          <p:spPr bwMode="auto">
            <a:xfrm>
              <a:off x="1680" y="3727"/>
              <a:ext cx="444" cy="178"/>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FF0000"/>
                  </a:solidFill>
                </a:rPr>
                <a:t>X</a:t>
              </a:r>
            </a:p>
          </p:txBody>
        </p:sp>
        <p:sp>
          <p:nvSpPr>
            <p:cNvPr id="237625" name="AutoShape 57"/>
            <p:cNvSpPr>
              <a:spLocks noChangeArrowheads="1"/>
            </p:cNvSpPr>
            <p:nvPr/>
          </p:nvSpPr>
          <p:spPr bwMode="auto">
            <a:xfrm>
              <a:off x="2208" y="3696"/>
              <a:ext cx="576" cy="25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7626" name="Text Box 58"/>
            <p:cNvSpPr txBox="1">
              <a:spLocks noChangeArrowheads="1"/>
            </p:cNvSpPr>
            <p:nvPr/>
          </p:nvSpPr>
          <p:spPr bwMode="auto">
            <a:xfrm>
              <a:off x="2278" y="3719"/>
              <a:ext cx="458" cy="177"/>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FF0000"/>
                  </a:solidFill>
                </a:rPr>
                <a:t>Y</a:t>
              </a:r>
            </a:p>
          </p:txBody>
        </p:sp>
        <p:cxnSp>
          <p:nvCxnSpPr>
            <p:cNvPr id="237627" name="AutoShape 59"/>
            <p:cNvCxnSpPr>
              <a:cxnSpLocks noChangeShapeType="1"/>
              <a:stCxn id="237621" idx="2"/>
              <a:endCxn id="237623" idx="0"/>
            </p:cNvCxnSpPr>
            <p:nvPr/>
          </p:nvCxnSpPr>
          <p:spPr bwMode="auto">
            <a:xfrm flipH="1">
              <a:off x="1902" y="3518"/>
              <a:ext cx="349" cy="168"/>
            </a:xfrm>
            <a:prstGeom prst="straightConnector1">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628" name="AutoShape 60"/>
            <p:cNvCxnSpPr>
              <a:cxnSpLocks noChangeShapeType="1"/>
              <a:stCxn id="237621" idx="2"/>
              <a:endCxn id="237625" idx="0"/>
            </p:cNvCxnSpPr>
            <p:nvPr/>
          </p:nvCxnSpPr>
          <p:spPr bwMode="auto">
            <a:xfrm>
              <a:off x="2251" y="3518"/>
              <a:ext cx="245" cy="173"/>
            </a:xfrm>
            <a:prstGeom prst="straightConnector1">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7629" name="Text Box 61"/>
          <p:cNvSpPr txBox="1">
            <a:spLocks noChangeArrowheads="1"/>
          </p:cNvSpPr>
          <p:nvPr/>
        </p:nvSpPr>
        <p:spPr bwMode="auto">
          <a:xfrm>
            <a:off x="5410200" y="4191000"/>
            <a:ext cx="654050" cy="366713"/>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a:solidFill>
                  <a:srgbClr val="FF0000"/>
                </a:solidFill>
              </a:rPr>
              <a:t>:subj</a:t>
            </a:r>
          </a:p>
        </p:txBody>
      </p:sp>
      <p:sp>
        <p:nvSpPr>
          <p:cNvPr id="237630" name="Text Box 62"/>
          <p:cNvSpPr txBox="1">
            <a:spLocks noChangeArrowheads="1"/>
          </p:cNvSpPr>
          <p:nvPr/>
        </p:nvSpPr>
        <p:spPr bwMode="auto">
          <a:xfrm>
            <a:off x="7086600" y="4191000"/>
            <a:ext cx="552450" cy="366713"/>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158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a:solidFill>
                  <a:srgbClr val="FF0000"/>
                </a:solidFill>
              </a:rPr>
              <a:t>:obj</a:t>
            </a:r>
          </a:p>
        </p:txBody>
      </p:sp>
      <p:sp>
        <p:nvSpPr>
          <p:cNvPr id="237631" name="Text Box 63"/>
          <p:cNvSpPr txBox="1">
            <a:spLocks noChangeArrowheads="1"/>
          </p:cNvSpPr>
          <p:nvPr/>
        </p:nvSpPr>
        <p:spPr bwMode="auto">
          <a:xfrm>
            <a:off x="533400" y="6019800"/>
            <a:ext cx="322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a:t>
            </a:r>
            <a:r>
              <a:rPr lang="en-US" altLang="en-US">
                <a:solidFill>
                  <a:schemeClr val="accent2"/>
                </a:solidFill>
              </a:rPr>
              <a:t>puso mantequilla en</a:t>
            </a:r>
            <a:r>
              <a:rPr lang="en-US" altLang="en-US"/>
              <a:t> Y</a:t>
            </a:r>
          </a:p>
        </p:txBody>
      </p:sp>
      <p:sp>
        <p:nvSpPr>
          <p:cNvPr id="237632" name="Text Box 64"/>
          <p:cNvSpPr txBox="1">
            <a:spLocks noChangeArrowheads="1"/>
          </p:cNvSpPr>
          <p:nvPr/>
        </p:nvSpPr>
        <p:spPr bwMode="auto">
          <a:xfrm>
            <a:off x="5692775" y="6019800"/>
            <a:ext cx="177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a:t>
            </a:r>
            <a:r>
              <a:rPr lang="en-US" altLang="en-US">
                <a:solidFill>
                  <a:srgbClr val="FF0000"/>
                </a:solidFill>
              </a:rPr>
              <a:t>buttered</a:t>
            </a:r>
            <a:r>
              <a:rPr lang="en-US" altLang="en-US"/>
              <a:t> 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en-US" b="1"/>
              <a:t>MT Approaches</a:t>
            </a:r>
            <a:br>
              <a:rPr lang="en-US" altLang="en-US"/>
            </a:br>
            <a:r>
              <a:rPr lang="en-US" altLang="en-US" sz="3600"/>
              <a:t>MT Pyramid</a:t>
            </a:r>
          </a:p>
        </p:txBody>
      </p:sp>
      <p:sp>
        <p:nvSpPr>
          <p:cNvPr id="239619" name="AutoShape 3"/>
          <p:cNvSpPr>
            <a:spLocks noChangeArrowheads="1"/>
          </p:cNvSpPr>
          <p:nvPr/>
        </p:nvSpPr>
        <p:spPr bwMode="auto">
          <a:xfrm>
            <a:off x="2362200" y="2362200"/>
            <a:ext cx="4724400" cy="3657600"/>
          </a:xfrm>
          <a:prstGeom prst="triangle">
            <a:avLst>
              <a:gd name="adj" fmla="val 50255"/>
            </a:avLst>
          </a:prstGeom>
          <a:solidFill>
            <a:schemeClr val="folHlink"/>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9620" name="Text Box 4"/>
          <p:cNvSpPr txBox="1">
            <a:spLocks noChangeArrowheads="1"/>
          </p:cNvSpPr>
          <p:nvPr/>
        </p:nvSpPr>
        <p:spPr bwMode="auto">
          <a:xfrm>
            <a:off x="304800" y="5562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word</a:t>
            </a:r>
          </a:p>
        </p:txBody>
      </p:sp>
      <p:sp>
        <p:nvSpPr>
          <p:cNvPr id="239621" name="Text Box 5"/>
          <p:cNvSpPr txBox="1">
            <a:spLocks noChangeArrowheads="1"/>
          </p:cNvSpPr>
          <p:nvPr/>
        </p:nvSpPr>
        <p:spPr bwMode="auto">
          <a:xfrm>
            <a:off x="762000"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syntax</a:t>
            </a:r>
          </a:p>
        </p:txBody>
      </p:sp>
      <p:sp>
        <p:nvSpPr>
          <p:cNvPr id="239622" name="Text Box 6"/>
          <p:cNvSpPr txBox="1">
            <a:spLocks noChangeArrowheads="1"/>
          </p:cNvSpPr>
          <p:nvPr/>
        </p:nvSpPr>
        <p:spPr bwMode="auto">
          <a:xfrm>
            <a:off x="1219200" y="2438400"/>
            <a:ext cx="282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meaning</a:t>
            </a:r>
          </a:p>
        </p:txBody>
      </p:sp>
      <p:sp>
        <p:nvSpPr>
          <p:cNvPr id="239623" name="Text Box 7"/>
          <p:cNvSpPr txBox="1">
            <a:spLocks noChangeArrowheads="1"/>
          </p:cNvSpPr>
          <p:nvPr/>
        </p:nvSpPr>
        <p:spPr bwMode="auto">
          <a:xfrm>
            <a:off x="6169025" y="2438400"/>
            <a:ext cx="236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meaning</a:t>
            </a:r>
          </a:p>
        </p:txBody>
      </p:sp>
      <p:sp>
        <p:nvSpPr>
          <p:cNvPr id="239624" name="Text Box 8"/>
          <p:cNvSpPr txBox="1">
            <a:spLocks noChangeArrowheads="1"/>
          </p:cNvSpPr>
          <p:nvPr/>
        </p:nvSpPr>
        <p:spPr bwMode="auto">
          <a:xfrm>
            <a:off x="6550025"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syntax</a:t>
            </a:r>
          </a:p>
        </p:txBody>
      </p:sp>
      <p:sp>
        <p:nvSpPr>
          <p:cNvPr id="239625" name="Text Box 9"/>
          <p:cNvSpPr txBox="1">
            <a:spLocks noChangeArrowheads="1"/>
          </p:cNvSpPr>
          <p:nvPr/>
        </p:nvSpPr>
        <p:spPr bwMode="auto">
          <a:xfrm>
            <a:off x="7391400" y="5562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word</a:t>
            </a:r>
          </a:p>
        </p:txBody>
      </p:sp>
      <p:sp>
        <p:nvSpPr>
          <p:cNvPr id="239626" name="Text Box 10"/>
          <p:cNvSpPr txBox="1">
            <a:spLocks noChangeArrowheads="1"/>
          </p:cNvSpPr>
          <p:nvPr/>
        </p:nvSpPr>
        <p:spPr bwMode="auto">
          <a:xfrm>
            <a:off x="457200" y="6172200"/>
            <a:ext cx="1468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Analysis</a:t>
            </a:r>
          </a:p>
        </p:txBody>
      </p:sp>
      <p:sp>
        <p:nvSpPr>
          <p:cNvPr id="239627" name="Text Box 11"/>
          <p:cNvSpPr txBox="1">
            <a:spLocks noChangeArrowheads="1"/>
          </p:cNvSpPr>
          <p:nvPr/>
        </p:nvSpPr>
        <p:spPr bwMode="auto">
          <a:xfrm>
            <a:off x="7102475" y="6172200"/>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Generation</a:t>
            </a:r>
          </a:p>
        </p:txBody>
      </p:sp>
      <p:grpSp>
        <p:nvGrpSpPr>
          <p:cNvPr id="239632" name="Group 16"/>
          <p:cNvGrpSpPr>
            <a:grpSpLocks/>
          </p:cNvGrpSpPr>
          <p:nvPr/>
        </p:nvGrpSpPr>
        <p:grpSpPr bwMode="auto">
          <a:xfrm>
            <a:off x="2133600" y="5410200"/>
            <a:ext cx="5334000" cy="838200"/>
            <a:chOff x="576" y="1392"/>
            <a:chExt cx="3360" cy="528"/>
          </a:xfrm>
        </p:grpSpPr>
        <p:sp>
          <p:nvSpPr>
            <p:cNvPr id="239633" name="AutoShape 17"/>
            <p:cNvSpPr>
              <a:spLocks noChangeArrowheads="1"/>
            </p:cNvSpPr>
            <p:nvPr/>
          </p:nvSpPr>
          <p:spPr bwMode="auto">
            <a:xfrm>
              <a:off x="576" y="1392"/>
              <a:ext cx="3360" cy="528"/>
            </a:xfrm>
            <a:prstGeom prst="rightArrow">
              <a:avLst>
                <a:gd name="adj1" fmla="val 65148"/>
                <a:gd name="adj2" fmla="val 61545"/>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9634" name="Text Box 18"/>
            <p:cNvSpPr txBox="1">
              <a:spLocks noChangeArrowheads="1"/>
            </p:cNvSpPr>
            <p:nvPr/>
          </p:nvSpPr>
          <p:spPr bwMode="auto">
            <a:xfrm>
              <a:off x="667" y="1497"/>
              <a:ext cx="2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Gisting</a:t>
              </a:r>
            </a:p>
          </p:txBody>
        </p:sp>
      </p:grpSp>
      <p:grpSp>
        <p:nvGrpSpPr>
          <p:cNvPr id="239635" name="Group 19"/>
          <p:cNvGrpSpPr>
            <a:grpSpLocks/>
          </p:cNvGrpSpPr>
          <p:nvPr/>
        </p:nvGrpSpPr>
        <p:grpSpPr bwMode="auto">
          <a:xfrm>
            <a:off x="2743200" y="3657600"/>
            <a:ext cx="3886200" cy="838200"/>
            <a:chOff x="1488" y="1392"/>
            <a:chExt cx="2448" cy="528"/>
          </a:xfrm>
        </p:grpSpPr>
        <p:sp>
          <p:nvSpPr>
            <p:cNvPr id="239636" name="AutoShape 20"/>
            <p:cNvSpPr>
              <a:spLocks noChangeArrowheads="1"/>
            </p:cNvSpPr>
            <p:nvPr/>
          </p:nvSpPr>
          <p:spPr bwMode="auto">
            <a:xfrm>
              <a:off x="1488" y="1392"/>
              <a:ext cx="2448" cy="528"/>
            </a:xfrm>
            <a:prstGeom prst="rightArrow">
              <a:avLst>
                <a:gd name="adj1" fmla="val 58333"/>
                <a:gd name="adj2" fmla="val 61926"/>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9637" name="Text Box 21"/>
            <p:cNvSpPr txBox="1">
              <a:spLocks noChangeArrowheads="1"/>
            </p:cNvSpPr>
            <p:nvPr/>
          </p:nvSpPr>
          <p:spPr bwMode="auto">
            <a:xfrm>
              <a:off x="1554" y="1497"/>
              <a:ext cx="2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Transfer</a:t>
              </a:r>
            </a:p>
          </p:txBody>
        </p:sp>
      </p:grpSp>
      <p:sp>
        <p:nvSpPr>
          <p:cNvPr id="239639" name="AutoShape 23"/>
          <p:cNvSpPr>
            <a:spLocks noChangeArrowheads="1"/>
          </p:cNvSpPr>
          <p:nvPr/>
        </p:nvSpPr>
        <p:spPr bwMode="auto">
          <a:xfrm rot="-2732207">
            <a:off x="1295400" y="46482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39642" name="Group 26"/>
          <p:cNvGrpSpPr>
            <a:grpSpLocks/>
          </p:cNvGrpSpPr>
          <p:nvPr/>
        </p:nvGrpSpPr>
        <p:grpSpPr bwMode="auto">
          <a:xfrm>
            <a:off x="1828800" y="2209800"/>
            <a:ext cx="5638800" cy="1447800"/>
            <a:chOff x="1152" y="1392"/>
            <a:chExt cx="3552" cy="912"/>
          </a:xfrm>
        </p:grpSpPr>
        <p:grpSp>
          <p:nvGrpSpPr>
            <p:cNvPr id="239629" name="Group 13"/>
            <p:cNvGrpSpPr>
              <a:grpSpLocks/>
            </p:cNvGrpSpPr>
            <p:nvPr/>
          </p:nvGrpSpPr>
          <p:grpSpPr bwMode="auto">
            <a:xfrm>
              <a:off x="2160" y="1392"/>
              <a:ext cx="1776" cy="528"/>
              <a:chOff x="2160" y="1392"/>
              <a:chExt cx="1776" cy="528"/>
            </a:xfrm>
          </p:grpSpPr>
          <p:sp>
            <p:nvSpPr>
              <p:cNvPr id="239630" name="AutoShape 14"/>
              <p:cNvSpPr>
                <a:spLocks noChangeArrowheads="1"/>
              </p:cNvSpPr>
              <p:nvPr/>
            </p:nvSpPr>
            <p:spPr bwMode="auto">
              <a:xfrm>
                <a:off x="2160" y="1392"/>
                <a:ext cx="1776" cy="528"/>
              </a:xfrm>
              <a:prstGeom prst="rightArrow">
                <a:avLst>
                  <a:gd name="adj1" fmla="val 60602"/>
                  <a:gd name="adj2" fmla="val 61371"/>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9631" name="Text Box 15"/>
              <p:cNvSpPr txBox="1">
                <a:spLocks noChangeArrowheads="1"/>
              </p:cNvSpPr>
              <p:nvPr/>
            </p:nvSpPr>
            <p:spPr bwMode="auto">
              <a:xfrm>
                <a:off x="2208" y="1497"/>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Interlingua</a:t>
                </a:r>
              </a:p>
            </p:txBody>
          </p:sp>
        </p:grpSp>
        <p:sp>
          <p:nvSpPr>
            <p:cNvPr id="239638" name="AutoShape 22"/>
            <p:cNvSpPr>
              <a:spLocks noChangeArrowheads="1"/>
            </p:cNvSpPr>
            <p:nvPr/>
          </p:nvSpPr>
          <p:spPr bwMode="auto">
            <a:xfrm rot="-2732207">
              <a:off x="1152" y="2016"/>
              <a:ext cx="240" cy="24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9640" name="AutoShape 24"/>
            <p:cNvSpPr>
              <a:spLocks noChangeArrowheads="1"/>
            </p:cNvSpPr>
            <p:nvPr/>
          </p:nvSpPr>
          <p:spPr bwMode="auto">
            <a:xfrm rot="3635293">
              <a:off x="4464" y="2064"/>
              <a:ext cx="240" cy="24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39641" name="AutoShape 25"/>
          <p:cNvSpPr>
            <a:spLocks noChangeArrowheads="1"/>
          </p:cNvSpPr>
          <p:nvPr/>
        </p:nvSpPr>
        <p:spPr bwMode="auto">
          <a:xfrm rot="3635293">
            <a:off x="7543800" y="46482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9642"/>
                                        </p:tgtEl>
                                        <p:attrNameLst>
                                          <p:attrName>style.visibility</p:attrName>
                                        </p:attrNameLst>
                                      </p:cBhvr>
                                      <p:to>
                                        <p:strVal val="visible"/>
                                      </p:to>
                                    </p:set>
                                    <p:animEffect transition="in" filter="dissolve">
                                      <p:cBhvr>
                                        <p:cTn id="7" dur="500"/>
                                        <p:tgtEl>
                                          <p:spTgt spid="23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b="1"/>
              <a:t>MT Approaches</a:t>
            </a:r>
            <a:br>
              <a:rPr lang="en-US" altLang="en-US" b="1"/>
            </a:br>
            <a:r>
              <a:rPr lang="en-US" altLang="en-US" sz="2800" i="1"/>
              <a:t>Interlingua Example: Lexical Conceptual Structure</a:t>
            </a:r>
          </a:p>
        </p:txBody>
      </p:sp>
      <p:graphicFrame>
        <p:nvGraphicFramePr>
          <p:cNvPr id="181251" name="Object 3"/>
          <p:cNvGraphicFramePr>
            <a:graphicFrameLocks noChangeAspect="1"/>
          </p:cNvGraphicFramePr>
          <p:nvPr/>
        </p:nvGraphicFramePr>
        <p:xfrm>
          <a:off x="838200" y="1752600"/>
          <a:ext cx="7475538" cy="4622800"/>
        </p:xfrm>
        <a:graphic>
          <a:graphicData uri="http://schemas.openxmlformats.org/presentationml/2006/ole">
            <mc:AlternateContent xmlns:mc="http://schemas.openxmlformats.org/markup-compatibility/2006">
              <mc:Choice xmlns:v="urn:schemas-microsoft-com:vml" Requires="v">
                <p:oleObj spid="_x0000_s181256" name="Bitmap Image" r:id="rId4" imgW="7485714" imgH="4629796" progId="Paint.Picture">
                  <p:embed/>
                </p:oleObj>
              </mc:Choice>
              <mc:Fallback>
                <p:oleObj name="Bitmap Image" r:id="rId4" imgW="7485714" imgH="4629796"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752600"/>
                        <a:ext cx="7475538"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52" name="Text Box 4"/>
          <p:cNvSpPr txBox="1">
            <a:spLocks noChangeArrowheads="1"/>
          </p:cNvSpPr>
          <p:nvPr/>
        </p:nvSpPr>
        <p:spPr bwMode="auto">
          <a:xfrm>
            <a:off x="7162800" y="6172200"/>
            <a:ext cx="172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(Dorr, 1993)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b="1"/>
              <a:t>MT Approaches</a:t>
            </a:r>
            <a:br>
              <a:rPr lang="en-US" altLang="en-US"/>
            </a:br>
            <a:r>
              <a:rPr lang="en-US" altLang="en-US" sz="3600"/>
              <a:t>MT Pyramid</a:t>
            </a:r>
          </a:p>
        </p:txBody>
      </p:sp>
      <p:sp>
        <p:nvSpPr>
          <p:cNvPr id="248835" name="AutoShape 3"/>
          <p:cNvSpPr>
            <a:spLocks noChangeArrowheads="1"/>
          </p:cNvSpPr>
          <p:nvPr/>
        </p:nvSpPr>
        <p:spPr bwMode="auto">
          <a:xfrm>
            <a:off x="2362200" y="2362200"/>
            <a:ext cx="4724400" cy="3657600"/>
          </a:xfrm>
          <a:prstGeom prst="triangle">
            <a:avLst>
              <a:gd name="adj" fmla="val 50255"/>
            </a:avLst>
          </a:prstGeom>
          <a:solidFill>
            <a:schemeClr val="folHlink"/>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8836" name="Text Box 4"/>
          <p:cNvSpPr txBox="1">
            <a:spLocks noChangeArrowheads="1"/>
          </p:cNvSpPr>
          <p:nvPr/>
        </p:nvSpPr>
        <p:spPr bwMode="auto">
          <a:xfrm>
            <a:off x="304800" y="5562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word</a:t>
            </a:r>
          </a:p>
        </p:txBody>
      </p:sp>
      <p:sp>
        <p:nvSpPr>
          <p:cNvPr id="248837" name="Text Box 5"/>
          <p:cNvSpPr txBox="1">
            <a:spLocks noChangeArrowheads="1"/>
          </p:cNvSpPr>
          <p:nvPr/>
        </p:nvSpPr>
        <p:spPr bwMode="auto">
          <a:xfrm>
            <a:off x="762000"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syntax</a:t>
            </a:r>
          </a:p>
        </p:txBody>
      </p:sp>
      <p:sp>
        <p:nvSpPr>
          <p:cNvPr id="248838" name="Text Box 6"/>
          <p:cNvSpPr txBox="1">
            <a:spLocks noChangeArrowheads="1"/>
          </p:cNvSpPr>
          <p:nvPr/>
        </p:nvSpPr>
        <p:spPr bwMode="auto">
          <a:xfrm>
            <a:off x="1219200" y="2438400"/>
            <a:ext cx="282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meaning</a:t>
            </a:r>
          </a:p>
        </p:txBody>
      </p:sp>
      <p:sp>
        <p:nvSpPr>
          <p:cNvPr id="248839" name="Text Box 7"/>
          <p:cNvSpPr txBox="1">
            <a:spLocks noChangeArrowheads="1"/>
          </p:cNvSpPr>
          <p:nvPr/>
        </p:nvSpPr>
        <p:spPr bwMode="auto">
          <a:xfrm>
            <a:off x="6169025" y="2438400"/>
            <a:ext cx="236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meaning</a:t>
            </a:r>
          </a:p>
        </p:txBody>
      </p:sp>
      <p:sp>
        <p:nvSpPr>
          <p:cNvPr id="248840" name="Text Box 8"/>
          <p:cNvSpPr txBox="1">
            <a:spLocks noChangeArrowheads="1"/>
          </p:cNvSpPr>
          <p:nvPr/>
        </p:nvSpPr>
        <p:spPr bwMode="auto">
          <a:xfrm>
            <a:off x="6550025"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syntax</a:t>
            </a:r>
          </a:p>
        </p:txBody>
      </p:sp>
      <p:sp>
        <p:nvSpPr>
          <p:cNvPr id="248841" name="Text Box 9"/>
          <p:cNvSpPr txBox="1">
            <a:spLocks noChangeArrowheads="1"/>
          </p:cNvSpPr>
          <p:nvPr/>
        </p:nvSpPr>
        <p:spPr bwMode="auto">
          <a:xfrm>
            <a:off x="7391400" y="5562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word</a:t>
            </a:r>
          </a:p>
        </p:txBody>
      </p:sp>
      <p:sp>
        <p:nvSpPr>
          <p:cNvPr id="248842" name="Text Box 10"/>
          <p:cNvSpPr txBox="1">
            <a:spLocks noChangeArrowheads="1"/>
          </p:cNvSpPr>
          <p:nvPr/>
        </p:nvSpPr>
        <p:spPr bwMode="auto">
          <a:xfrm>
            <a:off x="457200" y="6172200"/>
            <a:ext cx="1468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Analysis</a:t>
            </a:r>
          </a:p>
        </p:txBody>
      </p:sp>
      <p:sp>
        <p:nvSpPr>
          <p:cNvPr id="248843" name="Text Box 11"/>
          <p:cNvSpPr txBox="1">
            <a:spLocks noChangeArrowheads="1"/>
          </p:cNvSpPr>
          <p:nvPr/>
        </p:nvSpPr>
        <p:spPr bwMode="auto">
          <a:xfrm>
            <a:off x="7102475" y="6172200"/>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Generation</a:t>
            </a:r>
          </a:p>
        </p:txBody>
      </p:sp>
      <p:grpSp>
        <p:nvGrpSpPr>
          <p:cNvPr id="248844" name="Group 12"/>
          <p:cNvGrpSpPr>
            <a:grpSpLocks/>
          </p:cNvGrpSpPr>
          <p:nvPr/>
        </p:nvGrpSpPr>
        <p:grpSpPr bwMode="auto">
          <a:xfrm>
            <a:off x="2133600" y="2209800"/>
            <a:ext cx="5334000" cy="4038600"/>
            <a:chOff x="1344" y="1392"/>
            <a:chExt cx="3360" cy="2544"/>
          </a:xfrm>
        </p:grpSpPr>
        <p:grpSp>
          <p:nvGrpSpPr>
            <p:cNvPr id="248845" name="Group 13"/>
            <p:cNvGrpSpPr>
              <a:grpSpLocks/>
            </p:cNvGrpSpPr>
            <p:nvPr/>
          </p:nvGrpSpPr>
          <p:grpSpPr bwMode="auto">
            <a:xfrm>
              <a:off x="2160" y="1392"/>
              <a:ext cx="1776" cy="528"/>
              <a:chOff x="2160" y="1392"/>
              <a:chExt cx="1776" cy="528"/>
            </a:xfrm>
          </p:grpSpPr>
          <p:sp>
            <p:nvSpPr>
              <p:cNvPr id="248846" name="AutoShape 14"/>
              <p:cNvSpPr>
                <a:spLocks noChangeArrowheads="1"/>
              </p:cNvSpPr>
              <p:nvPr/>
            </p:nvSpPr>
            <p:spPr bwMode="auto">
              <a:xfrm>
                <a:off x="2160" y="1392"/>
                <a:ext cx="1776" cy="528"/>
              </a:xfrm>
              <a:prstGeom prst="rightArrow">
                <a:avLst>
                  <a:gd name="adj1" fmla="val 60602"/>
                  <a:gd name="adj2" fmla="val 61371"/>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8847" name="Text Box 15"/>
              <p:cNvSpPr txBox="1">
                <a:spLocks noChangeArrowheads="1"/>
              </p:cNvSpPr>
              <p:nvPr/>
            </p:nvSpPr>
            <p:spPr bwMode="auto">
              <a:xfrm>
                <a:off x="2208" y="1497"/>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Interlingua</a:t>
                </a:r>
              </a:p>
            </p:txBody>
          </p:sp>
        </p:grpSp>
        <p:grpSp>
          <p:nvGrpSpPr>
            <p:cNvPr id="248848" name="Group 16"/>
            <p:cNvGrpSpPr>
              <a:grpSpLocks/>
            </p:cNvGrpSpPr>
            <p:nvPr/>
          </p:nvGrpSpPr>
          <p:grpSpPr bwMode="auto">
            <a:xfrm>
              <a:off x="1344" y="3408"/>
              <a:ext cx="3360" cy="528"/>
              <a:chOff x="576" y="1392"/>
              <a:chExt cx="3360" cy="528"/>
            </a:xfrm>
          </p:grpSpPr>
          <p:sp>
            <p:nvSpPr>
              <p:cNvPr id="248849" name="AutoShape 17"/>
              <p:cNvSpPr>
                <a:spLocks noChangeArrowheads="1"/>
              </p:cNvSpPr>
              <p:nvPr/>
            </p:nvSpPr>
            <p:spPr bwMode="auto">
              <a:xfrm>
                <a:off x="576" y="1392"/>
                <a:ext cx="3360" cy="528"/>
              </a:xfrm>
              <a:prstGeom prst="rightArrow">
                <a:avLst>
                  <a:gd name="adj1" fmla="val 65148"/>
                  <a:gd name="adj2" fmla="val 61545"/>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8850" name="Text Box 18"/>
              <p:cNvSpPr txBox="1">
                <a:spLocks noChangeArrowheads="1"/>
              </p:cNvSpPr>
              <p:nvPr/>
            </p:nvSpPr>
            <p:spPr bwMode="auto">
              <a:xfrm>
                <a:off x="667" y="1497"/>
                <a:ext cx="2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Gisting</a:t>
                </a:r>
              </a:p>
            </p:txBody>
          </p:sp>
        </p:grpSp>
        <p:grpSp>
          <p:nvGrpSpPr>
            <p:cNvPr id="248851" name="Group 19"/>
            <p:cNvGrpSpPr>
              <a:grpSpLocks/>
            </p:cNvGrpSpPr>
            <p:nvPr/>
          </p:nvGrpSpPr>
          <p:grpSpPr bwMode="auto">
            <a:xfrm>
              <a:off x="1728" y="2304"/>
              <a:ext cx="2448" cy="528"/>
              <a:chOff x="1488" y="1392"/>
              <a:chExt cx="2448" cy="528"/>
            </a:xfrm>
          </p:grpSpPr>
          <p:sp>
            <p:nvSpPr>
              <p:cNvPr id="248852" name="AutoShape 20"/>
              <p:cNvSpPr>
                <a:spLocks noChangeArrowheads="1"/>
              </p:cNvSpPr>
              <p:nvPr/>
            </p:nvSpPr>
            <p:spPr bwMode="auto">
              <a:xfrm>
                <a:off x="1488" y="1392"/>
                <a:ext cx="2448" cy="528"/>
              </a:xfrm>
              <a:prstGeom prst="rightArrow">
                <a:avLst>
                  <a:gd name="adj1" fmla="val 58333"/>
                  <a:gd name="adj2" fmla="val 61926"/>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8853" name="Text Box 21"/>
              <p:cNvSpPr txBox="1">
                <a:spLocks noChangeArrowheads="1"/>
              </p:cNvSpPr>
              <p:nvPr/>
            </p:nvSpPr>
            <p:spPr bwMode="auto">
              <a:xfrm>
                <a:off x="1554" y="1497"/>
                <a:ext cx="2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Transfer</a:t>
                </a:r>
              </a:p>
            </p:txBody>
          </p:sp>
        </p:grpSp>
      </p:grpSp>
      <p:sp>
        <p:nvSpPr>
          <p:cNvPr id="248854" name="AutoShape 22"/>
          <p:cNvSpPr>
            <a:spLocks noChangeArrowheads="1"/>
          </p:cNvSpPr>
          <p:nvPr/>
        </p:nvSpPr>
        <p:spPr bwMode="auto">
          <a:xfrm rot="-2732207">
            <a:off x="1828800" y="32004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8855" name="AutoShape 23"/>
          <p:cNvSpPr>
            <a:spLocks noChangeArrowheads="1"/>
          </p:cNvSpPr>
          <p:nvPr/>
        </p:nvSpPr>
        <p:spPr bwMode="auto">
          <a:xfrm rot="-2732207">
            <a:off x="1295400" y="46482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8856" name="AutoShape 24"/>
          <p:cNvSpPr>
            <a:spLocks noChangeArrowheads="1"/>
          </p:cNvSpPr>
          <p:nvPr/>
        </p:nvSpPr>
        <p:spPr bwMode="auto">
          <a:xfrm rot="3635293">
            <a:off x="7086600" y="32766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8857" name="AutoShape 25"/>
          <p:cNvSpPr>
            <a:spLocks noChangeArrowheads="1"/>
          </p:cNvSpPr>
          <p:nvPr/>
        </p:nvSpPr>
        <p:spPr bwMode="auto">
          <a:xfrm rot="3635293">
            <a:off x="7543800" y="46482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b="1"/>
              <a:t>MT Approaches</a:t>
            </a:r>
            <a:br>
              <a:rPr lang="en-US" altLang="en-US"/>
            </a:br>
            <a:r>
              <a:rPr lang="en-US" altLang="en-US" sz="3600"/>
              <a:t>MT Pyramid</a:t>
            </a:r>
          </a:p>
        </p:txBody>
      </p:sp>
      <p:sp>
        <p:nvSpPr>
          <p:cNvPr id="153603" name="AutoShape 3"/>
          <p:cNvSpPr>
            <a:spLocks noChangeArrowheads="1"/>
          </p:cNvSpPr>
          <p:nvPr/>
        </p:nvSpPr>
        <p:spPr bwMode="auto">
          <a:xfrm>
            <a:off x="2362200" y="2362200"/>
            <a:ext cx="4724400" cy="3657600"/>
          </a:xfrm>
          <a:prstGeom prst="triangle">
            <a:avLst>
              <a:gd name="adj" fmla="val 50255"/>
            </a:avLst>
          </a:prstGeom>
          <a:solidFill>
            <a:schemeClr val="folHlink"/>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04" name="Text Box 4"/>
          <p:cNvSpPr txBox="1">
            <a:spLocks noChangeArrowheads="1"/>
          </p:cNvSpPr>
          <p:nvPr/>
        </p:nvSpPr>
        <p:spPr bwMode="auto">
          <a:xfrm>
            <a:off x="304800" y="5562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word</a:t>
            </a:r>
          </a:p>
        </p:txBody>
      </p:sp>
      <p:sp>
        <p:nvSpPr>
          <p:cNvPr id="153605" name="Text Box 5"/>
          <p:cNvSpPr txBox="1">
            <a:spLocks noChangeArrowheads="1"/>
          </p:cNvSpPr>
          <p:nvPr/>
        </p:nvSpPr>
        <p:spPr bwMode="auto">
          <a:xfrm>
            <a:off x="762000"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syntax</a:t>
            </a:r>
          </a:p>
        </p:txBody>
      </p:sp>
      <p:sp>
        <p:nvSpPr>
          <p:cNvPr id="153606" name="Text Box 6"/>
          <p:cNvSpPr txBox="1">
            <a:spLocks noChangeArrowheads="1"/>
          </p:cNvSpPr>
          <p:nvPr/>
        </p:nvSpPr>
        <p:spPr bwMode="auto">
          <a:xfrm>
            <a:off x="1219200" y="2438400"/>
            <a:ext cx="282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Source meaning</a:t>
            </a:r>
          </a:p>
        </p:txBody>
      </p:sp>
      <p:sp>
        <p:nvSpPr>
          <p:cNvPr id="153607" name="Text Box 7"/>
          <p:cNvSpPr txBox="1">
            <a:spLocks noChangeArrowheads="1"/>
          </p:cNvSpPr>
          <p:nvPr/>
        </p:nvSpPr>
        <p:spPr bwMode="auto">
          <a:xfrm>
            <a:off x="6169025" y="2438400"/>
            <a:ext cx="236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meaning</a:t>
            </a:r>
          </a:p>
        </p:txBody>
      </p:sp>
      <p:sp>
        <p:nvSpPr>
          <p:cNvPr id="153608" name="Text Box 8"/>
          <p:cNvSpPr txBox="1">
            <a:spLocks noChangeArrowheads="1"/>
          </p:cNvSpPr>
          <p:nvPr/>
        </p:nvSpPr>
        <p:spPr bwMode="auto">
          <a:xfrm>
            <a:off x="6550025" y="3810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syntax</a:t>
            </a:r>
          </a:p>
        </p:txBody>
      </p:sp>
      <p:sp>
        <p:nvSpPr>
          <p:cNvPr id="153609" name="Text Box 9"/>
          <p:cNvSpPr txBox="1">
            <a:spLocks noChangeArrowheads="1"/>
          </p:cNvSpPr>
          <p:nvPr/>
        </p:nvSpPr>
        <p:spPr bwMode="auto">
          <a:xfrm>
            <a:off x="7391400" y="5562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Target word</a:t>
            </a:r>
          </a:p>
        </p:txBody>
      </p:sp>
      <p:sp>
        <p:nvSpPr>
          <p:cNvPr id="153610" name="Text Box 10"/>
          <p:cNvSpPr txBox="1">
            <a:spLocks noChangeArrowheads="1"/>
          </p:cNvSpPr>
          <p:nvPr/>
        </p:nvSpPr>
        <p:spPr bwMode="auto">
          <a:xfrm>
            <a:off x="457200" y="6172200"/>
            <a:ext cx="1468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Analysis</a:t>
            </a:r>
          </a:p>
        </p:txBody>
      </p:sp>
      <p:sp>
        <p:nvSpPr>
          <p:cNvPr id="153611" name="Text Box 11"/>
          <p:cNvSpPr txBox="1">
            <a:spLocks noChangeArrowheads="1"/>
          </p:cNvSpPr>
          <p:nvPr/>
        </p:nvSpPr>
        <p:spPr bwMode="auto">
          <a:xfrm>
            <a:off x="7102475" y="6172200"/>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solidFill>
                  <a:schemeClr val="tx2"/>
                </a:solidFill>
              </a:rPr>
              <a:t>Generation</a:t>
            </a:r>
          </a:p>
        </p:txBody>
      </p:sp>
      <p:grpSp>
        <p:nvGrpSpPr>
          <p:cNvPr id="153612" name="Group 12"/>
          <p:cNvGrpSpPr>
            <a:grpSpLocks/>
          </p:cNvGrpSpPr>
          <p:nvPr/>
        </p:nvGrpSpPr>
        <p:grpSpPr bwMode="auto">
          <a:xfrm>
            <a:off x="2133600" y="2209800"/>
            <a:ext cx="5334000" cy="4038600"/>
            <a:chOff x="1344" y="1392"/>
            <a:chExt cx="3360" cy="2544"/>
          </a:xfrm>
        </p:grpSpPr>
        <p:grpSp>
          <p:nvGrpSpPr>
            <p:cNvPr id="153613" name="Group 13"/>
            <p:cNvGrpSpPr>
              <a:grpSpLocks/>
            </p:cNvGrpSpPr>
            <p:nvPr/>
          </p:nvGrpSpPr>
          <p:grpSpPr bwMode="auto">
            <a:xfrm>
              <a:off x="2160" y="1392"/>
              <a:ext cx="1776" cy="528"/>
              <a:chOff x="2160" y="1392"/>
              <a:chExt cx="1776" cy="528"/>
            </a:xfrm>
          </p:grpSpPr>
          <p:sp>
            <p:nvSpPr>
              <p:cNvPr id="153614" name="AutoShape 14"/>
              <p:cNvSpPr>
                <a:spLocks noChangeArrowheads="1"/>
              </p:cNvSpPr>
              <p:nvPr/>
            </p:nvSpPr>
            <p:spPr bwMode="auto">
              <a:xfrm>
                <a:off x="2160" y="1392"/>
                <a:ext cx="1776" cy="528"/>
              </a:xfrm>
              <a:prstGeom prst="rightArrow">
                <a:avLst>
                  <a:gd name="adj1" fmla="val 60602"/>
                  <a:gd name="adj2" fmla="val 61371"/>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5" name="Text Box 15"/>
              <p:cNvSpPr txBox="1">
                <a:spLocks noChangeArrowheads="1"/>
              </p:cNvSpPr>
              <p:nvPr/>
            </p:nvSpPr>
            <p:spPr bwMode="auto">
              <a:xfrm>
                <a:off x="2208" y="1497"/>
                <a:ext cx="1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solidFill>
                      <a:schemeClr val="bg1"/>
                    </a:solidFill>
                  </a:rPr>
                  <a:t>Interlingual Lexicons</a:t>
                </a:r>
              </a:p>
            </p:txBody>
          </p:sp>
        </p:grpSp>
        <p:grpSp>
          <p:nvGrpSpPr>
            <p:cNvPr id="153616" name="Group 16"/>
            <p:cNvGrpSpPr>
              <a:grpSpLocks/>
            </p:cNvGrpSpPr>
            <p:nvPr/>
          </p:nvGrpSpPr>
          <p:grpSpPr bwMode="auto">
            <a:xfrm>
              <a:off x="1344" y="3408"/>
              <a:ext cx="3360" cy="528"/>
              <a:chOff x="576" y="1392"/>
              <a:chExt cx="3360" cy="528"/>
            </a:xfrm>
          </p:grpSpPr>
          <p:sp>
            <p:nvSpPr>
              <p:cNvPr id="153617" name="AutoShape 17"/>
              <p:cNvSpPr>
                <a:spLocks noChangeArrowheads="1"/>
              </p:cNvSpPr>
              <p:nvPr/>
            </p:nvSpPr>
            <p:spPr bwMode="auto">
              <a:xfrm>
                <a:off x="576" y="1392"/>
                <a:ext cx="3360" cy="528"/>
              </a:xfrm>
              <a:prstGeom prst="rightArrow">
                <a:avLst>
                  <a:gd name="adj1" fmla="val 65148"/>
                  <a:gd name="adj2" fmla="val 61545"/>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8" name="Text Box 18"/>
              <p:cNvSpPr txBox="1">
                <a:spLocks noChangeArrowheads="1"/>
              </p:cNvSpPr>
              <p:nvPr/>
            </p:nvSpPr>
            <p:spPr bwMode="auto">
              <a:xfrm>
                <a:off x="667" y="1497"/>
                <a:ext cx="2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Dictionaries/Parallel Corpora</a:t>
                </a:r>
              </a:p>
            </p:txBody>
          </p:sp>
        </p:grpSp>
        <p:grpSp>
          <p:nvGrpSpPr>
            <p:cNvPr id="153619" name="Group 19"/>
            <p:cNvGrpSpPr>
              <a:grpSpLocks/>
            </p:cNvGrpSpPr>
            <p:nvPr/>
          </p:nvGrpSpPr>
          <p:grpSpPr bwMode="auto">
            <a:xfrm>
              <a:off x="1728" y="2304"/>
              <a:ext cx="2448" cy="528"/>
              <a:chOff x="1488" y="1392"/>
              <a:chExt cx="2448" cy="528"/>
            </a:xfrm>
          </p:grpSpPr>
          <p:sp>
            <p:nvSpPr>
              <p:cNvPr id="153620" name="AutoShape 20"/>
              <p:cNvSpPr>
                <a:spLocks noChangeArrowheads="1"/>
              </p:cNvSpPr>
              <p:nvPr/>
            </p:nvSpPr>
            <p:spPr bwMode="auto">
              <a:xfrm>
                <a:off x="1488" y="1392"/>
                <a:ext cx="2448" cy="528"/>
              </a:xfrm>
              <a:prstGeom prst="rightArrow">
                <a:avLst>
                  <a:gd name="adj1" fmla="val 58333"/>
                  <a:gd name="adj2" fmla="val 61926"/>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1" name="Text Box 21"/>
              <p:cNvSpPr txBox="1">
                <a:spLocks noChangeArrowheads="1"/>
              </p:cNvSpPr>
              <p:nvPr/>
            </p:nvSpPr>
            <p:spPr bwMode="auto">
              <a:xfrm>
                <a:off x="1554" y="1497"/>
                <a:ext cx="2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bg1"/>
                    </a:solidFill>
                  </a:rPr>
                  <a:t>Transfer Lexicons</a:t>
                </a:r>
              </a:p>
            </p:txBody>
          </p:sp>
        </p:grpSp>
      </p:grpSp>
      <p:sp>
        <p:nvSpPr>
          <p:cNvPr id="153622" name="AutoShape 22"/>
          <p:cNvSpPr>
            <a:spLocks noChangeArrowheads="1"/>
          </p:cNvSpPr>
          <p:nvPr/>
        </p:nvSpPr>
        <p:spPr bwMode="auto">
          <a:xfrm rot="-2732207">
            <a:off x="1828800" y="32004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3" name="AutoShape 23"/>
          <p:cNvSpPr>
            <a:spLocks noChangeArrowheads="1"/>
          </p:cNvSpPr>
          <p:nvPr/>
        </p:nvSpPr>
        <p:spPr bwMode="auto">
          <a:xfrm rot="-2732207">
            <a:off x="1295400" y="46482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4" name="AutoShape 24"/>
          <p:cNvSpPr>
            <a:spLocks noChangeArrowheads="1"/>
          </p:cNvSpPr>
          <p:nvPr/>
        </p:nvSpPr>
        <p:spPr bwMode="auto">
          <a:xfrm rot="3635293">
            <a:off x="7086600" y="32766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5" name="AutoShape 25"/>
          <p:cNvSpPr>
            <a:spLocks noChangeArrowheads="1"/>
          </p:cNvSpPr>
          <p:nvPr/>
        </p:nvSpPr>
        <p:spPr bwMode="auto">
          <a:xfrm rot="3635293">
            <a:off x="7543800" y="4648200"/>
            <a:ext cx="381000" cy="381000"/>
          </a:xfrm>
          <a:prstGeom prst="rightArrow">
            <a:avLst>
              <a:gd name="adj1" fmla="val 40898"/>
              <a:gd name="adj2" fmla="val 62481"/>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6" name="Text Box 26"/>
          <p:cNvSpPr txBox="1">
            <a:spLocks noChangeArrowheads="1"/>
          </p:cNvSpPr>
          <p:nvPr/>
        </p:nvSpPr>
        <p:spPr bwMode="auto">
          <a:xfrm>
            <a:off x="3336925" y="2019300"/>
            <a:ext cx="291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GB" altLang="en-US" sz="1800"/>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en-US" b="1"/>
              <a:t>Statistical MT </a:t>
            </a:r>
            <a:br>
              <a:rPr lang="en-US" altLang="en-US" sz="4000"/>
            </a:br>
            <a:r>
              <a:rPr lang="en-US" altLang="en-US" sz="4000"/>
              <a:t>Automatic Word Alignment</a:t>
            </a:r>
          </a:p>
        </p:txBody>
      </p:sp>
      <p:sp>
        <p:nvSpPr>
          <p:cNvPr id="406531" name="Rectangle 3"/>
          <p:cNvSpPr>
            <a:spLocks noGrp="1" noChangeArrowheads="1"/>
          </p:cNvSpPr>
          <p:nvPr>
            <p:ph type="body" idx="1"/>
          </p:nvPr>
        </p:nvSpPr>
        <p:spPr>
          <a:xfrm>
            <a:off x="685800" y="1981200"/>
            <a:ext cx="7772400" cy="1143000"/>
          </a:xfrm>
        </p:spPr>
        <p:txBody>
          <a:bodyPr/>
          <a:lstStyle/>
          <a:p>
            <a:pPr>
              <a:lnSpc>
                <a:spcPct val="80000"/>
              </a:lnSpc>
            </a:pPr>
            <a:r>
              <a:rPr lang="en-US" altLang="en-US" sz="2000"/>
              <a:t> GIZA++</a:t>
            </a:r>
          </a:p>
          <a:p>
            <a:pPr lvl="1">
              <a:lnSpc>
                <a:spcPct val="80000"/>
              </a:lnSpc>
            </a:pPr>
            <a:r>
              <a:rPr lang="en-US" altLang="en-US" sz="1800"/>
              <a:t>A statistical machine translation toolkit used to train word alignments.</a:t>
            </a:r>
          </a:p>
          <a:p>
            <a:pPr lvl="1">
              <a:lnSpc>
                <a:spcPct val="80000"/>
              </a:lnSpc>
            </a:pPr>
            <a:r>
              <a:rPr lang="en-US" altLang="en-US" sz="1800"/>
              <a:t>Uses Expectation-Maximization with various constraints to bootstrap alignments</a:t>
            </a:r>
          </a:p>
        </p:txBody>
      </p:sp>
      <p:sp>
        <p:nvSpPr>
          <p:cNvPr id="406532" name="Text Box 4"/>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based on Kevin Knight’s http://www.sims.berkeley.edu/courses/is290-2/f04/lectures/mt-lecture.ppt</a:t>
            </a:r>
          </a:p>
        </p:txBody>
      </p:sp>
      <p:graphicFrame>
        <p:nvGraphicFramePr>
          <p:cNvPr id="406533" name="Group 5"/>
          <p:cNvGraphicFramePr>
            <a:graphicFrameLocks noGrp="1"/>
          </p:cNvGraphicFramePr>
          <p:nvPr/>
        </p:nvGraphicFramePr>
        <p:xfrm>
          <a:off x="2073275" y="3709988"/>
          <a:ext cx="4876800" cy="2773680"/>
        </p:xfrm>
        <a:graphic>
          <a:graphicData uri="http://schemas.openxmlformats.org/drawingml/2006/table">
            <a:tbl>
              <a:tblPr/>
              <a:tblGrid>
                <a:gridCol w="542925">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tblGrid>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5"/>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06615" name="Text Box 87"/>
          <p:cNvSpPr txBox="1">
            <a:spLocks noChangeArrowheads="1"/>
          </p:cNvSpPr>
          <p:nvPr/>
        </p:nvSpPr>
        <p:spPr bwMode="auto">
          <a:xfrm>
            <a:off x="1219200" y="3709988"/>
            <a:ext cx="730250" cy="272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Mary</a:t>
            </a:r>
          </a:p>
          <a:p>
            <a:endParaRPr lang="en-US" altLang="en-US" sz="900" b="1"/>
          </a:p>
          <a:p>
            <a:r>
              <a:rPr lang="en-US" altLang="en-US" sz="1800" b="1"/>
              <a:t>did</a:t>
            </a:r>
          </a:p>
          <a:p>
            <a:endParaRPr lang="en-US" altLang="en-US" sz="1000" b="1"/>
          </a:p>
          <a:p>
            <a:r>
              <a:rPr lang="en-US" altLang="en-US" sz="1800" b="1"/>
              <a:t>not</a:t>
            </a:r>
          </a:p>
          <a:p>
            <a:endParaRPr lang="en-US" altLang="en-US" sz="700" b="1"/>
          </a:p>
          <a:p>
            <a:r>
              <a:rPr lang="en-US" altLang="en-US" sz="1800" b="1"/>
              <a:t>slap</a:t>
            </a:r>
          </a:p>
          <a:p>
            <a:endParaRPr lang="en-US" altLang="en-US" sz="700" b="1"/>
          </a:p>
          <a:p>
            <a:r>
              <a:rPr lang="en-US" altLang="en-US" sz="1800" b="1"/>
              <a:t>the</a:t>
            </a:r>
          </a:p>
          <a:p>
            <a:endParaRPr lang="en-US" altLang="en-US" sz="700" b="1"/>
          </a:p>
          <a:p>
            <a:r>
              <a:rPr lang="en-US" altLang="en-US" sz="1800" b="1"/>
              <a:t>green</a:t>
            </a:r>
          </a:p>
          <a:p>
            <a:endParaRPr lang="en-US" altLang="en-US" sz="700" b="1"/>
          </a:p>
          <a:p>
            <a:r>
              <a:rPr lang="en-US" altLang="en-US" sz="1800" b="1"/>
              <a:t>witch</a:t>
            </a:r>
          </a:p>
        </p:txBody>
      </p:sp>
      <p:sp>
        <p:nvSpPr>
          <p:cNvPr id="406616" name="Text Box 88"/>
          <p:cNvSpPr txBox="1">
            <a:spLocks noChangeArrowheads="1"/>
          </p:cNvSpPr>
          <p:nvPr/>
        </p:nvSpPr>
        <p:spPr bwMode="auto">
          <a:xfrm>
            <a:off x="1997075" y="3227388"/>
            <a:ext cx="5002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Maria    no   dio    una  bofetada  a      la     bruja   verde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7797" name="Picture 5" descr="google-tra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0"/>
            <a:ext cx="2657475" cy="2085975"/>
          </a:xfrm>
          <a:prstGeom prst="rect">
            <a:avLst/>
          </a:prstGeom>
          <a:noFill/>
          <a:extLst>
            <a:ext uri="{909E8E84-426E-40DD-AFC4-6F175D3DCCD1}">
              <a14:hiddenFill xmlns:a14="http://schemas.microsoft.com/office/drawing/2010/main">
                <a:solidFill>
                  <a:srgbClr val="FFFFFF"/>
                </a:solidFill>
              </a14:hiddenFill>
            </a:ext>
          </a:extLst>
        </p:spPr>
      </p:pic>
      <p:sp>
        <p:nvSpPr>
          <p:cNvPr id="417795" name="Rectangle 3"/>
          <p:cNvSpPr>
            <a:spLocks noGrp="1" noChangeArrowheads="1"/>
          </p:cNvSpPr>
          <p:nvPr>
            <p:ph type="body" idx="1"/>
          </p:nvPr>
        </p:nvSpPr>
        <p:spPr>
          <a:xfrm>
            <a:off x="228600" y="1524000"/>
            <a:ext cx="8686800" cy="5334000"/>
          </a:xfrm>
        </p:spPr>
        <p:txBody>
          <a:bodyPr/>
          <a:lstStyle/>
          <a:p>
            <a:pPr marL="0" indent="0">
              <a:lnSpc>
                <a:spcPct val="80000"/>
              </a:lnSpc>
              <a:buNone/>
            </a:pPr>
            <a:r>
              <a:rPr lang="en-US" altLang="en-US" sz="2400" dirty="0">
                <a:latin typeface="Arial" panose="020B0604020202020204" pitchFamily="34" charset="0"/>
                <a:cs typeface="Arial" panose="020B0604020202020204" pitchFamily="34" charset="0"/>
              </a:rPr>
              <a:t>Google offers translations between many languages: </a:t>
            </a:r>
            <a:r>
              <a:rPr lang="en-GB" altLang="en-US" sz="2400" dirty="0">
                <a:latin typeface="Arial" panose="020B0604020202020204" pitchFamily="34" charset="0"/>
                <a:cs typeface="Arial" panose="020B0604020202020204" pitchFamily="34" charset="0"/>
              </a:rPr>
              <a:t>Afrikaans Albanian Amharic history Arabic Armenian Azerbaijani Basque Belarusian Bengali Bosnian Bulgarian Catalan Cebuano Chichewa Chinese Corsican Croatian Czech Danish history Dutch check English Esperanto Estonian Filipino Finnish history French Frisian Galician Georgian history German Greek Gujarati Haitian Creole Hausa Hawaiian Hebrew Hindi Hmong Hungarian Icelandic Igbo Indonesian Irish Italian Japanese Javanese Kannada Kazakh Khmer Kinyarwanda Korean Kurdish (</a:t>
            </a:r>
            <a:r>
              <a:rPr lang="en-GB" altLang="en-US" sz="2400" dirty="0" err="1">
                <a:latin typeface="Arial" panose="020B0604020202020204" pitchFamily="34" charset="0"/>
                <a:cs typeface="Arial" panose="020B0604020202020204" pitchFamily="34" charset="0"/>
              </a:rPr>
              <a:t>Kurmanji</a:t>
            </a:r>
            <a:r>
              <a:rPr lang="en-GB" altLang="en-US" sz="2400" dirty="0">
                <a:latin typeface="Arial" panose="020B0604020202020204" pitchFamily="34" charset="0"/>
                <a:cs typeface="Arial" panose="020B0604020202020204" pitchFamily="34" charset="0"/>
              </a:rPr>
              <a:t>) Kyrgyz Lao Latin Latvian Lithuanian Luxembourgish Macedonian Malagasy Malay Malayalam Maltese Maori Marathi Mongolian Myanmar (Burmese) Nepali Norwegian Odia (Oriya) Pashto Persian Polish Portuguese Punjabi Romanian Russian Samoan Scots Gaelic Serbian Sesotho Shona Sindhi Sinhala Slovak Slovenian Somali Spanish Sundanese Swahili Swedish Tajik Tamil Tatar Telugu Thai Turkish Turkmen Ukrainian Urdu Uyghur Uzbek Vietnamese Welsh Xhosa Yiddish Yoruba Zulu</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ltLang="en-US" b="1"/>
              <a:t>Statistical MT </a:t>
            </a:r>
            <a:br>
              <a:rPr lang="en-US" altLang="en-US" sz="3200"/>
            </a:br>
            <a:r>
              <a:rPr lang="en-US" altLang="en-US" sz="3600"/>
              <a:t>IBM Model (Word-based Model)</a:t>
            </a:r>
          </a:p>
        </p:txBody>
      </p:sp>
      <p:sp>
        <p:nvSpPr>
          <p:cNvPr id="360451" name="Rectangle 3"/>
          <p:cNvSpPr>
            <a:spLocks noGrp="1" noChangeArrowheads="1"/>
          </p:cNvSpPr>
          <p:nvPr>
            <p:ph type="body" idx="1"/>
          </p:nvPr>
        </p:nvSpPr>
        <p:spPr/>
        <p:txBody>
          <a:bodyPr/>
          <a:lstStyle/>
          <a:p>
            <a:endParaRPr lang="en-GB" altLang="en-US"/>
          </a:p>
        </p:txBody>
      </p:sp>
      <p:pic>
        <p:nvPicPr>
          <p:cNvPr id="360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458200"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0453" name="Rectangle 5"/>
          <p:cNvSpPr>
            <a:spLocks noChangeArrowheads="1"/>
          </p:cNvSpPr>
          <p:nvPr/>
        </p:nvSpPr>
        <p:spPr bwMode="auto">
          <a:xfrm>
            <a:off x="4384675" y="6553200"/>
            <a:ext cx="4759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http://www.clsp.jhu.edu/ws03/preworkshop/lecture_yamada.pdf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en-US"/>
              <a:t>Phrase-Based Statistical MT</a:t>
            </a:r>
          </a:p>
        </p:txBody>
      </p:sp>
      <p:sp>
        <p:nvSpPr>
          <p:cNvPr id="386051" name="Rectangle 3"/>
          <p:cNvSpPr>
            <a:spLocks noChangeArrowheads="1"/>
          </p:cNvSpPr>
          <p:nvPr/>
        </p:nvSpPr>
        <p:spPr bwMode="auto">
          <a:xfrm>
            <a:off x="457200" y="34290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r>
              <a:rPr lang="en-US" altLang="en-US" sz="2400" dirty="0"/>
              <a:t>Foreign input segmented in to phrases</a:t>
            </a:r>
          </a:p>
          <a:p>
            <a:pPr lvl="1"/>
            <a:r>
              <a:rPr lang="en-US" altLang="en-US" sz="2000" dirty="0"/>
              <a:t>“phrase” is any sequence of words</a:t>
            </a:r>
          </a:p>
          <a:p>
            <a:r>
              <a:rPr lang="en-US" altLang="en-US" sz="2400" dirty="0"/>
              <a:t>Each phrase is probabilistically translated into English</a:t>
            </a:r>
          </a:p>
          <a:p>
            <a:pPr lvl="1"/>
            <a:r>
              <a:rPr lang="en-US" altLang="en-US" sz="2000" dirty="0"/>
              <a:t>P(to the conference | </a:t>
            </a:r>
            <a:r>
              <a:rPr lang="en-US" altLang="en-US" sz="2000" dirty="0" err="1"/>
              <a:t>zur</a:t>
            </a:r>
            <a:r>
              <a:rPr lang="en-US" altLang="en-US" sz="2000" dirty="0"/>
              <a:t> </a:t>
            </a:r>
            <a:r>
              <a:rPr lang="en-US" altLang="en-US" sz="2000" dirty="0" err="1"/>
              <a:t>Konferenz</a:t>
            </a:r>
            <a:r>
              <a:rPr lang="en-US" altLang="en-US" sz="2000" dirty="0"/>
              <a:t>)</a:t>
            </a:r>
          </a:p>
          <a:p>
            <a:pPr lvl="1"/>
            <a:r>
              <a:rPr lang="en-US" altLang="en-US" sz="2000" dirty="0"/>
              <a:t>P(into the meeting | </a:t>
            </a:r>
            <a:r>
              <a:rPr lang="en-US" altLang="en-US" sz="2000" dirty="0" err="1"/>
              <a:t>zur</a:t>
            </a:r>
            <a:r>
              <a:rPr lang="en-US" altLang="en-US" sz="2000" dirty="0"/>
              <a:t> </a:t>
            </a:r>
            <a:r>
              <a:rPr lang="en-US" altLang="en-US" sz="2000" dirty="0" err="1"/>
              <a:t>Konferenz</a:t>
            </a:r>
            <a:r>
              <a:rPr lang="en-US" altLang="en-US" sz="2000" dirty="0"/>
              <a:t>)</a:t>
            </a:r>
          </a:p>
          <a:p>
            <a:r>
              <a:rPr lang="en-US" altLang="en-US" sz="2400" dirty="0"/>
              <a:t>Phrases are probabilistically re-ordered</a:t>
            </a:r>
          </a:p>
        </p:txBody>
      </p:sp>
      <p:sp>
        <p:nvSpPr>
          <p:cNvPr id="386052" name="Text Box 4"/>
          <p:cNvSpPr txBox="1">
            <a:spLocks noChangeArrowheads="1"/>
          </p:cNvSpPr>
          <p:nvPr/>
        </p:nvSpPr>
        <p:spPr bwMode="auto">
          <a:xfrm>
            <a:off x="733425" y="1754188"/>
            <a:ext cx="9715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Morgen</a:t>
            </a:r>
          </a:p>
        </p:txBody>
      </p:sp>
      <p:sp>
        <p:nvSpPr>
          <p:cNvPr id="386053" name="Text Box 5"/>
          <p:cNvSpPr txBox="1">
            <a:spLocks noChangeArrowheads="1"/>
          </p:cNvSpPr>
          <p:nvPr/>
        </p:nvSpPr>
        <p:spPr bwMode="auto">
          <a:xfrm>
            <a:off x="1962150" y="1754188"/>
            <a:ext cx="7429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fliege</a:t>
            </a:r>
          </a:p>
        </p:txBody>
      </p:sp>
      <p:sp>
        <p:nvSpPr>
          <p:cNvPr id="386054" name="Text Box 6"/>
          <p:cNvSpPr txBox="1">
            <a:spLocks noChangeArrowheads="1"/>
          </p:cNvSpPr>
          <p:nvPr/>
        </p:nvSpPr>
        <p:spPr bwMode="auto">
          <a:xfrm>
            <a:off x="3117850" y="1754188"/>
            <a:ext cx="4889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ich</a:t>
            </a:r>
          </a:p>
        </p:txBody>
      </p:sp>
      <p:sp>
        <p:nvSpPr>
          <p:cNvPr id="386055" name="Text Box 7"/>
          <p:cNvSpPr txBox="1">
            <a:spLocks noChangeArrowheads="1"/>
          </p:cNvSpPr>
          <p:nvPr/>
        </p:nvSpPr>
        <p:spPr bwMode="auto">
          <a:xfrm>
            <a:off x="4191000" y="1754188"/>
            <a:ext cx="15430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nach Kanada</a:t>
            </a:r>
          </a:p>
        </p:txBody>
      </p:sp>
      <p:sp>
        <p:nvSpPr>
          <p:cNvPr id="386056" name="Text Box 8"/>
          <p:cNvSpPr txBox="1">
            <a:spLocks noChangeArrowheads="1"/>
          </p:cNvSpPr>
          <p:nvPr/>
        </p:nvSpPr>
        <p:spPr bwMode="auto">
          <a:xfrm>
            <a:off x="6553200" y="1754188"/>
            <a:ext cx="16192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zur Konferenz</a:t>
            </a:r>
          </a:p>
        </p:txBody>
      </p:sp>
      <p:sp>
        <p:nvSpPr>
          <p:cNvPr id="386057" name="Text Box 9"/>
          <p:cNvSpPr txBox="1">
            <a:spLocks noChangeArrowheads="1"/>
          </p:cNvSpPr>
          <p:nvPr/>
        </p:nvSpPr>
        <p:spPr bwMode="auto">
          <a:xfrm>
            <a:off x="635000" y="2820988"/>
            <a:ext cx="12255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Tomorrow</a:t>
            </a:r>
          </a:p>
        </p:txBody>
      </p:sp>
      <p:sp>
        <p:nvSpPr>
          <p:cNvPr id="386058" name="Text Box 10"/>
          <p:cNvSpPr txBox="1">
            <a:spLocks noChangeArrowheads="1"/>
          </p:cNvSpPr>
          <p:nvPr/>
        </p:nvSpPr>
        <p:spPr bwMode="auto">
          <a:xfrm>
            <a:off x="2232025" y="2820988"/>
            <a:ext cx="2603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I</a:t>
            </a:r>
          </a:p>
        </p:txBody>
      </p:sp>
      <p:sp>
        <p:nvSpPr>
          <p:cNvPr id="386059" name="Text Box 11"/>
          <p:cNvSpPr txBox="1">
            <a:spLocks noChangeArrowheads="1"/>
          </p:cNvSpPr>
          <p:nvPr/>
        </p:nvSpPr>
        <p:spPr bwMode="auto">
          <a:xfrm>
            <a:off x="2987675" y="2820988"/>
            <a:ext cx="8064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will fly</a:t>
            </a:r>
          </a:p>
        </p:txBody>
      </p:sp>
      <p:sp>
        <p:nvSpPr>
          <p:cNvPr id="386060" name="Text Box 12"/>
          <p:cNvSpPr txBox="1">
            <a:spLocks noChangeArrowheads="1"/>
          </p:cNvSpPr>
          <p:nvPr/>
        </p:nvSpPr>
        <p:spPr bwMode="auto">
          <a:xfrm>
            <a:off x="4286250" y="2820988"/>
            <a:ext cx="19621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to the conference</a:t>
            </a:r>
          </a:p>
        </p:txBody>
      </p:sp>
      <p:sp>
        <p:nvSpPr>
          <p:cNvPr id="386061" name="Text Box 13"/>
          <p:cNvSpPr txBox="1">
            <a:spLocks noChangeArrowheads="1"/>
          </p:cNvSpPr>
          <p:nvPr/>
        </p:nvSpPr>
        <p:spPr bwMode="auto">
          <a:xfrm>
            <a:off x="6765925" y="2820988"/>
            <a:ext cx="1250950" cy="3794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In Canada</a:t>
            </a:r>
          </a:p>
        </p:txBody>
      </p:sp>
      <p:sp>
        <p:nvSpPr>
          <p:cNvPr id="386062" name="Line 14"/>
          <p:cNvSpPr>
            <a:spLocks noChangeShapeType="1"/>
          </p:cNvSpPr>
          <p:nvPr/>
        </p:nvSpPr>
        <p:spPr bwMode="auto">
          <a:xfrm>
            <a:off x="1219200" y="21336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6063" name="Line 15"/>
          <p:cNvSpPr>
            <a:spLocks noChangeShapeType="1"/>
          </p:cNvSpPr>
          <p:nvPr/>
        </p:nvSpPr>
        <p:spPr bwMode="auto">
          <a:xfrm>
            <a:off x="2362200" y="2133600"/>
            <a:ext cx="914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6064" name="Line 16"/>
          <p:cNvSpPr>
            <a:spLocks noChangeShapeType="1"/>
          </p:cNvSpPr>
          <p:nvPr/>
        </p:nvSpPr>
        <p:spPr bwMode="auto">
          <a:xfrm flipH="1">
            <a:off x="2438400" y="21336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6065" name="Line 17"/>
          <p:cNvSpPr>
            <a:spLocks noChangeShapeType="1"/>
          </p:cNvSpPr>
          <p:nvPr/>
        </p:nvSpPr>
        <p:spPr bwMode="auto">
          <a:xfrm>
            <a:off x="4953000" y="2133600"/>
            <a:ext cx="2133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6066" name="Line 18"/>
          <p:cNvSpPr>
            <a:spLocks noChangeShapeType="1"/>
          </p:cNvSpPr>
          <p:nvPr/>
        </p:nvSpPr>
        <p:spPr bwMode="auto">
          <a:xfrm flipH="1">
            <a:off x="5181600" y="2133600"/>
            <a:ext cx="1981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6067" name="Text Box 19"/>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courtesy of  Kevin Knight http://www.sims.berkeley.edu/courses/is290-2/f04/lectures/mt-lecture.ppt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7554" name="Group 2"/>
          <p:cNvGraphicFramePr>
            <a:graphicFrameLocks noGrp="1"/>
          </p:cNvGraphicFramePr>
          <p:nvPr/>
        </p:nvGraphicFramePr>
        <p:xfrm>
          <a:off x="2514600" y="1397000"/>
          <a:ext cx="4876800" cy="3698878"/>
        </p:xfrm>
        <a:graphic>
          <a:graphicData uri="http://schemas.openxmlformats.org/drawingml/2006/table">
            <a:tbl>
              <a:tblPr/>
              <a:tblGrid>
                <a:gridCol w="542925">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tblGrid>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5"/>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07636" name="Text Box 84"/>
          <p:cNvSpPr txBox="1">
            <a:spLocks noChangeArrowheads="1"/>
          </p:cNvSpPr>
          <p:nvPr/>
        </p:nvSpPr>
        <p:spPr bwMode="auto">
          <a:xfrm>
            <a:off x="1660525" y="1511300"/>
            <a:ext cx="69215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Mary</a:t>
            </a:r>
          </a:p>
          <a:p>
            <a:endParaRPr lang="en-US" altLang="en-US" sz="1600"/>
          </a:p>
          <a:p>
            <a:r>
              <a:rPr lang="en-US" altLang="en-US" sz="1800"/>
              <a:t>did</a:t>
            </a:r>
          </a:p>
          <a:p>
            <a:endParaRPr lang="en-US" altLang="en-US" sz="1400"/>
          </a:p>
          <a:p>
            <a:r>
              <a:rPr lang="en-US" altLang="en-US" sz="1800"/>
              <a:t>not</a:t>
            </a:r>
          </a:p>
          <a:p>
            <a:endParaRPr lang="en-US" altLang="en-US" sz="1600"/>
          </a:p>
          <a:p>
            <a:r>
              <a:rPr lang="en-US" altLang="en-US" sz="1800"/>
              <a:t>slap</a:t>
            </a:r>
          </a:p>
          <a:p>
            <a:endParaRPr lang="en-US" altLang="en-US" sz="1600"/>
          </a:p>
          <a:p>
            <a:r>
              <a:rPr lang="en-US" altLang="en-US" sz="1800"/>
              <a:t>the</a:t>
            </a:r>
          </a:p>
          <a:p>
            <a:endParaRPr lang="en-US" altLang="en-US" sz="1600"/>
          </a:p>
          <a:p>
            <a:r>
              <a:rPr lang="en-US" altLang="en-US" sz="1800"/>
              <a:t>green</a:t>
            </a:r>
          </a:p>
          <a:p>
            <a:endParaRPr lang="en-US" altLang="en-US" sz="1400"/>
          </a:p>
          <a:p>
            <a:r>
              <a:rPr lang="en-US" altLang="en-US" sz="1800"/>
              <a:t>witch</a:t>
            </a:r>
          </a:p>
        </p:txBody>
      </p:sp>
      <p:sp>
        <p:nvSpPr>
          <p:cNvPr id="407637" name="Text Box 85"/>
          <p:cNvSpPr txBox="1">
            <a:spLocks noChangeArrowheads="1"/>
          </p:cNvSpPr>
          <p:nvPr/>
        </p:nvSpPr>
        <p:spPr bwMode="auto">
          <a:xfrm>
            <a:off x="2438400" y="914400"/>
            <a:ext cx="501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Maria    no      dió     una  bofetada  a         la    bruja   verde</a:t>
            </a:r>
          </a:p>
        </p:txBody>
      </p:sp>
      <p:sp>
        <p:nvSpPr>
          <p:cNvPr id="407638" name="Rectangle 86"/>
          <p:cNvSpPr>
            <a:spLocks noChangeArrowheads="1"/>
          </p:cNvSpPr>
          <p:nvPr/>
        </p:nvSpPr>
        <p:spPr bwMode="auto">
          <a:xfrm>
            <a:off x="3048000" y="1930400"/>
            <a:ext cx="533400" cy="10668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7639" name="Rectangle 87"/>
          <p:cNvSpPr>
            <a:spLocks noChangeArrowheads="1"/>
          </p:cNvSpPr>
          <p:nvPr/>
        </p:nvSpPr>
        <p:spPr bwMode="auto">
          <a:xfrm>
            <a:off x="2514600" y="13970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p>
        </p:txBody>
      </p:sp>
      <p:sp>
        <p:nvSpPr>
          <p:cNvPr id="407640" name="Rectangle 88"/>
          <p:cNvSpPr>
            <a:spLocks noChangeArrowheads="1"/>
          </p:cNvSpPr>
          <p:nvPr/>
        </p:nvSpPr>
        <p:spPr bwMode="auto">
          <a:xfrm>
            <a:off x="3581400" y="2997200"/>
            <a:ext cx="1676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7641" name="Rectangle 89"/>
          <p:cNvSpPr>
            <a:spLocks noChangeArrowheads="1"/>
          </p:cNvSpPr>
          <p:nvPr/>
        </p:nvSpPr>
        <p:spPr bwMode="auto">
          <a:xfrm>
            <a:off x="5791200" y="35306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7642" name="Rectangle 90"/>
          <p:cNvSpPr>
            <a:spLocks noChangeArrowheads="1"/>
          </p:cNvSpPr>
          <p:nvPr/>
        </p:nvSpPr>
        <p:spPr bwMode="auto">
          <a:xfrm>
            <a:off x="6858000" y="40640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7643" name="Rectangle 91"/>
          <p:cNvSpPr>
            <a:spLocks noChangeArrowheads="1"/>
          </p:cNvSpPr>
          <p:nvPr/>
        </p:nvSpPr>
        <p:spPr bwMode="auto">
          <a:xfrm>
            <a:off x="6324600" y="45974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7644" name="Rectangle 92"/>
          <p:cNvSpPr>
            <a:spLocks noGrp="1" noChangeArrowheads="1"/>
          </p:cNvSpPr>
          <p:nvPr>
            <p:ph type="title"/>
          </p:nvPr>
        </p:nvSpPr>
        <p:spPr>
          <a:xfrm>
            <a:off x="457200" y="-76200"/>
            <a:ext cx="8229600" cy="1143000"/>
          </a:xfrm>
          <a:noFill/>
          <a:ln/>
        </p:spPr>
        <p:txBody>
          <a:bodyPr/>
          <a:lstStyle/>
          <a:p>
            <a:r>
              <a:rPr lang="en-US" altLang="en-US" sz="4000"/>
              <a:t>Word Alignment Induced Phrases</a:t>
            </a:r>
          </a:p>
        </p:txBody>
      </p:sp>
      <p:sp>
        <p:nvSpPr>
          <p:cNvPr id="407645" name="Text Box 93"/>
          <p:cNvSpPr txBox="1">
            <a:spLocks noChangeArrowheads="1"/>
          </p:cNvSpPr>
          <p:nvPr/>
        </p:nvSpPr>
        <p:spPr bwMode="auto">
          <a:xfrm>
            <a:off x="196850" y="5268913"/>
            <a:ext cx="803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en-US" sz="1600">
                <a:latin typeface="Arial" panose="020B0604020202020204" pitchFamily="34" charset="0"/>
              </a:rPr>
              <a:t>(Maria, Mary) (no, did not) (slap, di</a:t>
            </a:r>
            <a:r>
              <a:rPr lang="en-US" altLang="en-US" sz="1600">
                <a:latin typeface="Arial" panose="020B0604020202020204" pitchFamily="34" charset="0"/>
                <a:cs typeface="Arial" panose="020B0604020202020204" pitchFamily="34" charset="0"/>
              </a:rPr>
              <a:t>ó</a:t>
            </a:r>
            <a:r>
              <a:rPr lang="en-US" altLang="en-US" sz="1600">
                <a:latin typeface="Arial" panose="020B0604020202020204" pitchFamily="34" charset="0"/>
              </a:rPr>
              <a:t> una bofetada) (la, the) (bruja, witch) (verde, green)</a:t>
            </a:r>
            <a:endParaRPr lang="en-US" altLang="en-US" sz="1800">
              <a:latin typeface="Arial" panose="020B0604020202020204" pitchFamily="34" charset="0"/>
            </a:endParaRPr>
          </a:p>
        </p:txBody>
      </p:sp>
      <p:sp>
        <p:nvSpPr>
          <p:cNvPr id="407646" name="Text Box 94"/>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courtesy of  Kevin Knight http://www.sims.berkeley.edu/courses/is290-2/f04/lectures/mt-lecture.ppt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578" name="Group 2"/>
          <p:cNvGraphicFramePr>
            <a:graphicFrameLocks noGrp="1"/>
          </p:cNvGraphicFramePr>
          <p:nvPr/>
        </p:nvGraphicFramePr>
        <p:xfrm>
          <a:off x="2514600" y="1397000"/>
          <a:ext cx="4876800" cy="3698878"/>
        </p:xfrm>
        <a:graphic>
          <a:graphicData uri="http://schemas.openxmlformats.org/drawingml/2006/table">
            <a:tbl>
              <a:tblPr/>
              <a:tblGrid>
                <a:gridCol w="542925">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tblGrid>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5"/>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08660" name="Text Box 84"/>
          <p:cNvSpPr txBox="1">
            <a:spLocks noChangeArrowheads="1"/>
          </p:cNvSpPr>
          <p:nvPr/>
        </p:nvSpPr>
        <p:spPr bwMode="auto">
          <a:xfrm>
            <a:off x="1660525" y="1511300"/>
            <a:ext cx="69215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Mary</a:t>
            </a:r>
          </a:p>
          <a:p>
            <a:endParaRPr lang="en-US" altLang="en-US" sz="1600"/>
          </a:p>
          <a:p>
            <a:r>
              <a:rPr lang="en-US" altLang="en-US" sz="1800"/>
              <a:t>did</a:t>
            </a:r>
          </a:p>
          <a:p>
            <a:endParaRPr lang="en-US" altLang="en-US" sz="1400"/>
          </a:p>
          <a:p>
            <a:r>
              <a:rPr lang="en-US" altLang="en-US" sz="1800"/>
              <a:t>not</a:t>
            </a:r>
          </a:p>
          <a:p>
            <a:endParaRPr lang="en-US" altLang="en-US" sz="1600"/>
          </a:p>
          <a:p>
            <a:r>
              <a:rPr lang="en-US" altLang="en-US" sz="1800"/>
              <a:t>slap</a:t>
            </a:r>
          </a:p>
          <a:p>
            <a:endParaRPr lang="en-US" altLang="en-US" sz="1600"/>
          </a:p>
          <a:p>
            <a:r>
              <a:rPr lang="en-US" altLang="en-US" sz="1800"/>
              <a:t>the</a:t>
            </a:r>
          </a:p>
          <a:p>
            <a:endParaRPr lang="en-US" altLang="en-US" sz="1600"/>
          </a:p>
          <a:p>
            <a:r>
              <a:rPr lang="en-US" altLang="en-US" sz="1800"/>
              <a:t>green</a:t>
            </a:r>
          </a:p>
          <a:p>
            <a:endParaRPr lang="en-US" altLang="en-US" sz="1400"/>
          </a:p>
          <a:p>
            <a:r>
              <a:rPr lang="en-US" altLang="en-US" sz="1800"/>
              <a:t>witch</a:t>
            </a:r>
          </a:p>
        </p:txBody>
      </p:sp>
      <p:sp>
        <p:nvSpPr>
          <p:cNvPr id="408661" name="Text Box 85"/>
          <p:cNvSpPr txBox="1">
            <a:spLocks noChangeArrowheads="1"/>
          </p:cNvSpPr>
          <p:nvPr/>
        </p:nvSpPr>
        <p:spPr bwMode="auto">
          <a:xfrm>
            <a:off x="2438400" y="914400"/>
            <a:ext cx="501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Maria    no      dió     una  bofetada  a         la    bruja   verde</a:t>
            </a:r>
          </a:p>
        </p:txBody>
      </p:sp>
      <p:sp>
        <p:nvSpPr>
          <p:cNvPr id="408662" name="Rectangle 86"/>
          <p:cNvSpPr>
            <a:spLocks noChangeArrowheads="1"/>
          </p:cNvSpPr>
          <p:nvPr/>
        </p:nvSpPr>
        <p:spPr bwMode="auto">
          <a:xfrm>
            <a:off x="3048000" y="1930400"/>
            <a:ext cx="533400" cy="10668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8663" name="Rectangle 87"/>
          <p:cNvSpPr>
            <a:spLocks noChangeArrowheads="1"/>
          </p:cNvSpPr>
          <p:nvPr/>
        </p:nvSpPr>
        <p:spPr bwMode="auto">
          <a:xfrm>
            <a:off x="2514600" y="13970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p>
        </p:txBody>
      </p:sp>
      <p:sp>
        <p:nvSpPr>
          <p:cNvPr id="408664" name="Rectangle 88"/>
          <p:cNvSpPr>
            <a:spLocks noChangeArrowheads="1"/>
          </p:cNvSpPr>
          <p:nvPr/>
        </p:nvSpPr>
        <p:spPr bwMode="auto">
          <a:xfrm>
            <a:off x="3581400" y="2997200"/>
            <a:ext cx="1676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8665" name="Rectangle 89"/>
          <p:cNvSpPr>
            <a:spLocks noChangeArrowheads="1"/>
          </p:cNvSpPr>
          <p:nvPr/>
        </p:nvSpPr>
        <p:spPr bwMode="auto">
          <a:xfrm>
            <a:off x="5791200" y="35306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8666" name="Rectangle 90"/>
          <p:cNvSpPr>
            <a:spLocks noChangeArrowheads="1"/>
          </p:cNvSpPr>
          <p:nvPr/>
        </p:nvSpPr>
        <p:spPr bwMode="auto">
          <a:xfrm>
            <a:off x="6858000" y="40640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8667" name="Rectangle 91"/>
          <p:cNvSpPr>
            <a:spLocks noChangeArrowheads="1"/>
          </p:cNvSpPr>
          <p:nvPr/>
        </p:nvSpPr>
        <p:spPr bwMode="auto">
          <a:xfrm>
            <a:off x="6324600" y="45974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8668" name="Rectangle 92"/>
          <p:cNvSpPr>
            <a:spLocks noGrp="1" noChangeArrowheads="1"/>
          </p:cNvSpPr>
          <p:nvPr>
            <p:ph type="title"/>
          </p:nvPr>
        </p:nvSpPr>
        <p:spPr>
          <a:xfrm>
            <a:off x="457200" y="-76200"/>
            <a:ext cx="8229600" cy="1143000"/>
          </a:xfrm>
          <a:noFill/>
          <a:ln/>
        </p:spPr>
        <p:txBody>
          <a:bodyPr/>
          <a:lstStyle/>
          <a:p>
            <a:r>
              <a:rPr lang="en-US" altLang="en-US" sz="4000"/>
              <a:t>Word Alignment Induced Phrases</a:t>
            </a:r>
          </a:p>
        </p:txBody>
      </p:sp>
      <p:sp>
        <p:nvSpPr>
          <p:cNvPr id="408669" name="Text Box 93"/>
          <p:cNvSpPr txBox="1">
            <a:spLocks noChangeArrowheads="1"/>
          </p:cNvSpPr>
          <p:nvPr/>
        </p:nvSpPr>
        <p:spPr bwMode="auto">
          <a:xfrm>
            <a:off x="196850" y="5268913"/>
            <a:ext cx="8034338"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en-US" sz="1600">
                <a:latin typeface="Arial" panose="020B0604020202020204" pitchFamily="34" charset="0"/>
              </a:rPr>
              <a:t>(Maria, Mary) (no, did not) (slap, di</a:t>
            </a:r>
            <a:r>
              <a:rPr lang="en-US" altLang="en-US" sz="1600">
                <a:latin typeface="Arial" panose="020B0604020202020204" pitchFamily="34" charset="0"/>
                <a:cs typeface="Arial" panose="020B0604020202020204" pitchFamily="34" charset="0"/>
              </a:rPr>
              <a:t>ó</a:t>
            </a:r>
            <a:r>
              <a:rPr lang="en-US" altLang="en-US" sz="1600">
                <a:latin typeface="Arial" panose="020B0604020202020204" pitchFamily="34" charset="0"/>
              </a:rPr>
              <a:t> una bofetada) (la, the) (bruja, witch) (verde, green)</a:t>
            </a:r>
          </a:p>
          <a:p>
            <a:pPr>
              <a:spcBef>
                <a:spcPct val="20000"/>
              </a:spcBef>
            </a:pPr>
            <a:r>
              <a:rPr lang="en-US" altLang="en-US" sz="1600">
                <a:solidFill>
                  <a:srgbClr val="FF00FF"/>
                </a:solidFill>
                <a:latin typeface="Arial" panose="020B0604020202020204" pitchFamily="34" charset="0"/>
              </a:rPr>
              <a:t>(a la, the) (dió una bofetada a, slap the)</a:t>
            </a:r>
          </a:p>
        </p:txBody>
      </p:sp>
      <p:sp>
        <p:nvSpPr>
          <p:cNvPr id="408670" name="Rectangle 94"/>
          <p:cNvSpPr>
            <a:spLocks noChangeArrowheads="1"/>
          </p:cNvSpPr>
          <p:nvPr/>
        </p:nvSpPr>
        <p:spPr bwMode="auto">
          <a:xfrm>
            <a:off x="5257800" y="3505200"/>
            <a:ext cx="1143000" cy="5334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8671" name="Rectangle 95"/>
          <p:cNvSpPr>
            <a:spLocks noChangeArrowheads="1"/>
          </p:cNvSpPr>
          <p:nvPr/>
        </p:nvSpPr>
        <p:spPr bwMode="auto">
          <a:xfrm>
            <a:off x="3581400" y="2971800"/>
            <a:ext cx="2133600" cy="9906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8672" name="Text Box 96"/>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courtesy of  Kevin Knight http://www.sims.berkeley.edu/courses/is290-2/f04/lectures/mt-lecture.ppt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5257800" y="3505200"/>
            <a:ext cx="1143000" cy="5334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03" name="Rectangle 3"/>
          <p:cNvSpPr>
            <a:spLocks noChangeArrowheads="1"/>
          </p:cNvSpPr>
          <p:nvPr/>
        </p:nvSpPr>
        <p:spPr bwMode="auto">
          <a:xfrm>
            <a:off x="3581400" y="2971800"/>
            <a:ext cx="2133600" cy="9906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409604" name="Group 4"/>
          <p:cNvGraphicFramePr>
            <a:graphicFrameLocks noGrp="1"/>
          </p:cNvGraphicFramePr>
          <p:nvPr/>
        </p:nvGraphicFramePr>
        <p:xfrm>
          <a:off x="2514600" y="1320800"/>
          <a:ext cx="4876800" cy="3698878"/>
        </p:xfrm>
        <a:graphic>
          <a:graphicData uri="http://schemas.openxmlformats.org/drawingml/2006/table">
            <a:tbl>
              <a:tblPr/>
              <a:tblGrid>
                <a:gridCol w="542925">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tblGrid>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5"/>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09686" name="Text Box 86"/>
          <p:cNvSpPr txBox="1">
            <a:spLocks noChangeArrowheads="1"/>
          </p:cNvSpPr>
          <p:nvPr/>
        </p:nvSpPr>
        <p:spPr bwMode="auto">
          <a:xfrm>
            <a:off x="1660525" y="1435100"/>
            <a:ext cx="69215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Mary</a:t>
            </a:r>
          </a:p>
          <a:p>
            <a:endParaRPr lang="en-US" altLang="en-US" sz="1600"/>
          </a:p>
          <a:p>
            <a:r>
              <a:rPr lang="en-US" altLang="en-US" sz="1800"/>
              <a:t>did</a:t>
            </a:r>
          </a:p>
          <a:p>
            <a:endParaRPr lang="en-US" altLang="en-US" sz="1400"/>
          </a:p>
          <a:p>
            <a:r>
              <a:rPr lang="en-US" altLang="en-US" sz="1800"/>
              <a:t>not</a:t>
            </a:r>
          </a:p>
          <a:p>
            <a:endParaRPr lang="en-US" altLang="en-US" sz="1600"/>
          </a:p>
          <a:p>
            <a:r>
              <a:rPr lang="en-US" altLang="en-US" sz="1800"/>
              <a:t>slap</a:t>
            </a:r>
          </a:p>
          <a:p>
            <a:endParaRPr lang="en-US" altLang="en-US" sz="1600"/>
          </a:p>
          <a:p>
            <a:r>
              <a:rPr lang="en-US" altLang="en-US" sz="1800"/>
              <a:t>the</a:t>
            </a:r>
          </a:p>
          <a:p>
            <a:endParaRPr lang="en-US" altLang="en-US" sz="1600"/>
          </a:p>
          <a:p>
            <a:r>
              <a:rPr lang="en-US" altLang="en-US" sz="1800"/>
              <a:t>green</a:t>
            </a:r>
          </a:p>
          <a:p>
            <a:endParaRPr lang="en-US" altLang="en-US" sz="1400"/>
          </a:p>
          <a:p>
            <a:r>
              <a:rPr lang="en-US" altLang="en-US" sz="1800"/>
              <a:t>witch</a:t>
            </a:r>
          </a:p>
        </p:txBody>
      </p:sp>
      <p:sp>
        <p:nvSpPr>
          <p:cNvPr id="409687" name="Text Box 87"/>
          <p:cNvSpPr txBox="1">
            <a:spLocks noChangeArrowheads="1"/>
          </p:cNvSpPr>
          <p:nvPr/>
        </p:nvSpPr>
        <p:spPr bwMode="auto">
          <a:xfrm>
            <a:off x="2438400" y="838200"/>
            <a:ext cx="501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Maria    no      dió     una  bofetada  a         la    bruja   verde</a:t>
            </a:r>
          </a:p>
        </p:txBody>
      </p:sp>
      <p:sp>
        <p:nvSpPr>
          <p:cNvPr id="409688" name="Rectangle 88"/>
          <p:cNvSpPr>
            <a:spLocks noChangeArrowheads="1"/>
          </p:cNvSpPr>
          <p:nvPr/>
        </p:nvSpPr>
        <p:spPr bwMode="auto">
          <a:xfrm>
            <a:off x="3048000" y="1854200"/>
            <a:ext cx="533400" cy="10668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89" name="Rectangle 89"/>
          <p:cNvSpPr>
            <a:spLocks noChangeArrowheads="1"/>
          </p:cNvSpPr>
          <p:nvPr/>
        </p:nvSpPr>
        <p:spPr bwMode="auto">
          <a:xfrm>
            <a:off x="2514600" y="13208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0" name="Rectangle 90"/>
          <p:cNvSpPr>
            <a:spLocks noChangeArrowheads="1"/>
          </p:cNvSpPr>
          <p:nvPr/>
        </p:nvSpPr>
        <p:spPr bwMode="auto">
          <a:xfrm>
            <a:off x="3581400" y="2921000"/>
            <a:ext cx="1676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1" name="Rectangle 91"/>
          <p:cNvSpPr>
            <a:spLocks noChangeArrowheads="1"/>
          </p:cNvSpPr>
          <p:nvPr/>
        </p:nvSpPr>
        <p:spPr bwMode="auto">
          <a:xfrm>
            <a:off x="5791200" y="34544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2" name="Rectangle 92"/>
          <p:cNvSpPr>
            <a:spLocks noChangeArrowheads="1"/>
          </p:cNvSpPr>
          <p:nvPr/>
        </p:nvSpPr>
        <p:spPr bwMode="auto">
          <a:xfrm>
            <a:off x="6858000" y="39878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3" name="Rectangle 93"/>
          <p:cNvSpPr>
            <a:spLocks noChangeArrowheads="1"/>
          </p:cNvSpPr>
          <p:nvPr/>
        </p:nvSpPr>
        <p:spPr bwMode="auto">
          <a:xfrm>
            <a:off x="6324600" y="45212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4" name="Rectangle 94"/>
          <p:cNvSpPr>
            <a:spLocks noChangeArrowheads="1"/>
          </p:cNvSpPr>
          <p:nvPr/>
        </p:nvSpPr>
        <p:spPr bwMode="auto">
          <a:xfrm>
            <a:off x="2514600" y="1320800"/>
            <a:ext cx="990600" cy="15240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5" name="Rectangle 95"/>
          <p:cNvSpPr>
            <a:spLocks noChangeArrowheads="1"/>
          </p:cNvSpPr>
          <p:nvPr/>
        </p:nvSpPr>
        <p:spPr bwMode="auto">
          <a:xfrm>
            <a:off x="3581400" y="2997200"/>
            <a:ext cx="2743200" cy="9144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6" name="Rectangle 96"/>
          <p:cNvSpPr>
            <a:spLocks noChangeArrowheads="1"/>
          </p:cNvSpPr>
          <p:nvPr/>
        </p:nvSpPr>
        <p:spPr bwMode="auto">
          <a:xfrm>
            <a:off x="6324600" y="3987800"/>
            <a:ext cx="1066800" cy="1066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7" name="Rectangle 97"/>
          <p:cNvSpPr>
            <a:spLocks noChangeArrowheads="1"/>
          </p:cNvSpPr>
          <p:nvPr/>
        </p:nvSpPr>
        <p:spPr bwMode="auto">
          <a:xfrm>
            <a:off x="3048000" y="1930400"/>
            <a:ext cx="2209800" cy="1447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98" name="Rectangle 98"/>
          <p:cNvSpPr>
            <a:spLocks noGrp="1" noChangeArrowheads="1"/>
          </p:cNvSpPr>
          <p:nvPr>
            <p:ph type="title"/>
          </p:nvPr>
        </p:nvSpPr>
        <p:spPr>
          <a:xfrm>
            <a:off x="457200" y="-76200"/>
            <a:ext cx="8229600" cy="1143000"/>
          </a:xfrm>
          <a:noFill/>
          <a:ln/>
        </p:spPr>
        <p:txBody>
          <a:bodyPr/>
          <a:lstStyle/>
          <a:p>
            <a:r>
              <a:rPr lang="en-US" altLang="en-US" sz="4000"/>
              <a:t>Word Alignment Induced Phrases</a:t>
            </a:r>
          </a:p>
        </p:txBody>
      </p:sp>
      <p:sp>
        <p:nvSpPr>
          <p:cNvPr id="409699" name="Text Box 99"/>
          <p:cNvSpPr txBox="1">
            <a:spLocks noChangeArrowheads="1"/>
          </p:cNvSpPr>
          <p:nvPr/>
        </p:nvSpPr>
        <p:spPr bwMode="auto">
          <a:xfrm>
            <a:off x="112713" y="5072063"/>
            <a:ext cx="8516937"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en-US" sz="1600">
                <a:latin typeface="Arial" panose="020B0604020202020204" pitchFamily="34" charset="0"/>
              </a:rPr>
              <a:t>(Maria, Mary) (no, did not) (slap, di</a:t>
            </a:r>
            <a:r>
              <a:rPr lang="en-US" altLang="en-US" sz="1600">
                <a:latin typeface="Arial" panose="020B0604020202020204" pitchFamily="34" charset="0"/>
                <a:cs typeface="Arial" panose="020B0604020202020204" pitchFamily="34" charset="0"/>
              </a:rPr>
              <a:t>ó</a:t>
            </a:r>
            <a:r>
              <a:rPr lang="en-US" altLang="en-US" sz="1600">
                <a:latin typeface="Arial" panose="020B0604020202020204" pitchFamily="34" charset="0"/>
              </a:rPr>
              <a:t> una bofetada) (la, the) (bruja, witch) (verde, green) </a:t>
            </a:r>
          </a:p>
          <a:p>
            <a:pPr>
              <a:spcBef>
                <a:spcPct val="20000"/>
              </a:spcBef>
            </a:pPr>
            <a:r>
              <a:rPr lang="en-US" altLang="en-US" sz="1600">
                <a:solidFill>
                  <a:srgbClr val="FF00FF"/>
                </a:solidFill>
                <a:latin typeface="Arial" panose="020B0604020202020204" pitchFamily="34" charset="0"/>
              </a:rPr>
              <a:t>(a la, the) (dió una bofetada a, slap the)</a:t>
            </a:r>
            <a:endParaRPr lang="en-US" altLang="en-US" sz="1600">
              <a:latin typeface="Arial" panose="020B0604020202020204" pitchFamily="34" charset="0"/>
            </a:endParaRPr>
          </a:p>
          <a:p>
            <a:pPr>
              <a:spcBef>
                <a:spcPct val="20000"/>
              </a:spcBef>
            </a:pPr>
            <a:r>
              <a:rPr lang="en-US" altLang="en-US" sz="1600">
                <a:solidFill>
                  <a:schemeClr val="accent2"/>
                </a:solidFill>
                <a:latin typeface="Arial" panose="020B0604020202020204" pitchFamily="34" charset="0"/>
              </a:rPr>
              <a:t>(Maria no, Mary did not) (no di</a:t>
            </a:r>
            <a:r>
              <a:rPr lang="en-US" altLang="en-US" sz="1600">
                <a:solidFill>
                  <a:schemeClr val="accent2"/>
                </a:solidFill>
                <a:latin typeface="Arial" panose="020B0604020202020204" pitchFamily="34" charset="0"/>
                <a:cs typeface="Arial" panose="020B0604020202020204" pitchFamily="34" charset="0"/>
              </a:rPr>
              <a:t>ó</a:t>
            </a:r>
            <a:r>
              <a:rPr lang="en-US" altLang="en-US" sz="1600">
                <a:solidFill>
                  <a:schemeClr val="accent2"/>
                </a:solidFill>
                <a:latin typeface="Arial" panose="020B0604020202020204" pitchFamily="34" charset="0"/>
              </a:rPr>
              <a:t> una bofetada, did not slap), (di</a:t>
            </a:r>
            <a:r>
              <a:rPr lang="en-US" altLang="en-US" sz="1600">
                <a:solidFill>
                  <a:schemeClr val="accent2"/>
                </a:solidFill>
                <a:latin typeface="Arial" panose="020B0604020202020204" pitchFamily="34" charset="0"/>
                <a:cs typeface="Arial" panose="020B0604020202020204" pitchFamily="34" charset="0"/>
              </a:rPr>
              <a:t>ó</a:t>
            </a:r>
            <a:r>
              <a:rPr lang="en-US" altLang="en-US" sz="1600">
                <a:solidFill>
                  <a:schemeClr val="accent2"/>
                </a:solidFill>
                <a:latin typeface="Arial" panose="020B0604020202020204" pitchFamily="34" charset="0"/>
              </a:rPr>
              <a:t> una bofetada a la, slap the) </a:t>
            </a:r>
          </a:p>
          <a:p>
            <a:pPr>
              <a:spcBef>
                <a:spcPct val="20000"/>
              </a:spcBef>
            </a:pPr>
            <a:r>
              <a:rPr lang="en-US" altLang="en-US" sz="1600">
                <a:solidFill>
                  <a:schemeClr val="accent2"/>
                </a:solidFill>
                <a:latin typeface="Arial" panose="020B0604020202020204" pitchFamily="34" charset="0"/>
              </a:rPr>
              <a:t>(bruja verde, green witch)</a:t>
            </a:r>
          </a:p>
        </p:txBody>
      </p:sp>
      <p:sp>
        <p:nvSpPr>
          <p:cNvPr id="409700" name="Text Box 100"/>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courtesy of  Kevin Knight http://www.sims.berkeley.edu/courses/is290-2/f04/lectures/mt-lecture.ppt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5257800" y="3505200"/>
            <a:ext cx="1143000" cy="5334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627" name="Rectangle 3"/>
          <p:cNvSpPr>
            <a:spLocks noChangeArrowheads="1"/>
          </p:cNvSpPr>
          <p:nvPr/>
        </p:nvSpPr>
        <p:spPr bwMode="auto">
          <a:xfrm>
            <a:off x="3581400" y="2971800"/>
            <a:ext cx="2133600" cy="9906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410628" name="Group 4"/>
          <p:cNvGraphicFramePr>
            <a:graphicFrameLocks noGrp="1"/>
          </p:cNvGraphicFramePr>
          <p:nvPr/>
        </p:nvGraphicFramePr>
        <p:xfrm>
          <a:off x="2514600" y="1320800"/>
          <a:ext cx="4876800" cy="3698878"/>
        </p:xfrm>
        <a:graphic>
          <a:graphicData uri="http://schemas.openxmlformats.org/drawingml/2006/table">
            <a:tbl>
              <a:tblPr/>
              <a:tblGrid>
                <a:gridCol w="542925">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tblGrid>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5"/>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10710" name="Text Box 86"/>
          <p:cNvSpPr txBox="1">
            <a:spLocks noChangeArrowheads="1"/>
          </p:cNvSpPr>
          <p:nvPr/>
        </p:nvSpPr>
        <p:spPr bwMode="auto">
          <a:xfrm>
            <a:off x="1660525" y="1435100"/>
            <a:ext cx="69215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Mary</a:t>
            </a:r>
          </a:p>
          <a:p>
            <a:endParaRPr lang="en-US" altLang="en-US" sz="1600"/>
          </a:p>
          <a:p>
            <a:r>
              <a:rPr lang="en-US" altLang="en-US" sz="1800"/>
              <a:t>did</a:t>
            </a:r>
          </a:p>
          <a:p>
            <a:endParaRPr lang="en-US" altLang="en-US" sz="1400"/>
          </a:p>
          <a:p>
            <a:r>
              <a:rPr lang="en-US" altLang="en-US" sz="1800"/>
              <a:t>not</a:t>
            </a:r>
          </a:p>
          <a:p>
            <a:endParaRPr lang="en-US" altLang="en-US" sz="1600"/>
          </a:p>
          <a:p>
            <a:r>
              <a:rPr lang="en-US" altLang="en-US" sz="1800"/>
              <a:t>slap</a:t>
            </a:r>
          </a:p>
          <a:p>
            <a:endParaRPr lang="en-US" altLang="en-US" sz="1600"/>
          </a:p>
          <a:p>
            <a:r>
              <a:rPr lang="en-US" altLang="en-US" sz="1800"/>
              <a:t>the</a:t>
            </a:r>
          </a:p>
          <a:p>
            <a:endParaRPr lang="en-US" altLang="en-US" sz="1600"/>
          </a:p>
          <a:p>
            <a:r>
              <a:rPr lang="en-US" altLang="en-US" sz="1800"/>
              <a:t>green</a:t>
            </a:r>
          </a:p>
          <a:p>
            <a:endParaRPr lang="en-US" altLang="en-US" sz="1400"/>
          </a:p>
          <a:p>
            <a:r>
              <a:rPr lang="en-US" altLang="en-US" sz="1800"/>
              <a:t>witch</a:t>
            </a:r>
          </a:p>
        </p:txBody>
      </p:sp>
      <p:sp>
        <p:nvSpPr>
          <p:cNvPr id="410711" name="Text Box 87"/>
          <p:cNvSpPr txBox="1">
            <a:spLocks noChangeArrowheads="1"/>
          </p:cNvSpPr>
          <p:nvPr/>
        </p:nvSpPr>
        <p:spPr bwMode="auto">
          <a:xfrm>
            <a:off x="2438400" y="838200"/>
            <a:ext cx="501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Maria    no      dió     una  bofetada  a         la    bruja   verde</a:t>
            </a:r>
          </a:p>
        </p:txBody>
      </p:sp>
      <p:sp>
        <p:nvSpPr>
          <p:cNvPr id="410712" name="Rectangle 88"/>
          <p:cNvSpPr>
            <a:spLocks noChangeArrowheads="1"/>
          </p:cNvSpPr>
          <p:nvPr/>
        </p:nvSpPr>
        <p:spPr bwMode="auto">
          <a:xfrm>
            <a:off x="3048000" y="1854200"/>
            <a:ext cx="533400" cy="10668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13" name="Rectangle 89"/>
          <p:cNvSpPr>
            <a:spLocks noChangeArrowheads="1"/>
          </p:cNvSpPr>
          <p:nvPr/>
        </p:nvSpPr>
        <p:spPr bwMode="auto">
          <a:xfrm>
            <a:off x="2514600" y="13208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14" name="Rectangle 90"/>
          <p:cNvSpPr>
            <a:spLocks noChangeArrowheads="1"/>
          </p:cNvSpPr>
          <p:nvPr/>
        </p:nvSpPr>
        <p:spPr bwMode="auto">
          <a:xfrm>
            <a:off x="3581400" y="2921000"/>
            <a:ext cx="1676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15" name="Rectangle 91"/>
          <p:cNvSpPr>
            <a:spLocks noChangeArrowheads="1"/>
          </p:cNvSpPr>
          <p:nvPr/>
        </p:nvSpPr>
        <p:spPr bwMode="auto">
          <a:xfrm>
            <a:off x="5791200" y="34544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16" name="Rectangle 92"/>
          <p:cNvSpPr>
            <a:spLocks noChangeArrowheads="1"/>
          </p:cNvSpPr>
          <p:nvPr/>
        </p:nvSpPr>
        <p:spPr bwMode="auto">
          <a:xfrm>
            <a:off x="6858000" y="39878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17" name="Rectangle 93"/>
          <p:cNvSpPr>
            <a:spLocks noChangeArrowheads="1"/>
          </p:cNvSpPr>
          <p:nvPr/>
        </p:nvSpPr>
        <p:spPr bwMode="auto">
          <a:xfrm>
            <a:off x="6324600" y="45212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18" name="Rectangle 94"/>
          <p:cNvSpPr>
            <a:spLocks noChangeArrowheads="1"/>
          </p:cNvSpPr>
          <p:nvPr/>
        </p:nvSpPr>
        <p:spPr bwMode="auto">
          <a:xfrm>
            <a:off x="2514600" y="1320800"/>
            <a:ext cx="990600" cy="15240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19" name="Rectangle 95"/>
          <p:cNvSpPr>
            <a:spLocks noChangeArrowheads="1"/>
          </p:cNvSpPr>
          <p:nvPr/>
        </p:nvSpPr>
        <p:spPr bwMode="auto">
          <a:xfrm>
            <a:off x="3581400" y="2997200"/>
            <a:ext cx="2743200" cy="9144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20" name="Rectangle 96"/>
          <p:cNvSpPr>
            <a:spLocks noChangeArrowheads="1"/>
          </p:cNvSpPr>
          <p:nvPr/>
        </p:nvSpPr>
        <p:spPr bwMode="auto">
          <a:xfrm>
            <a:off x="6324600" y="3987800"/>
            <a:ext cx="1066800" cy="1066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21" name="Rectangle 97"/>
          <p:cNvSpPr>
            <a:spLocks noChangeArrowheads="1"/>
          </p:cNvSpPr>
          <p:nvPr/>
        </p:nvSpPr>
        <p:spPr bwMode="auto">
          <a:xfrm>
            <a:off x="3048000" y="1930400"/>
            <a:ext cx="2209800" cy="1447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22" name="Rectangle 98"/>
          <p:cNvSpPr>
            <a:spLocks noChangeArrowheads="1"/>
          </p:cNvSpPr>
          <p:nvPr/>
        </p:nvSpPr>
        <p:spPr bwMode="auto">
          <a:xfrm>
            <a:off x="2590800" y="1397000"/>
            <a:ext cx="2590800" cy="19050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23" name="Rectangle 99"/>
          <p:cNvSpPr>
            <a:spLocks noChangeArrowheads="1"/>
          </p:cNvSpPr>
          <p:nvPr/>
        </p:nvSpPr>
        <p:spPr bwMode="auto">
          <a:xfrm>
            <a:off x="5334000" y="3530600"/>
            <a:ext cx="1981200" cy="14478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724" name="Text Box 100"/>
          <p:cNvSpPr txBox="1">
            <a:spLocks noChangeArrowheads="1"/>
          </p:cNvSpPr>
          <p:nvPr/>
        </p:nvSpPr>
        <p:spPr bwMode="auto">
          <a:xfrm>
            <a:off x="112713" y="5072063"/>
            <a:ext cx="851693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en-US" sz="1600">
                <a:latin typeface="Arial" panose="020B0604020202020204" pitchFamily="34" charset="0"/>
              </a:rPr>
              <a:t>(Maria, Mary) (no, did not) (slap, di</a:t>
            </a:r>
            <a:r>
              <a:rPr lang="en-US" altLang="en-US" sz="1600">
                <a:latin typeface="Arial" panose="020B0604020202020204" pitchFamily="34" charset="0"/>
                <a:cs typeface="Arial" panose="020B0604020202020204" pitchFamily="34" charset="0"/>
              </a:rPr>
              <a:t>ó</a:t>
            </a:r>
            <a:r>
              <a:rPr lang="en-US" altLang="en-US" sz="1600">
                <a:latin typeface="Arial" panose="020B0604020202020204" pitchFamily="34" charset="0"/>
              </a:rPr>
              <a:t> una bofetada) (la, the) (bruja, witch) (verde, green) </a:t>
            </a:r>
          </a:p>
          <a:p>
            <a:pPr>
              <a:spcBef>
                <a:spcPct val="20000"/>
              </a:spcBef>
            </a:pPr>
            <a:r>
              <a:rPr lang="en-US" altLang="en-US" sz="1600">
                <a:solidFill>
                  <a:srgbClr val="FF00FF"/>
                </a:solidFill>
                <a:latin typeface="Arial" panose="020B0604020202020204" pitchFamily="34" charset="0"/>
              </a:rPr>
              <a:t>(a la, the) (dió una bofetada a, slap the)</a:t>
            </a:r>
            <a:endParaRPr lang="en-US" altLang="en-US" sz="1600">
              <a:latin typeface="Arial" panose="020B0604020202020204" pitchFamily="34" charset="0"/>
            </a:endParaRPr>
          </a:p>
          <a:p>
            <a:pPr>
              <a:spcBef>
                <a:spcPct val="20000"/>
              </a:spcBef>
            </a:pPr>
            <a:r>
              <a:rPr lang="en-US" altLang="en-US" sz="1600">
                <a:solidFill>
                  <a:schemeClr val="accent2"/>
                </a:solidFill>
                <a:latin typeface="Arial" panose="020B0604020202020204" pitchFamily="34" charset="0"/>
              </a:rPr>
              <a:t>(Maria no, Mary did not) (no di</a:t>
            </a:r>
            <a:r>
              <a:rPr lang="en-US" altLang="en-US" sz="1600">
                <a:solidFill>
                  <a:schemeClr val="accent2"/>
                </a:solidFill>
                <a:latin typeface="Arial" panose="020B0604020202020204" pitchFamily="34" charset="0"/>
                <a:cs typeface="Arial" panose="020B0604020202020204" pitchFamily="34" charset="0"/>
              </a:rPr>
              <a:t>ó</a:t>
            </a:r>
            <a:r>
              <a:rPr lang="en-US" altLang="en-US" sz="1600">
                <a:solidFill>
                  <a:schemeClr val="accent2"/>
                </a:solidFill>
                <a:latin typeface="Arial" panose="020B0604020202020204" pitchFamily="34" charset="0"/>
              </a:rPr>
              <a:t> una bofetada, did not slap), (di</a:t>
            </a:r>
            <a:r>
              <a:rPr lang="en-US" altLang="en-US" sz="1600">
                <a:solidFill>
                  <a:schemeClr val="accent2"/>
                </a:solidFill>
                <a:latin typeface="Arial" panose="020B0604020202020204" pitchFamily="34" charset="0"/>
                <a:cs typeface="Arial" panose="020B0604020202020204" pitchFamily="34" charset="0"/>
              </a:rPr>
              <a:t>ó</a:t>
            </a:r>
            <a:r>
              <a:rPr lang="en-US" altLang="en-US" sz="1600">
                <a:solidFill>
                  <a:schemeClr val="accent2"/>
                </a:solidFill>
                <a:latin typeface="Arial" panose="020B0604020202020204" pitchFamily="34" charset="0"/>
              </a:rPr>
              <a:t> una bofetada a la, slap the) </a:t>
            </a:r>
          </a:p>
          <a:p>
            <a:pPr>
              <a:spcBef>
                <a:spcPct val="20000"/>
              </a:spcBef>
            </a:pPr>
            <a:r>
              <a:rPr lang="en-US" altLang="en-US" sz="1600">
                <a:solidFill>
                  <a:schemeClr val="accent2"/>
                </a:solidFill>
                <a:latin typeface="Arial" panose="020B0604020202020204" pitchFamily="34" charset="0"/>
              </a:rPr>
              <a:t>(bruja verde, green witch)</a:t>
            </a:r>
            <a:r>
              <a:rPr lang="en-US" altLang="en-US" sz="1600">
                <a:latin typeface="Arial" panose="020B0604020202020204" pitchFamily="34" charset="0"/>
              </a:rPr>
              <a:t> </a:t>
            </a:r>
            <a:r>
              <a:rPr lang="en-US" altLang="en-US" sz="1600">
                <a:solidFill>
                  <a:schemeClr val="accent1"/>
                </a:solidFill>
                <a:latin typeface="Arial" panose="020B0604020202020204" pitchFamily="34" charset="0"/>
              </a:rPr>
              <a:t>(Maria no di</a:t>
            </a:r>
            <a:r>
              <a:rPr lang="en-US" altLang="en-US" sz="1600">
                <a:solidFill>
                  <a:schemeClr val="accent1"/>
                </a:solidFill>
                <a:latin typeface="Arial" panose="020B0604020202020204" pitchFamily="34" charset="0"/>
                <a:cs typeface="Arial" panose="020B0604020202020204" pitchFamily="34" charset="0"/>
              </a:rPr>
              <a:t>ó</a:t>
            </a:r>
            <a:r>
              <a:rPr lang="en-US" altLang="en-US" sz="1600">
                <a:solidFill>
                  <a:schemeClr val="accent1"/>
                </a:solidFill>
                <a:latin typeface="Arial" panose="020B0604020202020204" pitchFamily="34" charset="0"/>
              </a:rPr>
              <a:t> una bofetada, Mary did not slap) </a:t>
            </a:r>
          </a:p>
          <a:p>
            <a:pPr>
              <a:spcBef>
                <a:spcPct val="20000"/>
              </a:spcBef>
            </a:pPr>
            <a:r>
              <a:rPr lang="en-US" altLang="en-US" sz="1600">
                <a:solidFill>
                  <a:schemeClr val="accent1"/>
                </a:solidFill>
                <a:latin typeface="Arial" panose="020B0604020202020204" pitchFamily="34" charset="0"/>
              </a:rPr>
              <a:t>(a la bruja verde, the green witch)</a:t>
            </a:r>
            <a:r>
              <a:rPr lang="en-US" altLang="en-US" sz="1600">
                <a:latin typeface="Arial" panose="020B0604020202020204" pitchFamily="34" charset="0"/>
              </a:rPr>
              <a:t> … </a:t>
            </a:r>
          </a:p>
        </p:txBody>
      </p:sp>
      <p:sp>
        <p:nvSpPr>
          <p:cNvPr id="410725" name="Rectangle 101"/>
          <p:cNvSpPr>
            <a:spLocks noGrp="1" noChangeArrowheads="1"/>
          </p:cNvSpPr>
          <p:nvPr>
            <p:ph type="title"/>
          </p:nvPr>
        </p:nvSpPr>
        <p:spPr/>
        <p:txBody>
          <a:bodyPr/>
          <a:lstStyle/>
          <a:p>
            <a:endParaRPr lang="en-GB" altLang="en-US"/>
          </a:p>
        </p:txBody>
      </p:sp>
      <p:sp>
        <p:nvSpPr>
          <p:cNvPr id="410726" name="Rectangle 102"/>
          <p:cNvSpPr>
            <a:spLocks noChangeArrowheads="1"/>
          </p:cNvSpPr>
          <p:nvPr/>
        </p:nvSpPr>
        <p:spPr bwMode="auto">
          <a:xfrm>
            <a:off x="457200" y="-762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cs typeface="Times New Roman" panose="02020603050405020304" pitchFamily="18" charset="0"/>
              </a:defRPr>
            </a:lvl1pPr>
            <a:lvl2pPr algn="ctr">
              <a:defRPr sz="4400">
                <a:solidFill>
                  <a:schemeClr val="tx2"/>
                </a:solidFill>
                <a:latin typeface="Times New Roman" panose="02020603050405020304" pitchFamily="18" charset="0"/>
                <a:cs typeface="Times New Roman" panose="02020603050405020304" pitchFamily="18" charset="0"/>
              </a:defRPr>
            </a:lvl2pPr>
            <a:lvl3pPr algn="ctr">
              <a:defRPr sz="4400">
                <a:solidFill>
                  <a:schemeClr val="tx2"/>
                </a:solidFill>
                <a:latin typeface="Times New Roman" panose="02020603050405020304" pitchFamily="18" charset="0"/>
                <a:cs typeface="Times New Roman" panose="02020603050405020304" pitchFamily="18" charset="0"/>
              </a:defRPr>
            </a:lvl3pPr>
            <a:lvl4pPr algn="ctr">
              <a:defRPr sz="4400">
                <a:solidFill>
                  <a:schemeClr val="tx2"/>
                </a:solidFill>
                <a:latin typeface="Times New Roman" panose="02020603050405020304" pitchFamily="18" charset="0"/>
                <a:cs typeface="Times New Roman" panose="02020603050405020304" pitchFamily="18" charset="0"/>
              </a:defRPr>
            </a:lvl4pPr>
            <a:lvl5pPr algn="ctr">
              <a:defRPr sz="4400">
                <a:solidFill>
                  <a:schemeClr val="tx2"/>
                </a:solidFill>
                <a:latin typeface="Times New Roman" panose="02020603050405020304" pitchFamily="18" charset="0"/>
                <a:cs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en-US" altLang="en-US" sz="4000"/>
              <a:t>Word Alignment Induced Phrases</a:t>
            </a:r>
          </a:p>
        </p:txBody>
      </p:sp>
      <p:sp>
        <p:nvSpPr>
          <p:cNvPr id="410727" name="Text Box 103"/>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courtesy of  Kevin Knight http://www.sims.berkeley.edu/courses/is290-2/f04/lectures/mt-lecture.ppt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5257800" y="3505200"/>
            <a:ext cx="1143000" cy="5334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651" name="Rectangle 3"/>
          <p:cNvSpPr>
            <a:spLocks noChangeArrowheads="1"/>
          </p:cNvSpPr>
          <p:nvPr/>
        </p:nvSpPr>
        <p:spPr bwMode="auto">
          <a:xfrm>
            <a:off x="3581400" y="2971800"/>
            <a:ext cx="2133600" cy="9906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411652" name="Group 4"/>
          <p:cNvGraphicFramePr>
            <a:graphicFrameLocks noGrp="1"/>
          </p:cNvGraphicFramePr>
          <p:nvPr/>
        </p:nvGraphicFramePr>
        <p:xfrm>
          <a:off x="2514600" y="1320800"/>
          <a:ext cx="4876800" cy="3698878"/>
        </p:xfrm>
        <a:graphic>
          <a:graphicData uri="http://schemas.openxmlformats.org/drawingml/2006/table">
            <a:tbl>
              <a:tblPr/>
              <a:tblGrid>
                <a:gridCol w="542925">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tblGrid>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5"/>
                  </a:ext>
                </a:extLst>
              </a:tr>
              <a:tr h="5286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11734" name="Text Box 86"/>
          <p:cNvSpPr txBox="1">
            <a:spLocks noChangeArrowheads="1"/>
          </p:cNvSpPr>
          <p:nvPr/>
        </p:nvSpPr>
        <p:spPr bwMode="auto">
          <a:xfrm>
            <a:off x="1660525" y="1435100"/>
            <a:ext cx="69215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Mary</a:t>
            </a:r>
          </a:p>
          <a:p>
            <a:endParaRPr lang="en-US" altLang="en-US" sz="1600"/>
          </a:p>
          <a:p>
            <a:r>
              <a:rPr lang="en-US" altLang="en-US" sz="1800"/>
              <a:t>did</a:t>
            </a:r>
          </a:p>
          <a:p>
            <a:endParaRPr lang="en-US" altLang="en-US" sz="1400"/>
          </a:p>
          <a:p>
            <a:r>
              <a:rPr lang="en-US" altLang="en-US" sz="1800"/>
              <a:t>not</a:t>
            </a:r>
          </a:p>
          <a:p>
            <a:endParaRPr lang="en-US" altLang="en-US" sz="1600"/>
          </a:p>
          <a:p>
            <a:r>
              <a:rPr lang="en-US" altLang="en-US" sz="1800"/>
              <a:t>slap</a:t>
            </a:r>
          </a:p>
          <a:p>
            <a:endParaRPr lang="en-US" altLang="en-US" sz="1600"/>
          </a:p>
          <a:p>
            <a:r>
              <a:rPr lang="en-US" altLang="en-US" sz="1800"/>
              <a:t>the</a:t>
            </a:r>
          </a:p>
          <a:p>
            <a:endParaRPr lang="en-US" altLang="en-US" sz="1600"/>
          </a:p>
          <a:p>
            <a:r>
              <a:rPr lang="en-US" altLang="en-US" sz="1800"/>
              <a:t>green</a:t>
            </a:r>
          </a:p>
          <a:p>
            <a:endParaRPr lang="en-US" altLang="en-US" sz="1400"/>
          </a:p>
          <a:p>
            <a:r>
              <a:rPr lang="en-US" altLang="en-US" sz="1800"/>
              <a:t>witch</a:t>
            </a:r>
          </a:p>
        </p:txBody>
      </p:sp>
      <p:sp>
        <p:nvSpPr>
          <p:cNvPr id="411735" name="Text Box 87"/>
          <p:cNvSpPr txBox="1">
            <a:spLocks noChangeArrowheads="1"/>
          </p:cNvSpPr>
          <p:nvPr/>
        </p:nvSpPr>
        <p:spPr bwMode="auto">
          <a:xfrm>
            <a:off x="2438400" y="838200"/>
            <a:ext cx="501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Maria    no      dió     una  bofetada  a         la    bruja   verde</a:t>
            </a:r>
          </a:p>
        </p:txBody>
      </p:sp>
      <p:sp>
        <p:nvSpPr>
          <p:cNvPr id="411736" name="Rectangle 88"/>
          <p:cNvSpPr>
            <a:spLocks noChangeArrowheads="1"/>
          </p:cNvSpPr>
          <p:nvPr/>
        </p:nvSpPr>
        <p:spPr bwMode="auto">
          <a:xfrm>
            <a:off x="3048000" y="1854200"/>
            <a:ext cx="533400" cy="10668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37" name="Rectangle 89"/>
          <p:cNvSpPr>
            <a:spLocks noChangeArrowheads="1"/>
          </p:cNvSpPr>
          <p:nvPr/>
        </p:nvSpPr>
        <p:spPr bwMode="auto">
          <a:xfrm>
            <a:off x="2514600" y="13208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38" name="Rectangle 90"/>
          <p:cNvSpPr>
            <a:spLocks noChangeArrowheads="1"/>
          </p:cNvSpPr>
          <p:nvPr/>
        </p:nvSpPr>
        <p:spPr bwMode="auto">
          <a:xfrm>
            <a:off x="3581400" y="2921000"/>
            <a:ext cx="1676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39" name="Rectangle 91"/>
          <p:cNvSpPr>
            <a:spLocks noChangeArrowheads="1"/>
          </p:cNvSpPr>
          <p:nvPr/>
        </p:nvSpPr>
        <p:spPr bwMode="auto">
          <a:xfrm>
            <a:off x="5791200" y="34544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0" name="Rectangle 92"/>
          <p:cNvSpPr>
            <a:spLocks noChangeArrowheads="1"/>
          </p:cNvSpPr>
          <p:nvPr/>
        </p:nvSpPr>
        <p:spPr bwMode="auto">
          <a:xfrm>
            <a:off x="6858000" y="39878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1" name="Rectangle 93"/>
          <p:cNvSpPr>
            <a:spLocks noChangeArrowheads="1"/>
          </p:cNvSpPr>
          <p:nvPr/>
        </p:nvSpPr>
        <p:spPr bwMode="auto">
          <a:xfrm>
            <a:off x="6324600" y="4521200"/>
            <a:ext cx="533400" cy="5334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2" name="Rectangle 94"/>
          <p:cNvSpPr>
            <a:spLocks noChangeArrowheads="1"/>
          </p:cNvSpPr>
          <p:nvPr/>
        </p:nvSpPr>
        <p:spPr bwMode="auto">
          <a:xfrm>
            <a:off x="2514600" y="1320800"/>
            <a:ext cx="990600" cy="15240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3" name="Rectangle 95"/>
          <p:cNvSpPr>
            <a:spLocks noChangeArrowheads="1"/>
          </p:cNvSpPr>
          <p:nvPr/>
        </p:nvSpPr>
        <p:spPr bwMode="auto">
          <a:xfrm>
            <a:off x="3581400" y="2997200"/>
            <a:ext cx="2743200" cy="9144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4" name="Rectangle 96"/>
          <p:cNvSpPr>
            <a:spLocks noChangeArrowheads="1"/>
          </p:cNvSpPr>
          <p:nvPr/>
        </p:nvSpPr>
        <p:spPr bwMode="auto">
          <a:xfrm>
            <a:off x="6324600" y="3987800"/>
            <a:ext cx="1066800" cy="1066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5" name="Rectangle 97"/>
          <p:cNvSpPr>
            <a:spLocks noChangeArrowheads="1"/>
          </p:cNvSpPr>
          <p:nvPr/>
        </p:nvSpPr>
        <p:spPr bwMode="auto">
          <a:xfrm>
            <a:off x="3048000" y="1930400"/>
            <a:ext cx="2209800" cy="1447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6" name="Rectangle 98"/>
          <p:cNvSpPr>
            <a:spLocks noChangeArrowheads="1"/>
          </p:cNvSpPr>
          <p:nvPr/>
        </p:nvSpPr>
        <p:spPr bwMode="auto">
          <a:xfrm>
            <a:off x="2590800" y="1397000"/>
            <a:ext cx="2590800" cy="19050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7" name="Rectangle 99"/>
          <p:cNvSpPr>
            <a:spLocks noChangeArrowheads="1"/>
          </p:cNvSpPr>
          <p:nvPr/>
        </p:nvSpPr>
        <p:spPr bwMode="auto">
          <a:xfrm>
            <a:off x="5334000" y="3530600"/>
            <a:ext cx="1981200" cy="14478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8" name="Rectangle 100"/>
          <p:cNvSpPr>
            <a:spLocks noChangeArrowheads="1"/>
          </p:cNvSpPr>
          <p:nvPr/>
        </p:nvSpPr>
        <p:spPr bwMode="auto">
          <a:xfrm>
            <a:off x="2514600" y="1397000"/>
            <a:ext cx="3733800" cy="24384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49" name="Rectangle 101"/>
          <p:cNvSpPr>
            <a:spLocks noChangeArrowheads="1"/>
          </p:cNvSpPr>
          <p:nvPr/>
        </p:nvSpPr>
        <p:spPr bwMode="auto">
          <a:xfrm>
            <a:off x="3657600" y="2997200"/>
            <a:ext cx="3581400" cy="19050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50" name="Rectangle 102"/>
          <p:cNvSpPr>
            <a:spLocks noChangeArrowheads="1"/>
          </p:cNvSpPr>
          <p:nvPr/>
        </p:nvSpPr>
        <p:spPr bwMode="auto">
          <a:xfrm>
            <a:off x="3124200" y="1930400"/>
            <a:ext cx="3124200" cy="19050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51" name="Rectangle 103"/>
          <p:cNvSpPr>
            <a:spLocks noChangeArrowheads="1"/>
          </p:cNvSpPr>
          <p:nvPr/>
        </p:nvSpPr>
        <p:spPr bwMode="auto">
          <a:xfrm>
            <a:off x="2438400" y="1244600"/>
            <a:ext cx="5029200" cy="3886200"/>
          </a:xfrm>
          <a:prstGeom prst="rect">
            <a:avLst/>
          </a:prstGeom>
          <a:noFill/>
          <a:ln w="571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1752" name="Text Box 104"/>
          <p:cNvSpPr txBox="1">
            <a:spLocks noChangeArrowheads="1"/>
          </p:cNvSpPr>
          <p:nvPr/>
        </p:nvSpPr>
        <p:spPr bwMode="auto">
          <a:xfrm>
            <a:off x="112713" y="5029200"/>
            <a:ext cx="8516937"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en-US" sz="1600">
                <a:latin typeface="Arial" panose="020B0604020202020204" pitchFamily="34" charset="0"/>
              </a:rPr>
              <a:t>(Maria, Mary) (no, did not) (slap, di</a:t>
            </a:r>
            <a:r>
              <a:rPr lang="en-US" altLang="en-US" sz="1600">
                <a:latin typeface="Arial" panose="020B0604020202020204" pitchFamily="34" charset="0"/>
                <a:cs typeface="Arial" panose="020B0604020202020204" pitchFamily="34" charset="0"/>
              </a:rPr>
              <a:t>ó</a:t>
            </a:r>
            <a:r>
              <a:rPr lang="en-US" altLang="en-US" sz="1600">
                <a:latin typeface="Arial" panose="020B0604020202020204" pitchFamily="34" charset="0"/>
              </a:rPr>
              <a:t> una bofetada) (la, the) (bruja, witch) (verde, green) </a:t>
            </a:r>
          </a:p>
          <a:p>
            <a:pPr>
              <a:spcBef>
                <a:spcPct val="20000"/>
              </a:spcBef>
            </a:pPr>
            <a:r>
              <a:rPr lang="en-US" altLang="en-US" sz="1600">
                <a:solidFill>
                  <a:srgbClr val="FF00FF"/>
                </a:solidFill>
                <a:latin typeface="Arial" panose="020B0604020202020204" pitchFamily="34" charset="0"/>
              </a:rPr>
              <a:t>(a la, the) (dió una bofetada a, slap the)</a:t>
            </a:r>
            <a:endParaRPr lang="en-US" altLang="en-US" sz="1600">
              <a:latin typeface="Arial" panose="020B0604020202020204" pitchFamily="34" charset="0"/>
            </a:endParaRPr>
          </a:p>
          <a:p>
            <a:pPr>
              <a:spcBef>
                <a:spcPct val="20000"/>
              </a:spcBef>
            </a:pPr>
            <a:r>
              <a:rPr lang="en-US" altLang="en-US" sz="1600">
                <a:solidFill>
                  <a:schemeClr val="accent2"/>
                </a:solidFill>
                <a:latin typeface="Arial" panose="020B0604020202020204" pitchFamily="34" charset="0"/>
              </a:rPr>
              <a:t>(Maria no, Mary did not) (no di</a:t>
            </a:r>
            <a:r>
              <a:rPr lang="en-US" altLang="en-US" sz="1600">
                <a:solidFill>
                  <a:schemeClr val="accent2"/>
                </a:solidFill>
                <a:latin typeface="Arial" panose="020B0604020202020204" pitchFamily="34" charset="0"/>
                <a:cs typeface="Arial" panose="020B0604020202020204" pitchFamily="34" charset="0"/>
              </a:rPr>
              <a:t>ó</a:t>
            </a:r>
            <a:r>
              <a:rPr lang="en-US" altLang="en-US" sz="1600">
                <a:solidFill>
                  <a:schemeClr val="accent2"/>
                </a:solidFill>
                <a:latin typeface="Arial" panose="020B0604020202020204" pitchFamily="34" charset="0"/>
              </a:rPr>
              <a:t> una bofetada, did not slap), (di</a:t>
            </a:r>
            <a:r>
              <a:rPr lang="en-US" altLang="en-US" sz="1600">
                <a:solidFill>
                  <a:schemeClr val="accent2"/>
                </a:solidFill>
                <a:latin typeface="Arial" panose="020B0604020202020204" pitchFamily="34" charset="0"/>
                <a:cs typeface="Arial" panose="020B0604020202020204" pitchFamily="34" charset="0"/>
              </a:rPr>
              <a:t>ó</a:t>
            </a:r>
            <a:r>
              <a:rPr lang="en-US" altLang="en-US" sz="1600">
                <a:solidFill>
                  <a:schemeClr val="accent2"/>
                </a:solidFill>
                <a:latin typeface="Arial" panose="020B0604020202020204" pitchFamily="34" charset="0"/>
              </a:rPr>
              <a:t> una bofetada a la, slap the) </a:t>
            </a:r>
          </a:p>
          <a:p>
            <a:pPr>
              <a:spcBef>
                <a:spcPct val="20000"/>
              </a:spcBef>
            </a:pPr>
            <a:r>
              <a:rPr lang="en-US" altLang="en-US" sz="1600">
                <a:solidFill>
                  <a:schemeClr val="accent2"/>
                </a:solidFill>
                <a:latin typeface="Arial" panose="020B0604020202020204" pitchFamily="34" charset="0"/>
              </a:rPr>
              <a:t>(bruja verde, green witch)</a:t>
            </a:r>
            <a:r>
              <a:rPr lang="en-US" altLang="en-US" sz="1600">
                <a:latin typeface="Arial" panose="020B0604020202020204" pitchFamily="34" charset="0"/>
              </a:rPr>
              <a:t> </a:t>
            </a:r>
            <a:r>
              <a:rPr lang="en-US" altLang="en-US" sz="1600">
                <a:solidFill>
                  <a:schemeClr val="accent1"/>
                </a:solidFill>
                <a:latin typeface="Arial" panose="020B0604020202020204" pitchFamily="34" charset="0"/>
              </a:rPr>
              <a:t>(Maria no di</a:t>
            </a:r>
            <a:r>
              <a:rPr lang="en-US" altLang="en-US" sz="1600">
                <a:solidFill>
                  <a:schemeClr val="accent1"/>
                </a:solidFill>
                <a:latin typeface="Arial" panose="020B0604020202020204" pitchFamily="34" charset="0"/>
                <a:cs typeface="Arial" panose="020B0604020202020204" pitchFamily="34" charset="0"/>
              </a:rPr>
              <a:t>ó</a:t>
            </a:r>
            <a:r>
              <a:rPr lang="en-US" altLang="en-US" sz="1600">
                <a:solidFill>
                  <a:schemeClr val="accent1"/>
                </a:solidFill>
                <a:latin typeface="Arial" panose="020B0604020202020204" pitchFamily="34" charset="0"/>
              </a:rPr>
              <a:t> una bofetada, Mary did not slap) </a:t>
            </a:r>
          </a:p>
          <a:p>
            <a:pPr>
              <a:spcBef>
                <a:spcPct val="20000"/>
              </a:spcBef>
            </a:pPr>
            <a:r>
              <a:rPr lang="en-US" altLang="en-US" sz="1600">
                <a:solidFill>
                  <a:schemeClr val="accent1"/>
                </a:solidFill>
                <a:latin typeface="Arial" panose="020B0604020202020204" pitchFamily="34" charset="0"/>
              </a:rPr>
              <a:t>(a la bruja verde, the green witch)</a:t>
            </a:r>
            <a:r>
              <a:rPr lang="en-US" altLang="en-US" sz="1600">
                <a:latin typeface="Arial" panose="020B0604020202020204" pitchFamily="34" charset="0"/>
              </a:rPr>
              <a:t> … </a:t>
            </a:r>
          </a:p>
          <a:p>
            <a:pPr>
              <a:spcBef>
                <a:spcPct val="20000"/>
              </a:spcBef>
            </a:pPr>
            <a:r>
              <a:rPr lang="en-US" altLang="en-US" sz="1600">
                <a:solidFill>
                  <a:srgbClr val="FF3399"/>
                </a:solidFill>
                <a:latin typeface="Arial" panose="020B0604020202020204" pitchFamily="34" charset="0"/>
              </a:rPr>
              <a:t>(Maria no di</a:t>
            </a:r>
            <a:r>
              <a:rPr lang="en-US" altLang="en-US" sz="1600">
                <a:solidFill>
                  <a:srgbClr val="FF3399"/>
                </a:solidFill>
                <a:latin typeface="Arial" panose="020B0604020202020204" pitchFamily="34" charset="0"/>
                <a:cs typeface="Arial" panose="020B0604020202020204" pitchFamily="34" charset="0"/>
              </a:rPr>
              <a:t>ó</a:t>
            </a:r>
            <a:r>
              <a:rPr lang="en-US" altLang="en-US" sz="1600">
                <a:solidFill>
                  <a:srgbClr val="FF3399"/>
                </a:solidFill>
                <a:latin typeface="Arial" panose="020B0604020202020204" pitchFamily="34" charset="0"/>
              </a:rPr>
              <a:t> una bofetada a la bruja verde, Mary did not slap the green witch)</a:t>
            </a:r>
          </a:p>
        </p:txBody>
      </p:sp>
      <p:sp>
        <p:nvSpPr>
          <p:cNvPr id="411753" name="Rectangle 105"/>
          <p:cNvSpPr>
            <a:spLocks noGrp="1" noChangeArrowheads="1"/>
          </p:cNvSpPr>
          <p:nvPr>
            <p:ph type="title"/>
          </p:nvPr>
        </p:nvSpPr>
        <p:spPr>
          <a:xfrm>
            <a:off x="457200" y="-76200"/>
            <a:ext cx="8229600" cy="1143000"/>
          </a:xfrm>
          <a:noFill/>
          <a:ln/>
        </p:spPr>
        <p:txBody>
          <a:bodyPr/>
          <a:lstStyle/>
          <a:p>
            <a:r>
              <a:rPr lang="en-US" altLang="en-US"/>
              <a:t>Word Alignment Induced Phrases</a:t>
            </a:r>
          </a:p>
        </p:txBody>
      </p:sp>
      <p:sp>
        <p:nvSpPr>
          <p:cNvPr id="411754" name="Text Box 106"/>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courtesy of  Kevin Knight http://www.sims.berkeley.edu/courses/is290-2/f04/lectures/mt-lecture.ppt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en-US" sz="4000"/>
              <a:t>Advantages of Phrase-Based SMT</a:t>
            </a:r>
          </a:p>
        </p:txBody>
      </p:sp>
      <p:sp>
        <p:nvSpPr>
          <p:cNvPr id="387075" name="Rectangle 3"/>
          <p:cNvSpPr>
            <a:spLocks noGrp="1" noChangeArrowheads="1"/>
          </p:cNvSpPr>
          <p:nvPr>
            <p:ph type="body" idx="1"/>
          </p:nvPr>
        </p:nvSpPr>
        <p:spPr/>
        <p:txBody>
          <a:bodyPr/>
          <a:lstStyle/>
          <a:p>
            <a:pPr>
              <a:lnSpc>
                <a:spcPct val="90000"/>
              </a:lnSpc>
            </a:pPr>
            <a:r>
              <a:rPr lang="en-US" altLang="en-US"/>
              <a:t>Many-to-many mappings can handle non-compositional phrases</a:t>
            </a:r>
          </a:p>
          <a:p>
            <a:pPr>
              <a:lnSpc>
                <a:spcPct val="90000"/>
              </a:lnSpc>
            </a:pPr>
            <a:r>
              <a:rPr lang="en-US" altLang="en-US"/>
              <a:t>Local context is very useful for disambiguating</a:t>
            </a:r>
          </a:p>
          <a:p>
            <a:pPr lvl="1">
              <a:lnSpc>
                <a:spcPct val="90000"/>
              </a:lnSpc>
            </a:pPr>
            <a:r>
              <a:rPr lang="en-US" altLang="en-US"/>
              <a:t>“Interest rate” </a:t>
            </a:r>
            <a:r>
              <a:rPr lang="en-US" altLang="en-US">
                <a:sym typeface="Wingdings" panose="05000000000000000000" pitchFamily="2" charset="2"/>
              </a:rPr>
              <a:t> …</a:t>
            </a:r>
          </a:p>
          <a:p>
            <a:pPr lvl="1">
              <a:lnSpc>
                <a:spcPct val="90000"/>
              </a:lnSpc>
            </a:pPr>
            <a:r>
              <a:rPr lang="en-US" altLang="en-US">
                <a:sym typeface="Wingdings" panose="05000000000000000000" pitchFamily="2" charset="2"/>
              </a:rPr>
              <a:t>“Interest in”  …</a:t>
            </a:r>
          </a:p>
          <a:p>
            <a:pPr>
              <a:lnSpc>
                <a:spcPct val="90000"/>
              </a:lnSpc>
            </a:pPr>
            <a:r>
              <a:rPr lang="en-US" altLang="en-US"/>
              <a:t>The more data, the longer the learned phrases</a:t>
            </a:r>
          </a:p>
          <a:p>
            <a:pPr lvl="1">
              <a:lnSpc>
                <a:spcPct val="90000"/>
              </a:lnSpc>
            </a:pPr>
            <a:r>
              <a:rPr lang="en-US" altLang="en-US"/>
              <a:t>Sometimes whole sentences</a:t>
            </a:r>
          </a:p>
        </p:txBody>
      </p:sp>
      <p:sp>
        <p:nvSpPr>
          <p:cNvPr id="387076" name="Text Box 4"/>
          <p:cNvSpPr txBox="1">
            <a:spLocks noChangeArrowheads="1"/>
          </p:cNvSpPr>
          <p:nvPr/>
        </p:nvSpPr>
        <p:spPr bwMode="auto">
          <a:xfrm>
            <a:off x="914400" y="762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Slide courtesy of  Kevin Knight http://www.sims.berkeley.edu/courses/is290-2/f04/lectures/mt-lecture.ppt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en-US"/>
              <a:t>Road Map</a:t>
            </a:r>
          </a:p>
        </p:txBody>
      </p:sp>
      <p:sp>
        <p:nvSpPr>
          <p:cNvPr id="361475" name="Rectangle 3"/>
          <p:cNvSpPr>
            <a:spLocks noGrp="1" noChangeArrowheads="1"/>
          </p:cNvSpPr>
          <p:nvPr>
            <p:ph type="body" idx="1"/>
          </p:nvPr>
        </p:nvSpPr>
        <p:spPr/>
        <p:txBody>
          <a:bodyPr/>
          <a:lstStyle/>
          <a:p>
            <a:r>
              <a:rPr lang="en-US" altLang="en-US"/>
              <a:t>Multilingual Challenges for MT</a:t>
            </a:r>
          </a:p>
          <a:p>
            <a:r>
              <a:rPr lang="en-US" altLang="en-US"/>
              <a:t>MT Approaches</a:t>
            </a:r>
          </a:p>
          <a:p>
            <a:r>
              <a:rPr lang="en-US" altLang="en-US">
                <a:solidFill>
                  <a:srgbClr val="FF0000"/>
                </a:solidFill>
              </a:rPr>
              <a:t>MT Evaluation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en-US"/>
              <a:t>MT Evaluation</a:t>
            </a:r>
          </a:p>
        </p:txBody>
      </p:sp>
      <p:sp>
        <p:nvSpPr>
          <p:cNvPr id="299011" name="Rectangle 3"/>
          <p:cNvSpPr>
            <a:spLocks noGrp="1" noChangeArrowheads="1"/>
          </p:cNvSpPr>
          <p:nvPr>
            <p:ph type="body" idx="1"/>
          </p:nvPr>
        </p:nvSpPr>
        <p:spPr/>
        <p:txBody>
          <a:bodyPr/>
          <a:lstStyle/>
          <a:p>
            <a:r>
              <a:rPr lang="en-US" altLang="en-US"/>
              <a:t>More art than science</a:t>
            </a:r>
          </a:p>
          <a:p>
            <a:r>
              <a:rPr lang="en-US" altLang="en-US"/>
              <a:t>Wide range of Metrics/Techniques</a:t>
            </a:r>
          </a:p>
          <a:p>
            <a:pPr lvl="1"/>
            <a:r>
              <a:rPr lang="en-US" altLang="en-US"/>
              <a:t>interface, …, scalability, …, faithfulness, ... space/time complexity, … etc.</a:t>
            </a:r>
          </a:p>
          <a:p>
            <a:r>
              <a:rPr lang="en-US" altLang="en-US"/>
              <a:t>Automatic vs. Human-based</a:t>
            </a:r>
          </a:p>
          <a:p>
            <a:pPr lvl="1"/>
            <a:r>
              <a:rPr lang="en-US" altLang="en-US" i="1"/>
              <a:t>Dumb Machines vs. Slow Humans</a:t>
            </a:r>
          </a:p>
          <a:p>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9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en-US" sz="4800"/>
              <a:t>WorldMapper</a:t>
            </a:r>
            <a:br>
              <a:rPr lang="en-US" altLang="en-US" sz="4800"/>
            </a:br>
            <a:r>
              <a:rPr lang="en-US" altLang="en-US" sz="3200"/>
              <a:t>The world as you’ve never seen it before</a:t>
            </a:r>
          </a:p>
        </p:txBody>
      </p:sp>
      <p:sp>
        <p:nvSpPr>
          <p:cNvPr id="428035" name="Rectangle 3"/>
          <p:cNvSpPr>
            <a:spLocks noGrp="1" noChangeArrowheads="1"/>
          </p:cNvSpPr>
          <p:nvPr>
            <p:ph type="body" idx="1"/>
          </p:nvPr>
        </p:nvSpPr>
        <p:spPr>
          <a:xfrm>
            <a:off x="304800" y="1981200"/>
            <a:ext cx="8610600" cy="4114800"/>
          </a:xfrm>
        </p:spPr>
        <p:txBody>
          <a:bodyPr/>
          <a:lstStyle/>
          <a:p>
            <a:pPr>
              <a:buFontTx/>
              <a:buNone/>
            </a:pPr>
            <a:r>
              <a:rPr lang="en-US" altLang="en-US" sz="2400" dirty="0"/>
              <a:t>List of languages with maps showing world-wide distribution:</a:t>
            </a:r>
          </a:p>
          <a:p>
            <a:pPr>
              <a:buFontTx/>
              <a:buNone/>
            </a:pPr>
            <a:r>
              <a:rPr lang="en-US" altLang="en-US" sz="2400" dirty="0">
                <a:hlinkClick r:id="rId2"/>
              </a:rPr>
              <a:t>http://www.worldmapper.org/extraindex/text_language.html</a:t>
            </a:r>
            <a:r>
              <a:rPr lang="en-US" altLang="en-US" sz="2400" dirty="0"/>
              <a:t> </a:t>
            </a:r>
          </a:p>
          <a:p>
            <a:pPr>
              <a:buFontTx/>
              <a:buNone/>
            </a:pPr>
            <a:r>
              <a:rPr lang="en-US" altLang="en-US" sz="2400" dirty="0" err="1"/>
              <a:t>Eg</a:t>
            </a:r>
            <a:r>
              <a:rPr lang="en-US" altLang="en-US" sz="2400" dirty="0"/>
              <a:t> Arabic:</a:t>
            </a:r>
          </a:p>
          <a:p>
            <a:pPr>
              <a:buFontTx/>
              <a:buNone/>
            </a:pPr>
            <a:endParaRPr lang="en-US" altLang="en-US" sz="2400" dirty="0"/>
          </a:p>
          <a:p>
            <a:endParaRPr lang="en-US" altLang="en-US" sz="3900" dirty="0"/>
          </a:p>
          <a:p>
            <a:pPr>
              <a:buFontTx/>
              <a:buNone/>
            </a:pPr>
            <a:endParaRPr lang="en-US" altLang="en-US" dirty="0"/>
          </a:p>
          <a:p>
            <a:endParaRPr lang="en-US" altLang="en-US" sz="4000" dirty="0"/>
          </a:p>
        </p:txBody>
      </p:sp>
      <p:pic>
        <p:nvPicPr>
          <p:cNvPr id="428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29000"/>
            <a:ext cx="67818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179" name="Object 3">
            <a:hlinkClick r:id="rId3" action="ppaction://hlinkfile"/>
          </p:cNvPr>
          <p:cNvGraphicFramePr>
            <a:graphicFrameLocks noChangeAspect="1"/>
          </p:cNvGraphicFramePr>
          <p:nvPr/>
        </p:nvGraphicFramePr>
        <p:xfrm>
          <a:off x="690563" y="2395538"/>
          <a:ext cx="7667625" cy="2786062"/>
        </p:xfrm>
        <a:graphic>
          <a:graphicData uri="http://schemas.openxmlformats.org/presentationml/2006/ole">
            <mc:AlternateContent xmlns:mc="http://schemas.openxmlformats.org/markup-compatibility/2006">
              <mc:Choice xmlns:v="urn:schemas-microsoft-com:vml" Requires="v">
                <p:oleObj spid="_x0000_s306185" name="Document" r:id="rId4" imgW="6402240" imgH="2471040" progId="Word.Document.8">
                  <p:embed/>
                </p:oleObj>
              </mc:Choice>
              <mc:Fallback>
                <p:oleObj name="Document" r:id="rId4" imgW="6402240" imgH="247104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3" y="2395538"/>
                        <a:ext cx="7667625" cy="278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6180" name="Rectangle 4"/>
          <p:cNvSpPr>
            <a:spLocks noChangeArrowheads="1"/>
          </p:cNvSpPr>
          <p:nvPr/>
        </p:nvSpPr>
        <p:spPr bwMode="auto">
          <a:xfrm>
            <a:off x="7620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cs typeface="Times New Roman" panose="02020603050405020304" pitchFamily="18" charset="0"/>
              </a:defRPr>
            </a:lvl1pPr>
            <a:lvl2pPr algn="ctr">
              <a:defRPr sz="4400">
                <a:solidFill>
                  <a:schemeClr val="tx2"/>
                </a:solidFill>
                <a:latin typeface="Times New Roman" panose="02020603050405020304" pitchFamily="18" charset="0"/>
                <a:cs typeface="Times New Roman" panose="02020603050405020304" pitchFamily="18" charset="0"/>
              </a:defRPr>
            </a:lvl2pPr>
            <a:lvl3pPr algn="ctr">
              <a:defRPr sz="4400">
                <a:solidFill>
                  <a:schemeClr val="tx2"/>
                </a:solidFill>
                <a:latin typeface="Times New Roman" panose="02020603050405020304" pitchFamily="18" charset="0"/>
                <a:cs typeface="Times New Roman" panose="02020603050405020304" pitchFamily="18" charset="0"/>
              </a:defRPr>
            </a:lvl3pPr>
            <a:lvl4pPr algn="ctr">
              <a:defRPr sz="4400">
                <a:solidFill>
                  <a:schemeClr val="tx2"/>
                </a:solidFill>
                <a:latin typeface="Times New Roman" panose="02020603050405020304" pitchFamily="18" charset="0"/>
                <a:cs typeface="Times New Roman" panose="02020603050405020304" pitchFamily="18" charset="0"/>
              </a:defRPr>
            </a:lvl4pPr>
            <a:lvl5pPr algn="ctr">
              <a:defRPr sz="4400">
                <a:solidFill>
                  <a:schemeClr val="tx2"/>
                </a:solidFill>
                <a:latin typeface="Times New Roman" panose="02020603050405020304" pitchFamily="18" charset="0"/>
                <a:cs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en-US" altLang="en-US" sz="3200" b="1" dirty="0"/>
              <a:t>Human-based Evaluation Example</a:t>
            </a:r>
            <a:br>
              <a:rPr lang="en-US" altLang="en-US" b="1" dirty="0"/>
            </a:br>
            <a:r>
              <a:rPr lang="en-US" altLang="en-US" sz="3600" dirty="0"/>
              <a:t>Fidelity / Accuracy Criteria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227" name="Object 3"/>
          <p:cNvGraphicFramePr>
            <a:graphicFrameLocks noChangeAspect="1"/>
          </p:cNvGraphicFramePr>
          <p:nvPr/>
        </p:nvGraphicFramePr>
        <p:xfrm>
          <a:off x="609600" y="2324100"/>
          <a:ext cx="7997825" cy="3009900"/>
        </p:xfrm>
        <a:graphic>
          <a:graphicData uri="http://schemas.openxmlformats.org/presentationml/2006/ole">
            <mc:AlternateContent xmlns:mc="http://schemas.openxmlformats.org/markup-compatibility/2006">
              <mc:Choice xmlns:v="urn:schemas-microsoft-com:vml" Requires="v">
                <p:oleObj spid="_x0000_s308233" name="Document" r:id="rId3" imgW="6250320" imgH="2383560" progId="Word.Document.8">
                  <p:embed/>
                </p:oleObj>
              </mc:Choice>
              <mc:Fallback>
                <p:oleObj name="Document" r:id="rId3" imgW="6250320" imgH="23835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24100"/>
                        <a:ext cx="7997825" cy="300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29" name="Rectangle 5"/>
          <p:cNvSpPr>
            <a:spLocks noChangeArrowheads="1"/>
          </p:cNvSpPr>
          <p:nvPr/>
        </p:nvSpPr>
        <p:spPr bwMode="auto">
          <a:xfrm>
            <a:off x="7620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cs typeface="Times New Roman" panose="02020603050405020304" pitchFamily="18" charset="0"/>
              </a:defRPr>
            </a:lvl1pPr>
            <a:lvl2pPr algn="ctr">
              <a:defRPr sz="4400">
                <a:solidFill>
                  <a:schemeClr val="tx2"/>
                </a:solidFill>
                <a:latin typeface="Times New Roman" panose="02020603050405020304" pitchFamily="18" charset="0"/>
                <a:cs typeface="Times New Roman" panose="02020603050405020304" pitchFamily="18" charset="0"/>
              </a:defRPr>
            </a:lvl2pPr>
            <a:lvl3pPr algn="ctr">
              <a:defRPr sz="4400">
                <a:solidFill>
                  <a:schemeClr val="tx2"/>
                </a:solidFill>
                <a:latin typeface="Times New Roman" panose="02020603050405020304" pitchFamily="18" charset="0"/>
                <a:cs typeface="Times New Roman" panose="02020603050405020304" pitchFamily="18" charset="0"/>
              </a:defRPr>
            </a:lvl3pPr>
            <a:lvl4pPr algn="ctr">
              <a:defRPr sz="4400">
                <a:solidFill>
                  <a:schemeClr val="tx2"/>
                </a:solidFill>
                <a:latin typeface="Times New Roman" panose="02020603050405020304" pitchFamily="18" charset="0"/>
                <a:cs typeface="Times New Roman" panose="02020603050405020304" pitchFamily="18" charset="0"/>
              </a:defRPr>
            </a:lvl4pPr>
            <a:lvl5pPr algn="ctr">
              <a:defRPr sz="4400">
                <a:solidFill>
                  <a:schemeClr val="tx2"/>
                </a:solidFill>
                <a:latin typeface="Times New Roman" panose="02020603050405020304" pitchFamily="18" charset="0"/>
                <a:cs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en-US" altLang="en-US" sz="3200" b="1" dirty="0"/>
              <a:t>Human-based Evaluation Example</a:t>
            </a:r>
            <a:br>
              <a:rPr lang="en-US" altLang="en-US" b="1" dirty="0"/>
            </a:br>
            <a:r>
              <a:rPr lang="en-US" altLang="en-US" sz="3600" dirty="0"/>
              <a:t>Fluency / Intelligibility Criteria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ltLang="en-US" sz="3200" b="1" dirty="0"/>
              <a:t>Semi-Automatic Evaluation Example</a:t>
            </a:r>
            <a:br>
              <a:rPr lang="en-US" altLang="en-US" b="1" dirty="0"/>
            </a:br>
            <a:r>
              <a:rPr lang="en-US" altLang="en-US" sz="3600" dirty="0"/>
              <a:t>Bleu Metric</a:t>
            </a:r>
            <a:br>
              <a:rPr lang="en-US" altLang="en-US" sz="3600" dirty="0"/>
            </a:br>
            <a:r>
              <a:rPr lang="en-US" altLang="en-US" sz="2400" dirty="0"/>
              <a:t>(</a:t>
            </a:r>
            <a:r>
              <a:rPr lang="en-US" altLang="en-US" sz="2400" dirty="0" err="1"/>
              <a:t>Papineni</a:t>
            </a:r>
            <a:r>
              <a:rPr lang="en-US" altLang="en-US" sz="2400" dirty="0"/>
              <a:t> et al 2001)</a:t>
            </a:r>
            <a:br>
              <a:rPr lang="en-US" altLang="en-US" sz="2400" dirty="0"/>
            </a:br>
            <a:endParaRPr lang="en-US" altLang="en-US" sz="2400" dirty="0"/>
          </a:p>
        </p:txBody>
      </p:sp>
      <p:sp>
        <p:nvSpPr>
          <p:cNvPr id="363523" name="Rectangle 3"/>
          <p:cNvSpPr>
            <a:spLocks noGrp="1" noChangeArrowheads="1"/>
          </p:cNvSpPr>
          <p:nvPr>
            <p:ph type="body" idx="1"/>
          </p:nvPr>
        </p:nvSpPr>
        <p:spPr>
          <a:xfrm>
            <a:off x="685800" y="1981200"/>
            <a:ext cx="7924800" cy="3276600"/>
          </a:xfrm>
        </p:spPr>
        <p:txBody>
          <a:bodyPr/>
          <a:lstStyle/>
          <a:p>
            <a:r>
              <a:rPr lang="en-US" altLang="en-US" sz="2800" dirty="0"/>
              <a:t>Bleu </a:t>
            </a:r>
          </a:p>
          <a:p>
            <a:pPr lvl="1"/>
            <a:r>
              <a:rPr lang="en-US" altLang="en-US" sz="2400" i="1" dirty="0" err="1"/>
              <a:t>BiLingual</a:t>
            </a:r>
            <a:r>
              <a:rPr lang="en-US" altLang="en-US" sz="2400" i="1" dirty="0"/>
              <a:t> Evaluation Understudy </a:t>
            </a:r>
          </a:p>
          <a:p>
            <a:pPr lvl="1"/>
            <a:r>
              <a:rPr lang="en-US" altLang="en-US" sz="2400" dirty="0"/>
              <a:t>Modified n-gram precision with length penalty </a:t>
            </a:r>
          </a:p>
          <a:p>
            <a:pPr lvl="1"/>
            <a:r>
              <a:rPr lang="en-US" altLang="en-US" sz="2400" dirty="0"/>
              <a:t>Quick, inexpensive and language independent </a:t>
            </a:r>
          </a:p>
          <a:p>
            <a:pPr lvl="1"/>
            <a:r>
              <a:rPr lang="en-US" altLang="en-US" sz="2400" dirty="0"/>
              <a:t>Correlates highly with human evaluation</a:t>
            </a:r>
          </a:p>
          <a:p>
            <a:pPr lvl="1"/>
            <a:r>
              <a:rPr lang="en-US" altLang="en-US" sz="2400" dirty="0"/>
              <a:t>Compares MT output against several human translations to give a standardized score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Text Box 3"/>
          <p:cNvSpPr txBox="1">
            <a:spLocks noGrp="1" noChangeArrowheads="1"/>
          </p:cNvSpPr>
          <p:nvPr>
            <p:ph type="body" idx="1"/>
          </p:nvPr>
        </p:nvSpPr>
        <p:spPr>
          <a:xfrm>
            <a:off x="152400" y="1981200"/>
            <a:ext cx="4191000" cy="1371600"/>
          </a:xfrm>
          <a:noFill/>
          <a:ln/>
          <a:extLst>
            <a:ext uri="{91240B29-F687-4F45-9708-019B960494DF}">
              <a14:hiddenLine xmlns:a14="http://schemas.microsoft.com/office/drawing/2010/main" w="19050" cap="flat" cmpd="sng">
                <a:solidFill>
                  <a:srgbClr val="FF0000"/>
                </a:solidFill>
                <a:prstDash val="solid"/>
                <a:miter lim="800000"/>
                <a:headEnd/>
                <a:tailEnd/>
              </a14:hiddenLine>
            </a:ext>
          </a:extLst>
        </p:spPr>
        <p:txBody>
          <a:bodyPr/>
          <a:lstStyle/>
          <a:p>
            <a:pPr algn="ctr">
              <a:spcBef>
                <a:spcPct val="0"/>
              </a:spcBef>
              <a:buFontTx/>
              <a:buNone/>
            </a:pPr>
            <a:r>
              <a:rPr lang="en-US" altLang="en-US" sz="2800" dirty="0"/>
              <a:t>Test Sentence</a:t>
            </a:r>
          </a:p>
          <a:p>
            <a:pPr algn="ctr">
              <a:spcBef>
                <a:spcPct val="0"/>
              </a:spcBef>
              <a:buFontTx/>
              <a:buNone/>
            </a:pPr>
            <a:r>
              <a:rPr lang="en-US" altLang="en-US" sz="2800" dirty="0"/>
              <a:t>(MT output)</a:t>
            </a:r>
          </a:p>
          <a:p>
            <a:pPr algn="ctr">
              <a:spcBef>
                <a:spcPct val="0"/>
              </a:spcBef>
              <a:buFontTx/>
              <a:buNone/>
            </a:pPr>
            <a:endParaRPr lang="en-US" altLang="en-US" sz="2400" dirty="0"/>
          </a:p>
          <a:p>
            <a:pPr algn="ctr">
              <a:spcBef>
                <a:spcPct val="0"/>
              </a:spcBef>
              <a:buFontTx/>
              <a:buNone/>
            </a:pPr>
            <a:r>
              <a:rPr lang="en-US" altLang="en-US" sz="2000" b="1" dirty="0"/>
              <a:t>colorless green ideas sleep furiously</a:t>
            </a:r>
          </a:p>
        </p:txBody>
      </p:sp>
      <p:sp>
        <p:nvSpPr>
          <p:cNvPr id="330756" name="Text Box 4"/>
          <p:cNvSpPr txBox="1">
            <a:spLocks noChangeArrowheads="1"/>
          </p:cNvSpPr>
          <p:nvPr/>
        </p:nvSpPr>
        <p:spPr bwMode="auto">
          <a:xfrm>
            <a:off x="4343400" y="1981200"/>
            <a:ext cx="472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2800" dirty="0"/>
              <a:t>Gold Standard References</a:t>
            </a:r>
          </a:p>
          <a:p>
            <a:pPr algn="ctr">
              <a:spcBef>
                <a:spcPct val="0"/>
              </a:spcBef>
              <a:buFontTx/>
              <a:buNone/>
            </a:pPr>
            <a:r>
              <a:rPr lang="en-US" altLang="en-US" sz="2800" dirty="0"/>
              <a:t>(human translations)</a:t>
            </a:r>
          </a:p>
          <a:p>
            <a:pPr>
              <a:spcBef>
                <a:spcPct val="0"/>
              </a:spcBef>
              <a:buFontTx/>
              <a:buNone/>
            </a:pPr>
            <a:endParaRPr lang="en-US" altLang="en-US" sz="2400" dirty="0"/>
          </a:p>
          <a:p>
            <a:pPr algn="ctr">
              <a:spcBef>
                <a:spcPct val="0"/>
              </a:spcBef>
              <a:buFontTx/>
              <a:buNone/>
            </a:pPr>
            <a:r>
              <a:rPr lang="en-US" altLang="en-US" sz="2000" b="1" dirty="0"/>
              <a:t>all dull jade ideas sleep irately</a:t>
            </a:r>
          </a:p>
          <a:p>
            <a:pPr algn="ctr">
              <a:spcBef>
                <a:spcPct val="0"/>
              </a:spcBef>
              <a:buFontTx/>
              <a:buNone/>
            </a:pPr>
            <a:r>
              <a:rPr lang="en-US" altLang="en-US" sz="2000" b="1" dirty="0"/>
              <a:t>drab emerald concepts sleep furiously</a:t>
            </a:r>
          </a:p>
          <a:p>
            <a:pPr algn="ctr">
              <a:spcBef>
                <a:spcPct val="0"/>
              </a:spcBef>
              <a:buFontTx/>
              <a:buNone/>
            </a:pPr>
            <a:r>
              <a:rPr lang="en-US" altLang="en-US" sz="2000" b="1" dirty="0"/>
              <a:t>colorless immature thoughts nap angrily</a:t>
            </a:r>
          </a:p>
        </p:txBody>
      </p:sp>
      <p:sp>
        <p:nvSpPr>
          <p:cNvPr id="330757" name="Text Box 5"/>
          <p:cNvSpPr txBox="1">
            <a:spLocks noChangeArrowheads="1"/>
          </p:cNvSpPr>
          <p:nvPr/>
        </p:nvSpPr>
        <p:spPr bwMode="auto">
          <a:xfrm>
            <a:off x="669925" y="4305300"/>
            <a:ext cx="786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GB" altLang="en-US" sz="1800"/>
          </a:p>
        </p:txBody>
      </p:sp>
      <p:sp>
        <p:nvSpPr>
          <p:cNvPr id="330761" name="Rectangle 9"/>
          <p:cNvSpPr>
            <a:spLocks noGrp="1" noChangeArrowheads="1"/>
          </p:cNvSpPr>
          <p:nvPr>
            <p:ph type="title"/>
          </p:nvPr>
        </p:nvSpPr>
        <p:spPr>
          <a:noFill/>
          <a:ln/>
        </p:spPr>
        <p:txBody>
          <a:bodyPr/>
          <a:lstStyle/>
          <a:p>
            <a:r>
              <a:rPr lang="en-US" altLang="en-US" sz="3200" b="1"/>
              <a:t>Automatic Evaluation Example</a:t>
            </a:r>
            <a:br>
              <a:rPr lang="en-US" altLang="en-US" b="1"/>
            </a:br>
            <a:r>
              <a:rPr lang="en-US" altLang="en-US" sz="3600"/>
              <a:t>Bleu Metric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Text Box 3"/>
          <p:cNvSpPr txBox="1">
            <a:spLocks noGrp="1" noChangeArrowheads="1"/>
          </p:cNvSpPr>
          <p:nvPr>
            <p:ph type="body" idx="1"/>
          </p:nvPr>
        </p:nvSpPr>
        <p:spPr>
          <a:xfrm>
            <a:off x="152400" y="1981200"/>
            <a:ext cx="4191000" cy="1371600"/>
          </a:xfrm>
          <a:noFill/>
          <a:ln/>
          <a:extLst>
            <a:ext uri="{91240B29-F687-4F45-9708-019B960494DF}">
              <a14:hiddenLine xmlns:a14="http://schemas.microsoft.com/office/drawing/2010/main" w="19050" cap="flat" cmpd="sng">
                <a:solidFill>
                  <a:srgbClr val="FF0000"/>
                </a:solidFill>
                <a:prstDash val="solid"/>
                <a:miter lim="800000"/>
                <a:headEnd/>
                <a:tailEnd/>
              </a14:hiddenLine>
            </a:ext>
          </a:extLst>
        </p:spPr>
        <p:txBody>
          <a:bodyPr/>
          <a:lstStyle/>
          <a:p>
            <a:pPr algn="ctr">
              <a:spcBef>
                <a:spcPct val="0"/>
              </a:spcBef>
              <a:buFontTx/>
              <a:buNone/>
            </a:pPr>
            <a:r>
              <a:rPr lang="en-US" altLang="en-US" sz="2800"/>
              <a:t>Test Sentence</a:t>
            </a:r>
          </a:p>
          <a:p>
            <a:pPr algn="ctr">
              <a:spcBef>
                <a:spcPct val="0"/>
              </a:spcBef>
              <a:buFontTx/>
              <a:buNone/>
            </a:pPr>
            <a:endParaRPr lang="en-US" altLang="en-US" sz="2400"/>
          </a:p>
          <a:p>
            <a:pPr algn="ctr">
              <a:spcBef>
                <a:spcPct val="0"/>
              </a:spcBef>
              <a:buFontTx/>
              <a:buNone/>
            </a:pPr>
            <a:r>
              <a:rPr lang="en-US" altLang="en-US" sz="2000" b="1" u="sng">
                <a:solidFill>
                  <a:srgbClr val="FF0000"/>
                </a:solidFill>
              </a:rPr>
              <a:t>colorless</a:t>
            </a:r>
            <a:r>
              <a:rPr lang="en-US" altLang="en-US" sz="2000" b="1"/>
              <a:t> green </a:t>
            </a:r>
            <a:r>
              <a:rPr lang="en-US" altLang="en-US" sz="2000" b="1" u="sng">
                <a:solidFill>
                  <a:srgbClr val="FF0000"/>
                </a:solidFill>
              </a:rPr>
              <a:t>ideas</a:t>
            </a:r>
            <a:r>
              <a:rPr lang="en-US" altLang="en-US" sz="2000" b="1"/>
              <a:t> </a:t>
            </a:r>
            <a:r>
              <a:rPr lang="en-US" altLang="en-US" sz="2000" b="1" u="sng">
                <a:solidFill>
                  <a:srgbClr val="FF0000"/>
                </a:solidFill>
              </a:rPr>
              <a:t>sleep</a:t>
            </a:r>
            <a:r>
              <a:rPr lang="en-US" altLang="en-US" sz="2000" b="1"/>
              <a:t> </a:t>
            </a:r>
            <a:r>
              <a:rPr lang="en-US" altLang="en-US" sz="2000" b="1" u="sng">
                <a:solidFill>
                  <a:srgbClr val="FF0000"/>
                </a:solidFill>
              </a:rPr>
              <a:t>furiously</a:t>
            </a:r>
          </a:p>
        </p:txBody>
      </p:sp>
      <p:sp>
        <p:nvSpPr>
          <p:cNvPr id="331780" name="Text Box 4"/>
          <p:cNvSpPr txBox="1">
            <a:spLocks noChangeArrowheads="1"/>
          </p:cNvSpPr>
          <p:nvPr/>
        </p:nvSpPr>
        <p:spPr bwMode="auto">
          <a:xfrm>
            <a:off x="4343400" y="1981200"/>
            <a:ext cx="472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2800"/>
              <a:t>Gold Standard References</a:t>
            </a:r>
          </a:p>
          <a:p>
            <a:pPr>
              <a:spcBef>
                <a:spcPct val="0"/>
              </a:spcBef>
              <a:buFontTx/>
              <a:buNone/>
            </a:pPr>
            <a:endParaRPr lang="en-US" altLang="en-US" sz="2400"/>
          </a:p>
          <a:p>
            <a:pPr algn="ctr">
              <a:spcBef>
                <a:spcPct val="0"/>
              </a:spcBef>
              <a:buFontTx/>
              <a:buNone/>
            </a:pPr>
            <a:r>
              <a:rPr lang="en-US" altLang="en-US" sz="2000" b="1"/>
              <a:t>all dull jade </a:t>
            </a:r>
            <a:r>
              <a:rPr lang="en-US" altLang="en-US" sz="2000" b="1" u="sng">
                <a:solidFill>
                  <a:srgbClr val="FF0000"/>
                </a:solidFill>
              </a:rPr>
              <a:t>ideas</a:t>
            </a:r>
            <a:r>
              <a:rPr lang="en-US" altLang="en-US" sz="2000" b="1"/>
              <a:t> </a:t>
            </a:r>
            <a:r>
              <a:rPr lang="en-US" altLang="en-US" sz="2000" b="1" u="sng">
                <a:solidFill>
                  <a:srgbClr val="FF0000"/>
                </a:solidFill>
              </a:rPr>
              <a:t>sleep</a:t>
            </a:r>
            <a:r>
              <a:rPr lang="en-US" altLang="en-US" sz="2000" b="1"/>
              <a:t> irately</a:t>
            </a:r>
          </a:p>
          <a:p>
            <a:pPr algn="ctr">
              <a:spcBef>
                <a:spcPct val="0"/>
              </a:spcBef>
              <a:buFontTx/>
              <a:buNone/>
            </a:pPr>
            <a:r>
              <a:rPr lang="en-US" altLang="en-US" sz="2000" b="1"/>
              <a:t>drab emerald concepts </a:t>
            </a:r>
            <a:r>
              <a:rPr lang="en-US" altLang="en-US" sz="2000" b="1" u="sng">
                <a:solidFill>
                  <a:srgbClr val="FF0000"/>
                </a:solidFill>
              </a:rPr>
              <a:t>sleep</a:t>
            </a:r>
            <a:r>
              <a:rPr lang="en-US" altLang="en-US" sz="2000" b="1"/>
              <a:t> </a:t>
            </a:r>
            <a:r>
              <a:rPr lang="en-US" altLang="en-US" sz="2000" b="1" u="sng">
                <a:solidFill>
                  <a:srgbClr val="FF0000"/>
                </a:solidFill>
              </a:rPr>
              <a:t>furiously</a:t>
            </a:r>
          </a:p>
          <a:p>
            <a:pPr algn="ctr">
              <a:spcBef>
                <a:spcPct val="0"/>
              </a:spcBef>
              <a:buFontTx/>
              <a:buNone/>
            </a:pPr>
            <a:r>
              <a:rPr lang="en-US" altLang="en-US" sz="2000" b="1" u="sng">
                <a:solidFill>
                  <a:srgbClr val="FF0000"/>
                </a:solidFill>
              </a:rPr>
              <a:t>colorless</a:t>
            </a:r>
            <a:r>
              <a:rPr lang="en-US" altLang="en-US" sz="2000" b="1"/>
              <a:t> immature thoughts nap angrily</a:t>
            </a:r>
          </a:p>
        </p:txBody>
      </p:sp>
      <p:sp>
        <p:nvSpPr>
          <p:cNvPr id="331781" name="Text Box 5"/>
          <p:cNvSpPr txBox="1">
            <a:spLocks noChangeArrowheads="1"/>
          </p:cNvSpPr>
          <p:nvPr/>
        </p:nvSpPr>
        <p:spPr bwMode="auto">
          <a:xfrm>
            <a:off x="669925" y="4305300"/>
            <a:ext cx="786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GB" altLang="en-US" sz="1800"/>
          </a:p>
        </p:txBody>
      </p:sp>
      <p:sp>
        <p:nvSpPr>
          <p:cNvPr id="331782" name="Text Box 6"/>
          <p:cNvSpPr txBox="1">
            <a:spLocks noChangeArrowheads="1"/>
          </p:cNvSpPr>
          <p:nvPr/>
        </p:nvSpPr>
        <p:spPr bwMode="auto">
          <a:xfrm>
            <a:off x="473075" y="4381500"/>
            <a:ext cx="821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Unigram precision = 4/5</a:t>
            </a:r>
          </a:p>
        </p:txBody>
      </p:sp>
      <p:sp>
        <p:nvSpPr>
          <p:cNvPr id="331789" name="Rectangle 13"/>
          <p:cNvSpPr>
            <a:spLocks noGrp="1" noChangeArrowheads="1"/>
          </p:cNvSpPr>
          <p:nvPr>
            <p:ph type="title"/>
          </p:nvPr>
        </p:nvSpPr>
        <p:spPr>
          <a:noFill/>
          <a:ln/>
        </p:spPr>
        <p:txBody>
          <a:bodyPr/>
          <a:lstStyle/>
          <a:p>
            <a:r>
              <a:rPr lang="en-US" altLang="en-US" sz="3200" b="1"/>
              <a:t>Automatic Evaluation Example</a:t>
            </a:r>
            <a:br>
              <a:rPr lang="en-US" altLang="en-US" b="1"/>
            </a:br>
            <a:r>
              <a:rPr lang="en-US" altLang="en-US" sz="3600"/>
              <a:t>Bleu Metric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Text Box 3"/>
          <p:cNvSpPr txBox="1">
            <a:spLocks noGrp="1" noChangeArrowheads="1"/>
          </p:cNvSpPr>
          <p:nvPr>
            <p:ph type="body" idx="1"/>
          </p:nvPr>
        </p:nvSpPr>
        <p:spPr>
          <a:xfrm>
            <a:off x="152400" y="1981200"/>
            <a:ext cx="4191000" cy="2286000"/>
          </a:xfrm>
          <a:noFill/>
          <a:ln/>
          <a:extLst>
            <a:ext uri="{91240B29-F687-4F45-9708-019B960494DF}">
              <a14:hiddenLine xmlns:a14="http://schemas.microsoft.com/office/drawing/2010/main" w="19050" cap="flat" cmpd="sng">
                <a:solidFill>
                  <a:srgbClr val="FF0000"/>
                </a:solidFill>
                <a:prstDash val="solid"/>
                <a:miter lim="800000"/>
                <a:headEnd/>
                <a:tailEnd/>
              </a14:hiddenLine>
            </a:ext>
          </a:extLst>
        </p:spPr>
        <p:txBody>
          <a:bodyPr/>
          <a:lstStyle/>
          <a:p>
            <a:pPr algn="ctr">
              <a:spcBef>
                <a:spcPct val="0"/>
              </a:spcBef>
              <a:buFontTx/>
              <a:buNone/>
            </a:pPr>
            <a:r>
              <a:rPr lang="en-US" altLang="en-US" sz="2800"/>
              <a:t>Test Sentence</a:t>
            </a:r>
          </a:p>
          <a:p>
            <a:pPr algn="ctr">
              <a:spcBef>
                <a:spcPct val="0"/>
              </a:spcBef>
              <a:buFontTx/>
              <a:buNone/>
            </a:pPr>
            <a:endParaRPr lang="en-US" altLang="en-US" sz="2400"/>
          </a:p>
          <a:p>
            <a:pPr algn="ctr">
              <a:spcBef>
                <a:spcPct val="0"/>
              </a:spcBef>
              <a:buFontTx/>
              <a:buNone/>
            </a:pPr>
            <a:r>
              <a:rPr lang="en-US" altLang="en-US" sz="2000" b="1"/>
              <a:t>colorless green </a:t>
            </a:r>
            <a:r>
              <a:rPr lang="en-US" altLang="en-US" sz="2000" b="1">
                <a:solidFill>
                  <a:schemeClr val="bg1"/>
                </a:solidFill>
              </a:rPr>
              <a:t>ideas sleep furiously</a:t>
            </a:r>
          </a:p>
          <a:p>
            <a:pPr algn="ctr">
              <a:spcBef>
                <a:spcPct val="0"/>
              </a:spcBef>
              <a:buFontTx/>
              <a:buNone/>
            </a:pPr>
            <a:r>
              <a:rPr lang="en-US" altLang="en-US" sz="2000" b="1">
                <a:solidFill>
                  <a:schemeClr val="bg1"/>
                </a:solidFill>
              </a:rPr>
              <a:t>colorless</a:t>
            </a:r>
            <a:r>
              <a:rPr lang="en-US" altLang="en-US" sz="2000" b="1"/>
              <a:t> green ideas </a:t>
            </a:r>
            <a:r>
              <a:rPr lang="en-US" altLang="en-US" sz="2000" b="1">
                <a:solidFill>
                  <a:schemeClr val="bg1"/>
                </a:solidFill>
              </a:rPr>
              <a:t>sleep furiously</a:t>
            </a:r>
          </a:p>
          <a:p>
            <a:pPr algn="ctr">
              <a:spcBef>
                <a:spcPct val="0"/>
              </a:spcBef>
              <a:buFontTx/>
              <a:buNone/>
            </a:pPr>
            <a:r>
              <a:rPr lang="en-US" altLang="en-US" sz="2000" b="1">
                <a:solidFill>
                  <a:schemeClr val="bg1"/>
                </a:solidFill>
              </a:rPr>
              <a:t>colorless green</a:t>
            </a:r>
            <a:r>
              <a:rPr lang="en-US" altLang="en-US" sz="2000" b="1"/>
              <a:t> </a:t>
            </a:r>
            <a:r>
              <a:rPr lang="en-US" altLang="en-US" sz="2000" b="1" u="sng">
                <a:solidFill>
                  <a:srgbClr val="FF0000"/>
                </a:solidFill>
              </a:rPr>
              <a:t>ideas sleep</a:t>
            </a:r>
            <a:r>
              <a:rPr lang="en-US" altLang="en-US" sz="2000" b="1"/>
              <a:t> </a:t>
            </a:r>
            <a:r>
              <a:rPr lang="en-US" altLang="en-US" sz="2000" b="1">
                <a:solidFill>
                  <a:schemeClr val="bg1"/>
                </a:solidFill>
              </a:rPr>
              <a:t>furiously</a:t>
            </a:r>
          </a:p>
          <a:p>
            <a:pPr algn="ctr">
              <a:spcBef>
                <a:spcPct val="0"/>
              </a:spcBef>
              <a:buFontTx/>
              <a:buNone/>
            </a:pPr>
            <a:r>
              <a:rPr lang="en-US" altLang="en-US" sz="2000" b="1">
                <a:solidFill>
                  <a:schemeClr val="bg1"/>
                </a:solidFill>
              </a:rPr>
              <a:t>colorless green ideas</a:t>
            </a:r>
            <a:r>
              <a:rPr lang="en-US" altLang="en-US" sz="2000" b="1"/>
              <a:t> </a:t>
            </a:r>
            <a:r>
              <a:rPr lang="en-US" altLang="en-US" sz="2000" b="1" u="sng">
                <a:solidFill>
                  <a:srgbClr val="FF0000"/>
                </a:solidFill>
              </a:rPr>
              <a:t>sleep furiously</a:t>
            </a:r>
          </a:p>
        </p:txBody>
      </p:sp>
      <p:sp>
        <p:nvSpPr>
          <p:cNvPr id="332804" name="Text Box 4"/>
          <p:cNvSpPr txBox="1">
            <a:spLocks noChangeArrowheads="1"/>
          </p:cNvSpPr>
          <p:nvPr/>
        </p:nvSpPr>
        <p:spPr bwMode="auto">
          <a:xfrm>
            <a:off x="4343400" y="1981200"/>
            <a:ext cx="472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2800"/>
              <a:t>Gold Standard References</a:t>
            </a:r>
          </a:p>
          <a:p>
            <a:pPr>
              <a:spcBef>
                <a:spcPct val="0"/>
              </a:spcBef>
              <a:buFontTx/>
              <a:buNone/>
            </a:pPr>
            <a:endParaRPr lang="en-US" altLang="en-US" sz="2400"/>
          </a:p>
          <a:p>
            <a:pPr algn="ctr">
              <a:spcBef>
                <a:spcPct val="0"/>
              </a:spcBef>
              <a:buFontTx/>
              <a:buNone/>
            </a:pPr>
            <a:r>
              <a:rPr lang="en-US" altLang="en-US" sz="2000" b="1"/>
              <a:t>all dull jade </a:t>
            </a:r>
            <a:r>
              <a:rPr lang="en-US" altLang="en-US" sz="2000" b="1" u="sng">
                <a:solidFill>
                  <a:srgbClr val="FF0000"/>
                </a:solidFill>
              </a:rPr>
              <a:t>ideas</a:t>
            </a:r>
            <a:r>
              <a:rPr lang="en-US" altLang="en-US" sz="2000" b="1"/>
              <a:t> </a:t>
            </a:r>
            <a:r>
              <a:rPr lang="en-US" altLang="en-US" sz="2000" b="1" u="sng">
                <a:solidFill>
                  <a:srgbClr val="FF0000"/>
                </a:solidFill>
              </a:rPr>
              <a:t>sleep</a:t>
            </a:r>
            <a:r>
              <a:rPr lang="en-US" altLang="en-US" sz="2000" b="1"/>
              <a:t> irately</a:t>
            </a:r>
          </a:p>
          <a:p>
            <a:pPr algn="ctr">
              <a:spcBef>
                <a:spcPct val="0"/>
              </a:spcBef>
              <a:buFontTx/>
              <a:buNone/>
            </a:pPr>
            <a:r>
              <a:rPr lang="en-US" altLang="en-US" sz="2000" b="1"/>
              <a:t>drab emerald concepts </a:t>
            </a:r>
            <a:r>
              <a:rPr lang="en-US" altLang="en-US" sz="2000" b="1" u="sng">
                <a:solidFill>
                  <a:srgbClr val="FF0000"/>
                </a:solidFill>
              </a:rPr>
              <a:t>sleep</a:t>
            </a:r>
            <a:r>
              <a:rPr lang="en-US" altLang="en-US" sz="2000" b="1"/>
              <a:t> </a:t>
            </a:r>
            <a:r>
              <a:rPr lang="en-US" altLang="en-US" sz="2000" b="1" u="sng">
                <a:solidFill>
                  <a:srgbClr val="FF0000"/>
                </a:solidFill>
              </a:rPr>
              <a:t>furiously</a:t>
            </a:r>
          </a:p>
          <a:p>
            <a:pPr algn="ctr">
              <a:spcBef>
                <a:spcPct val="0"/>
              </a:spcBef>
              <a:buFontTx/>
              <a:buNone/>
            </a:pPr>
            <a:r>
              <a:rPr lang="en-US" altLang="en-US" sz="2000" b="1"/>
              <a:t>colorless immature thoughts nap angrily</a:t>
            </a:r>
          </a:p>
        </p:txBody>
      </p:sp>
      <p:sp>
        <p:nvSpPr>
          <p:cNvPr id="332805" name="Text Box 5"/>
          <p:cNvSpPr txBox="1">
            <a:spLocks noChangeArrowheads="1"/>
          </p:cNvSpPr>
          <p:nvPr/>
        </p:nvSpPr>
        <p:spPr bwMode="auto">
          <a:xfrm>
            <a:off x="669925" y="4305300"/>
            <a:ext cx="786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GB" altLang="en-US" sz="1800"/>
          </a:p>
        </p:txBody>
      </p:sp>
      <p:sp>
        <p:nvSpPr>
          <p:cNvPr id="332806" name="Text Box 6"/>
          <p:cNvSpPr txBox="1">
            <a:spLocks noChangeArrowheads="1"/>
          </p:cNvSpPr>
          <p:nvPr/>
        </p:nvSpPr>
        <p:spPr bwMode="auto">
          <a:xfrm>
            <a:off x="473075" y="4381500"/>
            <a:ext cx="8213725"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Unigram precision = 4 / 5 = 0.8</a:t>
            </a:r>
          </a:p>
          <a:p>
            <a:r>
              <a:rPr lang="en-US" altLang="en-US" sz="2800"/>
              <a:t>Bigram precision = 2 / 4 = 0.5</a:t>
            </a:r>
          </a:p>
          <a:p>
            <a:r>
              <a:rPr lang="en-US" altLang="en-US" sz="1400"/>
              <a:t> </a:t>
            </a:r>
          </a:p>
          <a:p>
            <a:r>
              <a:rPr lang="en-US" altLang="en-US" sz="2800"/>
              <a:t>Bleu Score = (a</a:t>
            </a:r>
            <a:r>
              <a:rPr lang="en-US" altLang="en-US" sz="2800" baseline="-25000"/>
              <a:t>1 </a:t>
            </a:r>
            <a:r>
              <a:rPr lang="en-US" altLang="en-US" sz="2800"/>
              <a:t>a</a:t>
            </a:r>
            <a:r>
              <a:rPr lang="en-US" altLang="en-US" sz="2800" baseline="-25000"/>
              <a:t>2 </a:t>
            </a:r>
            <a:r>
              <a:rPr lang="en-US" altLang="en-US" sz="2800"/>
              <a:t>…a</a:t>
            </a:r>
            <a:r>
              <a:rPr lang="en-US" altLang="en-US" sz="2800" baseline="-25000"/>
              <a:t>n</a:t>
            </a:r>
            <a:r>
              <a:rPr lang="en-US" altLang="en-US" sz="2800"/>
              <a:t>)</a:t>
            </a:r>
            <a:r>
              <a:rPr lang="en-US" altLang="en-US" sz="2800" baseline="30000"/>
              <a:t>1/n</a:t>
            </a:r>
            <a:r>
              <a:rPr lang="en-US" altLang="en-US" sz="2800"/>
              <a:t> </a:t>
            </a:r>
          </a:p>
          <a:p>
            <a:r>
              <a:rPr lang="en-US" altLang="en-US" sz="2800"/>
              <a:t>	        = (0.8</a:t>
            </a:r>
            <a:r>
              <a:rPr lang="en-US" altLang="en-US" sz="2800" baseline="30000"/>
              <a:t> </a:t>
            </a:r>
            <a:r>
              <a:rPr lang="en-US" altLang="en-US" sz="2800">
                <a:ea typeface="Arial Unicode MS" panose="020B0604020202020204" pitchFamily="34" charset="-128"/>
                <a:cs typeface="Arial Unicode MS" panose="020B0604020202020204" pitchFamily="34" charset="-128"/>
              </a:rPr>
              <a:t>╳</a:t>
            </a:r>
            <a:r>
              <a:rPr lang="en-US" altLang="en-US" sz="2800"/>
              <a:t> 0.5)</a:t>
            </a:r>
            <a:r>
              <a:rPr lang="en-US" altLang="en-US" sz="3200" b="1" baseline="30000"/>
              <a:t>½</a:t>
            </a:r>
            <a:r>
              <a:rPr lang="en-US" altLang="en-US" sz="2800"/>
              <a:t> = 0.6325 </a:t>
            </a:r>
            <a:r>
              <a:rPr lang="en-US" altLang="en-US" sz="2800">
                <a:sym typeface="Wingdings" panose="05000000000000000000" pitchFamily="2" charset="2"/>
              </a:rPr>
              <a:t></a:t>
            </a:r>
            <a:r>
              <a:rPr lang="en-US" altLang="en-US" sz="2800"/>
              <a:t> 63.25</a:t>
            </a:r>
          </a:p>
        </p:txBody>
      </p:sp>
      <p:sp>
        <p:nvSpPr>
          <p:cNvPr id="332812" name="Rectangle 12"/>
          <p:cNvSpPr>
            <a:spLocks noGrp="1" noChangeArrowheads="1"/>
          </p:cNvSpPr>
          <p:nvPr>
            <p:ph type="title"/>
          </p:nvPr>
        </p:nvSpPr>
        <p:spPr>
          <a:noFill/>
          <a:ln/>
        </p:spPr>
        <p:txBody>
          <a:bodyPr/>
          <a:lstStyle/>
          <a:p>
            <a:r>
              <a:rPr lang="en-US" altLang="en-US" sz="3200" b="1"/>
              <a:t>Automatic Evaluation Example</a:t>
            </a:r>
            <a:br>
              <a:rPr lang="en-US" altLang="en-US" b="1"/>
            </a:br>
            <a:r>
              <a:rPr lang="en-US" altLang="en-US" sz="3600"/>
              <a:t>Bleu Metric</a:t>
            </a:r>
            <a:endParaRPr lang="en-GB"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en-US"/>
              <a:t>Summary</a:t>
            </a:r>
          </a:p>
        </p:txBody>
      </p:sp>
      <p:sp>
        <p:nvSpPr>
          <p:cNvPr id="432131" name="Rectangle 3"/>
          <p:cNvSpPr>
            <a:spLocks noGrp="1" noChangeArrowheads="1"/>
          </p:cNvSpPr>
          <p:nvPr>
            <p:ph type="body" idx="1"/>
          </p:nvPr>
        </p:nvSpPr>
        <p:spPr>
          <a:xfrm>
            <a:off x="685800" y="1981200"/>
            <a:ext cx="7772400" cy="4876800"/>
          </a:xfrm>
        </p:spPr>
        <p:txBody>
          <a:bodyPr/>
          <a:lstStyle/>
          <a:p>
            <a:pPr>
              <a:lnSpc>
                <a:spcPct val="90000"/>
              </a:lnSpc>
            </a:pPr>
            <a:r>
              <a:rPr lang="en-US" altLang="en-US" sz="2800" dirty="0"/>
              <a:t>Multilingual Challenges for MT:</a:t>
            </a:r>
          </a:p>
          <a:p>
            <a:pPr lvl="1">
              <a:lnSpc>
                <a:spcPct val="90000"/>
              </a:lnSpc>
            </a:pPr>
            <a:r>
              <a:rPr lang="en-US" altLang="en-US" sz="2400" dirty="0"/>
              <a:t>Different writing systems, morphology, segmentation, word order; </a:t>
            </a:r>
          </a:p>
          <a:p>
            <a:pPr lvl="1">
              <a:lnSpc>
                <a:spcPct val="90000"/>
              </a:lnSpc>
            </a:pPr>
            <a:r>
              <a:rPr lang="en-US" altLang="en-US" sz="2400" dirty="0"/>
              <a:t>Need parallel corpus, dictionaries, NLP tools</a:t>
            </a:r>
          </a:p>
          <a:p>
            <a:pPr>
              <a:lnSpc>
                <a:spcPct val="90000"/>
              </a:lnSpc>
            </a:pPr>
            <a:r>
              <a:rPr lang="en-US" altLang="en-US" sz="2800" dirty="0"/>
              <a:t>MT Approaches: statistical v rule-based</a:t>
            </a:r>
          </a:p>
          <a:p>
            <a:pPr lvl="1">
              <a:lnSpc>
                <a:spcPct val="90000"/>
              </a:lnSpc>
            </a:pPr>
            <a:r>
              <a:rPr lang="en-US" altLang="en-US" sz="2400" dirty="0" err="1"/>
              <a:t>Gisting</a:t>
            </a:r>
            <a:r>
              <a:rPr lang="en-US" altLang="en-US" sz="2400" dirty="0"/>
              <a:t>: word-for-word; </a:t>
            </a:r>
          </a:p>
          <a:p>
            <a:pPr lvl="1">
              <a:lnSpc>
                <a:spcPct val="90000"/>
              </a:lnSpc>
            </a:pPr>
            <a:r>
              <a:rPr lang="en-US" altLang="en-US" sz="2400" dirty="0"/>
              <a:t>Transfer: source-to-target phrase mapping; </a:t>
            </a:r>
          </a:p>
          <a:p>
            <a:pPr lvl="1">
              <a:lnSpc>
                <a:spcPct val="90000"/>
              </a:lnSpc>
            </a:pPr>
            <a:r>
              <a:rPr lang="en-US" altLang="en-US" sz="2400" dirty="0"/>
              <a:t>Interlingua: map to/from “semantic representation”</a:t>
            </a:r>
          </a:p>
          <a:p>
            <a:pPr>
              <a:lnSpc>
                <a:spcPct val="90000"/>
              </a:lnSpc>
            </a:pPr>
            <a:r>
              <a:rPr lang="en-US" altLang="en-US" sz="2800" dirty="0"/>
              <a:t>MT Evaluation: Accuracy, Fluency</a:t>
            </a:r>
          </a:p>
          <a:p>
            <a:pPr lvl="1">
              <a:lnSpc>
                <a:spcPct val="90000"/>
              </a:lnSpc>
            </a:pPr>
            <a:r>
              <a:rPr lang="en-US" altLang="en-US" sz="2400" dirty="0"/>
              <a:t>IBM BLEU method: </a:t>
            </a:r>
          </a:p>
          <a:p>
            <a:pPr lvl="1">
              <a:lnSpc>
                <a:spcPct val="90000"/>
              </a:lnSpc>
              <a:buFontTx/>
              <a:buNone/>
            </a:pPr>
            <a:r>
              <a:rPr lang="en-US" altLang="en-US" sz="2400" dirty="0"/>
              <a:t>	count overlaps with Reference (human) translations</a:t>
            </a:r>
          </a:p>
          <a:p>
            <a:pPr>
              <a:lnSpc>
                <a:spcPct val="90000"/>
              </a:lnSpc>
              <a:buFontTx/>
              <a:buNone/>
            </a:pP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Road Map</a:t>
            </a:r>
          </a:p>
        </p:txBody>
      </p:sp>
      <p:sp>
        <p:nvSpPr>
          <p:cNvPr id="3075" name="Rectangle 3"/>
          <p:cNvSpPr>
            <a:spLocks noGrp="1" noChangeArrowheads="1"/>
          </p:cNvSpPr>
          <p:nvPr>
            <p:ph type="body" idx="1"/>
          </p:nvPr>
        </p:nvSpPr>
        <p:spPr/>
        <p:txBody>
          <a:bodyPr/>
          <a:lstStyle/>
          <a:p>
            <a:r>
              <a:rPr lang="en-US" altLang="en-US"/>
              <a:t>Multilingual Challenges for MT</a:t>
            </a:r>
          </a:p>
          <a:p>
            <a:r>
              <a:rPr lang="en-US" altLang="en-US"/>
              <a:t>MT Approaches</a:t>
            </a:r>
          </a:p>
          <a:p>
            <a:r>
              <a:rPr lang="en-US" altLang="en-US"/>
              <a:t>MT Evaluation</a:t>
            </a:r>
          </a:p>
          <a:p>
            <a:pPr>
              <a:buFontTx/>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r>
              <a:rPr lang="en-US" altLang="en-US"/>
              <a:t>Multilingual Challenges</a:t>
            </a:r>
          </a:p>
        </p:txBody>
      </p:sp>
      <p:sp>
        <p:nvSpPr>
          <p:cNvPr id="251907" name="Rectangle 1027"/>
          <p:cNvSpPr>
            <a:spLocks noGrp="1" noChangeArrowheads="1"/>
          </p:cNvSpPr>
          <p:nvPr>
            <p:ph type="body" idx="1"/>
          </p:nvPr>
        </p:nvSpPr>
        <p:spPr/>
        <p:txBody>
          <a:bodyPr/>
          <a:lstStyle/>
          <a:p>
            <a:pPr>
              <a:lnSpc>
                <a:spcPct val="90000"/>
              </a:lnSpc>
            </a:pPr>
            <a:r>
              <a:rPr lang="en-US" altLang="en-US"/>
              <a:t>Complex Orthography (writing system)</a:t>
            </a:r>
          </a:p>
          <a:p>
            <a:pPr lvl="1">
              <a:lnSpc>
                <a:spcPct val="90000"/>
              </a:lnSpc>
            </a:pPr>
            <a:r>
              <a:rPr lang="en-US" altLang="en-US"/>
              <a:t>Ambiguous spelling, eg Arabic vowels omitted</a:t>
            </a:r>
          </a:p>
          <a:p>
            <a:pPr lvl="2">
              <a:lnSpc>
                <a:spcPct val="90000"/>
              </a:lnSpc>
            </a:pPr>
            <a:r>
              <a:rPr lang="en-US" altLang="en-US"/>
              <a:t> </a:t>
            </a:r>
            <a:r>
              <a:rPr lang="ar-SA" altLang="en-US" sz="3200" b="1"/>
              <a:t>كتب الاولاد اشعارا</a:t>
            </a:r>
            <a:r>
              <a:rPr lang="en-US" altLang="en-US" sz="3200" b="1"/>
              <a:t>   </a:t>
            </a:r>
            <a:r>
              <a:rPr lang="ar-SA" altLang="en-US" sz="3200" b="1"/>
              <a:t>كَتَبَ الأوْلادُ اشعَاراً</a:t>
            </a:r>
            <a:endParaRPr lang="en-US" altLang="en-US" sz="3200" b="1"/>
          </a:p>
          <a:p>
            <a:pPr lvl="1">
              <a:lnSpc>
                <a:spcPct val="90000"/>
              </a:lnSpc>
            </a:pPr>
            <a:r>
              <a:rPr lang="en-US" altLang="en-US"/>
              <a:t> Ambiguous word boundaries, eg Chinese</a:t>
            </a:r>
          </a:p>
          <a:p>
            <a:pPr lvl="2">
              <a:lnSpc>
                <a:spcPct val="90000"/>
              </a:lnSpc>
            </a:pPr>
            <a:r>
              <a:rPr lang="en-US" altLang="en-US"/>
              <a:t> </a:t>
            </a:r>
          </a:p>
          <a:p>
            <a:pPr>
              <a:lnSpc>
                <a:spcPct val="90000"/>
              </a:lnSpc>
            </a:pPr>
            <a:r>
              <a:rPr lang="en-US" altLang="en-US"/>
              <a:t>Lexical Ambiguity</a:t>
            </a:r>
          </a:p>
          <a:p>
            <a:pPr lvl="1">
              <a:lnSpc>
                <a:spcPct val="90000"/>
              </a:lnSpc>
            </a:pPr>
            <a:r>
              <a:rPr lang="en-US" altLang="en-US" b="1"/>
              <a:t>Bank </a:t>
            </a:r>
            <a:r>
              <a:rPr lang="en-US" altLang="en-US">
                <a:sym typeface="Wingdings" panose="05000000000000000000" pitchFamily="2" charset="2"/>
              </a:rPr>
              <a:t>  </a:t>
            </a:r>
            <a:r>
              <a:rPr lang="ar-SA" altLang="en-US">
                <a:sym typeface="Wingdings" panose="05000000000000000000" pitchFamily="2" charset="2"/>
              </a:rPr>
              <a:t>بنك</a:t>
            </a:r>
            <a:r>
              <a:rPr lang="en-US" altLang="en-US">
                <a:sym typeface="Wingdings" panose="05000000000000000000" pitchFamily="2" charset="2"/>
              </a:rPr>
              <a:t> (financial) vs. </a:t>
            </a:r>
            <a:r>
              <a:rPr lang="ar-SA" altLang="en-US">
                <a:sym typeface="Wingdings" panose="05000000000000000000" pitchFamily="2" charset="2"/>
              </a:rPr>
              <a:t> ضفة</a:t>
            </a:r>
            <a:r>
              <a:rPr lang="en-US" altLang="en-US">
                <a:sym typeface="Wingdings" panose="05000000000000000000" pitchFamily="2" charset="2"/>
              </a:rPr>
              <a:t>(river)</a:t>
            </a:r>
          </a:p>
          <a:p>
            <a:pPr lvl="1">
              <a:lnSpc>
                <a:spcPct val="90000"/>
              </a:lnSpc>
            </a:pPr>
            <a:r>
              <a:rPr lang="en-US" altLang="en-US" b="1">
                <a:sym typeface="Wingdings" panose="05000000000000000000" pitchFamily="2" charset="2"/>
              </a:rPr>
              <a:t>Eat  </a:t>
            </a:r>
            <a:r>
              <a:rPr lang="en-US" altLang="en-US">
                <a:sym typeface="Wingdings" panose="05000000000000000000" pitchFamily="2" charset="2"/>
              </a:rPr>
              <a:t>essen (human) vs. fressen (animal)</a:t>
            </a:r>
          </a:p>
          <a:p>
            <a:pPr lvl="1">
              <a:lnSpc>
                <a:spcPct val="90000"/>
              </a:lnSpc>
              <a:buFontTx/>
              <a:buNone/>
            </a:pPr>
            <a:endParaRPr lang="en-US" altLang="en-US"/>
          </a:p>
        </p:txBody>
      </p:sp>
      <p:graphicFrame>
        <p:nvGraphicFramePr>
          <p:cNvPr id="251909" name="Object 1029"/>
          <p:cNvGraphicFramePr>
            <a:graphicFrameLocks noChangeAspect="1"/>
          </p:cNvGraphicFramePr>
          <p:nvPr/>
        </p:nvGraphicFramePr>
        <p:xfrm>
          <a:off x="1981200" y="4032250"/>
          <a:ext cx="4724400" cy="387350"/>
        </p:xfrm>
        <a:graphic>
          <a:graphicData uri="http://schemas.openxmlformats.org/presentationml/2006/ole">
            <mc:AlternateContent xmlns:mc="http://schemas.openxmlformats.org/markup-compatibility/2006">
              <mc:Choice xmlns:v="urn:schemas-microsoft-com:vml" Requires="v">
                <p:oleObj spid="_x0000_s353285" name="Bitmap Image" r:id="rId4" imgW="2467319" imgH="219222" progId="Paint.Picture">
                  <p:embed/>
                </p:oleObj>
              </mc:Choice>
              <mc:Fallback>
                <p:oleObj name="Bitmap Image" r:id="rId4" imgW="2467319" imgH="219222" progId="Paint.Picture">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032250"/>
                        <a:ext cx="47244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a:t>Multilingual Challenges</a:t>
            </a:r>
            <a:br>
              <a:rPr lang="en-US" altLang="en-US" sz="3600"/>
            </a:br>
            <a:r>
              <a:rPr lang="en-US" altLang="en-US" sz="3600"/>
              <a:t> Morphological complexity and variation</a:t>
            </a:r>
          </a:p>
        </p:txBody>
      </p:sp>
      <p:sp>
        <p:nvSpPr>
          <p:cNvPr id="266243" name="Rectangle 3"/>
          <p:cNvSpPr>
            <a:spLocks noGrp="1" noChangeArrowheads="1"/>
          </p:cNvSpPr>
          <p:nvPr>
            <p:ph type="body" idx="1"/>
          </p:nvPr>
        </p:nvSpPr>
        <p:spPr>
          <a:xfrm>
            <a:off x="685800" y="1981200"/>
            <a:ext cx="7924800" cy="609600"/>
          </a:xfrm>
        </p:spPr>
        <p:txBody>
          <a:bodyPr/>
          <a:lstStyle/>
          <a:p>
            <a:r>
              <a:rPr lang="en-US" altLang="en-US"/>
              <a:t>Affixation vs. Root+Pattern</a:t>
            </a:r>
          </a:p>
          <a:p>
            <a:endParaRPr lang="en-US" altLang="en-US"/>
          </a:p>
          <a:p>
            <a:endParaRPr lang="en-US" altLang="en-US"/>
          </a:p>
          <a:p>
            <a:pPr>
              <a:buFontTx/>
              <a:buNone/>
            </a:pPr>
            <a:endParaRPr lang="en-US" altLang="en-US"/>
          </a:p>
        </p:txBody>
      </p:sp>
      <p:graphicFrame>
        <p:nvGraphicFramePr>
          <p:cNvPr id="266397" name="Group 157"/>
          <p:cNvGraphicFramePr>
            <a:graphicFrameLocks noGrp="1"/>
          </p:cNvGraphicFramePr>
          <p:nvPr/>
        </p:nvGraphicFramePr>
        <p:xfrm>
          <a:off x="1219200" y="2667000"/>
          <a:ext cx="6248400" cy="1374775"/>
        </p:xfrm>
        <a:graphic>
          <a:graphicData uri="http://schemas.openxmlformats.org/drawingml/2006/table">
            <a:tbl>
              <a:tblPr/>
              <a:tblGrid>
                <a:gridCol w="990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write</a:t>
                      </a:r>
                      <a:endParaRPr kumimoji="0" lang="en-US"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writt</a:t>
                      </a:r>
                      <a:r>
                        <a:rPr kumimoji="0" lang="en-US"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en</a:t>
                      </a:r>
                    </a:p>
                  </a:txBody>
                  <a:tcP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ar-SA"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كتب</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cs typeface="Times New Roman" panose="02020603050405020304" pitchFamily="18" charset="0"/>
                          <a:sym typeface="Wingdings" panose="05000000000000000000" pitchFamily="2" charset="2"/>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ar-SA" altLang="en-US" sz="2400" b="1" i="0" u="none" strike="noStrike" cap="none" normalizeH="0" baseline="0">
                          <a:ln>
                            <a:noFill/>
                          </a:ln>
                          <a:solidFill>
                            <a:srgbClr val="FF0000"/>
                          </a:solidFill>
                          <a:effectLst/>
                          <a:latin typeface="Arial" panose="020B0604020202020204" pitchFamily="34" charset="0"/>
                          <a:cs typeface="Times New Roman" panose="02020603050405020304" pitchFamily="18" charset="0"/>
                        </a:rPr>
                        <a:t>م</a:t>
                      </a:r>
                      <a:r>
                        <a:rPr kumimoji="0" lang="ar-SA" altLang="en-US" sz="24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كت</a:t>
                      </a:r>
                      <a:r>
                        <a:rPr kumimoji="0" lang="ar-SA" altLang="en-US" sz="2400" b="1" i="0" u="none" strike="noStrike" cap="none" normalizeH="0" baseline="0">
                          <a:ln>
                            <a:noFill/>
                          </a:ln>
                          <a:solidFill>
                            <a:srgbClr val="FF0000"/>
                          </a:solidFill>
                          <a:effectLst/>
                          <a:latin typeface="Arial" panose="020B0604020202020204" pitchFamily="34" charset="0"/>
                          <a:cs typeface="Times New Roman" panose="02020603050405020304" pitchFamily="18" charset="0"/>
                        </a:rPr>
                        <a:t>و</a:t>
                      </a:r>
                      <a:r>
                        <a:rPr kumimoji="0" lang="ar-SA" altLang="en-US" sz="24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ب</a:t>
                      </a:r>
                      <a:endParaRPr kumimoji="0" lang="en-US" altLang="en-US" sz="2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kill</a:t>
                      </a:r>
                      <a:endPar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kill</a:t>
                      </a:r>
                      <a:r>
                        <a:rPr kumimoji="0" lang="en-US"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ed</a:t>
                      </a:r>
                    </a:p>
                  </a:txBody>
                  <a:tcP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ar-SA"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قتل</a:t>
                      </a:r>
                      <a:endPar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ar-SA"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م</a:t>
                      </a:r>
                      <a:r>
                        <a:rPr kumimoji="0" lang="ar-SA"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قت</a:t>
                      </a:r>
                      <a:r>
                        <a:rPr kumimoji="0" lang="ar-SA"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و</a:t>
                      </a:r>
                      <a:r>
                        <a:rPr kumimoji="0" lang="ar-SA"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ل</a:t>
                      </a:r>
                      <a:endPar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4603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a:t>
                      </a:r>
                      <a:endPar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do</a:t>
                      </a:r>
                      <a:r>
                        <a:rPr kumimoji="0" lang="en-US"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ne</a:t>
                      </a:r>
                    </a:p>
                  </a:txBody>
                  <a:tcPr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ar-SA"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فعل</a:t>
                      </a:r>
                      <a:endPar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ar-SA"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م</a:t>
                      </a:r>
                      <a:r>
                        <a:rPr kumimoji="0" lang="ar-SA"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فع</a:t>
                      </a:r>
                      <a:r>
                        <a:rPr kumimoji="0" lang="ar-SA" altLang="en-US"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و</a:t>
                      </a:r>
                      <a:r>
                        <a:rPr kumimoji="0" lang="ar-SA"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ل</a:t>
                      </a:r>
                      <a:endPar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66391" name="Group 151"/>
          <p:cNvGrpSpPr>
            <a:grpSpLocks/>
          </p:cNvGrpSpPr>
          <p:nvPr/>
        </p:nvGrpSpPr>
        <p:grpSpPr bwMode="auto">
          <a:xfrm>
            <a:off x="1600200" y="4724400"/>
            <a:ext cx="1676400" cy="1600200"/>
            <a:chOff x="912" y="2928"/>
            <a:chExt cx="1056" cy="1008"/>
          </a:xfrm>
        </p:grpSpPr>
        <p:sp>
          <p:nvSpPr>
            <p:cNvPr id="266383" name="Oval 143"/>
            <p:cNvSpPr>
              <a:spLocks noChangeArrowheads="1"/>
            </p:cNvSpPr>
            <p:nvPr/>
          </p:nvSpPr>
          <p:spPr bwMode="auto">
            <a:xfrm>
              <a:off x="1008" y="2928"/>
              <a:ext cx="400" cy="24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solidFill>
                    <a:srgbClr val="FF0000"/>
                  </a:solidFill>
                </a:rPr>
                <a:t>conj</a:t>
              </a:r>
            </a:p>
          </p:txBody>
        </p:sp>
        <p:sp>
          <p:nvSpPr>
            <p:cNvPr id="266384" name="Oval 144"/>
            <p:cNvSpPr>
              <a:spLocks noChangeArrowheads="1"/>
            </p:cNvSpPr>
            <p:nvPr/>
          </p:nvSpPr>
          <p:spPr bwMode="auto">
            <a:xfrm>
              <a:off x="1200" y="3312"/>
              <a:ext cx="400" cy="24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b="1"/>
                <a:t>noun</a:t>
              </a:r>
            </a:p>
          </p:txBody>
        </p:sp>
        <p:sp>
          <p:nvSpPr>
            <p:cNvPr id="266385" name="Oval 145"/>
            <p:cNvSpPr>
              <a:spLocks noChangeArrowheads="1"/>
            </p:cNvSpPr>
            <p:nvPr/>
          </p:nvSpPr>
          <p:spPr bwMode="auto">
            <a:xfrm>
              <a:off x="1488" y="3696"/>
              <a:ext cx="480" cy="24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solidFill>
                    <a:srgbClr val="008000"/>
                  </a:solidFill>
                </a:rPr>
                <a:t>plural</a:t>
              </a:r>
            </a:p>
          </p:txBody>
        </p:sp>
        <p:sp>
          <p:nvSpPr>
            <p:cNvPr id="266386" name="Oval 146"/>
            <p:cNvSpPr>
              <a:spLocks noChangeArrowheads="1"/>
            </p:cNvSpPr>
            <p:nvPr/>
          </p:nvSpPr>
          <p:spPr bwMode="auto">
            <a:xfrm>
              <a:off x="912" y="3696"/>
              <a:ext cx="480" cy="24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solidFill>
                    <a:schemeClr val="accent2"/>
                  </a:solidFill>
                </a:rPr>
                <a:t>article</a:t>
              </a:r>
            </a:p>
          </p:txBody>
        </p:sp>
        <p:cxnSp>
          <p:nvCxnSpPr>
            <p:cNvPr id="266387" name="AutoShape 147"/>
            <p:cNvCxnSpPr>
              <a:cxnSpLocks noChangeShapeType="1"/>
              <a:stCxn id="266383" idx="4"/>
              <a:endCxn id="266384" idx="0"/>
            </p:cNvCxnSpPr>
            <p:nvPr/>
          </p:nvCxnSpPr>
          <p:spPr bwMode="auto">
            <a:xfrm>
              <a:off x="1208" y="3176"/>
              <a:ext cx="192" cy="128"/>
            </a:xfrm>
            <a:prstGeom prst="straightConnector1">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88" name="AutoShape 148"/>
            <p:cNvCxnSpPr>
              <a:cxnSpLocks noChangeShapeType="1"/>
              <a:stCxn id="266384" idx="4"/>
              <a:endCxn id="266386" idx="0"/>
            </p:cNvCxnSpPr>
            <p:nvPr/>
          </p:nvCxnSpPr>
          <p:spPr bwMode="auto">
            <a:xfrm flipH="1">
              <a:off x="1152" y="3560"/>
              <a:ext cx="248" cy="128"/>
            </a:xfrm>
            <a:prstGeom prst="straightConnector1">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89" name="AutoShape 149"/>
            <p:cNvCxnSpPr>
              <a:cxnSpLocks noChangeShapeType="1"/>
              <a:stCxn id="266385" idx="0"/>
              <a:endCxn id="266384" idx="4"/>
            </p:cNvCxnSpPr>
            <p:nvPr/>
          </p:nvCxnSpPr>
          <p:spPr bwMode="auto">
            <a:xfrm flipH="1" flipV="1">
              <a:off x="1400" y="3560"/>
              <a:ext cx="328" cy="128"/>
            </a:xfrm>
            <a:prstGeom prst="straightConnector1">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6396" name="Rectangle 156"/>
          <p:cNvSpPr>
            <a:spLocks noChangeArrowheads="1"/>
          </p:cNvSpPr>
          <p:nvPr/>
        </p:nvSpPr>
        <p:spPr bwMode="auto">
          <a:xfrm>
            <a:off x="685800" y="411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en-US" sz="3200"/>
              <a:t> Tokenization: a “word” can be a whole phrase</a:t>
            </a:r>
          </a:p>
        </p:txBody>
      </p:sp>
      <p:graphicFrame>
        <p:nvGraphicFramePr>
          <p:cNvPr id="266505" name="Group 265"/>
          <p:cNvGraphicFramePr>
            <a:graphicFrameLocks noGrp="1"/>
          </p:cNvGraphicFramePr>
          <p:nvPr/>
        </p:nvGraphicFramePr>
        <p:xfrm>
          <a:off x="3810000" y="4876800"/>
          <a:ext cx="4572000" cy="1374775"/>
        </p:xfrm>
        <a:graphic>
          <a:graphicData uri="http://schemas.openxmlformats.org/drawingml/2006/table">
            <a:tbl>
              <a:tblPr/>
              <a:tblGrid>
                <a:gridCol w="1981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4572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And</a:t>
                      </a: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the</a:t>
                      </a: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car</a:t>
                      </a:r>
                      <a:r>
                        <a:rPr kumimoji="0" lang="en-US" altLang="en-US" sz="2400" b="0" i="1"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and</a:t>
                      </a:r>
                      <a:r>
                        <a:rPr kumimoji="0" lang="en-US" altLang="en-US" sz="2400" b="0" i="1"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US" altLang="en-US" sz="2400" b="0" i="1"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sym typeface="Wingdings" panose="05000000000000000000" pitchFamily="2" charset="2"/>
                        </a:rPr>
                        <a:t>the</a:t>
                      </a:r>
                      <a:r>
                        <a:rPr kumimoji="0" lang="en-US" altLang="en-US" sz="2400" b="0" i="1"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car</a:t>
                      </a:r>
                      <a:r>
                        <a:rPr kumimoji="0" lang="en-US" altLang="en-US" sz="2400" b="0" i="1"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ar-SA" altLang="en-US" sz="24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و</a:t>
                      </a:r>
                      <a:r>
                        <a:rPr kumimoji="0" lang="ar-SA" altLang="en-US" sz="24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ال</a:t>
                      </a:r>
                      <a:r>
                        <a:rPr kumimoji="0" lang="ar-SA"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سيار</a:t>
                      </a:r>
                      <a:r>
                        <a:rPr kumimoji="0" lang="ar-SA"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ات</a:t>
                      </a:r>
                      <a:endPar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w</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US" altLang="en-US" sz="24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sym typeface="Wingdings" panose="05000000000000000000" pitchFamily="2" charset="2"/>
                        </a:rPr>
                        <a:t>Al</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SyAr</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Et</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le</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voiture</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et</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US" altLang="en-US" sz="24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sym typeface="Wingdings" panose="05000000000000000000" pitchFamily="2" charset="2"/>
                        </a:rPr>
                        <a:t>le</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voiture</a:t>
                      </a:r>
                      <a:r>
                        <a:rPr kumimoji="0" lang="en-US" altLang="en-US" sz="24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sym typeface="Wingdings" panose="05000000000000000000" pitchFamily="2" charset="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457200" y="5029200"/>
            <a:ext cx="25796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ar-SA" altLang="en-US" sz="3200">
                <a:solidFill>
                  <a:srgbClr val="FF0000"/>
                </a:solidFill>
              </a:rPr>
              <a:t>لست</a:t>
            </a:r>
            <a:r>
              <a:rPr lang="ar-SA" altLang="en-US" sz="3200"/>
              <a:t> هنا</a:t>
            </a:r>
            <a:endParaRPr lang="en-US" altLang="en-US" sz="3200"/>
          </a:p>
          <a:p>
            <a:pPr eaLnBrk="0" hangingPunct="0"/>
            <a:r>
              <a:rPr lang="en-US" altLang="en-US" sz="3200"/>
              <a:t>I-</a:t>
            </a:r>
            <a:r>
              <a:rPr lang="en-US" altLang="en-US" sz="3200">
                <a:solidFill>
                  <a:srgbClr val="FF0000"/>
                </a:solidFill>
              </a:rPr>
              <a:t>am-not</a:t>
            </a:r>
            <a:r>
              <a:rPr lang="en-US" altLang="en-US" sz="3200"/>
              <a:t> here</a:t>
            </a:r>
            <a:endParaRPr lang="en-US" altLang="en-US" sz="3200" baseline="-25000"/>
          </a:p>
        </p:txBody>
      </p:sp>
      <p:sp>
        <p:nvSpPr>
          <p:cNvPr id="282627" name="Oval 3"/>
          <p:cNvSpPr>
            <a:spLocks noChangeArrowheads="1"/>
          </p:cNvSpPr>
          <p:nvPr/>
        </p:nvSpPr>
        <p:spPr bwMode="auto">
          <a:xfrm>
            <a:off x="3733800" y="2819400"/>
            <a:ext cx="9144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FF0000"/>
                </a:solidFill>
              </a:rPr>
              <a:t>am</a:t>
            </a:r>
          </a:p>
        </p:txBody>
      </p:sp>
      <p:sp>
        <p:nvSpPr>
          <p:cNvPr id="282628" name="Oval 4"/>
          <p:cNvSpPr>
            <a:spLocks noChangeArrowheads="1"/>
          </p:cNvSpPr>
          <p:nvPr/>
        </p:nvSpPr>
        <p:spPr bwMode="auto">
          <a:xfrm>
            <a:off x="2667000" y="3581400"/>
            <a:ext cx="9144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t>I</a:t>
            </a:r>
          </a:p>
        </p:txBody>
      </p:sp>
      <p:sp>
        <p:nvSpPr>
          <p:cNvPr id="282629" name="Oval 5"/>
          <p:cNvSpPr>
            <a:spLocks noChangeArrowheads="1"/>
          </p:cNvSpPr>
          <p:nvPr/>
        </p:nvSpPr>
        <p:spPr bwMode="auto">
          <a:xfrm>
            <a:off x="4800600" y="3581400"/>
            <a:ext cx="9144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t>here</a:t>
            </a:r>
          </a:p>
        </p:txBody>
      </p:sp>
      <p:cxnSp>
        <p:nvCxnSpPr>
          <p:cNvPr id="282630" name="AutoShape 6"/>
          <p:cNvCxnSpPr>
            <a:cxnSpLocks noChangeShapeType="1"/>
            <a:stCxn id="282627" idx="4"/>
            <a:endCxn id="282628" idx="0"/>
          </p:cNvCxnSpPr>
          <p:nvPr/>
        </p:nvCxnSpPr>
        <p:spPr bwMode="auto">
          <a:xfrm flipH="1">
            <a:off x="3124200" y="3365500"/>
            <a:ext cx="106680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2631" name="AutoShape 7"/>
          <p:cNvCxnSpPr>
            <a:cxnSpLocks noChangeShapeType="1"/>
            <a:stCxn id="282627" idx="4"/>
            <a:endCxn id="282629" idx="0"/>
          </p:cNvCxnSpPr>
          <p:nvPr/>
        </p:nvCxnSpPr>
        <p:spPr bwMode="auto">
          <a:xfrm>
            <a:off x="4191000" y="3365500"/>
            <a:ext cx="106680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32" name="Rectangle 8"/>
          <p:cNvSpPr>
            <a:spLocks noChangeArrowheads="1"/>
          </p:cNvSpPr>
          <p:nvPr/>
        </p:nvSpPr>
        <p:spPr bwMode="auto">
          <a:xfrm>
            <a:off x="3124200" y="50292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a:t>I </a:t>
            </a:r>
            <a:r>
              <a:rPr lang="en-US" altLang="en-US" sz="3200">
                <a:solidFill>
                  <a:srgbClr val="FF0000"/>
                </a:solidFill>
              </a:rPr>
              <a:t>am </a:t>
            </a:r>
            <a:r>
              <a:rPr lang="en-US" altLang="en-US" sz="3200" u="sng">
                <a:solidFill>
                  <a:srgbClr val="FF0000"/>
                </a:solidFill>
              </a:rPr>
              <a:t>not</a:t>
            </a:r>
            <a:r>
              <a:rPr lang="en-US" altLang="en-US" sz="3200"/>
              <a:t> here</a:t>
            </a:r>
          </a:p>
        </p:txBody>
      </p:sp>
      <p:sp>
        <p:nvSpPr>
          <p:cNvPr id="282633" name="Oval 9"/>
          <p:cNvSpPr>
            <a:spLocks noChangeArrowheads="1"/>
          </p:cNvSpPr>
          <p:nvPr/>
        </p:nvSpPr>
        <p:spPr bwMode="auto">
          <a:xfrm>
            <a:off x="3733800" y="3581400"/>
            <a:ext cx="9144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u="sng">
                <a:solidFill>
                  <a:srgbClr val="FF0000"/>
                </a:solidFill>
              </a:rPr>
              <a:t>not</a:t>
            </a:r>
          </a:p>
        </p:txBody>
      </p:sp>
      <p:cxnSp>
        <p:nvCxnSpPr>
          <p:cNvPr id="282634" name="AutoShape 10"/>
          <p:cNvCxnSpPr>
            <a:cxnSpLocks noChangeShapeType="1"/>
            <a:stCxn id="282627" idx="4"/>
            <a:endCxn id="282633" idx="0"/>
          </p:cNvCxnSpPr>
          <p:nvPr/>
        </p:nvCxnSpPr>
        <p:spPr bwMode="auto">
          <a:xfrm>
            <a:off x="4191000" y="3365500"/>
            <a:ext cx="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35" name="Oval 11"/>
          <p:cNvSpPr>
            <a:spLocks noChangeArrowheads="1"/>
          </p:cNvSpPr>
          <p:nvPr/>
        </p:nvSpPr>
        <p:spPr bwMode="auto">
          <a:xfrm>
            <a:off x="914400" y="2819400"/>
            <a:ext cx="914400" cy="5334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ar-SA" altLang="en-US">
                <a:solidFill>
                  <a:srgbClr val="FF0000"/>
                </a:solidFill>
              </a:rPr>
              <a:t>لس</a:t>
            </a:r>
            <a:r>
              <a:rPr lang="ar-SA" altLang="en-US"/>
              <a:t>ت</a:t>
            </a:r>
            <a:endParaRPr lang="en-US" altLang="en-US"/>
          </a:p>
        </p:txBody>
      </p:sp>
      <p:sp>
        <p:nvSpPr>
          <p:cNvPr id="282637" name="Oval 13"/>
          <p:cNvSpPr>
            <a:spLocks noChangeArrowheads="1"/>
          </p:cNvSpPr>
          <p:nvPr/>
        </p:nvSpPr>
        <p:spPr bwMode="auto">
          <a:xfrm>
            <a:off x="1447800" y="3581400"/>
            <a:ext cx="9144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ar-SA" altLang="en-US"/>
              <a:t>هنا</a:t>
            </a:r>
            <a:endParaRPr lang="en-US" altLang="en-US"/>
          </a:p>
        </p:txBody>
      </p:sp>
      <p:cxnSp>
        <p:nvCxnSpPr>
          <p:cNvPr id="282639" name="AutoShape 15"/>
          <p:cNvCxnSpPr>
            <a:cxnSpLocks noChangeShapeType="1"/>
            <a:stCxn id="282635" idx="4"/>
            <a:endCxn id="282637" idx="0"/>
          </p:cNvCxnSpPr>
          <p:nvPr/>
        </p:nvCxnSpPr>
        <p:spPr bwMode="auto">
          <a:xfrm>
            <a:off x="1371600" y="3365500"/>
            <a:ext cx="53340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40" name="Oval 16"/>
          <p:cNvSpPr>
            <a:spLocks noChangeArrowheads="1"/>
          </p:cNvSpPr>
          <p:nvPr/>
        </p:nvSpPr>
        <p:spPr bwMode="auto">
          <a:xfrm>
            <a:off x="3581400" y="2667000"/>
            <a:ext cx="1219200" cy="1600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2641" name="Rectangle 17"/>
          <p:cNvSpPr>
            <a:spLocks noChangeArrowheads="1"/>
          </p:cNvSpPr>
          <p:nvPr/>
        </p:nvSpPr>
        <p:spPr bwMode="auto">
          <a:xfrm>
            <a:off x="8382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en-US" sz="4400" dirty="0">
                <a:solidFill>
                  <a:schemeClr val="tx2"/>
                </a:solidFill>
              </a:rPr>
              <a:t>Translation Divergences</a:t>
            </a:r>
          </a:p>
          <a:p>
            <a:pPr algn="ctr"/>
            <a:r>
              <a:rPr lang="en-US" altLang="en-US" sz="3600" i="1" dirty="0">
                <a:solidFill>
                  <a:schemeClr val="tx2"/>
                </a:solidFill>
              </a:rPr>
              <a:t>conflation</a:t>
            </a:r>
            <a:r>
              <a:rPr lang="en-US" altLang="en-US" sz="4400" dirty="0">
                <a:solidFill>
                  <a:schemeClr val="tx2"/>
                </a:solidFill>
              </a:rPr>
              <a:t> </a:t>
            </a:r>
          </a:p>
        </p:txBody>
      </p:sp>
      <p:sp>
        <p:nvSpPr>
          <p:cNvPr id="282649" name="Text Box 25"/>
          <p:cNvSpPr txBox="1">
            <a:spLocks noChangeArrowheads="1"/>
          </p:cNvSpPr>
          <p:nvPr/>
        </p:nvSpPr>
        <p:spPr bwMode="auto">
          <a:xfrm>
            <a:off x="5943600" y="5029200"/>
            <a:ext cx="29606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Je </a:t>
            </a:r>
            <a:r>
              <a:rPr lang="en-US" altLang="en-US" sz="3200" u="sng">
                <a:solidFill>
                  <a:srgbClr val="FF0000"/>
                </a:solidFill>
              </a:rPr>
              <a:t>ne</a:t>
            </a:r>
            <a:r>
              <a:rPr lang="en-US" altLang="en-US" sz="3200"/>
              <a:t> </a:t>
            </a:r>
            <a:r>
              <a:rPr lang="en-US" altLang="en-US" sz="3200">
                <a:solidFill>
                  <a:srgbClr val="FF0000"/>
                </a:solidFill>
              </a:rPr>
              <a:t>suis</a:t>
            </a:r>
            <a:r>
              <a:rPr lang="en-US" altLang="en-US" sz="3200"/>
              <a:t> </a:t>
            </a:r>
            <a:r>
              <a:rPr lang="en-US" altLang="en-US" sz="3200" u="sng">
                <a:solidFill>
                  <a:srgbClr val="FF0000"/>
                </a:solidFill>
              </a:rPr>
              <a:t>pas</a:t>
            </a:r>
            <a:r>
              <a:rPr lang="en-US" altLang="en-US" sz="3200"/>
              <a:t> ici</a:t>
            </a:r>
          </a:p>
          <a:p>
            <a:r>
              <a:rPr lang="en-US" altLang="en-US" sz="3200"/>
              <a:t>I </a:t>
            </a:r>
            <a:r>
              <a:rPr lang="en-US" altLang="en-US" sz="3200" u="sng">
                <a:solidFill>
                  <a:srgbClr val="FF0000"/>
                </a:solidFill>
              </a:rPr>
              <a:t>not</a:t>
            </a:r>
            <a:r>
              <a:rPr lang="en-US" altLang="en-US" sz="3200"/>
              <a:t> </a:t>
            </a:r>
            <a:r>
              <a:rPr lang="en-US" altLang="en-US" sz="3200">
                <a:solidFill>
                  <a:srgbClr val="FF0000"/>
                </a:solidFill>
              </a:rPr>
              <a:t>am</a:t>
            </a:r>
            <a:r>
              <a:rPr lang="en-US" altLang="en-US" sz="3200"/>
              <a:t> </a:t>
            </a:r>
            <a:r>
              <a:rPr lang="en-US" altLang="en-US" sz="3200" u="sng">
                <a:solidFill>
                  <a:srgbClr val="FF0000"/>
                </a:solidFill>
              </a:rPr>
              <a:t>not</a:t>
            </a:r>
            <a:r>
              <a:rPr lang="en-US" altLang="en-US" sz="3200"/>
              <a:t> here</a:t>
            </a:r>
          </a:p>
        </p:txBody>
      </p:sp>
      <p:sp>
        <p:nvSpPr>
          <p:cNvPr id="282651" name="Oval 27"/>
          <p:cNvSpPr>
            <a:spLocks noChangeArrowheads="1"/>
          </p:cNvSpPr>
          <p:nvPr/>
        </p:nvSpPr>
        <p:spPr bwMode="auto">
          <a:xfrm>
            <a:off x="7010400" y="2819400"/>
            <a:ext cx="9144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FF0000"/>
                </a:solidFill>
              </a:rPr>
              <a:t>suis</a:t>
            </a:r>
          </a:p>
        </p:txBody>
      </p:sp>
      <p:sp>
        <p:nvSpPr>
          <p:cNvPr id="282652" name="Oval 28"/>
          <p:cNvSpPr>
            <a:spLocks noChangeArrowheads="1"/>
          </p:cNvSpPr>
          <p:nvPr/>
        </p:nvSpPr>
        <p:spPr bwMode="auto">
          <a:xfrm>
            <a:off x="6019800" y="3581400"/>
            <a:ext cx="7620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t>Je</a:t>
            </a:r>
          </a:p>
        </p:txBody>
      </p:sp>
      <p:sp>
        <p:nvSpPr>
          <p:cNvPr id="282653" name="Oval 29"/>
          <p:cNvSpPr>
            <a:spLocks noChangeArrowheads="1"/>
          </p:cNvSpPr>
          <p:nvPr/>
        </p:nvSpPr>
        <p:spPr bwMode="auto">
          <a:xfrm>
            <a:off x="8153400" y="3581400"/>
            <a:ext cx="7620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t>ici</a:t>
            </a:r>
          </a:p>
        </p:txBody>
      </p:sp>
      <p:cxnSp>
        <p:nvCxnSpPr>
          <p:cNvPr id="282654" name="AutoShape 30"/>
          <p:cNvCxnSpPr>
            <a:cxnSpLocks noChangeShapeType="1"/>
            <a:stCxn id="282651" idx="4"/>
            <a:endCxn id="282652" idx="0"/>
          </p:cNvCxnSpPr>
          <p:nvPr/>
        </p:nvCxnSpPr>
        <p:spPr bwMode="auto">
          <a:xfrm flipH="1">
            <a:off x="6400800" y="3365500"/>
            <a:ext cx="106680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2655" name="AutoShape 31"/>
          <p:cNvCxnSpPr>
            <a:cxnSpLocks noChangeShapeType="1"/>
            <a:stCxn id="282651" idx="4"/>
            <a:endCxn id="282653" idx="0"/>
          </p:cNvCxnSpPr>
          <p:nvPr/>
        </p:nvCxnSpPr>
        <p:spPr bwMode="auto">
          <a:xfrm>
            <a:off x="7467600" y="3365500"/>
            <a:ext cx="106680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56" name="Oval 32"/>
          <p:cNvSpPr>
            <a:spLocks noChangeArrowheads="1"/>
          </p:cNvSpPr>
          <p:nvPr/>
        </p:nvSpPr>
        <p:spPr bwMode="auto">
          <a:xfrm>
            <a:off x="6858000" y="3581400"/>
            <a:ext cx="5334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FF0000"/>
                </a:solidFill>
              </a:rPr>
              <a:t>ne</a:t>
            </a:r>
          </a:p>
        </p:txBody>
      </p:sp>
      <p:cxnSp>
        <p:nvCxnSpPr>
          <p:cNvPr id="282657" name="AutoShape 33"/>
          <p:cNvCxnSpPr>
            <a:cxnSpLocks noChangeShapeType="1"/>
            <a:stCxn id="282651" idx="4"/>
            <a:endCxn id="282656" idx="0"/>
          </p:cNvCxnSpPr>
          <p:nvPr/>
        </p:nvCxnSpPr>
        <p:spPr bwMode="auto">
          <a:xfrm flipH="1">
            <a:off x="7124700" y="3365500"/>
            <a:ext cx="34290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58" name="Oval 34"/>
          <p:cNvSpPr>
            <a:spLocks noChangeArrowheads="1"/>
          </p:cNvSpPr>
          <p:nvPr/>
        </p:nvSpPr>
        <p:spPr bwMode="auto">
          <a:xfrm>
            <a:off x="6705600" y="2743200"/>
            <a:ext cx="1524000" cy="1600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2659" name="Oval 35"/>
          <p:cNvSpPr>
            <a:spLocks noChangeArrowheads="1"/>
          </p:cNvSpPr>
          <p:nvPr/>
        </p:nvSpPr>
        <p:spPr bwMode="auto">
          <a:xfrm>
            <a:off x="7467600" y="3581400"/>
            <a:ext cx="609600" cy="533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FF0000"/>
                </a:solidFill>
              </a:rPr>
              <a:t>pas</a:t>
            </a:r>
          </a:p>
        </p:txBody>
      </p:sp>
      <p:cxnSp>
        <p:nvCxnSpPr>
          <p:cNvPr id="282660" name="AutoShape 36"/>
          <p:cNvCxnSpPr>
            <a:cxnSpLocks noChangeShapeType="1"/>
            <a:stCxn id="282651" idx="4"/>
            <a:endCxn id="282659" idx="0"/>
          </p:cNvCxnSpPr>
          <p:nvPr/>
        </p:nvCxnSpPr>
        <p:spPr bwMode="auto">
          <a:xfrm>
            <a:off x="7467600" y="3365500"/>
            <a:ext cx="304800" cy="203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en-US" sz="4000"/>
              <a:t>Translation Divergences </a:t>
            </a:r>
            <a:br>
              <a:rPr lang="en-US" altLang="en-US" sz="4000"/>
            </a:br>
            <a:r>
              <a:rPr lang="en-US" altLang="en-US" sz="4000"/>
              <a:t> </a:t>
            </a:r>
            <a:r>
              <a:rPr lang="en-US" altLang="en-US" sz="3200" i="1"/>
              <a:t>head swap and categorial</a:t>
            </a:r>
          </a:p>
        </p:txBody>
      </p:sp>
      <p:graphicFrame>
        <p:nvGraphicFramePr>
          <p:cNvPr id="412744" name="Group 72"/>
          <p:cNvGraphicFramePr>
            <a:graphicFrameLocks noGrp="1"/>
          </p:cNvGraphicFramePr>
          <p:nvPr/>
        </p:nvGraphicFramePr>
        <p:xfrm>
          <a:off x="457200" y="2209800"/>
          <a:ext cx="8382000" cy="4114800"/>
        </p:xfrm>
        <a:graphic>
          <a:graphicData uri="http://schemas.openxmlformats.org/drawingml/2006/table">
            <a:tbl>
              <a:tblPr/>
              <a:tblGrid>
                <a:gridCol w="1219200">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274638">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English</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John </a:t>
                      </a:r>
                      <a:r>
                        <a:rPr kumimoji="0" lang="en-US" altLang="en-US" sz="24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swam</a:t>
                      </a:r>
                      <a:r>
                        <a:rPr kumimoji="0" lang="en-US"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across the river quickly</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Spanish</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s-E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Juan cruzó rapidamente el río nadando</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Gloss: John </a:t>
                      </a:r>
                      <a:r>
                        <a:rPr kumimoji="0" lang="en-US" altLang="en-US" sz="2400" b="0" i="1"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crossed</a:t>
                      </a: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fast the river swimming</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Arabic</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ar-LB"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اسرع جون عبور النهر سباحة</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Gloss: </a:t>
                      </a:r>
                      <a:r>
                        <a:rPr kumimoji="0" lang="en-US" altLang="en-US" sz="2400" b="0" i="1"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sped</a:t>
                      </a:r>
                      <a:r>
                        <a:rPr kumimoji="0" lang="en-US" altLang="en-US" sz="2400" b="0" i="1"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john crossing the-river swimming</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Chinese</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约翰</a:t>
                      </a:r>
                      <a:r>
                        <a:rPr kumimoji="0" lang="zh-CN"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快速</a:t>
                      </a:r>
                      <a:r>
                        <a:rPr kumimoji="0" lang="zh-CN"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地</a:t>
                      </a:r>
                      <a:r>
                        <a:rPr kumimoji="0" lang="zh-CN"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游</a:t>
                      </a:r>
                      <a:r>
                        <a:rPr kumimoji="0" lang="zh-CN"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过</a:t>
                      </a:r>
                      <a:r>
                        <a:rPr kumimoji="0" lang="zh-CN"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这</a:t>
                      </a:r>
                      <a:r>
                        <a:rPr kumimoji="0" lang="zh-CN"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条</a:t>
                      </a:r>
                      <a:r>
                        <a:rPr kumimoji="0" lang="zh-CN"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sz="2400" b="0" i="0" u="none" strike="noStrike" cap="none" normalizeH="0" baseline="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河</a:t>
                      </a:r>
                      <a:endParaRPr kumimoji="0" lang="zh-CN" altLang="en-US"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Gloss: John   quickly  (DE)   </a:t>
                      </a:r>
                      <a:r>
                        <a:rPr kumimoji="0" lang="en-US" altLang="zh-CN" sz="2400" b="0" i="1" u="none" strike="noStrike" cap="none" normalizeH="0" baseline="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swam   cross </a:t>
                      </a:r>
                      <a:r>
                        <a:rPr kumimoji="0" lang="en-US" altLang="zh-CN" sz="2400"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the  (Quantifier)    river</a:t>
                      </a:r>
                      <a:endParaRPr kumimoji="0" lang="en-US" altLang="zh-CN" sz="4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800">
                          <a:solidFill>
                            <a:schemeClr val="tx1"/>
                          </a:solidFill>
                          <a:latin typeface="Times New Roman" panose="02020603050405020304" pitchFamily="18" charset="0"/>
                          <a:cs typeface="Times New Roman" panose="02020603050405020304" pitchFamily="18" charset="0"/>
                        </a:defRPr>
                      </a:lvl1pPr>
                      <a:lvl2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chemeClr val="tx1"/>
                          </a:solidFill>
                          <a:latin typeface="Times New Roman" panose="02020603050405020304" pitchFamily="18" charset="0"/>
                          <a:cs typeface="Times New Roman" panose="02020603050405020304" pitchFamily="18" charset="0"/>
                        </a:defRPr>
                      </a:lvl2pPr>
                      <a:lvl3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chemeClr val="tx1"/>
                          </a:solidFill>
                          <a:latin typeface="Times New Roman" panose="02020603050405020304" pitchFamily="18" charset="0"/>
                          <a:cs typeface="Times New Roman" panose="02020603050405020304" pitchFamily="18" charset="0"/>
                        </a:defRPr>
                      </a:lvl3pPr>
                      <a:lvl4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4pPr>
                      <a:lvl5pPr>
                        <a:spcBef>
                          <a:spcPct val="200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Russian</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Джон быстро переплыл реку </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Gloss: John quickly </a:t>
                      </a:r>
                      <a:r>
                        <a:rPr kumimoji="0" lang="en-US" altLang="en-US" sz="2400" b="0" i="1"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cross-swam</a:t>
                      </a:r>
                      <a:r>
                        <a:rPr kumimoji="0" lang="en-US" altLang="en-US"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river</a:t>
                      </a:r>
                      <a:endParaRPr kumimoji="0" lang="en-US" altLang="en-US" sz="4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GB" altLang="en-US"/>
              <a:t>Corpus resources for training</a:t>
            </a:r>
          </a:p>
        </p:txBody>
      </p:sp>
      <p:sp>
        <p:nvSpPr>
          <p:cNvPr id="430083" name="Rectangle 3"/>
          <p:cNvSpPr>
            <a:spLocks noGrp="1" noChangeArrowheads="1"/>
          </p:cNvSpPr>
          <p:nvPr>
            <p:ph type="body" idx="1"/>
          </p:nvPr>
        </p:nvSpPr>
        <p:spPr>
          <a:xfrm>
            <a:off x="381000" y="1981200"/>
            <a:ext cx="8458200" cy="4114800"/>
          </a:xfrm>
        </p:spPr>
        <p:txBody>
          <a:bodyPr/>
          <a:lstStyle/>
          <a:p>
            <a:pPr>
              <a:buFontTx/>
              <a:buNone/>
            </a:pPr>
            <a:r>
              <a:rPr lang="en-GB" altLang="en-US" dirty="0"/>
              <a:t>Need a Corpus (</a:t>
            </a:r>
            <a:r>
              <a:rPr lang="en-GB" altLang="en-US" dirty="0" err="1"/>
              <a:t>eg</a:t>
            </a:r>
            <a:r>
              <a:rPr lang="en-GB" altLang="en-US" dirty="0"/>
              <a:t> web-as-corpus: </a:t>
            </a:r>
            <a:r>
              <a:rPr lang="en-GB" altLang="en-US" dirty="0" err="1"/>
              <a:t>WebBootCat</a:t>
            </a:r>
            <a:r>
              <a:rPr lang="en-GB" altLang="en-US" dirty="0"/>
              <a:t>)</a:t>
            </a:r>
            <a:br>
              <a:rPr lang="en-GB" altLang="en-US" dirty="0"/>
            </a:br>
            <a:r>
              <a:rPr lang="en-GB" altLang="en-US" dirty="0"/>
              <a:t>and DICTIONARY, other NLP resources.</a:t>
            </a:r>
          </a:p>
          <a:p>
            <a:pPr>
              <a:buFontTx/>
              <a:buNone/>
            </a:pPr>
            <a:r>
              <a:rPr lang="en-GB" altLang="en-US" dirty="0"/>
              <a:t>BUT: really need PARALLEL corpus, with </a:t>
            </a:r>
          </a:p>
          <a:p>
            <a:pPr>
              <a:buFontTx/>
              <a:buNone/>
            </a:pPr>
            <a:r>
              <a:rPr lang="en-GB" altLang="en-US" dirty="0"/>
              <a:t>    SOURCE and TARGET sentences ALIGNED.</a:t>
            </a:r>
          </a:p>
          <a:p>
            <a:pPr>
              <a:buFontTx/>
              <a:buNone/>
            </a:pPr>
            <a:r>
              <a:rPr lang="en-GB" altLang="en-US" dirty="0"/>
              <a:t>Some languages have few resources, </a:t>
            </a:r>
            <a:r>
              <a:rPr lang="en-GB" altLang="en-US" dirty="0" err="1"/>
              <a:t>esp</a:t>
            </a:r>
            <a:r>
              <a:rPr lang="en-GB" altLang="en-US" dirty="0"/>
              <a:t> non-European languages: Bengali, Amharic,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6227</TotalTime>
  <Words>3038</Words>
  <Application>Microsoft Macintosh PowerPoint</Application>
  <PresentationFormat>On-screen Show (4:3)</PresentationFormat>
  <Paragraphs>576</Paragraphs>
  <Slides>36</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4" baseType="lpstr">
      <vt:lpstr>SimSun</vt:lpstr>
      <vt:lpstr>Arial</vt:lpstr>
      <vt:lpstr>Courier New</vt:lpstr>
      <vt:lpstr>Tahoma</vt:lpstr>
      <vt:lpstr>Times New Roman</vt:lpstr>
      <vt:lpstr>Default Design</vt:lpstr>
      <vt:lpstr>Bitmap Image</vt:lpstr>
      <vt:lpstr>Document</vt:lpstr>
      <vt:lpstr>Machine Translation: Challenges and Approaches</vt:lpstr>
      <vt:lpstr>PowerPoint Presentation</vt:lpstr>
      <vt:lpstr>WorldMapper The world as you’ve never seen it before</vt:lpstr>
      <vt:lpstr>Road Map</vt:lpstr>
      <vt:lpstr>Multilingual Challenges</vt:lpstr>
      <vt:lpstr>Multilingual Challenges  Morphological complexity and variation</vt:lpstr>
      <vt:lpstr>PowerPoint Presentation</vt:lpstr>
      <vt:lpstr>Translation Divergences   head swap and categorial</vt:lpstr>
      <vt:lpstr>Corpus resources for training</vt:lpstr>
      <vt:lpstr>Road Map</vt:lpstr>
      <vt:lpstr>MT Approaches MT Pyramid</vt:lpstr>
      <vt:lpstr>MT Approaches Gisting Example</vt:lpstr>
      <vt:lpstr>MT Approaches MT Pyramid</vt:lpstr>
      <vt:lpstr>MT Approaches Transfer Example</vt:lpstr>
      <vt:lpstr>MT Approaches MT Pyramid</vt:lpstr>
      <vt:lpstr>MT Approaches Interlingua Example: Lexical Conceptual Structure</vt:lpstr>
      <vt:lpstr>MT Approaches MT Pyramid</vt:lpstr>
      <vt:lpstr>MT Approaches MT Pyramid</vt:lpstr>
      <vt:lpstr>Statistical MT  Automatic Word Alignment</vt:lpstr>
      <vt:lpstr>Statistical MT  IBM Model (Word-based Model)</vt:lpstr>
      <vt:lpstr>Phrase-Based Statistical MT</vt:lpstr>
      <vt:lpstr>Word Alignment Induced Phrases</vt:lpstr>
      <vt:lpstr>Word Alignment Induced Phrases</vt:lpstr>
      <vt:lpstr>Word Alignment Induced Phrases</vt:lpstr>
      <vt:lpstr>PowerPoint Presentation</vt:lpstr>
      <vt:lpstr>Word Alignment Induced Phrases</vt:lpstr>
      <vt:lpstr>Advantages of Phrase-Based SMT</vt:lpstr>
      <vt:lpstr>Road Map</vt:lpstr>
      <vt:lpstr>MT Evaluation</vt:lpstr>
      <vt:lpstr>PowerPoint Presentation</vt:lpstr>
      <vt:lpstr>PowerPoint Presentation</vt:lpstr>
      <vt:lpstr>Semi-Automatic Evaluation Example Bleu Metric (Papineni et al 2001) </vt:lpstr>
      <vt:lpstr>Automatic Evaluation Example Bleu Metric</vt:lpstr>
      <vt:lpstr>Automatic Evaluation Example Bleu Metric</vt:lpstr>
      <vt:lpstr>Automatic Evaluation Example Bleu Metric</vt:lpstr>
      <vt:lpstr>Summary</vt:lpstr>
    </vt:vector>
  </TitlesOfParts>
  <Company>UMIACS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Semitic Linguistic Phenomena</dc:title>
  <dc:creator>Nizar Y Habash</dc:creator>
  <cp:lastModifiedBy>Eric Atwell</cp:lastModifiedBy>
  <cp:revision>272</cp:revision>
  <dcterms:created xsi:type="dcterms:W3CDTF">2003-09-13T22:35:55Z</dcterms:created>
  <dcterms:modified xsi:type="dcterms:W3CDTF">2021-12-30T00:00:45Z</dcterms:modified>
</cp:coreProperties>
</file>