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8"/>
  </p:notesMasterIdLst>
  <p:handoutMasterIdLst>
    <p:handoutMasterId r:id="rId19"/>
  </p:handoutMasterIdLst>
  <p:sldIdLst>
    <p:sldId id="259" r:id="rId2"/>
    <p:sldId id="299" r:id="rId3"/>
    <p:sldId id="285" r:id="rId4"/>
    <p:sldId id="282" r:id="rId5"/>
    <p:sldId id="286" r:id="rId6"/>
    <p:sldId id="283" r:id="rId7"/>
    <p:sldId id="266" r:id="rId8"/>
    <p:sldId id="284" r:id="rId9"/>
    <p:sldId id="289" r:id="rId10"/>
    <p:sldId id="291" r:id="rId11"/>
    <p:sldId id="292" r:id="rId12"/>
    <p:sldId id="294" r:id="rId13"/>
    <p:sldId id="295" r:id="rId14"/>
    <p:sldId id="290" r:id="rId15"/>
    <p:sldId id="296" r:id="rId16"/>
    <p:sldId id="297" r:id="rId17"/>
  </p:sldIdLst>
  <p:sldSz cx="9144000" cy="6858000" type="screen4x3"/>
  <p:notesSz cx="6797675" cy="9926638"/>
  <p:defaultTex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9D5"/>
    <a:srgbClr val="B0001A"/>
    <a:srgbClr val="003626"/>
    <a:srgbClr val="004832"/>
    <a:srgbClr val="004731"/>
    <a:srgbClr val="0A3023"/>
    <a:srgbClr val="00286B"/>
    <a:srgbClr val="00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94523" autoAdjust="0"/>
  </p:normalViewPr>
  <p:slideViewPr>
    <p:cSldViewPr snapToObjects="1">
      <p:cViewPr varScale="1">
        <p:scale>
          <a:sx n="104" d="100"/>
          <a:sy n="104" d="100"/>
        </p:scale>
        <p:origin x="1048" y="200"/>
      </p:cViewPr>
      <p:guideLst>
        <p:guide orient="horz" pos="2160"/>
        <p:guide pos="2880"/>
      </p:guideLst>
    </p:cSldViewPr>
  </p:slid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517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charset="0"/>
              </a:defRPr>
            </a:lvl1pPr>
          </a:lstStyle>
          <a:p>
            <a:pPr>
              <a:defRPr/>
            </a:pPr>
            <a:endParaRPr lang="en-GB"/>
          </a:p>
        </p:txBody>
      </p:sp>
      <p:sp>
        <p:nvSpPr>
          <p:cNvPr id="135172"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5173"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charset="0"/>
              </a:defRPr>
            </a:lvl1pPr>
          </a:lstStyle>
          <a:p>
            <a:pPr>
              <a:defRPr/>
            </a:pPr>
            <a:fld id="{F622DD3D-B66B-4683-B34A-BB061128533D}" type="slidenum">
              <a:rPr lang="en-GB"/>
              <a:pPr>
                <a:defRPr/>
              </a:pPr>
              <a:t>‹#›</a:t>
            </a:fld>
            <a:endParaRPr lang="en-GB"/>
          </a:p>
        </p:txBody>
      </p:sp>
    </p:spTree>
    <p:extLst>
      <p:ext uri="{BB962C8B-B14F-4D97-AF65-F5344CB8AC3E}">
        <p14:creationId xmlns:p14="http://schemas.microsoft.com/office/powerpoint/2010/main" val="423974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7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charset="0"/>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72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37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7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charset="0"/>
              </a:defRPr>
            </a:lvl1pPr>
          </a:lstStyle>
          <a:p>
            <a:pPr>
              <a:defRPr/>
            </a:pPr>
            <a:fld id="{1DD49B35-3F28-499E-97B3-72E4E95ADB3D}" type="slidenum">
              <a:rPr lang="en-GB"/>
              <a:pPr>
                <a:defRPr/>
              </a:pPr>
              <a:t>‹#›</a:t>
            </a:fld>
            <a:endParaRPr lang="en-GB"/>
          </a:p>
        </p:txBody>
      </p:sp>
    </p:spTree>
    <p:extLst>
      <p:ext uri="{BB962C8B-B14F-4D97-AF65-F5344CB8AC3E}">
        <p14:creationId xmlns:p14="http://schemas.microsoft.com/office/powerpoint/2010/main" val="2845448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F9DC661-04A0-4D7F-BF12-E583ADC36530}" type="slidenum">
              <a:rPr lang="en-GB" altLang="en-US" sz="1200" smtClean="0"/>
              <a:pPr/>
              <a:t>1</a:t>
            </a:fld>
            <a:endParaRPr lang="en-GB"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5345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D48A93A-561F-4FAE-B481-936D09D1A10D}" type="slidenum">
              <a:rPr lang="en-GB" altLang="en-US" sz="1200" smtClean="0"/>
              <a:pPr/>
              <a:t>4</a:t>
            </a:fld>
            <a:endParaRPr lang="en-GB"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4013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76200" y="76200"/>
            <a:ext cx="8991600" cy="67056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defRPr sz="20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sz="2000">
                <a:solidFill>
                  <a:schemeClr val="tx1"/>
                </a:solidFill>
                <a:latin typeface="Arial" panose="020B0604020202020204" pitchFamily="34" charset="0"/>
              </a:defRPr>
            </a:lvl4pPr>
            <a:lvl5pPr marL="2057400" indent="-22860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lgn="ctr">
              <a:spcBef>
                <a:spcPct val="0"/>
              </a:spcBef>
              <a:defRPr/>
            </a:pPr>
            <a:endParaRPr lang="en-US" altLang="en-US" sz="2400">
              <a:solidFill>
                <a:srgbClr val="8D010F"/>
              </a:solidFill>
              <a:latin typeface="Times" panose="02020603050405020304" pitchFamily="18" charset="0"/>
            </a:endParaRPr>
          </a:p>
        </p:txBody>
      </p:sp>
      <p:pic>
        <p:nvPicPr>
          <p:cNvPr id="5" name="Picture 11" descr="LeedsUni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925" y="441325"/>
            <a:ext cx="2274888"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9"/>
          <p:cNvSpPr>
            <a:spLocks noChangeShapeType="1"/>
          </p:cNvSpPr>
          <p:nvPr/>
        </p:nvSpPr>
        <p:spPr bwMode="white">
          <a:xfrm>
            <a:off x="201613" y="1341438"/>
            <a:ext cx="8713787" cy="0"/>
          </a:xfrm>
          <a:prstGeom prst="line">
            <a:avLst/>
          </a:prstGeom>
          <a:noFill/>
          <a:ln w="9525">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 name="Text Box 10"/>
          <p:cNvSpPr txBox="1">
            <a:spLocks noChangeArrowheads="1"/>
          </p:cNvSpPr>
          <p:nvPr/>
        </p:nvSpPr>
        <p:spPr bwMode="ltGray">
          <a:xfrm>
            <a:off x="355600" y="420688"/>
            <a:ext cx="4876800" cy="73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36000" anchor="b"/>
          <a:lstStyle>
            <a:lvl1pPr>
              <a:spcBef>
                <a:spcPct val="20000"/>
              </a:spcBef>
              <a:defRPr sz="20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sz="2000">
                <a:solidFill>
                  <a:schemeClr val="tx1"/>
                </a:solidFill>
                <a:latin typeface="Arial" panose="020B0604020202020204" pitchFamily="34" charset="0"/>
              </a:defRPr>
            </a:lvl4pPr>
            <a:lvl5pPr marL="2057400" indent="-22860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defRPr/>
            </a:pPr>
            <a:r>
              <a:rPr lang="en-GB" altLang="en-US" sz="2800">
                <a:solidFill>
                  <a:schemeClr val="bg1"/>
                </a:solidFill>
              </a:rPr>
              <a:t>School of something</a:t>
            </a:r>
          </a:p>
          <a:p>
            <a:pPr>
              <a:spcBef>
                <a:spcPct val="0"/>
              </a:spcBef>
              <a:defRPr/>
            </a:pPr>
            <a:r>
              <a:rPr lang="en-GB" altLang="en-US" sz="1400">
                <a:solidFill>
                  <a:schemeClr val="bg1"/>
                </a:solidFill>
              </a:rPr>
              <a:t>FACULTY OF OTHER</a:t>
            </a:r>
          </a:p>
        </p:txBody>
      </p:sp>
      <p:sp>
        <p:nvSpPr>
          <p:cNvPr id="43011" name="Rectangle 3"/>
          <p:cNvSpPr>
            <a:spLocks noGrp="1" noChangeArrowheads="1"/>
          </p:cNvSpPr>
          <p:nvPr>
            <p:ph type="ctrTitle"/>
          </p:nvPr>
        </p:nvSpPr>
        <p:spPr>
          <a:xfrm>
            <a:off x="349250" y="2565400"/>
            <a:ext cx="7772400" cy="549275"/>
          </a:xfrm>
        </p:spPr>
        <p:txBody>
          <a:bodyPr anchor="t">
            <a:spAutoFit/>
          </a:bodyPr>
          <a:lstStyle>
            <a:lvl1pPr>
              <a:defRPr sz="3600">
                <a:solidFill>
                  <a:schemeClr val="bg1"/>
                </a:solidFill>
              </a:defRPr>
            </a:lvl1pPr>
          </a:lstStyle>
          <a:p>
            <a:r>
              <a:rPr lang="en-GB"/>
              <a:t>Click to edit Master title style</a:t>
            </a:r>
          </a:p>
        </p:txBody>
      </p:sp>
      <p:sp>
        <p:nvSpPr>
          <p:cNvPr id="43012" name="Rectangle 4"/>
          <p:cNvSpPr>
            <a:spLocks noGrp="1" noChangeArrowheads="1"/>
          </p:cNvSpPr>
          <p:nvPr>
            <p:ph type="subTitle" idx="1"/>
          </p:nvPr>
        </p:nvSpPr>
        <p:spPr bwMode="ltGray">
          <a:xfrm>
            <a:off x="352425" y="3990975"/>
            <a:ext cx="5394325" cy="519113"/>
          </a:xfrm>
        </p:spPr>
        <p:txBody>
          <a:bodyPr/>
          <a:lstStyle>
            <a:lvl1pPr>
              <a:defRPr sz="2000">
                <a:solidFill>
                  <a:schemeClr val="bg1"/>
                </a:solidFill>
              </a:defRPr>
            </a:lvl1pPr>
          </a:lstStyle>
          <a:p>
            <a:r>
              <a:rPr lang="en-GB"/>
              <a:t>Click to edit Master subtitle style</a:t>
            </a:r>
          </a:p>
        </p:txBody>
      </p:sp>
      <p:sp>
        <p:nvSpPr>
          <p:cNvPr id="8" name="Rectangle 5"/>
          <p:cNvSpPr>
            <a:spLocks noGrp="1" noChangeArrowheads="1"/>
          </p:cNvSpPr>
          <p:nvPr>
            <p:ph type="dt" sz="half" idx="10"/>
          </p:nvPr>
        </p:nvSpPr>
        <p:spPr>
          <a:xfrm>
            <a:off x="457200" y="6927850"/>
            <a:ext cx="2133600" cy="476250"/>
          </a:xfrm>
        </p:spPr>
        <p:txBody>
          <a:bodyPr/>
          <a:lstStyle>
            <a:lvl1pPr>
              <a:defRPr/>
            </a:lvl1pPr>
          </a:lstStyle>
          <a:p>
            <a:pPr>
              <a:defRPr/>
            </a:pPr>
            <a:endParaRPr lang="en-GB"/>
          </a:p>
        </p:txBody>
      </p:sp>
      <p:sp>
        <p:nvSpPr>
          <p:cNvPr id="9" name="Rectangle 6"/>
          <p:cNvSpPr>
            <a:spLocks noGrp="1" noChangeArrowheads="1"/>
          </p:cNvSpPr>
          <p:nvPr>
            <p:ph type="ftr" sz="quarter" idx="11"/>
          </p:nvPr>
        </p:nvSpPr>
        <p:spPr>
          <a:xfrm>
            <a:off x="3124200" y="6927850"/>
            <a:ext cx="2895600" cy="476250"/>
          </a:xfrm>
        </p:spPr>
        <p:txBody>
          <a:bodyPr/>
          <a:lstStyle>
            <a:lvl1pPr>
              <a:defRPr/>
            </a:lvl1pPr>
          </a:lstStyle>
          <a:p>
            <a:pPr>
              <a:defRPr/>
            </a:pPr>
            <a:endParaRPr lang="en-GB"/>
          </a:p>
        </p:txBody>
      </p:sp>
      <p:sp>
        <p:nvSpPr>
          <p:cNvPr id="10" name="Rectangle 7"/>
          <p:cNvSpPr>
            <a:spLocks noGrp="1" noChangeArrowheads="1"/>
          </p:cNvSpPr>
          <p:nvPr>
            <p:ph type="sldNum" sz="quarter" idx="12"/>
          </p:nvPr>
        </p:nvSpPr>
        <p:spPr>
          <a:xfrm>
            <a:off x="6553200" y="6927850"/>
            <a:ext cx="2133600" cy="476250"/>
          </a:xfrm>
        </p:spPr>
        <p:txBody>
          <a:bodyPr/>
          <a:lstStyle>
            <a:lvl1pPr>
              <a:defRPr/>
            </a:lvl1pPr>
          </a:lstStyle>
          <a:p>
            <a:pPr>
              <a:defRPr/>
            </a:pPr>
            <a:fld id="{EA074CE1-18F0-441C-8323-39F83D69BED6}" type="slidenum">
              <a:rPr lang="en-GB"/>
              <a:pPr>
                <a:defRPr/>
              </a:pPr>
              <a:t>‹#›</a:t>
            </a:fld>
            <a:endParaRPr lang="en-GB"/>
          </a:p>
        </p:txBody>
      </p:sp>
    </p:spTree>
    <p:extLst>
      <p:ext uri="{BB962C8B-B14F-4D97-AF65-F5344CB8AC3E}">
        <p14:creationId xmlns:p14="http://schemas.microsoft.com/office/powerpoint/2010/main" val="36611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BEC51011-A9D9-41FA-A78E-D56F992EE0E2}" type="slidenum">
              <a:rPr lang="en-GB"/>
              <a:pPr>
                <a:defRPr/>
              </a:pPr>
              <a:t>‹#›</a:t>
            </a:fld>
            <a:endParaRPr lang="en-GB"/>
          </a:p>
        </p:txBody>
      </p:sp>
    </p:spTree>
    <p:extLst>
      <p:ext uri="{BB962C8B-B14F-4D97-AF65-F5344CB8AC3E}">
        <p14:creationId xmlns:p14="http://schemas.microsoft.com/office/powerpoint/2010/main" val="213321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8613" y="422275"/>
            <a:ext cx="2106612" cy="55927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5600" y="422275"/>
            <a:ext cx="6170613"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F9A4CAB6-C3F7-41D0-B865-C7630AB147DD}" type="slidenum">
              <a:rPr lang="en-GB"/>
              <a:pPr>
                <a:defRPr/>
              </a:pPr>
              <a:t>‹#›</a:t>
            </a:fld>
            <a:endParaRPr lang="en-GB"/>
          </a:p>
        </p:txBody>
      </p:sp>
    </p:spTree>
    <p:extLst>
      <p:ext uri="{BB962C8B-B14F-4D97-AF65-F5344CB8AC3E}">
        <p14:creationId xmlns:p14="http://schemas.microsoft.com/office/powerpoint/2010/main" val="851504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422275"/>
            <a:ext cx="4876800" cy="7381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55600" y="1665288"/>
            <a:ext cx="4138613"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6613" y="1665288"/>
            <a:ext cx="4138612" cy="2098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6613" y="3916363"/>
            <a:ext cx="4138612" cy="2098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p:cNvSpPr>
            <a:spLocks noGrp="1" noChangeArrowheads="1"/>
          </p:cNvSpPr>
          <p:nvPr>
            <p:ph type="dt" sz="half" idx="10"/>
          </p:nvPr>
        </p:nvSpPr>
        <p:spPr>
          <a:ln/>
        </p:spPr>
        <p:txBody>
          <a:bodyPr/>
          <a:lstStyle>
            <a:lvl1pPr>
              <a:defRPr/>
            </a:lvl1pPr>
          </a:lstStyle>
          <a:p>
            <a:pPr>
              <a:defRPr/>
            </a:pPr>
            <a:endParaRPr lang="en-GB"/>
          </a:p>
        </p:txBody>
      </p:sp>
      <p:sp>
        <p:nvSpPr>
          <p:cNvPr id="7" name="Rectangle 6"/>
          <p:cNvSpPr>
            <a:spLocks noGrp="1" noChangeArrowheads="1"/>
          </p:cNvSpPr>
          <p:nvPr>
            <p:ph type="ftr" sz="quarter" idx="11"/>
          </p:nvPr>
        </p:nvSpPr>
        <p:spPr>
          <a:ln/>
        </p:spPr>
        <p:txBody>
          <a:bodyPr/>
          <a:lstStyle>
            <a:lvl1pPr>
              <a:defRPr/>
            </a:lvl1pPr>
          </a:lstStyle>
          <a:p>
            <a:pPr>
              <a:defRPr/>
            </a:pPr>
            <a:endParaRPr lang="en-GB"/>
          </a:p>
        </p:txBody>
      </p:sp>
      <p:sp>
        <p:nvSpPr>
          <p:cNvPr id="8" name="Rectangle 7"/>
          <p:cNvSpPr>
            <a:spLocks noGrp="1" noChangeArrowheads="1"/>
          </p:cNvSpPr>
          <p:nvPr>
            <p:ph type="sldNum" sz="quarter" idx="12"/>
          </p:nvPr>
        </p:nvSpPr>
        <p:spPr>
          <a:ln/>
        </p:spPr>
        <p:txBody>
          <a:bodyPr/>
          <a:lstStyle>
            <a:lvl1pPr>
              <a:defRPr/>
            </a:lvl1pPr>
          </a:lstStyle>
          <a:p>
            <a:pPr>
              <a:defRPr/>
            </a:pPr>
            <a:fld id="{1D665556-A29F-478B-B1A5-0A1F4A2F7124}" type="slidenum">
              <a:rPr lang="en-GB"/>
              <a:pPr>
                <a:defRPr/>
              </a:pPr>
              <a:t>‹#›</a:t>
            </a:fld>
            <a:endParaRPr lang="en-GB"/>
          </a:p>
        </p:txBody>
      </p:sp>
    </p:spTree>
    <p:extLst>
      <p:ext uri="{BB962C8B-B14F-4D97-AF65-F5344CB8AC3E}">
        <p14:creationId xmlns:p14="http://schemas.microsoft.com/office/powerpoint/2010/main" val="23239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38635EBB-27E3-4B4D-924C-E77A743591DC}" type="slidenum">
              <a:rPr lang="en-GB"/>
              <a:pPr>
                <a:defRPr/>
              </a:pPr>
              <a:t>‹#›</a:t>
            </a:fld>
            <a:endParaRPr lang="en-GB"/>
          </a:p>
        </p:txBody>
      </p:sp>
    </p:spTree>
    <p:extLst>
      <p:ext uri="{BB962C8B-B14F-4D97-AF65-F5344CB8AC3E}">
        <p14:creationId xmlns:p14="http://schemas.microsoft.com/office/powerpoint/2010/main" val="180103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ACEF898D-2C1E-4072-BFA6-07CC5D9DBE7B}" type="slidenum">
              <a:rPr lang="en-GB"/>
              <a:pPr>
                <a:defRPr/>
              </a:pPr>
              <a:t>‹#›</a:t>
            </a:fld>
            <a:endParaRPr lang="en-GB"/>
          </a:p>
        </p:txBody>
      </p:sp>
    </p:spTree>
    <p:extLst>
      <p:ext uri="{BB962C8B-B14F-4D97-AF65-F5344CB8AC3E}">
        <p14:creationId xmlns:p14="http://schemas.microsoft.com/office/powerpoint/2010/main" val="309254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5600" y="1665288"/>
            <a:ext cx="4138613"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665288"/>
            <a:ext cx="4138612"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CF820BD1-57DE-4F31-AF52-F2455A53E256}" type="slidenum">
              <a:rPr lang="en-GB"/>
              <a:pPr>
                <a:defRPr/>
              </a:pPr>
              <a:t>‹#›</a:t>
            </a:fld>
            <a:endParaRPr lang="en-GB"/>
          </a:p>
        </p:txBody>
      </p:sp>
    </p:spTree>
    <p:extLst>
      <p:ext uri="{BB962C8B-B14F-4D97-AF65-F5344CB8AC3E}">
        <p14:creationId xmlns:p14="http://schemas.microsoft.com/office/powerpoint/2010/main" val="366114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GB"/>
          </a:p>
        </p:txBody>
      </p:sp>
      <p:sp>
        <p:nvSpPr>
          <p:cNvPr id="8" name="Rectangle 6"/>
          <p:cNvSpPr>
            <a:spLocks noGrp="1" noChangeArrowheads="1"/>
          </p:cNvSpPr>
          <p:nvPr>
            <p:ph type="ftr" sz="quarter" idx="11"/>
          </p:nvPr>
        </p:nvSpPr>
        <p:spPr>
          <a:ln/>
        </p:spPr>
        <p:txBody>
          <a:bodyPr/>
          <a:lstStyle>
            <a:lvl1pPr>
              <a:defRPr/>
            </a:lvl1pPr>
          </a:lstStyle>
          <a:p>
            <a:pPr>
              <a:defRPr/>
            </a:pPr>
            <a:endParaRPr lang="en-GB"/>
          </a:p>
        </p:txBody>
      </p:sp>
      <p:sp>
        <p:nvSpPr>
          <p:cNvPr id="9" name="Rectangle 7"/>
          <p:cNvSpPr>
            <a:spLocks noGrp="1" noChangeArrowheads="1"/>
          </p:cNvSpPr>
          <p:nvPr>
            <p:ph type="sldNum" sz="quarter" idx="12"/>
          </p:nvPr>
        </p:nvSpPr>
        <p:spPr>
          <a:ln/>
        </p:spPr>
        <p:txBody>
          <a:bodyPr/>
          <a:lstStyle>
            <a:lvl1pPr>
              <a:defRPr/>
            </a:lvl1pPr>
          </a:lstStyle>
          <a:p>
            <a:pPr>
              <a:defRPr/>
            </a:pPr>
            <a:fld id="{23191A40-F5E4-470C-ACBA-6E2196004980}" type="slidenum">
              <a:rPr lang="en-GB"/>
              <a:pPr>
                <a:defRPr/>
              </a:pPr>
              <a:t>‹#›</a:t>
            </a:fld>
            <a:endParaRPr lang="en-GB"/>
          </a:p>
        </p:txBody>
      </p:sp>
    </p:spTree>
    <p:extLst>
      <p:ext uri="{BB962C8B-B14F-4D97-AF65-F5344CB8AC3E}">
        <p14:creationId xmlns:p14="http://schemas.microsoft.com/office/powerpoint/2010/main" val="421618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GB"/>
          </a:p>
        </p:txBody>
      </p:sp>
      <p:sp>
        <p:nvSpPr>
          <p:cNvPr id="4" name="Rectangle 6"/>
          <p:cNvSpPr>
            <a:spLocks noGrp="1" noChangeArrowheads="1"/>
          </p:cNvSpPr>
          <p:nvPr>
            <p:ph type="ftr" sz="quarter" idx="11"/>
          </p:nvPr>
        </p:nvSpPr>
        <p:spPr>
          <a:ln/>
        </p:spPr>
        <p:txBody>
          <a:bodyPr/>
          <a:lstStyle>
            <a:lvl1pPr>
              <a:defRPr/>
            </a:lvl1pPr>
          </a:lstStyle>
          <a:p>
            <a:pPr>
              <a:defRPr/>
            </a:pPr>
            <a:endParaRPr lang="en-GB"/>
          </a:p>
        </p:txBody>
      </p:sp>
      <p:sp>
        <p:nvSpPr>
          <p:cNvPr id="5" name="Rectangle 7"/>
          <p:cNvSpPr>
            <a:spLocks noGrp="1" noChangeArrowheads="1"/>
          </p:cNvSpPr>
          <p:nvPr>
            <p:ph type="sldNum" sz="quarter" idx="12"/>
          </p:nvPr>
        </p:nvSpPr>
        <p:spPr>
          <a:ln/>
        </p:spPr>
        <p:txBody>
          <a:bodyPr/>
          <a:lstStyle>
            <a:lvl1pPr>
              <a:defRPr/>
            </a:lvl1pPr>
          </a:lstStyle>
          <a:p>
            <a:pPr>
              <a:defRPr/>
            </a:pPr>
            <a:fld id="{0D89BE27-C5F0-4F52-9248-C6A2F76007A0}" type="slidenum">
              <a:rPr lang="en-GB"/>
              <a:pPr>
                <a:defRPr/>
              </a:pPr>
              <a:t>‹#›</a:t>
            </a:fld>
            <a:endParaRPr lang="en-GB"/>
          </a:p>
        </p:txBody>
      </p:sp>
    </p:spTree>
    <p:extLst>
      <p:ext uri="{BB962C8B-B14F-4D97-AF65-F5344CB8AC3E}">
        <p14:creationId xmlns:p14="http://schemas.microsoft.com/office/powerpoint/2010/main" val="355427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p>
        </p:txBody>
      </p:sp>
      <p:sp>
        <p:nvSpPr>
          <p:cNvPr id="3" name="Rectangle 6"/>
          <p:cNvSpPr>
            <a:spLocks noGrp="1" noChangeArrowheads="1"/>
          </p:cNvSpPr>
          <p:nvPr>
            <p:ph type="ftr" sz="quarter" idx="11"/>
          </p:nvPr>
        </p:nvSpPr>
        <p:spPr>
          <a:ln/>
        </p:spPr>
        <p:txBody>
          <a:bodyPr/>
          <a:lstStyle>
            <a:lvl1pPr>
              <a:defRPr/>
            </a:lvl1pPr>
          </a:lstStyle>
          <a:p>
            <a:pPr>
              <a:defRPr/>
            </a:pPr>
            <a:endParaRPr lang="en-GB"/>
          </a:p>
        </p:txBody>
      </p:sp>
      <p:sp>
        <p:nvSpPr>
          <p:cNvPr id="4" name="Rectangle 7"/>
          <p:cNvSpPr>
            <a:spLocks noGrp="1" noChangeArrowheads="1"/>
          </p:cNvSpPr>
          <p:nvPr>
            <p:ph type="sldNum" sz="quarter" idx="12"/>
          </p:nvPr>
        </p:nvSpPr>
        <p:spPr>
          <a:ln/>
        </p:spPr>
        <p:txBody>
          <a:bodyPr/>
          <a:lstStyle>
            <a:lvl1pPr>
              <a:defRPr/>
            </a:lvl1pPr>
          </a:lstStyle>
          <a:p>
            <a:pPr>
              <a:defRPr/>
            </a:pPr>
            <a:fld id="{3EFD953D-66F3-41E6-A3D9-C1BC48EEAE6C}" type="slidenum">
              <a:rPr lang="en-GB"/>
              <a:pPr>
                <a:defRPr/>
              </a:pPr>
              <a:t>‹#›</a:t>
            </a:fld>
            <a:endParaRPr lang="en-GB"/>
          </a:p>
        </p:txBody>
      </p:sp>
    </p:spTree>
    <p:extLst>
      <p:ext uri="{BB962C8B-B14F-4D97-AF65-F5344CB8AC3E}">
        <p14:creationId xmlns:p14="http://schemas.microsoft.com/office/powerpoint/2010/main" val="324454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8CF287DD-C631-4BD0-98D8-B0DF7F162BB7}" type="slidenum">
              <a:rPr lang="en-GB"/>
              <a:pPr>
                <a:defRPr/>
              </a:pPr>
              <a:t>‹#›</a:t>
            </a:fld>
            <a:endParaRPr lang="en-GB"/>
          </a:p>
        </p:txBody>
      </p:sp>
    </p:spTree>
    <p:extLst>
      <p:ext uri="{BB962C8B-B14F-4D97-AF65-F5344CB8AC3E}">
        <p14:creationId xmlns:p14="http://schemas.microsoft.com/office/powerpoint/2010/main" val="28367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05120651-08FD-4754-8807-1AA6C90D1108}" type="slidenum">
              <a:rPr lang="en-GB"/>
              <a:pPr>
                <a:defRPr/>
              </a:pPr>
              <a:t>‹#›</a:t>
            </a:fld>
            <a:endParaRPr lang="en-GB"/>
          </a:p>
        </p:txBody>
      </p:sp>
    </p:spTree>
    <p:extLst>
      <p:ext uri="{BB962C8B-B14F-4D97-AF65-F5344CB8AC3E}">
        <p14:creationId xmlns:p14="http://schemas.microsoft.com/office/powerpoint/2010/main" val="32613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ltGray">
          <a:xfrm>
            <a:off x="76200" y="76200"/>
            <a:ext cx="8991600" cy="1258888"/>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defRPr sz="20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sz="2000">
                <a:solidFill>
                  <a:schemeClr val="tx1"/>
                </a:solidFill>
                <a:latin typeface="Arial" panose="020B0604020202020204" pitchFamily="34" charset="0"/>
              </a:defRPr>
            </a:lvl4pPr>
            <a:lvl5pPr marL="2057400" indent="-22860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lgn="ctr">
              <a:spcBef>
                <a:spcPct val="0"/>
              </a:spcBef>
              <a:defRPr/>
            </a:pPr>
            <a:endParaRPr lang="en-US" altLang="en-US" sz="2400">
              <a:solidFill>
                <a:srgbClr val="8D010F"/>
              </a:solidFill>
              <a:latin typeface="Times" panose="02020603050405020304" pitchFamily="18" charset="0"/>
            </a:endParaRPr>
          </a:p>
        </p:txBody>
      </p:sp>
      <p:pic>
        <p:nvPicPr>
          <p:cNvPr id="1027" name="Picture 11" descr="LeedsUniWhit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1925" y="441325"/>
            <a:ext cx="2274888"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body" idx="1"/>
          </p:nvPr>
        </p:nvSpPr>
        <p:spPr bwMode="auto">
          <a:xfrm>
            <a:off x="355600" y="1665288"/>
            <a:ext cx="8429625" cy="434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9" name="Rectangle 4"/>
          <p:cNvSpPr>
            <a:spLocks noGrp="1" noChangeArrowheads="1"/>
          </p:cNvSpPr>
          <p:nvPr>
            <p:ph type="title"/>
          </p:nvPr>
        </p:nvSpPr>
        <p:spPr bwMode="ltGray">
          <a:xfrm>
            <a:off x="355600" y="422275"/>
            <a:ext cx="4876800"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Master title style</a:t>
            </a:r>
          </a:p>
        </p:txBody>
      </p:sp>
      <p:sp>
        <p:nvSpPr>
          <p:cNvPr id="41989" name="Rectangle 5"/>
          <p:cNvSpPr>
            <a:spLocks noGrp="1" noChangeArrowheads="1"/>
          </p:cNvSpPr>
          <p:nvPr>
            <p:ph type="dt" sz="half" idx="2"/>
          </p:nvPr>
        </p:nvSpPr>
        <p:spPr bwMode="auto">
          <a:xfrm>
            <a:off x="685800" y="69484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400">
                <a:latin typeface="Times" pitchFamily="18" charset="0"/>
              </a:defRPr>
            </a:lvl1pPr>
          </a:lstStyle>
          <a:p>
            <a:pPr>
              <a:defRPr/>
            </a:pPr>
            <a:endParaRPr lang="en-GB"/>
          </a:p>
        </p:txBody>
      </p:sp>
      <p:sp>
        <p:nvSpPr>
          <p:cNvPr id="41990" name="Rectangle 6"/>
          <p:cNvSpPr>
            <a:spLocks noGrp="1" noChangeArrowheads="1"/>
          </p:cNvSpPr>
          <p:nvPr>
            <p:ph type="ftr" sz="quarter" idx="3"/>
          </p:nvPr>
        </p:nvSpPr>
        <p:spPr bwMode="auto">
          <a:xfrm>
            <a:off x="3124200" y="694848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1400">
                <a:latin typeface="Times" pitchFamily="18" charset="0"/>
              </a:defRPr>
            </a:lvl1pPr>
          </a:lstStyle>
          <a:p>
            <a:pPr>
              <a:defRPr/>
            </a:pPr>
            <a:endParaRPr lang="en-GB"/>
          </a:p>
        </p:txBody>
      </p:sp>
      <p:sp>
        <p:nvSpPr>
          <p:cNvPr id="41991" name="Rectangle 7"/>
          <p:cNvSpPr>
            <a:spLocks noGrp="1" noChangeArrowheads="1"/>
          </p:cNvSpPr>
          <p:nvPr>
            <p:ph type="sldNum" sz="quarter" idx="4"/>
          </p:nvPr>
        </p:nvSpPr>
        <p:spPr bwMode="auto">
          <a:xfrm>
            <a:off x="6553200" y="69484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a:latin typeface="Times" pitchFamily="18" charset="0"/>
              </a:defRPr>
            </a:lvl1pPr>
          </a:lstStyle>
          <a:p>
            <a:pPr>
              <a:defRPr/>
            </a:pPr>
            <a:fld id="{6ECE3083-EEF5-4380-AC16-5A0127F0E2F0}" type="slidenum">
              <a:rPr lang="en-GB"/>
              <a:pPr>
                <a:defRPr/>
              </a:pPr>
              <a:t>‹#›</a:t>
            </a:fld>
            <a:endParaRPr lang="en-GB"/>
          </a:p>
        </p:txBody>
      </p:sp>
      <p:sp>
        <p:nvSpPr>
          <p:cNvPr id="1033" name="Line 10"/>
          <p:cNvSpPr>
            <a:spLocks noChangeShapeType="1"/>
          </p:cNvSpPr>
          <p:nvPr/>
        </p:nvSpPr>
        <p:spPr bwMode="white">
          <a:xfrm>
            <a:off x="201613" y="1600200"/>
            <a:ext cx="8713787" cy="0"/>
          </a:xfrm>
          <a:prstGeom prst="line">
            <a:avLst/>
          </a:prstGeom>
          <a:noFill/>
          <a:ln w="9525">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701"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defRPr>
      </a:lvl2pPr>
      <a:lvl3pPr algn="l" rtl="0" eaLnBrk="0" fontAlgn="base" hangingPunct="0">
        <a:spcBef>
          <a:spcPct val="0"/>
        </a:spcBef>
        <a:spcAft>
          <a:spcPct val="0"/>
        </a:spcAft>
        <a:defRPr sz="2800">
          <a:solidFill>
            <a:schemeClr val="tx2"/>
          </a:solidFill>
          <a:latin typeface="Arial" charset="0"/>
        </a:defRPr>
      </a:lvl3pPr>
      <a:lvl4pPr algn="l" rtl="0" eaLnBrk="0" fontAlgn="base" hangingPunct="0">
        <a:spcBef>
          <a:spcPct val="0"/>
        </a:spcBef>
        <a:spcAft>
          <a:spcPct val="0"/>
        </a:spcAft>
        <a:defRPr sz="2800">
          <a:solidFill>
            <a:schemeClr val="tx2"/>
          </a:solidFill>
          <a:latin typeface="Arial" charset="0"/>
        </a:defRPr>
      </a:lvl4pPr>
      <a:lvl5pPr algn="l" rtl="0" eaLnBrk="0" fontAlgn="base" hangingPunct="0">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algn="l" rtl="0" eaLnBrk="0" fontAlgn="base" hangingPunct="0">
        <a:spcBef>
          <a:spcPct val="0"/>
        </a:spcBef>
        <a:spcAft>
          <a:spcPct val="40000"/>
        </a:spcAft>
        <a:defRPr sz="2400">
          <a:solidFill>
            <a:schemeClr val="tx1"/>
          </a:solidFill>
          <a:latin typeface="+mn-lt"/>
          <a:ea typeface="+mn-ea"/>
          <a:cs typeface="+mn-cs"/>
        </a:defRPr>
      </a:lvl1pPr>
      <a:lvl2pPr marL="271463" indent="-269875" algn="l" rtl="0" eaLnBrk="0" fontAlgn="base" hangingPunct="0">
        <a:spcBef>
          <a:spcPct val="0"/>
        </a:spcBef>
        <a:spcAft>
          <a:spcPct val="40000"/>
        </a:spcAft>
        <a:buChar char="•"/>
        <a:defRPr sz="2000">
          <a:solidFill>
            <a:schemeClr val="tx1"/>
          </a:solidFill>
          <a:latin typeface="+mn-lt"/>
        </a:defRPr>
      </a:lvl2pPr>
      <a:lvl3pPr marL="542925" indent="-269875" algn="l" rtl="0" eaLnBrk="0" fontAlgn="base" hangingPunct="0">
        <a:spcBef>
          <a:spcPct val="0"/>
        </a:spcBef>
        <a:spcAft>
          <a:spcPct val="40000"/>
        </a:spcAft>
        <a:buChar char="•"/>
        <a:defRPr sz="2000">
          <a:solidFill>
            <a:schemeClr val="tx1"/>
          </a:solidFill>
          <a:latin typeface="+mn-lt"/>
        </a:defRPr>
      </a:lvl3pPr>
      <a:lvl4pPr marL="809625" indent="-265113" algn="l" rtl="0" eaLnBrk="0" fontAlgn="base" hangingPunct="0">
        <a:spcBef>
          <a:spcPct val="0"/>
        </a:spcBef>
        <a:spcAft>
          <a:spcPct val="40000"/>
        </a:spcAft>
        <a:buChar char="•"/>
        <a:defRPr sz="2000">
          <a:solidFill>
            <a:schemeClr val="tx1"/>
          </a:solidFill>
          <a:latin typeface="+mn-lt"/>
        </a:defRPr>
      </a:lvl4pPr>
      <a:lvl5pPr marL="1081088" indent="-269875" algn="l" rtl="0" eaLnBrk="0" fontAlgn="base" hangingPunct="0">
        <a:spcBef>
          <a:spcPct val="0"/>
        </a:spcBef>
        <a:spcAft>
          <a:spcPct val="40000"/>
        </a:spcAft>
        <a:buChar char="•"/>
        <a:defRPr sz="2000">
          <a:solidFill>
            <a:schemeClr val="tx1"/>
          </a:solidFill>
          <a:latin typeface="+mn-lt"/>
        </a:defRPr>
      </a:lvl5pPr>
      <a:lvl6pPr marL="1538288" indent="-269875" algn="l" rtl="0" fontAlgn="base">
        <a:spcBef>
          <a:spcPct val="0"/>
        </a:spcBef>
        <a:spcAft>
          <a:spcPct val="40000"/>
        </a:spcAft>
        <a:buChar char="•"/>
        <a:defRPr sz="2000">
          <a:solidFill>
            <a:schemeClr val="tx1"/>
          </a:solidFill>
          <a:latin typeface="+mn-lt"/>
        </a:defRPr>
      </a:lvl6pPr>
      <a:lvl7pPr marL="1995488" indent="-269875" algn="l" rtl="0" fontAlgn="base">
        <a:spcBef>
          <a:spcPct val="0"/>
        </a:spcBef>
        <a:spcAft>
          <a:spcPct val="40000"/>
        </a:spcAft>
        <a:buChar char="•"/>
        <a:defRPr sz="2000">
          <a:solidFill>
            <a:schemeClr val="tx1"/>
          </a:solidFill>
          <a:latin typeface="+mn-lt"/>
        </a:defRPr>
      </a:lvl7pPr>
      <a:lvl8pPr marL="2452688" indent="-269875" algn="l" rtl="0" fontAlgn="base">
        <a:spcBef>
          <a:spcPct val="0"/>
        </a:spcBef>
        <a:spcAft>
          <a:spcPct val="40000"/>
        </a:spcAft>
        <a:buChar char="•"/>
        <a:defRPr sz="2000">
          <a:solidFill>
            <a:schemeClr val="tx1"/>
          </a:solidFill>
          <a:latin typeface="+mn-lt"/>
        </a:defRPr>
      </a:lvl8pPr>
      <a:lvl9pPr marL="2909888" indent="-269875" algn="l" rtl="0" fontAlgn="base">
        <a:spcBef>
          <a:spcPct val="0"/>
        </a:spcBef>
        <a:spcAft>
          <a:spcPct val="40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dubots.eu/" TargetMode="External"/><Relationship Id="rId2" Type="http://schemas.openxmlformats.org/officeDocument/2006/relationships/hyperlink" Target="https://epsrc.ukri.org/funding/applicationprocess/preparing/wri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omp.leeds.ac.uk/eri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mp.leeds.ac.uk/eric"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eb.stanford.edu/~jurafsky/slp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cs.waikato.ac.nz/ml/weka/book.html" TargetMode="External"/><Relationship Id="rId4" Type="http://schemas.openxmlformats.org/officeDocument/2006/relationships/hyperlink" Target="http://lib.leeds.ac.uk/search/l?author=witten&amp;title=Data+Mining:+Practical+machine+learning+tools+and+techniques&amp;searchscope=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Data_wrangl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Text_analytic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4"/>
          <p:cNvSpPr>
            <a:spLocks noGrp="1" noChangeArrowheads="1"/>
          </p:cNvSpPr>
          <p:nvPr>
            <p:ph type="body" idx="1"/>
          </p:nvPr>
        </p:nvSpPr>
        <p:spPr>
          <a:xfrm>
            <a:off x="355600" y="1665288"/>
            <a:ext cx="8712200" cy="5003800"/>
          </a:xfrm>
        </p:spPr>
        <p:txBody>
          <a:bodyPr/>
          <a:lstStyle/>
          <a:p>
            <a:r>
              <a:rPr lang="en-GB" dirty="0"/>
              <a:t>In this video you will be introduced to </a:t>
            </a:r>
          </a:p>
          <a:p>
            <a:pPr marL="342900" indent="-342900">
              <a:buFontTx/>
              <a:buChar char="-"/>
            </a:pPr>
            <a:r>
              <a:rPr lang="en-GB" dirty="0"/>
              <a:t>lecturer: Eric Atwell </a:t>
            </a:r>
          </a:p>
          <a:p>
            <a:r>
              <a:rPr lang="en-GB" dirty="0"/>
              <a:t>- Overview of the module structure</a:t>
            </a:r>
          </a:p>
          <a:p>
            <a:pPr marL="342900" indent="-342900">
              <a:buFontTx/>
              <a:buChar char="-"/>
            </a:pPr>
            <a:r>
              <a:rPr lang="en-GB" dirty="0"/>
              <a:t>The assessment for this module</a:t>
            </a:r>
          </a:p>
          <a:p>
            <a:pPr marL="342900" indent="-342900">
              <a:buFontTx/>
              <a:buChar char="-"/>
            </a:pPr>
            <a:r>
              <a:rPr lang="en-GB" dirty="0"/>
              <a:t>Unit 1, part 1.1: background and</a:t>
            </a:r>
            <a:r>
              <a:rPr lang="en-GB" b="1" dirty="0"/>
              <a:t> </a:t>
            </a:r>
            <a:r>
              <a:rPr lang="en-GB" dirty="0"/>
              <a:t>practical applications </a:t>
            </a:r>
          </a:p>
          <a:p>
            <a:r>
              <a:rPr lang="en-GB" dirty="0"/>
              <a:t>	of corpus linguistics and text analytics</a:t>
            </a:r>
          </a:p>
          <a:p>
            <a:r>
              <a:rPr lang="en-GB" dirty="0"/>
              <a:t> </a:t>
            </a:r>
          </a:p>
          <a:p>
            <a:pPr lvl="0"/>
            <a:r>
              <a:rPr lang="en-GB" dirty="0"/>
              <a:t>Texts you should read for part 1.1: </a:t>
            </a:r>
          </a:p>
          <a:p>
            <a:pPr lvl="1"/>
            <a:r>
              <a:rPr lang="en-GB" dirty="0"/>
              <a:t>E Atwell. 1999. The language machine. British Council.</a:t>
            </a:r>
          </a:p>
          <a:p>
            <a:pPr lvl="1"/>
            <a:r>
              <a:rPr lang="en-GB" dirty="0"/>
              <a:t>Assessment specification</a:t>
            </a:r>
            <a:endParaRPr lang="en-GB" altLang="en-US" dirty="0"/>
          </a:p>
          <a:p>
            <a:pPr eaLnBrk="1" hangingPunct="1"/>
            <a:endParaRPr lang="en-GB" altLang="en-US" dirty="0"/>
          </a:p>
        </p:txBody>
      </p:sp>
      <p:grpSp>
        <p:nvGrpSpPr>
          <p:cNvPr id="5123" name="Group 23"/>
          <p:cNvGrpSpPr>
            <a:grpSpLocks/>
          </p:cNvGrpSpPr>
          <p:nvPr/>
        </p:nvGrpSpPr>
        <p:grpSpPr bwMode="auto">
          <a:xfrm>
            <a:off x="76200" y="76200"/>
            <a:ext cx="8991600" cy="1258888"/>
            <a:chOff x="48" y="48"/>
            <a:chExt cx="5664" cy="793"/>
          </a:xfrm>
        </p:grpSpPr>
        <p:sp>
          <p:nvSpPr>
            <p:cNvPr id="5125" name="Rectangle 18"/>
            <p:cNvSpPr>
              <a:spLocks noChangeArrowheads="1"/>
            </p:cNvSpPr>
            <p:nvPr/>
          </p:nvSpPr>
          <p:spPr bwMode="ltGray">
            <a:xfrm>
              <a:off x="48" y="48"/>
              <a:ext cx="5664" cy="79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endParaRPr lang="en-US" altLang="en-US" sz="2400">
                <a:solidFill>
                  <a:srgbClr val="8D010F"/>
                </a:solidFill>
                <a:latin typeface="Times" panose="02020603050405020304" pitchFamily="18" charset="0"/>
              </a:endParaRPr>
            </a:p>
          </p:txBody>
        </p:sp>
        <p:pic>
          <p:nvPicPr>
            <p:cNvPr id="5126" name="Picture 19" descr="LeedsUni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 y="278"/>
              <a:ext cx="1433"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4" name="Text Box 22"/>
          <p:cNvSpPr txBox="1">
            <a:spLocks noChangeArrowheads="1"/>
          </p:cNvSpPr>
          <p:nvPr/>
        </p:nvSpPr>
        <p:spPr bwMode="ltGray">
          <a:xfrm>
            <a:off x="323528" y="420688"/>
            <a:ext cx="6156325" cy="738187"/>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36000"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GB" altLang="en-US" sz="2800" dirty="0">
                <a:solidFill>
                  <a:schemeClr val="bg1"/>
                </a:solidFill>
              </a:rPr>
              <a:t>Welcome to the module!</a:t>
            </a:r>
            <a:endParaRPr lang="en-GB" altLang="en-US" sz="1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C88A-A9C9-424D-BC21-F05B699BC7E0}"/>
              </a:ext>
            </a:extLst>
          </p:cNvPr>
          <p:cNvSpPr>
            <a:spLocks noGrp="1"/>
          </p:cNvSpPr>
          <p:nvPr>
            <p:ph type="title"/>
          </p:nvPr>
        </p:nvSpPr>
        <p:spPr>
          <a:xfrm>
            <a:off x="355600" y="422275"/>
            <a:ext cx="5656560" cy="738188"/>
          </a:xfrm>
        </p:spPr>
        <p:txBody>
          <a:bodyPr/>
          <a:lstStyle/>
          <a:p>
            <a:r>
              <a:rPr lang="en-US" dirty="0"/>
              <a:t>Linguistics: science of language</a:t>
            </a:r>
          </a:p>
        </p:txBody>
      </p:sp>
      <p:sp>
        <p:nvSpPr>
          <p:cNvPr id="3" name="Content Placeholder 2">
            <a:extLst>
              <a:ext uri="{FF2B5EF4-FFF2-40B4-BE49-F238E27FC236}">
                <a16:creationId xmlns:a16="http://schemas.microsoft.com/office/drawing/2014/main" id="{5C3A587C-17D8-8144-AE9E-54F79DA22938}"/>
              </a:ext>
            </a:extLst>
          </p:cNvPr>
          <p:cNvSpPr>
            <a:spLocks noGrp="1"/>
          </p:cNvSpPr>
          <p:nvPr>
            <p:ph idx="1"/>
          </p:nvPr>
        </p:nvSpPr>
        <p:spPr>
          <a:xfrm>
            <a:off x="355600" y="1484784"/>
            <a:ext cx="8429625" cy="4349750"/>
          </a:xfrm>
        </p:spPr>
        <p:txBody>
          <a:bodyPr/>
          <a:lstStyle/>
          <a:p>
            <a:r>
              <a:rPr lang="en-GB" dirty="0"/>
              <a:t>Phonetics: the study of speech production, perception, and analysis from an acoustic and a physiological point of view. </a:t>
            </a:r>
          </a:p>
          <a:p>
            <a:r>
              <a:rPr lang="en-GB" dirty="0"/>
              <a:t>Lexicography: the study of words or vocabulary items in a language, with individual meaning and grammatical function. </a:t>
            </a:r>
          </a:p>
          <a:p>
            <a:r>
              <a:rPr lang="en-GB" dirty="0"/>
              <a:t>Syntax: the study of the grammatical arrangement of words and morphemes in the sentences of a language or languages. </a:t>
            </a:r>
          </a:p>
          <a:p>
            <a:r>
              <a:rPr lang="en-GB" dirty="0"/>
              <a:t>Semantics: the study of meaning in language, the relationship between words and sentences and their meanings. </a:t>
            </a:r>
          </a:p>
          <a:p>
            <a:r>
              <a:rPr lang="en-GB" dirty="0"/>
              <a:t>Pragmatics: the analysis of language in practice, taking account of the context of language use. </a:t>
            </a:r>
          </a:p>
          <a:p>
            <a:r>
              <a:rPr lang="en-GB" dirty="0"/>
              <a:t>Discourse modelling: the analysis of linguistic phenomena that range over more than one utterance in a discourse or dialogue </a:t>
            </a:r>
          </a:p>
          <a:p>
            <a:endParaRPr lang="en-US" dirty="0"/>
          </a:p>
        </p:txBody>
      </p:sp>
    </p:spTree>
    <p:extLst>
      <p:ext uri="{BB962C8B-B14F-4D97-AF65-F5344CB8AC3E}">
        <p14:creationId xmlns:p14="http://schemas.microsoft.com/office/powerpoint/2010/main" val="270326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9D40-D5DE-6643-A21A-96380065A224}"/>
              </a:ext>
            </a:extLst>
          </p:cNvPr>
          <p:cNvSpPr>
            <a:spLocks noGrp="1"/>
          </p:cNvSpPr>
          <p:nvPr>
            <p:ph type="title"/>
          </p:nvPr>
        </p:nvSpPr>
        <p:spPr>
          <a:xfrm>
            <a:off x="355600" y="422275"/>
            <a:ext cx="5584552" cy="738188"/>
          </a:xfrm>
        </p:spPr>
        <p:txBody>
          <a:bodyPr/>
          <a:lstStyle/>
          <a:p>
            <a:r>
              <a:rPr lang="en-US" dirty="0"/>
              <a:t>Why develop text analytics?</a:t>
            </a:r>
          </a:p>
        </p:txBody>
      </p:sp>
      <p:sp>
        <p:nvSpPr>
          <p:cNvPr id="3" name="Content Placeholder 2">
            <a:extLst>
              <a:ext uri="{FF2B5EF4-FFF2-40B4-BE49-F238E27FC236}">
                <a16:creationId xmlns:a16="http://schemas.microsoft.com/office/drawing/2014/main" id="{45D53FE5-5993-CF4C-BA58-434AB9FE2F5A}"/>
              </a:ext>
            </a:extLst>
          </p:cNvPr>
          <p:cNvSpPr>
            <a:spLocks noGrp="1"/>
          </p:cNvSpPr>
          <p:nvPr>
            <p:ph idx="1"/>
          </p:nvPr>
        </p:nvSpPr>
        <p:spPr/>
        <p:txBody>
          <a:bodyPr/>
          <a:lstStyle/>
          <a:p>
            <a:r>
              <a:rPr lang="en-US" dirty="0"/>
              <a:t> - </a:t>
            </a:r>
            <a:r>
              <a:rPr lang="en-GB" dirty="0"/>
              <a:t>Computer models of language </a:t>
            </a:r>
          </a:p>
          <a:p>
            <a:r>
              <a:rPr lang="en-US" dirty="0"/>
              <a:t> - </a:t>
            </a:r>
            <a:r>
              <a:rPr lang="en-GB" dirty="0"/>
              <a:t>Computerised language resources: corpus, dictionary,…</a:t>
            </a:r>
          </a:p>
          <a:p>
            <a:r>
              <a:rPr lang="en-GB" dirty="0"/>
              <a:t> - Natural communication between people and computers </a:t>
            </a:r>
          </a:p>
          <a:p>
            <a:r>
              <a:rPr lang="en-GB" dirty="0"/>
              <a:t> - Assisting communication between people: MT, social media</a:t>
            </a:r>
          </a:p>
          <a:p>
            <a:r>
              <a:rPr lang="en-GB" dirty="0"/>
              <a:t> - Wealth creation: Government and Industry interest</a:t>
            </a:r>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98748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0941-CC79-6A43-AB81-7DC13D934C3C}"/>
              </a:ext>
            </a:extLst>
          </p:cNvPr>
          <p:cNvSpPr>
            <a:spLocks noGrp="1"/>
          </p:cNvSpPr>
          <p:nvPr>
            <p:ph type="title"/>
          </p:nvPr>
        </p:nvSpPr>
        <p:spPr/>
        <p:txBody>
          <a:bodyPr/>
          <a:lstStyle/>
          <a:p>
            <a:r>
              <a:rPr lang="en-US" dirty="0"/>
              <a:t>Challenges for text analytics</a:t>
            </a:r>
          </a:p>
        </p:txBody>
      </p:sp>
      <p:sp>
        <p:nvSpPr>
          <p:cNvPr id="3" name="Content Placeholder 2">
            <a:extLst>
              <a:ext uri="{FF2B5EF4-FFF2-40B4-BE49-F238E27FC236}">
                <a16:creationId xmlns:a16="http://schemas.microsoft.com/office/drawing/2014/main" id="{F3071332-5F58-5849-8C6A-199CCD704AAC}"/>
              </a:ext>
            </a:extLst>
          </p:cNvPr>
          <p:cNvSpPr>
            <a:spLocks noGrp="1"/>
          </p:cNvSpPr>
          <p:nvPr>
            <p:ph idx="1"/>
          </p:nvPr>
        </p:nvSpPr>
        <p:spPr/>
        <p:txBody>
          <a:bodyPr/>
          <a:lstStyle/>
          <a:p>
            <a:r>
              <a:rPr lang="en-US" dirty="0"/>
              <a:t> - expensive to compete: Google, Apple, Amazon, Microsoft </a:t>
            </a:r>
          </a:p>
          <a:p>
            <a:r>
              <a:rPr lang="en-US" dirty="0"/>
              <a:t> - difficult to elicit user requirements: users don’t know</a:t>
            </a:r>
          </a:p>
          <a:p>
            <a:r>
              <a:rPr lang="en-US" dirty="0"/>
              <a:t> - high customer expectations: “natural English language”</a:t>
            </a:r>
          </a:p>
          <a:p>
            <a:r>
              <a:rPr lang="en-US" dirty="0"/>
              <a:t> - not appropriate for some tasks, </a:t>
            </a:r>
            <a:r>
              <a:rPr lang="en-US" dirty="0" err="1"/>
              <a:t>eg</a:t>
            </a:r>
            <a:r>
              <a:rPr lang="en-US" dirty="0"/>
              <a:t> spreadsheets?</a:t>
            </a:r>
          </a:p>
          <a:p>
            <a:r>
              <a:rPr lang="en-US" dirty="0"/>
              <a:t> - we </a:t>
            </a:r>
            <a:r>
              <a:rPr lang="en-GB" dirty="0"/>
              <a:t>need to rethink how we approach </a:t>
            </a:r>
            <a:r>
              <a:rPr lang="en-GB" dirty="0" err="1"/>
              <a:t>i</a:t>
            </a:r>
            <a:r>
              <a:rPr lang="en-GB" dirty="0"/>
              <a:t>/o, </a:t>
            </a:r>
            <a:r>
              <a:rPr lang="en-GB" dirty="0" err="1"/>
              <a:t>eg</a:t>
            </a:r>
            <a:r>
              <a:rPr lang="en-GB" dirty="0"/>
              <a:t> keyboards? </a:t>
            </a:r>
          </a:p>
          <a:p>
            <a:r>
              <a:rPr lang="en-US" dirty="0"/>
              <a:t> - we </a:t>
            </a:r>
            <a:r>
              <a:rPr lang="en-GB" dirty="0"/>
              <a:t>need training and time to learn to use new methods</a:t>
            </a:r>
          </a:p>
          <a:p>
            <a:r>
              <a:rPr lang="en-GB" dirty="0"/>
              <a:t> - many applications involve all of the above </a:t>
            </a:r>
          </a:p>
          <a:p>
            <a:r>
              <a:rPr lang="en-GB" dirty="0"/>
              <a:t> </a:t>
            </a:r>
          </a:p>
          <a:p>
            <a:endParaRPr lang="en-US" dirty="0"/>
          </a:p>
        </p:txBody>
      </p:sp>
    </p:spTree>
    <p:extLst>
      <p:ext uri="{BB962C8B-B14F-4D97-AF65-F5344CB8AC3E}">
        <p14:creationId xmlns:p14="http://schemas.microsoft.com/office/powerpoint/2010/main" val="34380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DDA2-D016-1A4C-B5E7-2DE7934715AE}"/>
              </a:ext>
            </a:extLst>
          </p:cNvPr>
          <p:cNvSpPr>
            <a:spLocks noGrp="1"/>
          </p:cNvSpPr>
          <p:nvPr>
            <p:ph type="title"/>
          </p:nvPr>
        </p:nvSpPr>
        <p:spPr>
          <a:xfrm>
            <a:off x="355600" y="422275"/>
            <a:ext cx="6016600" cy="738188"/>
          </a:xfrm>
        </p:spPr>
        <p:txBody>
          <a:bodyPr/>
          <a:lstStyle/>
          <a:p>
            <a:r>
              <a:rPr lang="en-US" dirty="0"/>
              <a:t>UK and EU research in text analytics</a:t>
            </a:r>
          </a:p>
        </p:txBody>
      </p:sp>
      <p:sp>
        <p:nvSpPr>
          <p:cNvPr id="3" name="Content Placeholder 2">
            <a:extLst>
              <a:ext uri="{FF2B5EF4-FFF2-40B4-BE49-F238E27FC236}">
                <a16:creationId xmlns:a16="http://schemas.microsoft.com/office/drawing/2014/main" id="{4F437DDF-0211-554D-BA71-45F2C96AC3E1}"/>
              </a:ext>
            </a:extLst>
          </p:cNvPr>
          <p:cNvSpPr>
            <a:spLocks noGrp="1"/>
          </p:cNvSpPr>
          <p:nvPr>
            <p:ph idx="1"/>
          </p:nvPr>
        </p:nvSpPr>
        <p:spPr/>
        <p:txBody>
          <a:bodyPr/>
          <a:lstStyle/>
          <a:p>
            <a:r>
              <a:rPr lang="en-US" dirty="0"/>
              <a:t> - UK: Engineering and Physical Science Research Council</a:t>
            </a:r>
          </a:p>
          <a:p>
            <a:r>
              <a:rPr lang="en-GB" sz="2200" dirty="0">
                <a:solidFill>
                  <a:srgbClr val="000005"/>
                </a:solidFill>
                <a:hlinkClick r:id="rId2">
                  <a:extLst>
                    <a:ext uri="{A12FA001-AC4F-418D-AE19-62706E023703}">
                      <ahyp:hlinkClr xmlns:ahyp="http://schemas.microsoft.com/office/drawing/2018/hyperlinkcolor" val="tx"/>
                    </a:ext>
                  </a:extLst>
                </a:hlinkClick>
              </a:rPr>
              <a:t>    https://epsrc.ukri.org/funding/applicationprocess/preparing/writing</a:t>
            </a:r>
            <a:r>
              <a:rPr lang="en-GB" sz="2200" dirty="0">
                <a:solidFill>
                  <a:srgbClr val="000005"/>
                </a:solidFill>
              </a:rPr>
              <a:t>  </a:t>
            </a:r>
          </a:p>
          <a:p>
            <a:r>
              <a:rPr lang="en-GB" sz="2200" dirty="0">
                <a:solidFill>
                  <a:srgbClr val="000005"/>
                </a:solidFill>
              </a:rPr>
              <a:t> - EU funds research project with several partners, e.g.</a:t>
            </a:r>
          </a:p>
          <a:p>
            <a:r>
              <a:rPr lang="en-GB" sz="2200" dirty="0">
                <a:solidFill>
                  <a:srgbClr val="000005"/>
                </a:solidFill>
              </a:rPr>
              <a:t>    </a:t>
            </a:r>
            <a:r>
              <a:rPr lang="en-GB" sz="2200" dirty="0" err="1">
                <a:solidFill>
                  <a:srgbClr val="000005"/>
                </a:solidFill>
              </a:rPr>
              <a:t>EduBots</a:t>
            </a:r>
            <a:r>
              <a:rPr lang="en-GB" sz="2200" dirty="0">
                <a:solidFill>
                  <a:srgbClr val="000005"/>
                </a:solidFill>
              </a:rPr>
              <a:t>: chatbots in HE – 4 unis (Leeds ++), 2 companies</a:t>
            </a:r>
          </a:p>
          <a:p>
            <a:r>
              <a:rPr lang="en-GB" sz="2200" dirty="0">
                <a:solidFill>
                  <a:srgbClr val="000005"/>
                </a:solidFill>
              </a:rPr>
              <a:t> 	</a:t>
            </a:r>
            <a:r>
              <a:rPr lang="en-GB" sz="2200" dirty="0">
                <a:solidFill>
                  <a:srgbClr val="000005"/>
                </a:solidFill>
                <a:hlinkClick r:id="rId3"/>
              </a:rPr>
              <a:t>https://www.edubots.eu/</a:t>
            </a:r>
            <a:r>
              <a:rPr lang="en-GB" sz="2200" dirty="0">
                <a:solidFill>
                  <a:srgbClr val="000005"/>
                </a:solidFill>
              </a:rPr>
              <a:t> </a:t>
            </a:r>
          </a:p>
          <a:p>
            <a:endParaRPr lang="en-GB" sz="2200" dirty="0">
              <a:solidFill>
                <a:srgbClr val="000005"/>
              </a:solidFill>
            </a:endParaRPr>
          </a:p>
          <a:p>
            <a:endParaRPr lang="en-GB" sz="2200" dirty="0">
              <a:solidFill>
                <a:srgbClr val="000005"/>
              </a:solidFill>
            </a:endParaRPr>
          </a:p>
          <a:p>
            <a:endParaRPr lang="en-US" dirty="0"/>
          </a:p>
        </p:txBody>
      </p:sp>
    </p:spTree>
    <p:extLst>
      <p:ext uri="{BB962C8B-B14F-4D97-AF65-F5344CB8AC3E}">
        <p14:creationId xmlns:p14="http://schemas.microsoft.com/office/powerpoint/2010/main" val="80322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48D6-4C39-4049-9F89-7B668AFC04B0}"/>
              </a:ext>
            </a:extLst>
          </p:cNvPr>
          <p:cNvSpPr>
            <a:spLocks noGrp="1"/>
          </p:cNvSpPr>
          <p:nvPr>
            <p:ph type="title"/>
          </p:nvPr>
        </p:nvSpPr>
        <p:spPr>
          <a:xfrm>
            <a:off x="355600" y="422275"/>
            <a:ext cx="6160616" cy="738188"/>
          </a:xfrm>
        </p:spPr>
        <p:txBody>
          <a:bodyPr/>
          <a:lstStyle/>
          <a:p>
            <a:r>
              <a:rPr lang="en-GB" dirty="0"/>
              <a:t>The BT Technology Calendar </a:t>
            </a:r>
            <a:endParaRPr lang="en-US" dirty="0"/>
          </a:p>
        </p:txBody>
      </p:sp>
      <p:sp>
        <p:nvSpPr>
          <p:cNvPr id="3" name="Content Placeholder 2">
            <a:extLst>
              <a:ext uri="{FF2B5EF4-FFF2-40B4-BE49-F238E27FC236}">
                <a16:creationId xmlns:a16="http://schemas.microsoft.com/office/drawing/2014/main" id="{6A013DA7-4F24-A646-9826-8730F188DF55}"/>
              </a:ext>
            </a:extLst>
          </p:cNvPr>
          <p:cNvSpPr>
            <a:spLocks noGrp="1"/>
          </p:cNvSpPr>
          <p:nvPr>
            <p:ph idx="1"/>
          </p:nvPr>
        </p:nvSpPr>
        <p:spPr/>
        <p:txBody>
          <a:bodyPr/>
          <a:lstStyle/>
          <a:p>
            <a:r>
              <a:rPr lang="en-US" dirty="0"/>
              <a:t> - 2000: visual computer personalities on screens</a:t>
            </a:r>
          </a:p>
          <a:p>
            <a:r>
              <a:rPr lang="en-US" dirty="0"/>
              <a:t> - 2003 IT literacy essential for any employment</a:t>
            </a:r>
          </a:p>
          <a:p>
            <a:r>
              <a:rPr lang="en-US" dirty="0"/>
              <a:t> - 2005 full voice interaction with machines</a:t>
            </a:r>
          </a:p>
          <a:p>
            <a:r>
              <a:rPr lang="en-US" dirty="0"/>
              <a:t> - 2007 domestic robots; small, attractive</a:t>
            </a:r>
          </a:p>
          <a:p>
            <a:r>
              <a:rPr lang="en-US" dirty="0"/>
              <a:t> - 2012 robots for almost any job in home or hospital</a:t>
            </a:r>
          </a:p>
          <a:p>
            <a:r>
              <a:rPr lang="en-US" dirty="0"/>
              <a:t> - 2018 AI imitating thinking processes of the brain</a:t>
            </a:r>
          </a:p>
          <a:p>
            <a:r>
              <a:rPr lang="en-US" dirty="0"/>
              <a:t> - 2025 thought recognition </a:t>
            </a:r>
            <a:r>
              <a:rPr lang="en-US" dirty="0" err="1"/>
              <a:t>i</a:t>
            </a:r>
            <a:r>
              <a:rPr lang="en-US" dirty="0"/>
              <a:t>/o, human learning superseded </a:t>
            </a:r>
          </a:p>
          <a:p>
            <a:r>
              <a:rPr lang="en-US" dirty="0"/>
              <a:t> - 2030 human brain intelligence enhancement by link to AI</a:t>
            </a:r>
          </a:p>
        </p:txBody>
      </p:sp>
    </p:spTree>
    <p:extLst>
      <p:ext uri="{BB962C8B-B14F-4D97-AF65-F5344CB8AC3E}">
        <p14:creationId xmlns:p14="http://schemas.microsoft.com/office/powerpoint/2010/main" val="181674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003E-A443-AE45-913E-1C3433E5E65A}"/>
              </a:ext>
            </a:extLst>
          </p:cNvPr>
          <p:cNvSpPr>
            <a:spLocks noGrp="1"/>
          </p:cNvSpPr>
          <p:nvPr>
            <p:ph type="title"/>
          </p:nvPr>
        </p:nvSpPr>
        <p:spPr>
          <a:xfrm>
            <a:off x="355600" y="422275"/>
            <a:ext cx="5656560" cy="738188"/>
          </a:xfrm>
        </p:spPr>
        <p:txBody>
          <a:bodyPr/>
          <a:lstStyle/>
          <a:p>
            <a:r>
              <a:rPr lang="en-US" dirty="0"/>
              <a:t>Examples of real applications</a:t>
            </a:r>
          </a:p>
        </p:txBody>
      </p:sp>
      <p:sp>
        <p:nvSpPr>
          <p:cNvPr id="3" name="Content Placeholder 2">
            <a:extLst>
              <a:ext uri="{FF2B5EF4-FFF2-40B4-BE49-F238E27FC236}">
                <a16:creationId xmlns:a16="http://schemas.microsoft.com/office/drawing/2014/main" id="{82A183EC-A921-4242-8C99-68378191D868}"/>
              </a:ext>
            </a:extLst>
          </p:cNvPr>
          <p:cNvSpPr>
            <a:spLocks noGrp="1"/>
          </p:cNvSpPr>
          <p:nvPr>
            <p:ph idx="1"/>
          </p:nvPr>
        </p:nvSpPr>
        <p:spPr/>
        <p:txBody>
          <a:bodyPr/>
          <a:lstStyle/>
          <a:p>
            <a:r>
              <a:rPr lang="en-US" dirty="0"/>
              <a:t> - “</a:t>
            </a:r>
            <a:r>
              <a:rPr lang="en-GB" dirty="0"/>
              <a:t>Soldiers in Bosnia ... wear a small computer on their chests and say to it “Hands up” or “Get out of the car” or other things that soldiers have cause to order Bosnian civilians to do.”</a:t>
            </a:r>
          </a:p>
          <a:p>
            <a:r>
              <a:rPr lang="en-GB" dirty="0"/>
              <a:t> - “Text editing: ‘smart tools’ to check grammar, idioms, and style are now options available in many word processors.”</a:t>
            </a:r>
          </a:p>
          <a:p>
            <a:r>
              <a:rPr lang="en-GB" dirty="0"/>
              <a:t> - “AltaVista, owned by computer giant Digital, launched a free machine translation service on the Internet”</a:t>
            </a:r>
          </a:p>
          <a:p>
            <a:r>
              <a:rPr lang="en-GB" dirty="0"/>
              <a:t> - ‘Lufthansa has ALF, a friendly flight information service which holds conversations with callers at some 300 airports” </a:t>
            </a:r>
          </a:p>
          <a:p>
            <a:r>
              <a:rPr lang="en-GB" dirty="0"/>
              <a:t> - “car and lorry drivers use voice commands to activate normal telephone services but also to get e-mail messages converted to listen to them on the move, to dictate replies …” </a:t>
            </a:r>
          </a:p>
          <a:p>
            <a:endParaRPr lang="en-GB" dirty="0"/>
          </a:p>
          <a:p>
            <a:r>
              <a:rPr lang="en-GB" dirty="0"/>
              <a:t> </a:t>
            </a:r>
          </a:p>
          <a:p>
            <a:r>
              <a:rPr lang="en-GB" dirty="0"/>
              <a:t> </a:t>
            </a:r>
          </a:p>
          <a:p>
            <a:r>
              <a:rPr lang="en-GB" dirty="0"/>
              <a:t> </a:t>
            </a:r>
          </a:p>
          <a:p>
            <a:endParaRPr lang="en-US" dirty="0"/>
          </a:p>
        </p:txBody>
      </p:sp>
    </p:spTree>
    <p:extLst>
      <p:ext uri="{BB962C8B-B14F-4D97-AF65-F5344CB8AC3E}">
        <p14:creationId xmlns:p14="http://schemas.microsoft.com/office/powerpoint/2010/main" val="285310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B08B-EC7C-604A-8661-E4D11B2A90A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ECF97EB-98E5-5842-8576-B960D53B5A32}"/>
              </a:ext>
            </a:extLst>
          </p:cNvPr>
          <p:cNvSpPr>
            <a:spLocks noGrp="1"/>
          </p:cNvSpPr>
          <p:nvPr>
            <p:ph idx="1"/>
          </p:nvPr>
        </p:nvSpPr>
        <p:spPr/>
        <p:txBody>
          <a:bodyPr/>
          <a:lstStyle/>
          <a:p>
            <a:r>
              <a:rPr lang="en-GB" dirty="0"/>
              <a:t>In this video you were introduced to </a:t>
            </a:r>
          </a:p>
          <a:p>
            <a:r>
              <a:rPr lang="en-GB" dirty="0"/>
              <a:t>- lecturer: Eric Atwell </a:t>
            </a:r>
            <a:r>
              <a:rPr lang="en-GB" dirty="0">
                <a:hlinkClick r:id="rId2"/>
              </a:rPr>
              <a:t>http://www.comp.leeds.ac.uk/eric</a:t>
            </a:r>
            <a:r>
              <a:rPr lang="en-GB" dirty="0"/>
              <a:t> </a:t>
            </a:r>
          </a:p>
          <a:p>
            <a:r>
              <a:rPr lang="en-GB" dirty="0"/>
              <a:t>- Overview of Data Mining and Text Analytics module</a:t>
            </a:r>
          </a:p>
          <a:p>
            <a:pPr marL="342900" indent="-342900">
              <a:buFontTx/>
              <a:buChar char="-"/>
            </a:pPr>
            <a:r>
              <a:rPr lang="en-GB" dirty="0"/>
              <a:t>Assessment: test1, test2, group project report</a:t>
            </a:r>
          </a:p>
          <a:p>
            <a:r>
              <a:rPr lang="en-GB" dirty="0"/>
              <a:t>- Unit 1, part 1.1:</a:t>
            </a:r>
          </a:p>
          <a:p>
            <a:r>
              <a:rPr lang="en-GB" b="1" dirty="0"/>
              <a:t>  </a:t>
            </a:r>
            <a:r>
              <a:rPr lang="en-GB" dirty="0"/>
              <a:t>Practical applications of corpus linguistics and text analytics</a:t>
            </a:r>
          </a:p>
          <a:p>
            <a:pPr lvl="0"/>
            <a:r>
              <a:rPr lang="en-GB"/>
              <a:t>Text </a:t>
            </a:r>
            <a:r>
              <a:rPr lang="en-GB" dirty="0"/>
              <a:t>you should read for part 1.1: </a:t>
            </a:r>
          </a:p>
          <a:p>
            <a:pPr lvl="1"/>
            <a:r>
              <a:rPr lang="en-GB" dirty="0"/>
              <a:t>E Atwell. 1999. The language machine. British Council.</a:t>
            </a:r>
          </a:p>
        </p:txBody>
      </p:sp>
    </p:spTree>
    <p:extLst>
      <p:ext uri="{BB962C8B-B14F-4D97-AF65-F5344CB8AC3E}">
        <p14:creationId xmlns:p14="http://schemas.microsoft.com/office/powerpoint/2010/main" val="164347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EB82-921D-FE4B-B9E4-3538308029C1}"/>
              </a:ext>
            </a:extLst>
          </p:cNvPr>
          <p:cNvSpPr>
            <a:spLocks noGrp="1"/>
          </p:cNvSpPr>
          <p:nvPr>
            <p:ph type="title"/>
          </p:nvPr>
        </p:nvSpPr>
        <p:spPr/>
        <p:txBody>
          <a:bodyPr/>
          <a:lstStyle/>
          <a:p>
            <a:r>
              <a:rPr lang="en-US" dirty="0"/>
              <a:t>Lecturer: Eric Atwell</a:t>
            </a:r>
          </a:p>
        </p:txBody>
      </p:sp>
      <p:sp>
        <p:nvSpPr>
          <p:cNvPr id="3" name="Content Placeholder 2">
            <a:extLst>
              <a:ext uri="{FF2B5EF4-FFF2-40B4-BE49-F238E27FC236}">
                <a16:creationId xmlns:a16="http://schemas.microsoft.com/office/drawing/2014/main" id="{8B7018C1-8E84-954E-B499-0EEA8098EC1F}"/>
              </a:ext>
            </a:extLst>
          </p:cNvPr>
          <p:cNvSpPr>
            <a:spLocks noGrp="1"/>
          </p:cNvSpPr>
          <p:nvPr>
            <p:ph sz="half" idx="1"/>
          </p:nvPr>
        </p:nvSpPr>
        <p:spPr>
          <a:xfrm>
            <a:off x="355600" y="1665288"/>
            <a:ext cx="4432424" cy="5192712"/>
          </a:xfrm>
        </p:spPr>
        <p:txBody>
          <a:bodyPr/>
          <a:lstStyle/>
          <a:p>
            <a:r>
              <a:rPr lang="en-US" dirty="0"/>
              <a:t>Professor of Artificial Intelligence for Language</a:t>
            </a:r>
          </a:p>
          <a:p>
            <a:r>
              <a:rPr lang="en-US" dirty="0"/>
              <a:t>Turing Fellow in DS+AI</a:t>
            </a:r>
          </a:p>
          <a:p>
            <a:r>
              <a:rPr lang="en-GB" dirty="0">
                <a:hlinkClick r:id="rId2"/>
              </a:rPr>
              <a:t>www.comp.leeds.ac.uk/eric</a:t>
            </a:r>
            <a:r>
              <a:rPr lang="en-GB" dirty="0"/>
              <a:t> </a:t>
            </a:r>
          </a:p>
          <a:p>
            <a:r>
              <a:rPr lang="en-US" dirty="0"/>
              <a:t>Religious Text Analytics</a:t>
            </a:r>
          </a:p>
          <a:p>
            <a:r>
              <a:rPr lang="en-US" dirty="0"/>
              <a:t>Arabic Corpus Linguistics</a:t>
            </a:r>
          </a:p>
          <a:p>
            <a:r>
              <a:rPr lang="en-US" dirty="0"/>
              <a:t>Chatbots for Education</a:t>
            </a:r>
          </a:p>
          <a:p>
            <a:r>
              <a:rPr lang="en-US" dirty="0" err="1"/>
              <a:t>Decolonising</a:t>
            </a:r>
            <a:r>
              <a:rPr lang="en-US" dirty="0"/>
              <a:t> Reading Lists</a:t>
            </a:r>
          </a:p>
          <a:p>
            <a:r>
              <a:rPr lang="en-US" dirty="0"/>
              <a:t>(40% LITE Fellowship)</a:t>
            </a:r>
          </a:p>
        </p:txBody>
      </p:sp>
      <p:pic>
        <p:nvPicPr>
          <p:cNvPr id="29698" name="Picture 2" descr="page2image678205568">
            <a:extLst>
              <a:ext uri="{FF2B5EF4-FFF2-40B4-BE49-F238E27FC236}">
                <a16:creationId xmlns:a16="http://schemas.microsoft.com/office/drawing/2014/main" id="{CFDC9357-18B4-D549-BD0A-99BA8B86E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899" y="1665288"/>
            <a:ext cx="50800" cy="50800"/>
          </a:xfrm>
          <a:prstGeom prst="rect">
            <a:avLst/>
          </a:prstGeom>
          <a:noFill/>
          <a:extLst>
            <a:ext uri="{909E8E84-426E-40DD-AFC4-6F175D3DCCD1}">
              <a14:hiddenFill xmlns:a14="http://schemas.microsoft.com/office/drawing/2010/main">
                <a:solidFill>
                  <a:srgbClr val="FFFFFF"/>
                </a:solidFill>
              </a14:hiddenFill>
            </a:ext>
          </a:extLst>
        </p:spPr>
      </p:pic>
      <p:pic>
        <p:nvPicPr>
          <p:cNvPr id="29699" name="Picture 3" descr="page2image678192112">
            <a:extLst>
              <a:ext uri="{FF2B5EF4-FFF2-40B4-BE49-F238E27FC236}">
                <a16:creationId xmlns:a16="http://schemas.microsoft.com/office/drawing/2014/main" id="{9D281061-CE02-C04C-80FC-2E8608AB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962" y="1665288"/>
            <a:ext cx="50800" cy="5080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page2image678063664">
            <a:extLst>
              <a:ext uri="{FF2B5EF4-FFF2-40B4-BE49-F238E27FC236}">
                <a16:creationId xmlns:a16="http://schemas.microsoft.com/office/drawing/2014/main" id="{78D72FD8-8BE6-E649-A043-468A0293A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665288"/>
            <a:ext cx="3745230" cy="412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1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A121-46C0-5D41-A927-1116865CC334}"/>
              </a:ext>
            </a:extLst>
          </p:cNvPr>
          <p:cNvSpPr>
            <a:spLocks noGrp="1"/>
          </p:cNvSpPr>
          <p:nvPr>
            <p:ph type="title"/>
          </p:nvPr>
        </p:nvSpPr>
        <p:spPr>
          <a:xfrm>
            <a:off x="355600" y="422275"/>
            <a:ext cx="5512544" cy="738188"/>
          </a:xfrm>
        </p:spPr>
        <p:txBody>
          <a:bodyPr/>
          <a:lstStyle/>
          <a:p>
            <a:r>
              <a:rPr lang="en-GB" dirty="0"/>
              <a:t>Module overview</a:t>
            </a:r>
            <a:endParaRPr lang="en-US" dirty="0"/>
          </a:p>
        </p:txBody>
      </p:sp>
      <p:sp>
        <p:nvSpPr>
          <p:cNvPr id="3" name="Content Placeholder 2">
            <a:extLst>
              <a:ext uri="{FF2B5EF4-FFF2-40B4-BE49-F238E27FC236}">
                <a16:creationId xmlns:a16="http://schemas.microsoft.com/office/drawing/2014/main" id="{9E4295D4-3EA9-CA46-84CB-D5EB9FE0F65E}"/>
              </a:ext>
            </a:extLst>
          </p:cNvPr>
          <p:cNvSpPr>
            <a:spLocks noGrp="1"/>
          </p:cNvSpPr>
          <p:nvPr>
            <p:ph idx="1"/>
          </p:nvPr>
        </p:nvSpPr>
        <p:spPr>
          <a:xfrm>
            <a:off x="355600" y="1556792"/>
            <a:ext cx="8608888" cy="4349750"/>
          </a:xfrm>
        </p:spPr>
        <p:txBody>
          <a:bodyPr/>
          <a:lstStyle/>
          <a:p>
            <a:r>
              <a:rPr lang="en-US" dirty="0"/>
              <a:t>Week 1: Introduction to data mining, text analytics, and </a:t>
            </a:r>
            <a:r>
              <a:rPr lang="en-US" dirty="0" err="1"/>
              <a:t>SketchEngine</a:t>
            </a:r>
            <a:endParaRPr lang="en-GB" dirty="0"/>
          </a:p>
          <a:p>
            <a:r>
              <a:rPr lang="en-US" dirty="0"/>
              <a:t>Week 2: Text classification, data mining open resources, CRISP-DM and WEKA</a:t>
            </a:r>
            <a:endParaRPr lang="en-GB" dirty="0"/>
          </a:p>
          <a:p>
            <a:r>
              <a:rPr lang="en-US" dirty="0"/>
              <a:t>Week 3: Word meanings, text tagging, scaling to big data</a:t>
            </a:r>
            <a:endParaRPr lang="en-GB" dirty="0"/>
          </a:p>
          <a:p>
            <a:r>
              <a:rPr lang="en-US" dirty="0"/>
              <a:t>Week 4: Test 1, work on group project</a:t>
            </a:r>
            <a:endParaRPr lang="en-GB" dirty="0"/>
          </a:p>
          <a:p>
            <a:r>
              <a:rPr lang="en-US" dirty="0"/>
              <a:t>Week 5: Machine Translation, Information Extraction, and Python tools for text analytics</a:t>
            </a:r>
            <a:endParaRPr lang="en-GB" dirty="0"/>
          </a:p>
          <a:p>
            <a:r>
              <a:rPr lang="en-US" dirty="0"/>
              <a:t>Week 6: Data clustering &amp; association, chatbots for education</a:t>
            </a:r>
            <a:endParaRPr lang="en-GB" dirty="0"/>
          </a:p>
          <a:p>
            <a:r>
              <a:rPr lang="en-US" dirty="0"/>
              <a:t>Week 7: Current research in text analytics, BERT</a:t>
            </a:r>
            <a:endParaRPr lang="en-GB" dirty="0"/>
          </a:p>
          <a:p>
            <a:r>
              <a:rPr lang="en-US" dirty="0"/>
              <a:t>Weeks 8-10: Test 2, complete and submit group project report</a:t>
            </a:r>
            <a:endParaRPr lang="en-GB" dirty="0"/>
          </a:p>
          <a:p>
            <a:endParaRPr lang="en-GB" dirty="0"/>
          </a:p>
          <a:p>
            <a:r>
              <a:rPr lang="en-GB" dirty="0"/>
              <a:t> </a:t>
            </a:r>
          </a:p>
          <a:p>
            <a:endParaRPr lang="en-GB" dirty="0"/>
          </a:p>
          <a:p>
            <a:endParaRPr lang="en-US" dirty="0"/>
          </a:p>
        </p:txBody>
      </p:sp>
    </p:spTree>
    <p:extLst>
      <p:ext uri="{BB962C8B-B14F-4D97-AF65-F5344CB8AC3E}">
        <p14:creationId xmlns:p14="http://schemas.microsoft.com/office/powerpoint/2010/main" val="41871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4"/>
          <p:cNvSpPr>
            <a:spLocks noGrp="1" noChangeArrowheads="1"/>
          </p:cNvSpPr>
          <p:nvPr>
            <p:ph type="body" idx="1"/>
          </p:nvPr>
        </p:nvSpPr>
        <p:spPr>
          <a:xfrm>
            <a:off x="355600" y="1665288"/>
            <a:ext cx="8536880" cy="5003800"/>
          </a:xfrm>
        </p:spPr>
        <p:txBody>
          <a:bodyPr/>
          <a:lstStyle/>
          <a:p>
            <a:r>
              <a:rPr lang="en-GB" altLang="en-US" dirty="0" err="1"/>
              <a:t>Jurafsky</a:t>
            </a:r>
            <a:r>
              <a:rPr lang="en-GB" altLang="en-US" dirty="0"/>
              <a:t>, D., &amp; Martin, J. (2022).</a:t>
            </a:r>
          </a:p>
          <a:p>
            <a:r>
              <a:rPr lang="en-GB" altLang="en-US" i="1" dirty="0"/>
              <a:t>Speech and Language Processing, 3rd edition</a:t>
            </a:r>
            <a:r>
              <a:rPr lang="en-GB" altLang="en-US" dirty="0"/>
              <a:t>. Pearson See: </a:t>
            </a:r>
            <a:r>
              <a:rPr lang="en-GB" altLang="en-US" dirty="0">
                <a:hlinkClick r:id="rId3"/>
              </a:rPr>
              <a:t>https://web.stanford.edu/~jurafsky/slp3/</a:t>
            </a:r>
            <a:r>
              <a:rPr lang="en-GB" altLang="en-US" dirty="0"/>
              <a:t>  </a:t>
            </a:r>
            <a:r>
              <a:rPr lang="en-GB" altLang="en-US" b="1" dirty="0"/>
              <a:t>Core</a:t>
            </a:r>
            <a:r>
              <a:rPr lang="en-GB" altLang="en-US" dirty="0"/>
              <a:t> </a:t>
            </a:r>
          </a:p>
          <a:p>
            <a:endParaRPr lang="en-GB" altLang="en-US" dirty="0"/>
          </a:p>
          <a:p>
            <a:r>
              <a:rPr lang="en-GB" altLang="en-US" dirty="0"/>
              <a:t>Witten, I. H., Frank, E., Hall, M. A., &amp; Pal, C. J. (2016).</a:t>
            </a:r>
          </a:p>
          <a:p>
            <a:r>
              <a:rPr lang="en-GB" altLang="en-US" dirty="0"/>
              <a:t> </a:t>
            </a:r>
            <a:r>
              <a:rPr lang="en-GB" altLang="en-US" i="1" dirty="0">
                <a:hlinkClick r:id="rId4"/>
              </a:rPr>
              <a:t>Data Mining: Practical machine learning tools and techniques</a:t>
            </a:r>
            <a:r>
              <a:rPr lang="en-GB" altLang="en-US" i="1" dirty="0"/>
              <a:t>, 4th edition</a:t>
            </a:r>
            <a:r>
              <a:rPr lang="en-GB" altLang="en-US" dirty="0"/>
              <a:t>. Morgan Kaufmann. See: </a:t>
            </a:r>
            <a:r>
              <a:rPr lang="en-GB" altLang="en-US" dirty="0">
                <a:hlinkClick r:id="rId5"/>
              </a:rPr>
              <a:t>https://www.cs.waikato.ac.nz/ml/weka/book.html</a:t>
            </a:r>
            <a:r>
              <a:rPr lang="en-GB" altLang="en-US" dirty="0"/>
              <a:t>  </a:t>
            </a:r>
          </a:p>
          <a:p>
            <a:endParaRPr lang="en-GB" altLang="en-US" dirty="0"/>
          </a:p>
          <a:p>
            <a:pPr eaLnBrk="1" hangingPunct="1"/>
            <a:r>
              <a:rPr lang="en-GB" altLang="en-US" dirty="0"/>
              <a:t>PLUS: research conference papers, websites</a:t>
            </a:r>
          </a:p>
        </p:txBody>
      </p:sp>
      <p:grpSp>
        <p:nvGrpSpPr>
          <p:cNvPr id="39939" name="Group 23"/>
          <p:cNvGrpSpPr>
            <a:grpSpLocks/>
          </p:cNvGrpSpPr>
          <p:nvPr/>
        </p:nvGrpSpPr>
        <p:grpSpPr bwMode="auto">
          <a:xfrm>
            <a:off x="76200" y="76200"/>
            <a:ext cx="8991600" cy="1258888"/>
            <a:chOff x="48" y="48"/>
            <a:chExt cx="5664" cy="793"/>
          </a:xfrm>
        </p:grpSpPr>
        <p:sp>
          <p:nvSpPr>
            <p:cNvPr id="39941" name="Rectangle 18"/>
            <p:cNvSpPr>
              <a:spLocks noChangeArrowheads="1"/>
            </p:cNvSpPr>
            <p:nvPr/>
          </p:nvSpPr>
          <p:spPr bwMode="ltGray">
            <a:xfrm>
              <a:off x="48" y="48"/>
              <a:ext cx="5664" cy="79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endParaRPr lang="en-US" altLang="en-US" sz="2400">
                <a:solidFill>
                  <a:srgbClr val="8D010F"/>
                </a:solidFill>
                <a:latin typeface="Times" panose="02020603050405020304" pitchFamily="18" charset="0"/>
              </a:endParaRPr>
            </a:p>
          </p:txBody>
        </p:sp>
        <p:pic>
          <p:nvPicPr>
            <p:cNvPr id="39942" name="Picture 19" descr="LeedsUniWhi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 y="278"/>
              <a:ext cx="1433"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940" name="Text Box 22"/>
          <p:cNvSpPr txBox="1">
            <a:spLocks noChangeArrowheads="1"/>
          </p:cNvSpPr>
          <p:nvPr/>
        </p:nvSpPr>
        <p:spPr bwMode="ltGray">
          <a:xfrm>
            <a:off x="355600" y="420688"/>
            <a:ext cx="4876800" cy="738187"/>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36000"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GB" altLang="en-US" sz="2800" dirty="0">
                <a:solidFill>
                  <a:schemeClr val="bg1"/>
                </a:solidFill>
              </a:rPr>
              <a:t>Background Reading</a:t>
            </a:r>
            <a:r>
              <a:rPr lang="en-GB" altLang="en-US" sz="1400" dirty="0">
                <a:solidFill>
                  <a:schemeClr val="bg1"/>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3471-C874-0946-A15E-9848ACEB81B9}"/>
              </a:ext>
            </a:extLst>
          </p:cNvPr>
          <p:cNvSpPr>
            <a:spLocks noGrp="1"/>
          </p:cNvSpPr>
          <p:nvPr>
            <p:ph type="title"/>
          </p:nvPr>
        </p:nvSpPr>
        <p:spPr/>
        <p:txBody>
          <a:bodyPr/>
          <a:lstStyle/>
          <a:p>
            <a:r>
              <a:rPr lang="en-US" dirty="0"/>
              <a:t>Assessments</a:t>
            </a:r>
          </a:p>
        </p:txBody>
      </p:sp>
      <p:sp>
        <p:nvSpPr>
          <p:cNvPr id="3" name="Content Placeholder 2">
            <a:extLst>
              <a:ext uri="{FF2B5EF4-FFF2-40B4-BE49-F238E27FC236}">
                <a16:creationId xmlns:a16="http://schemas.microsoft.com/office/drawing/2014/main" id="{B6794535-EA8C-C24B-9D49-AB47073A96E7}"/>
              </a:ext>
            </a:extLst>
          </p:cNvPr>
          <p:cNvSpPr>
            <a:spLocks noGrp="1"/>
          </p:cNvSpPr>
          <p:nvPr>
            <p:ph idx="1"/>
          </p:nvPr>
        </p:nvSpPr>
        <p:spPr/>
        <p:txBody>
          <a:bodyPr/>
          <a:lstStyle/>
          <a:p>
            <a:pPr lvl="0"/>
            <a:r>
              <a:rPr lang="en-GB" b="1" dirty="0"/>
              <a:t>Online test 1 (20%), 1 hr, to cover U1-3</a:t>
            </a:r>
          </a:p>
          <a:p>
            <a:r>
              <a:rPr lang="en-GB" b="1" dirty="0"/>
              <a:t>Online test 2 (20%), 2 hrs, to cover U1-6</a:t>
            </a:r>
          </a:p>
          <a:p>
            <a:pPr lvl="0"/>
            <a:r>
              <a:rPr lang="en-GB" b="1" dirty="0"/>
              <a:t>MAQs: MCQs, choose 0/1/2/3/4/… correct answers</a:t>
            </a:r>
          </a:p>
          <a:p>
            <a:pPr lvl="0"/>
            <a:endParaRPr lang="en-GB" b="1" dirty="0"/>
          </a:p>
          <a:p>
            <a:pPr lvl="0"/>
            <a:r>
              <a:rPr lang="en-GB" b="1" dirty="0"/>
              <a:t>Group project report (60%), max 7 pages</a:t>
            </a:r>
          </a:p>
          <a:p>
            <a:pPr lvl="0"/>
            <a:endParaRPr lang="en-GB" dirty="0"/>
          </a:p>
          <a:p>
            <a:r>
              <a:rPr lang="en-GB" dirty="0"/>
              <a:t>Choose your own group/team of 4-6 students</a:t>
            </a:r>
          </a:p>
          <a:p>
            <a:r>
              <a:rPr lang="en-GB" dirty="0"/>
              <a:t>If you cannot work in a group, email me: </a:t>
            </a:r>
            <a:r>
              <a:rPr lang="en-GB" dirty="0" err="1"/>
              <a:t>e.s.atwell@leeds.ac.uk</a:t>
            </a:r>
            <a:br>
              <a:rPr lang="en-GB" dirty="0"/>
            </a:br>
            <a:endParaRPr lang="en-GB" dirty="0"/>
          </a:p>
          <a:p>
            <a:pPr lvl="0"/>
            <a:endParaRPr lang="en-GB" dirty="0"/>
          </a:p>
          <a:p>
            <a:endParaRPr lang="en-US" dirty="0"/>
          </a:p>
        </p:txBody>
      </p:sp>
    </p:spTree>
    <p:extLst>
      <p:ext uri="{BB962C8B-B14F-4D97-AF65-F5344CB8AC3E}">
        <p14:creationId xmlns:p14="http://schemas.microsoft.com/office/powerpoint/2010/main" val="157364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DD5D-DB2E-424E-AD1A-1E800E7EC26A}"/>
              </a:ext>
            </a:extLst>
          </p:cNvPr>
          <p:cNvSpPr>
            <a:spLocks noGrp="1"/>
          </p:cNvSpPr>
          <p:nvPr>
            <p:ph type="title"/>
          </p:nvPr>
        </p:nvSpPr>
        <p:spPr>
          <a:xfrm>
            <a:off x="355600" y="422275"/>
            <a:ext cx="5368528" cy="738188"/>
          </a:xfrm>
        </p:spPr>
        <p:txBody>
          <a:bodyPr/>
          <a:lstStyle/>
          <a:p>
            <a:r>
              <a:rPr lang="en-US" dirty="0"/>
              <a:t>Data Mining / Machine Learning</a:t>
            </a:r>
          </a:p>
        </p:txBody>
      </p:sp>
      <p:sp>
        <p:nvSpPr>
          <p:cNvPr id="3" name="Content Placeholder 2">
            <a:extLst>
              <a:ext uri="{FF2B5EF4-FFF2-40B4-BE49-F238E27FC236}">
                <a16:creationId xmlns:a16="http://schemas.microsoft.com/office/drawing/2014/main" id="{175C4466-2427-FB43-A2CC-47521EE5DF44}"/>
              </a:ext>
            </a:extLst>
          </p:cNvPr>
          <p:cNvSpPr>
            <a:spLocks noGrp="1"/>
          </p:cNvSpPr>
          <p:nvPr>
            <p:ph idx="1"/>
          </p:nvPr>
        </p:nvSpPr>
        <p:spPr/>
        <p:txBody>
          <a:bodyPr/>
          <a:lstStyle/>
          <a:p>
            <a:r>
              <a:rPr lang="en-US" dirty="0"/>
              <a:t>Machine Learning: focus on ML algorithms, optimal accuracy</a:t>
            </a:r>
          </a:p>
          <a:p>
            <a:r>
              <a:rPr lang="en-US" dirty="0"/>
              <a:t>Data Mining: applied ML, with a focus on:</a:t>
            </a:r>
          </a:p>
          <a:p>
            <a:pPr marL="342900" indent="-342900">
              <a:buFontTx/>
              <a:buChar char="-"/>
            </a:pPr>
            <a:r>
              <a:rPr lang="en-US" dirty="0"/>
              <a:t>ML as part of a toolkit to tackle practical problems</a:t>
            </a:r>
          </a:p>
          <a:p>
            <a:pPr marL="342900" indent="-342900">
              <a:buFontTx/>
              <a:buChar char="-"/>
            </a:pPr>
            <a:r>
              <a:rPr lang="en-US" dirty="0"/>
              <a:t>Data collection, understanding, annotation, “wrangling”</a:t>
            </a:r>
          </a:p>
          <a:p>
            <a:pPr marL="342900" indent="-342900">
              <a:buFontTx/>
              <a:buChar char="-"/>
            </a:pPr>
            <a:r>
              <a:rPr lang="en-US" dirty="0"/>
              <a:t>“</a:t>
            </a:r>
            <a:r>
              <a:rPr lang="en-GB" dirty="0"/>
              <a:t>Data analysts typically spend the majority of their time in the process of data wrangling compared to the actual analysis of the data” </a:t>
            </a:r>
            <a:r>
              <a:rPr lang="en-GB" dirty="0">
                <a:hlinkClick r:id="rId2"/>
              </a:rPr>
              <a:t>https://en.wikipedia.org/wiki/Data_wrangling</a:t>
            </a:r>
            <a:r>
              <a:rPr lang="en-GB" dirty="0"/>
              <a:t> </a:t>
            </a:r>
            <a:endParaRPr lang="en-US" dirty="0"/>
          </a:p>
          <a:p>
            <a:pPr marL="342900" indent="-342900">
              <a:buFontTx/>
              <a:buChar char="-"/>
            </a:pPr>
            <a:r>
              <a:rPr lang="en-US" dirty="0"/>
              <a:t>CRISP-DM – “modelling” (ML) is only 1 of 6 phases</a:t>
            </a:r>
          </a:p>
          <a:p>
            <a:pPr marL="342900" indent="-342900">
              <a:buFontTx/>
              <a:buChar char="-"/>
            </a:pPr>
            <a:endParaRPr lang="en-US" dirty="0"/>
          </a:p>
        </p:txBody>
      </p:sp>
    </p:spTree>
    <p:extLst>
      <p:ext uri="{BB962C8B-B14F-4D97-AF65-F5344CB8AC3E}">
        <p14:creationId xmlns:p14="http://schemas.microsoft.com/office/powerpoint/2010/main" val="158552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400"/>
              <a:t>CS490D</a:t>
            </a:r>
          </a:p>
        </p:txBody>
      </p:sp>
      <p:sp>
        <p:nvSpPr>
          <p:cNvPr id="1945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FD86C1F-137B-44B0-9BC5-006E4002497D}" type="slidenum">
              <a:rPr lang="en-US" altLang="en-US" sz="1400" smtClean="0"/>
              <a:pPr/>
              <a:t>7</a:t>
            </a:fld>
            <a:endParaRPr lang="en-US" altLang="en-US" sz="1400"/>
          </a:p>
        </p:txBody>
      </p:sp>
      <p:sp>
        <p:nvSpPr>
          <p:cNvPr id="19460" name="Rectangle 2"/>
          <p:cNvSpPr>
            <a:spLocks noGrp="1" noChangeArrowheads="1"/>
          </p:cNvSpPr>
          <p:nvPr>
            <p:ph type="title"/>
          </p:nvPr>
        </p:nvSpPr>
        <p:spPr/>
        <p:txBody>
          <a:bodyPr/>
          <a:lstStyle/>
          <a:p>
            <a:pPr eaLnBrk="1" hangingPunct="1"/>
            <a:r>
              <a:rPr lang="en-US" altLang="en-US"/>
              <a:t>CRISP-DM:  6 Phases</a:t>
            </a:r>
          </a:p>
        </p:txBody>
      </p:sp>
      <p:sp>
        <p:nvSpPr>
          <p:cNvPr id="19461" name="Rectangle 3"/>
          <p:cNvSpPr>
            <a:spLocks noGrp="1" noChangeArrowheads="1"/>
          </p:cNvSpPr>
          <p:nvPr>
            <p:ph type="body" idx="1"/>
          </p:nvPr>
        </p:nvSpPr>
        <p:spPr>
          <a:xfrm>
            <a:off x="457200" y="1412875"/>
            <a:ext cx="8229600" cy="5029200"/>
          </a:xfrm>
        </p:spPr>
        <p:txBody>
          <a:bodyPr/>
          <a:lstStyle/>
          <a:p>
            <a:pPr eaLnBrk="1" hangingPunct="1">
              <a:lnSpc>
                <a:spcPct val="80000"/>
              </a:lnSpc>
            </a:pPr>
            <a:r>
              <a:rPr lang="en-US" altLang="en-US" sz="1800" b="1"/>
              <a:t>Business Understanding</a:t>
            </a:r>
          </a:p>
          <a:p>
            <a:pPr lvl="1" eaLnBrk="1" hangingPunct="1">
              <a:lnSpc>
                <a:spcPct val="80000"/>
              </a:lnSpc>
            </a:pPr>
            <a:r>
              <a:rPr lang="en-US" altLang="en-US" sz="1600"/>
              <a:t>Understanding project objectives and requirements</a:t>
            </a:r>
          </a:p>
          <a:p>
            <a:pPr lvl="1" eaLnBrk="1" hangingPunct="1">
              <a:lnSpc>
                <a:spcPct val="80000"/>
              </a:lnSpc>
            </a:pPr>
            <a:r>
              <a:rPr lang="en-US" altLang="en-US" sz="1600"/>
              <a:t>Data mining problem definition</a:t>
            </a:r>
          </a:p>
          <a:p>
            <a:pPr eaLnBrk="1" hangingPunct="1">
              <a:lnSpc>
                <a:spcPct val="80000"/>
              </a:lnSpc>
            </a:pPr>
            <a:r>
              <a:rPr lang="en-US" altLang="en-US" sz="1800" b="1"/>
              <a:t>Data Understanding</a:t>
            </a:r>
          </a:p>
          <a:p>
            <a:pPr lvl="1" eaLnBrk="1" hangingPunct="1">
              <a:lnSpc>
                <a:spcPct val="80000"/>
              </a:lnSpc>
            </a:pPr>
            <a:r>
              <a:rPr lang="en-US" altLang="en-US" sz="1600"/>
              <a:t>Initial data collection and familiarization</a:t>
            </a:r>
          </a:p>
          <a:p>
            <a:pPr lvl="1" eaLnBrk="1" hangingPunct="1">
              <a:lnSpc>
                <a:spcPct val="80000"/>
              </a:lnSpc>
            </a:pPr>
            <a:r>
              <a:rPr lang="en-US" altLang="en-US" sz="1600"/>
              <a:t>Identify data quality issues</a:t>
            </a:r>
          </a:p>
          <a:p>
            <a:pPr lvl="1" eaLnBrk="1" hangingPunct="1">
              <a:lnSpc>
                <a:spcPct val="80000"/>
              </a:lnSpc>
            </a:pPr>
            <a:r>
              <a:rPr lang="en-US" altLang="en-US" sz="1600"/>
              <a:t>Initial, obvious results</a:t>
            </a:r>
          </a:p>
          <a:p>
            <a:pPr eaLnBrk="1" hangingPunct="1">
              <a:lnSpc>
                <a:spcPct val="80000"/>
              </a:lnSpc>
            </a:pPr>
            <a:r>
              <a:rPr lang="en-US" altLang="en-US" sz="1800" b="1"/>
              <a:t>Data Preparation</a:t>
            </a:r>
          </a:p>
          <a:p>
            <a:pPr lvl="1" eaLnBrk="1" hangingPunct="1">
              <a:lnSpc>
                <a:spcPct val="80000"/>
              </a:lnSpc>
            </a:pPr>
            <a:r>
              <a:rPr lang="en-US" altLang="en-US" sz="1600"/>
              <a:t>Record and attribute selection</a:t>
            </a:r>
          </a:p>
          <a:p>
            <a:pPr lvl="1" eaLnBrk="1" hangingPunct="1">
              <a:lnSpc>
                <a:spcPct val="80000"/>
              </a:lnSpc>
            </a:pPr>
            <a:r>
              <a:rPr lang="en-US" altLang="en-US" sz="1600"/>
              <a:t>Data cleansing</a:t>
            </a:r>
          </a:p>
          <a:p>
            <a:pPr eaLnBrk="1" hangingPunct="1">
              <a:lnSpc>
                <a:spcPct val="80000"/>
              </a:lnSpc>
            </a:pPr>
            <a:r>
              <a:rPr lang="en-US" altLang="en-US" sz="1800" b="1"/>
              <a:t>Modeling</a:t>
            </a:r>
          </a:p>
          <a:p>
            <a:pPr lvl="1" eaLnBrk="1" hangingPunct="1">
              <a:lnSpc>
                <a:spcPct val="80000"/>
              </a:lnSpc>
            </a:pPr>
            <a:r>
              <a:rPr lang="en-US" altLang="en-US" sz="1600"/>
              <a:t>Run the data analysis and data mining tools</a:t>
            </a:r>
            <a:endParaRPr lang="en-US" altLang="en-US" sz="1600" b="1"/>
          </a:p>
          <a:p>
            <a:pPr eaLnBrk="1" hangingPunct="1">
              <a:lnSpc>
                <a:spcPct val="80000"/>
              </a:lnSpc>
            </a:pPr>
            <a:r>
              <a:rPr lang="en-US" altLang="en-US" sz="1800" b="1"/>
              <a:t>Evaluation</a:t>
            </a:r>
          </a:p>
          <a:p>
            <a:pPr lvl="1" eaLnBrk="1" hangingPunct="1">
              <a:lnSpc>
                <a:spcPct val="80000"/>
              </a:lnSpc>
            </a:pPr>
            <a:r>
              <a:rPr lang="en-US" altLang="en-US" sz="1600"/>
              <a:t>Determine if results meet business objectives</a:t>
            </a:r>
          </a:p>
          <a:p>
            <a:pPr lvl="1" eaLnBrk="1" hangingPunct="1">
              <a:lnSpc>
                <a:spcPct val="80000"/>
              </a:lnSpc>
            </a:pPr>
            <a:r>
              <a:rPr lang="en-US" altLang="en-US" sz="1600"/>
              <a:t>Identify business issues that should have been addressed earlier</a:t>
            </a:r>
          </a:p>
          <a:p>
            <a:pPr eaLnBrk="1" hangingPunct="1">
              <a:lnSpc>
                <a:spcPct val="80000"/>
              </a:lnSpc>
            </a:pPr>
            <a:r>
              <a:rPr lang="en-US" altLang="en-US" sz="1800" b="1"/>
              <a:t>Deployment</a:t>
            </a:r>
          </a:p>
          <a:p>
            <a:pPr lvl="1" eaLnBrk="1" hangingPunct="1">
              <a:lnSpc>
                <a:spcPct val="80000"/>
              </a:lnSpc>
            </a:pPr>
            <a:r>
              <a:rPr lang="en-US" altLang="en-US" sz="1600"/>
              <a:t>Put the resulting models into practice</a:t>
            </a:r>
          </a:p>
          <a:p>
            <a:pPr lvl="1" eaLnBrk="1" hangingPunct="1">
              <a:lnSpc>
                <a:spcPct val="80000"/>
              </a:lnSpc>
            </a:pPr>
            <a:r>
              <a:rPr lang="en-US" altLang="en-US" sz="1600"/>
              <a:t>Set up for repeated/continuous mining of the data</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3C63-CB43-5245-8CA8-ADD880DFCAD1}"/>
              </a:ext>
            </a:extLst>
          </p:cNvPr>
          <p:cNvSpPr>
            <a:spLocks noGrp="1"/>
          </p:cNvSpPr>
          <p:nvPr>
            <p:ph type="title"/>
          </p:nvPr>
        </p:nvSpPr>
        <p:spPr/>
        <p:txBody>
          <a:bodyPr/>
          <a:lstStyle/>
          <a:p>
            <a:r>
              <a:rPr lang="en-US" dirty="0"/>
              <a:t>Text Analytics</a:t>
            </a:r>
          </a:p>
        </p:txBody>
      </p:sp>
      <p:sp>
        <p:nvSpPr>
          <p:cNvPr id="3" name="Content Placeholder 2">
            <a:extLst>
              <a:ext uri="{FF2B5EF4-FFF2-40B4-BE49-F238E27FC236}">
                <a16:creationId xmlns:a16="http://schemas.microsoft.com/office/drawing/2014/main" id="{F33A8D93-C4EF-E242-A69E-78266B2CF731}"/>
              </a:ext>
            </a:extLst>
          </p:cNvPr>
          <p:cNvSpPr>
            <a:spLocks noGrp="1"/>
          </p:cNvSpPr>
          <p:nvPr>
            <p:ph idx="1"/>
          </p:nvPr>
        </p:nvSpPr>
        <p:spPr/>
        <p:txBody>
          <a:bodyPr/>
          <a:lstStyle/>
          <a:p>
            <a:r>
              <a:rPr lang="en-US" dirty="0"/>
              <a:t>Data Mining applied to text … aka Text Mining, or …</a:t>
            </a:r>
          </a:p>
          <a:p>
            <a:r>
              <a:rPr lang="en-US" dirty="0"/>
              <a:t>Computational Linguistics / Natural Language Processing /    Speech and Language Processing / Corpus Linguistics </a:t>
            </a:r>
          </a:p>
          <a:p>
            <a:r>
              <a:rPr lang="en-US" dirty="0"/>
              <a:t> - CL/NLP: focus on theory, algorithms</a:t>
            </a:r>
          </a:p>
          <a:p>
            <a:r>
              <a:rPr lang="en-US" dirty="0"/>
              <a:t> - TA: CL/NLP as part of a toolkit to tackle practical problems,</a:t>
            </a:r>
          </a:p>
          <a:p>
            <a:r>
              <a:rPr lang="en-US" dirty="0"/>
              <a:t>and text data collection, understanding, annotation, wrangling</a:t>
            </a:r>
          </a:p>
          <a:p>
            <a:r>
              <a:rPr lang="en-US" dirty="0">
                <a:hlinkClick r:id="rId2"/>
              </a:rPr>
              <a:t>Https://en.wikipedia.org/wiki/Text_analytics</a:t>
            </a:r>
            <a:r>
              <a:rPr lang="en-US" dirty="0"/>
              <a:t>  </a:t>
            </a:r>
            <a:r>
              <a:rPr lang="en-US" dirty="0">
                <a:sym typeface="Wingdings" pitchFamily="2" charset="2"/>
              </a:rPr>
              <a:t></a:t>
            </a:r>
            <a:r>
              <a:rPr lang="en-US" dirty="0"/>
              <a:t> text mining</a:t>
            </a:r>
          </a:p>
          <a:p>
            <a:endParaRPr lang="en-US" dirty="0"/>
          </a:p>
          <a:p>
            <a:r>
              <a:rPr lang="en-US" dirty="0"/>
              <a:t>Text data (CORPUS) is mapped to number vectors for ML </a:t>
            </a:r>
          </a:p>
        </p:txBody>
      </p:sp>
    </p:spTree>
    <p:extLst>
      <p:ext uri="{BB962C8B-B14F-4D97-AF65-F5344CB8AC3E}">
        <p14:creationId xmlns:p14="http://schemas.microsoft.com/office/powerpoint/2010/main" val="138216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3399-8098-264F-B7C3-B405680DBAB1}"/>
              </a:ext>
            </a:extLst>
          </p:cNvPr>
          <p:cNvSpPr>
            <a:spLocks noGrp="1"/>
          </p:cNvSpPr>
          <p:nvPr>
            <p:ph type="title"/>
          </p:nvPr>
        </p:nvSpPr>
        <p:spPr/>
        <p:txBody>
          <a:bodyPr/>
          <a:lstStyle/>
          <a:p>
            <a:r>
              <a:rPr lang="en-US" dirty="0"/>
              <a:t>The Language Machine</a:t>
            </a:r>
          </a:p>
        </p:txBody>
      </p:sp>
      <p:sp>
        <p:nvSpPr>
          <p:cNvPr id="3" name="Content Placeholder 2">
            <a:extLst>
              <a:ext uri="{FF2B5EF4-FFF2-40B4-BE49-F238E27FC236}">
                <a16:creationId xmlns:a16="http://schemas.microsoft.com/office/drawing/2014/main" id="{42FC2E65-74EA-FA47-B7DC-6DD8DB16B886}"/>
              </a:ext>
            </a:extLst>
          </p:cNvPr>
          <p:cNvSpPr>
            <a:spLocks noGrp="1"/>
          </p:cNvSpPr>
          <p:nvPr>
            <p:ph idx="1"/>
          </p:nvPr>
        </p:nvSpPr>
        <p:spPr/>
        <p:txBody>
          <a:bodyPr/>
          <a:lstStyle/>
          <a:p>
            <a:r>
              <a:rPr lang="en-US" dirty="0"/>
              <a:t>“</a:t>
            </a:r>
            <a:r>
              <a:rPr lang="en-GB" dirty="0"/>
              <a:t>This book, commissioned by The British Council from Eric Atwell at the University of Leeds, explores some of the technological, social and educational implications of language machines in the years to come. … </a:t>
            </a:r>
          </a:p>
          <a:p>
            <a:r>
              <a:rPr lang="en-GB" dirty="0"/>
              <a:t>This book provides a survey of the current state of speech and language technology … highlighting the histories and academic disciplines contributing to their development; it examines the components and technologies; possible pitfalls; main developers; current and potential uses; predicted developments; and paints some likely scenarios for the future impact of the language machine.” </a:t>
            </a:r>
          </a:p>
          <a:p>
            <a:r>
              <a:rPr lang="en-GB" dirty="0"/>
              <a:t>20+ years old, but the concepts are still relevant …</a:t>
            </a:r>
          </a:p>
          <a:p>
            <a:r>
              <a:rPr lang="en-GB" dirty="0"/>
              <a:t> </a:t>
            </a:r>
          </a:p>
          <a:p>
            <a:endParaRPr lang="en-US" dirty="0"/>
          </a:p>
        </p:txBody>
      </p:sp>
    </p:spTree>
    <p:extLst>
      <p:ext uri="{BB962C8B-B14F-4D97-AF65-F5344CB8AC3E}">
        <p14:creationId xmlns:p14="http://schemas.microsoft.com/office/powerpoint/2010/main" val="1487714277"/>
      </p:ext>
    </p:extLst>
  </p:cSld>
  <p:clrMapOvr>
    <a:masterClrMapping/>
  </p:clrMapOvr>
</p:sld>
</file>

<file path=ppt/theme/theme1.xml><?xml version="1.0" encoding="utf-8"?>
<a:theme xmlns:a="http://schemas.openxmlformats.org/drawingml/2006/main" name="basic">
  <a:themeElements>
    <a:clrScheme name="basic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fontScheme name="bas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basic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Template>
  <TotalTime>5473</TotalTime>
  <Words>1443</Words>
  <Application>Microsoft Macintosh PowerPoint</Application>
  <PresentationFormat>On-screen Show (4:3)</PresentationFormat>
  <Paragraphs>151</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vt:lpstr>
      <vt:lpstr>basic</vt:lpstr>
      <vt:lpstr>PowerPoint Presentation</vt:lpstr>
      <vt:lpstr>Lecturer: Eric Atwell</vt:lpstr>
      <vt:lpstr>Module overview</vt:lpstr>
      <vt:lpstr>PowerPoint Presentation</vt:lpstr>
      <vt:lpstr>Assessments</vt:lpstr>
      <vt:lpstr>Data Mining / Machine Learning</vt:lpstr>
      <vt:lpstr>CRISP-DM:  6 Phases</vt:lpstr>
      <vt:lpstr>Text Analytics</vt:lpstr>
      <vt:lpstr>The Language Machine</vt:lpstr>
      <vt:lpstr>Linguistics: science of language</vt:lpstr>
      <vt:lpstr>Why develop text analytics?</vt:lpstr>
      <vt:lpstr>Challenges for text analytics</vt:lpstr>
      <vt:lpstr>UK and EU research in text analytics</vt:lpstr>
      <vt:lpstr>The BT Technology Calendar </vt:lpstr>
      <vt:lpstr>Examples of real applications</vt:lpstr>
      <vt:lpstr>Summary</vt:lpstr>
    </vt:vector>
  </TitlesOfParts>
  <Company>School of Computing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contrast colours will help audiences to read text from a distance</dc:title>
  <dc:creator>Administrator</dc:creator>
  <cp:lastModifiedBy>Eric Atwell</cp:lastModifiedBy>
  <cp:revision>34</cp:revision>
  <cp:lastPrinted>2019-01-28T11:33:28Z</cp:lastPrinted>
  <dcterms:created xsi:type="dcterms:W3CDTF">2007-07-19T09:21:37Z</dcterms:created>
  <dcterms:modified xsi:type="dcterms:W3CDTF">2022-01-24T08:47:15Z</dcterms:modified>
</cp:coreProperties>
</file>