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63"/>
  </p:notesMasterIdLst>
  <p:handoutMasterIdLst>
    <p:handoutMasterId r:id="rId64"/>
  </p:handoutMasterIdLst>
  <p:sldIdLst>
    <p:sldId id="452" r:id="rId2"/>
    <p:sldId id="511" r:id="rId3"/>
    <p:sldId id="405" r:id="rId4"/>
    <p:sldId id="406" r:id="rId5"/>
    <p:sldId id="442" r:id="rId6"/>
    <p:sldId id="444" r:id="rId7"/>
    <p:sldId id="408" r:id="rId8"/>
    <p:sldId id="409" r:id="rId9"/>
    <p:sldId id="411" r:id="rId10"/>
    <p:sldId id="412" r:id="rId11"/>
    <p:sldId id="413" r:id="rId12"/>
    <p:sldId id="415" r:id="rId13"/>
    <p:sldId id="451" r:id="rId14"/>
    <p:sldId id="501" r:id="rId15"/>
    <p:sldId id="463" r:id="rId16"/>
    <p:sldId id="464" r:id="rId17"/>
    <p:sldId id="465" r:id="rId18"/>
    <p:sldId id="470" r:id="rId19"/>
    <p:sldId id="467" r:id="rId20"/>
    <p:sldId id="468" r:id="rId21"/>
    <p:sldId id="469" r:id="rId22"/>
    <p:sldId id="502" r:id="rId23"/>
    <p:sldId id="416" r:id="rId24"/>
    <p:sldId id="419" r:id="rId25"/>
    <p:sldId id="420" r:id="rId26"/>
    <p:sldId id="421" r:id="rId27"/>
    <p:sldId id="473" r:id="rId28"/>
    <p:sldId id="474" r:id="rId29"/>
    <p:sldId id="475" r:id="rId30"/>
    <p:sldId id="476" r:id="rId31"/>
    <p:sldId id="471" r:id="rId32"/>
    <p:sldId id="472" r:id="rId33"/>
    <p:sldId id="458" r:id="rId34"/>
    <p:sldId id="483" r:id="rId35"/>
    <p:sldId id="459" r:id="rId36"/>
    <p:sldId id="460" r:id="rId37"/>
    <p:sldId id="461" r:id="rId38"/>
    <p:sldId id="503" r:id="rId39"/>
    <p:sldId id="477" r:id="rId40"/>
    <p:sldId id="478" r:id="rId41"/>
    <p:sldId id="479" r:id="rId42"/>
    <p:sldId id="487" r:id="rId43"/>
    <p:sldId id="480" r:id="rId44"/>
    <p:sldId id="485" r:id="rId45"/>
    <p:sldId id="486" r:id="rId46"/>
    <p:sldId id="481" r:id="rId47"/>
    <p:sldId id="484" r:id="rId48"/>
    <p:sldId id="504" r:id="rId49"/>
    <p:sldId id="505" r:id="rId50"/>
    <p:sldId id="496" r:id="rId51"/>
    <p:sldId id="499" r:id="rId52"/>
    <p:sldId id="429" r:id="rId53"/>
    <p:sldId id="430" r:id="rId54"/>
    <p:sldId id="431" r:id="rId55"/>
    <p:sldId id="432" r:id="rId56"/>
    <p:sldId id="433" r:id="rId57"/>
    <p:sldId id="509" r:id="rId58"/>
    <p:sldId id="435" r:id="rId59"/>
    <p:sldId id="500" r:id="rId60"/>
    <p:sldId id="510" r:id="rId61"/>
    <p:sldId id="512" r:id="rId6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autoAdjust="0"/>
    <p:restoredTop sz="86709" autoAdjust="0"/>
  </p:normalViewPr>
  <p:slideViewPr>
    <p:cSldViewPr>
      <p:cViewPr varScale="1">
        <p:scale>
          <a:sx n="125" d="100"/>
          <a:sy n="125" d="100"/>
        </p:scale>
        <p:origin x="792" y="168"/>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8.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10</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11</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433501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32</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39</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40</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52</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55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58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59</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0293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7</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8</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9</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1/17/22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1/17/22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1/17/22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1/17/22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1/17/22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1/17/22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1/17/22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stanford.edu/people/jurafsk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cs.colorado.edu/~mart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eb.stanford.edu/people/jurafsky/"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colorado.edu/~marti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web.stanford.edu/people/jurafsky/"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hyperlink" Target="http://www.cs.colorado.edu/~marti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352800" y="416558"/>
            <a:ext cx="5009393" cy="4593591"/>
          </a:xfrm>
        </p:spPr>
        <p:txBody>
          <a:bodyPr>
            <a:normAutofit lnSpcReduction="10000"/>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a:p>
            <a:pPr>
              <a:buNone/>
            </a:pPr>
            <a:r>
              <a:rPr lang="en-US" sz="3600" dirty="0">
                <a:solidFill>
                  <a:srgbClr val="A4001D"/>
                </a:solidFill>
                <a:ea typeface="ＭＳ Ｐゴシック" charset="0"/>
                <a:cs typeface="Calibri"/>
              </a:rPr>
              <a:t>More Regular Expressions: Substitutions and ELIZA</a:t>
            </a:r>
          </a:p>
          <a:p>
            <a:pPr>
              <a:buNone/>
            </a:pPr>
            <a:r>
              <a:rPr lang="en-US" sz="3600" dirty="0">
                <a:solidFill>
                  <a:srgbClr val="A4001D"/>
                </a:solidFill>
                <a:latin typeface="Calibri" charset="0"/>
              </a:rPr>
              <a:t>Words and Corpora</a:t>
            </a:r>
          </a:p>
          <a:p>
            <a:pPr>
              <a:buNone/>
            </a:pPr>
            <a:r>
              <a:rPr lang="en-US" sz="3600" dirty="0">
                <a:solidFill>
                  <a:srgbClr val="A4001D"/>
                </a:solidFill>
                <a:latin typeface="Calibri" charset="0"/>
              </a:rPr>
              <a:t>Word tokenization</a:t>
            </a:r>
          </a:p>
          <a:p>
            <a:pPr>
              <a:buNone/>
            </a:pPr>
            <a:r>
              <a:rPr lang="en-US" sz="3600" dirty="0">
                <a:solidFill>
                  <a:srgbClr val="A4001D"/>
                </a:solidFill>
                <a:latin typeface="Calibri" charset="0"/>
              </a:rPr>
              <a:t>Byte Pair Encoding</a:t>
            </a:r>
          </a:p>
          <a:p>
            <a:pPr>
              <a:buNone/>
            </a:pPr>
            <a:r>
              <a:rPr lang="en-US" sz="3600" dirty="0">
                <a:solidFill>
                  <a:srgbClr val="A4001D"/>
                </a:solidFill>
                <a:latin typeface="Calibri" charset="0"/>
              </a:rPr>
              <a:t>Word Normalization and other issues</a:t>
            </a:r>
          </a:p>
          <a:p>
            <a:pPr>
              <a:buNone/>
            </a:pPr>
            <a:endParaRPr lang="en-US" sz="3600" dirty="0">
              <a:latin typeface="Lucida Sans" charset="0"/>
              <a:ea typeface="ＭＳ Ｐゴシック" charset="0"/>
              <a:cs typeface="ＭＳ Ｐゴシック" charset="0"/>
            </a:endParaRPr>
          </a:p>
          <a:p>
            <a:pPr>
              <a:buNone/>
            </a:pPr>
            <a:endParaRPr lang="en-US" sz="3600" dirty="0">
              <a:solidFill>
                <a:srgbClr val="A4001D"/>
              </a:solidFill>
              <a:latin typeface="Calibri" charset="0"/>
            </a:endParaRPr>
          </a:p>
          <a:p>
            <a:pPr>
              <a:buNone/>
            </a:pPr>
            <a:endParaRPr lang="en-US" sz="3600" dirty="0">
              <a:solidFill>
                <a:srgbClr val="A4001D"/>
              </a:solidFill>
              <a:latin typeface="Calibri" charset="0"/>
            </a:endParaRPr>
          </a:p>
          <a:p>
            <a:pPr>
              <a:buNone/>
            </a:pPr>
            <a:endParaRPr lang="en-US" sz="3600" dirty="0">
              <a:solidFill>
                <a:srgbClr val="A4001D"/>
              </a:solidFill>
              <a:ea typeface="ＭＳ Ｐゴシック" charset="0"/>
              <a:cs typeface="Calibri"/>
            </a:endParaRPr>
          </a:p>
          <a:p>
            <a:pPr eaLnBrk="1" hangingPunct="1">
              <a:buFont typeface="Times" charset="0"/>
              <a:buNone/>
            </a:pPr>
            <a:endParaRPr lang="en-US" sz="3600" dirty="0">
              <a:solidFill>
                <a:srgbClr val="A4001D"/>
              </a:solidFill>
              <a:latin typeface="Calibri"/>
              <a:ea typeface="ＭＳ Ｐゴシック" charset="0"/>
              <a:cs typeface="Calibri"/>
            </a:endParaRP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pPr fontAlgn="base"/>
            <a:r>
              <a:rPr lang="en-US" dirty="0"/>
              <a:t>from Textbook: </a:t>
            </a:r>
          </a:p>
          <a:p>
            <a:pPr fontAlgn="base"/>
            <a:r>
              <a:rPr lang="en-GB" u="sng" dirty="0">
                <a:hlinkClick r:id="rId3"/>
              </a:rPr>
              <a:t>Dan Jurafsky</a:t>
            </a:r>
            <a:r>
              <a:rPr lang="en-GB" dirty="0"/>
              <a:t> and </a:t>
            </a:r>
            <a:r>
              <a:rPr lang="en-GB" u="sng" dirty="0">
                <a:hlinkClick r:id="rId4"/>
              </a:rPr>
              <a:t>James Martin</a:t>
            </a:r>
            <a:r>
              <a:rPr lang="en-US" dirty="0"/>
              <a:t> 2022.</a:t>
            </a:r>
          </a:p>
          <a:p>
            <a:pPr fontAlgn="base"/>
            <a:r>
              <a:rPr lang="en-US" dirty="0"/>
              <a:t> </a:t>
            </a:r>
            <a:r>
              <a:rPr lang="en-GB" b="1" dirty="0"/>
              <a:t>Speech and Language Processing</a:t>
            </a:r>
          </a:p>
          <a:p>
            <a:pPr fontAlgn="base"/>
            <a:r>
              <a:rPr lang="en-GB" b="1" dirty="0"/>
              <a:t> </a:t>
            </a:r>
            <a:r>
              <a:rPr lang="en-GB" dirty="0"/>
              <a:t>(3rd ed.), Pearson</a:t>
            </a:r>
            <a:endParaRPr lang="en-US" dirty="0"/>
          </a:p>
        </p:txBody>
      </p:sp>
    </p:spTree>
    <p:extLst>
      <p:ext uri="{BB962C8B-B14F-4D97-AF65-F5344CB8AC3E}">
        <p14:creationId xmlns:p14="http://schemas.microsoft.com/office/powerpoint/2010/main" val="38284867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12</a:t>
            </a:fld>
            <a:endParaRPr lang="en-US"/>
          </a:p>
        </p:txBody>
      </p:sp>
    </p:spTree>
    <p:extLst>
      <p:ext uri="{BB962C8B-B14F-4D97-AF65-F5344CB8AC3E}">
        <p14:creationId xmlns:p14="http://schemas.microsoft.com/office/powerpoint/2010/main" val="281682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pPr fontAlgn="base"/>
            <a:r>
              <a:rPr lang="en-US" dirty="0"/>
              <a:t>from Textbook: </a:t>
            </a:r>
          </a:p>
          <a:p>
            <a:pPr fontAlgn="base"/>
            <a:r>
              <a:rPr lang="en-GB" u="sng" dirty="0">
                <a:hlinkClick r:id="rId3"/>
              </a:rPr>
              <a:t>Dan Jurafsky</a:t>
            </a:r>
            <a:r>
              <a:rPr lang="en-GB" dirty="0"/>
              <a:t> and </a:t>
            </a:r>
            <a:r>
              <a:rPr lang="en-GB" u="sng" dirty="0">
                <a:hlinkClick r:id="rId4"/>
              </a:rPr>
              <a:t>James Martin</a:t>
            </a:r>
            <a:r>
              <a:rPr lang="en-US" dirty="0"/>
              <a:t> 2022.</a:t>
            </a:r>
          </a:p>
          <a:p>
            <a:pPr fontAlgn="base"/>
            <a:r>
              <a:rPr lang="en-US" dirty="0"/>
              <a:t> </a:t>
            </a:r>
            <a:r>
              <a:rPr lang="en-GB" b="1" dirty="0"/>
              <a:t>Speech and Language Processing</a:t>
            </a:r>
          </a:p>
          <a:p>
            <a:pPr fontAlgn="base"/>
            <a:r>
              <a:rPr lang="en-GB" b="1" dirty="0"/>
              <a:t> </a:t>
            </a:r>
            <a:r>
              <a:rPr lang="en-GB" dirty="0"/>
              <a:t>(3rd ed.), Pearson</a:t>
            </a:r>
            <a:endParaRPr lang="en-US" dirty="0"/>
          </a:p>
        </p:txBody>
      </p:sp>
    </p:spTree>
    <p:extLst>
      <p:ext uri="{BB962C8B-B14F-4D97-AF65-F5344CB8AC3E}">
        <p14:creationId xmlns:p14="http://schemas.microsoft.com/office/powerpoint/2010/main" val="2880307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053686816"/>
              </p:ext>
            </p:extLst>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LOB / Brown corpus</a:t>
                      </a:r>
                    </a:p>
                  </a:txBody>
                  <a:tcPr/>
                </a:tc>
                <a:tc>
                  <a:txBody>
                    <a:bodyPr/>
                    <a:lstStyle/>
                    <a:p>
                      <a:r>
                        <a:rPr lang="en-US" sz="2000" dirty="0"/>
                        <a:t>1 million</a:t>
                      </a:r>
                    </a:p>
                  </a:txBody>
                  <a:tcPr/>
                </a:tc>
                <a:tc>
                  <a:txBody>
                    <a:bodyPr/>
                    <a:lstStyle/>
                    <a:p>
                      <a:r>
                        <a:rPr lang="en-US" sz="2000" dirty="0"/>
                        <a:t>50 thousand</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 - metadata</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1728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Latin (e.g. English), Arabic, Cyrillic, Greek, etc., based writing systems </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 (or Mac-OS)</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352800" y="416558"/>
            <a:ext cx="5009393" cy="4593591"/>
          </a:xfrm>
        </p:spPr>
        <p:txBody>
          <a:bodyPr>
            <a:normAutofit lnSpcReduction="10000"/>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a:p>
            <a:pPr>
              <a:buNone/>
            </a:pPr>
            <a:r>
              <a:rPr lang="en-US" sz="3600" dirty="0">
                <a:solidFill>
                  <a:srgbClr val="A4001D"/>
                </a:solidFill>
                <a:ea typeface="ＭＳ Ｐゴシック" charset="0"/>
                <a:cs typeface="Calibri"/>
              </a:rPr>
              <a:t>More Regular Expressions: Substitutions and ELIZA</a:t>
            </a:r>
          </a:p>
          <a:p>
            <a:pPr>
              <a:buNone/>
            </a:pPr>
            <a:r>
              <a:rPr lang="en-US" sz="3600" dirty="0">
                <a:solidFill>
                  <a:srgbClr val="A4001D"/>
                </a:solidFill>
                <a:latin typeface="Calibri" charset="0"/>
              </a:rPr>
              <a:t>Words and Corpora</a:t>
            </a:r>
          </a:p>
          <a:p>
            <a:pPr>
              <a:buNone/>
            </a:pPr>
            <a:r>
              <a:rPr lang="en-US" sz="3600" dirty="0">
                <a:solidFill>
                  <a:srgbClr val="A4001D"/>
                </a:solidFill>
                <a:latin typeface="Calibri" charset="0"/>
              </a:rPr>
              <a:t>Word tokenization</a:t>
            </a:r>
          </a:p>
          <a:p>
            <a:pPr>
              <a:buNone/>
            </a:pPr>
            <a:r>
              <a:rPr lang="en-US" sz="3600" dirty="0">
                <a:solidFill>
                  <a:srgbClr val="A4001D"/>
                </a:solidFill>
                <a:latin typeface="Calibri" charset="0"/>
              </a:rPr>
              <a:t>Byte Pair Encoding</a:t>
            </a:r>
          </a:p>
          <a:p>
            <a:pPr>
              <a:buNone/>
            </a:pPr>
            <a:r>
              <a:rPr lang="en-US" sz="3600" dirty="0">
                <a:solidFill>
                  <a:srgbClr val="A4001D"/>
                </a:solidFill>
                <a:latin typeface="Calibri" charset="0"/>
              </a:rPr>
              <a:t>Word Normalization and other issues</a:t>
            </a:r>
          </a:p>
          <a:p>
            <a:pPr>
              <a:buNone/>
            </a:pPr>
            <a:endParaRPr lang="en-US" sz="3600" dirty="0">
              <a:latin typeface="Lucida Sans" charset="0"/>
              <a:ea typeface="ＭＳ Ｐゴシック" charset="0"/>
              <a:cs typeface="ＭＳ Ｐゴシック" charset="0"/>
            </a:endParaRPr>
          </a:p>
          <a:p>
            <a:pPr>
              <a:buNone/>
            </a:pPr>
            <a:endParaRPr lang="en-US" sz="3600" dirty="0">
              <a:solidFill>
                <a:srgbClr val="A4001D"/>
              </a:solidFill>
              <a:latin typeface="Calibri" charset="0"/>
            </a:endParaRPr>
          </a:p>
          <a:p>
            <a:pPr>
              <a:buNone/>
            </a:pPr>
            <a:endParaRPr lang="en-US" sz="3600" dirty="0">
              <a:solidFill>
                <a:srgbClr val="A4001D"/>
              </a:solidFill>
              <a:latin typeface="Calibri" charset="0"/>
            </a:endParaRPr>
          </a:p>
          <a:p>
            <a:pPr>
              <a:buNone/>
            </a:pPr>
            <a:endParaRPr lang="en-US" sz="3600" dirty="0">
              <a:solidFill>
                <a:srgbClr val="A4001D"/>
              </a:solidFill>
              <a:ea typeface="ＭＳ Ｐゴシック" charset="0"/>
              <a:cs typeface="Calibri"/>
            </a:endParaRPr>
          </a:p>
          <a:p>
            <a:pPr eaLnBrk="1" hangingPunct="1">
              <a:buFont typeface="Times" charset="0"/>
              <a:buNone/>
            </a:pPr>
            <a:endParaRPr lang="en-US" sz="3600" dirty="0">
              <a:solidFill>
                <a:srgbClr val="A4001D"/>
              </a:solidFill>
              <a:latin typeface="Calibri"/>
              <a:ea typeface="ＭＳ Ｐゴシック" charset="0"/>
              <a:cs typeface="Calibri"/>
            </a:endParaRP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pPr fontAlgn="base"/>
            <a:r>
              <a:rPr lang="en-US" dirty="0"/>
              <a:t>from Textbook: </a:t>
            </a:r>
          </a:p>
          <a:p>
            <a:pPr fontAlgn="base"/>
            <a:r>
              <a:rPr lang="en-GB" u="sng" dirty="0">
                <a:hlinkClick r:id="rId3"/>
              </a:rPr>
              <a:t>Dan Jurafsky</a:t>
            </a:r>
            <a:r>
              <a:rPr lang="en-GB" dirty="0"/>
              <a:t> and </a:t>
            </a:r>
            <a:r>
              <a:rPr lang="en-GB" u="sng" dirty="0">
                <a:hlinkClick r:id="rId4"/>
              </a:rPr>
              <a:t>James Martin</a:t>
            </a:r>
            <a:r>
              <a:rPr lang="en-US" dirty="0"/>
              <a:t> 2022.</a:t>
            </a:r>
          </a:p>
          <a:p>
            <a:pPr fontAlgn="base"/>
            <a:r>
              <a:rPr lang="en-US" dirty="0"/>
              <a:t> </a:t>
            </a:r>
            <a:r>
              <a:rPr lang="en-GB" b="1" dirty="0"/>
              <a:t>Speech and Language Processing</a:t>
            </a:r>
          </a:p>
          <a:p>
            <a:pPr fontAlgn="base"/>
            <a:r>
              <a:rPr lang="en-GB" b="1" dirty="0"/>
              <a:t> </a:t>
            </a:r>
            <a:r>
              <a:rPr lang="en-GB" dirty="0"/>
              <a:t>(3rd ed.), Pearson</a:t>
            </a:r>
            <a:endParaRPr lang="en-US" dirty="0"/>
          </a:p>
        </p:txBody>
      </p:sp>
    </p:spTree>
    <p:extLst>
      <p:ext uri="{BB962C8B-B14F-4D97-AF65-F5344CB8AC3E}">
        <p14:creationId xmlns:p14="http://schemas.microsoft.com/office/powerpoint/2010/main" val="7762053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10823</TotalTime>
  <Words>4874</Words>
  <Application>Microsoft Macintosh PowerPoint</Application>
  <PresentationFormat>On-screen Show (16:9)</PresentationFormat>
  <Paragraphs>602</Paragraphs>
  <Slides>61</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Microsoft JhengHei</vt:lpstr>
      <vt:lpstr>Arial</vt:lpstr>
      <vt:lpstr>Calibri</vt:lpstr>
      <vt:lpstr>Calibri (Headings)</vt:lpstr>
      <vt:lpstr>Calibri Light</vt:lpstr>
      <vt:lpstr>Courier</vt:lpstr>
      <vt:lpstr>Courier New</vt:lpstr>
      <vt:lpstr>Lucida Sans</vt:lpstr>
      <vt:lpstr>Tahoma</vt:lpstr>
      <vt:lpstr>Times</vt:lpstr>
      <vt:lpstr>Wingdings</vt:lpstr>
      <vt:lpstr>Retrospect</vt:lpstr>
      <vt:lpstr>Basic Text Processing</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Lookahead assertions</vt:lpstr>
      <vt:lpstr>Simple Application: ELIZA</vt:lpstr>
      <vt:lpstr>Simple Application: ELIZA</vt:lpstr>
      <vt:lpstr>How ELIZA works</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 - metadata</vt:lpstr>
      <vt:lpstr>Basic Text Processing</vt:lpstr>
      <vt:lpstr>Basic Text Processing</vt:lpstr>
      <vt:lpstr>Text Normalization</vt:lpstr>
      <vt:lpstr>Space-based tokenization</vt:lpstr>
      <vt:lpstr>Simple Tokenization in UNIX (or Mac-OS)</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Eric Atwell</cp:lastModifiedBy>
  <cp:revision>171</cp:revision>
  <cp:lastPrinted>2011-11-15T22:45:48Z</cp:lastPrinted>
  <dcterms:created xsi:type="dcterms:W3CDTF">2010-04-19T15:31:24Z</dcterms:created>
  <dcterms:modified xsi:type="dcterms:W3CDTF">2022-01-17T11:39:29Z</dcterms:modified>
  <cp:category/>
</cp:coreProperties>
</file>