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8" r:id="rId3"/>
    <p:sldId id="299" r:id="rId4"/>
    <p:sldId id="304" r:id="rId5"/>
    <p:sldId id="305" r:id="rId6"/>
    <p:sldId id="300" r:id="rId7"/>
    <p:sldId id="301" r:id="rId8"/>
    <p:sldId id="302" r:id="rId9"/>
    <p:sldId id="303" r:id="rId10"/>
    <p:sldId id="306" r:id="rId11"/>
    <p:sldId id="307" r:id="rId12"/>
    <p:sldId id="309" r:id="rId13"/>
    <p:sldId id="308" r:id="rId14"/>
    <p:sldId id="297" r:id="rId15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9D5"/>
    <a:srgbClr val="B0001A"/>
    <a:srgbClr val="003626"/>
    <a:srgbClr val="004832"/>
    <a:srgbClr val="004731"/>
    <a:srgbClr val="0A3023"/>
    <a:srgbClr val="00286B"/>
    <a:srgbClr val="00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620" autoAdjust="0"/>
  </p:normalViewPr>
  <p:slideViewPr>
    <p:cSldViewPr snapToObjects="1">
      <p:cViewPr varScale="1">
        <p:scale>
          <a:sx n="103" d="100"/>
          <a:sy n="103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622DD3D-B66B-4683-B34A-BB06112853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1DD49B35-3F28-499E-97B3-72E4E95AD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C661-04A0-4D7F-BF12-E583ADC36530}" type="slidenum">
              <a:rPr lang="en-GB" altLang="en-US" sz="1200" smtClean="0"/>
              <a:pPr/>
              <a:t>1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76200" y="76200"/>
            <a:ext cx="8991600" cy="6705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11" descr="LeedsUni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>
                <a:solidFill>
                  <a:schemeClr val="bg1"/>
                </a:solidFill>
              </a:rPr>
              <a:t>School of something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1400">
                <a:solidFill>
                  <a:schemeClr val="bg1"/>
                </a:solidFill>
              </a:rPr>
              <a:t>FACULTY OF OTHER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0" y="2565400"/>
            <a:ext cx="7772400" cy="549275"/>
          </a:xfrm>
        </p:spPr>
        <p:txBody>
          <a:bodyPr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352425" y="3990975"/>
            <a:ext cx="5394325" cy="51911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9278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4CE1-18F0-441C-8323-39F83D69BE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51011-A9D9-41FA-A78E-D56F992EE0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422275"/>
            <a:ext cx="2106612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22275"/>
            <a:ext cx="6170613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CAB6-C3F7-41D0-B865-C7630AB14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65288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6363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5556-A29F-478B-B1A5-0A1F4A2F7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EBB-27E3-4B4D-924C-E77A743591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898D-2C1E-4072-BFA6-07CC5D9DB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65288"/>
            <a:ext cx="413861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20BD1-57DE-4F31-AF52-F2455A53E2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A40-F5E4-470C-ACBA-6E21960049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BE27-C5F0-4F52-9248-C6A2F7600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953D-66F3-41E6-A3D9-C1BC48EEAE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87DD-C631-4BD0-98D8-B0DF7F162B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0651-08FD-4754-8807-1AA6C90D1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76200" y="76200"/>
            <a:ext cx="8991600" cy="1258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1027" name="Picture 11" descr="LeedsUni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665288"/>
            <a:ext cx="84296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ltGray">
          <a:xfrm>
            <a:off x="355600" y="422275"/>
            <a:ext cx="487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948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6ECE3083-EEF5-4380-AC16-5A0127F0E2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white">
          <a:xfrm>
            <a:off x="201613" y="1600200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2pPr>
      <a:lvl3pPr marL="542925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3pPr>
      <a:lvl4pPr marL="809625" indent="-265113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4pPr>
      <a:lvl5pPr marL="1081088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5pPr>
      <a:lvl6pPr marL="15382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6pPr>
      <a:lvl7pPr marL="19954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7pPr>
      <a:lvl8pPr marL="24526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8pPr>
      <a:lvl9pPr marL="29098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internet.html" TargetMode="External"/><Relationship Id="rId2" Type="http://schemas.openxmlformats.org/officeDocument/2006/relationships/hyperlink" Target="http://www.sketchengine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leeds.ac.uk/it?id=kb_article&amp;sysparm_article=KB0014410" TargetMode="External"/><Relationship Id="rId4" Type="http://schemas.openxmlformats.org/officeDocument/2006/relationships/hyperlink" Target="http://www.sigwac.org.u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5900" y="1580580"/>
            <a:ext cx="8712200" cy="5003800"/>
          </a:xfrm>
        </p:spPr>
        <p:txBody>
          <a:bodyPr/>
          <a:lstStyle/>
          <a:p>
            <a:r>
              <a:rPr lang="en-GB" dirty="0"/>
              <a:t>In this video you will be introduced to 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SketchEngine</a:t>
            </a:r>
            <a:r>
              <a:rPr lang="en-GB" dirty="0"/>
              <a:t> web tool for corpus linguistics 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WebBootCat</a:t>
            </a:r>
            <a:r>
              <a:rPr lang="en-GB" dirty="0"/>
              <a:t> tool in </a:t>
            </a:r>
            <a:r>
              <a:rPr lang="en-GB" dirty="0" err="1"/>
              <a:t>SkE</a:t>
            </a:r>
            <a:r>
              <a:rPr lang="en-GB" dirty="0"/>
              <a:t> to collect a corpus from the Web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use </a:t>
            </a:r>
            <a:r>
              <a:rPr lang="en-GB" dirty="0" err="1"/>
              <a:t>SkE</a:t>
            </a:r>
            <a:r>
              <a:rPr lang="en-GB" dirty="0"/>
              <a:t> to collect and analyse text data from the Web</a:t>
            </a:r>
          </a:p>
          <a:p>
            <a:pPr marL="342900" indent="-342900">
              <a:buFontTx/>
              <a:buChar char="-"/>
            </a:pPr>
            <a:r>
              <a:rPr lang="en-GB" dirty="0"/>
              <a:t>Leeds Internet Corpora with seed-words for a large corpus</a:t>
            </a:r>
          </a:p>
          <a:p>
            <a:pPr marL="342900" indent="-342900">
              <a:buFontTx/>
              <a:buChar char="-"/>
            </a:pPr>
            <a:r>
              <a:rPr lang="en-GB" dirty="0"/>
              <a:t>ACL SIGWAC:  Association for Computational Linguistics Special Interest Group on Web as Corpus. </a:t>
            </a:r>
          </a:p>
          <a:p>
            <a:pPr lvl="0"/>
            <a:r>
              <a:rPr lang="en-GB" dirty="0"/>
              <a:t>Texts you should read for part 1.3: 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Kilgarriff</a:t>
            </a:r>
            <a:r>
              <a:rPr lang="en-GB" dirty="0"/>
              <a:t> et al. 2014. The </a:t>
            </a:r>
            <a:r>
              <a:rPr lang="en-GB" dirty="0" err="1"/>
              <a:t>SketchEngine</a:t>
            </a:r>
            <a:r>
              <a:rPr lang="en-GB" dirty="0"/>
              <a:t> ten years on. </a:t>
            </a:r>
          </a:p>
          <a:p>
            <a:pPr lvl="1"/>
            <a:r>
              <a:rPr lang="en-GB" altLang="en-US" dirty="0"/>
              <a:t>Websites – see Minerva learning resources</a:t>
            </a:r>
          </a:p>
          <a:p>
            <a:pPr eaLnBrk="1" hangingPunct="1"/>
            <a:endParaRPr lang="en-GB" altLang="en-US" dirty="0"/>
          </a:p>
        </p:txBody>
      </p:sp>
      <p:grpSp>
        <p:nvGrpSpPr>
          <p:cNvPr id="5123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5126" name="Picture 19" descr="LeedsUniWhi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 Box 22"/>
          <p:cNvSpPr txBox="1">
            <a:spLocks noChangeArrowheads="1"/>
          </p:cNvSpPr>
          <p:nvPr/>
        </p:nvSpPr>
        <p:spPr bwMode="ltGray">
          <a:xfrm>
            <a:off x="355600" y="396081"/>
            <a:ext cx="6156325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</a:rPr>
              <a:t>Introduction to </a:t>
            </a:r>
            <a:r>
              <a:rPr lang="en-GB" altLang="en-US" sz="2800" dirty="0" err="1">
                <a:solidFill>
                  <a:schemeClr val="bg1"/>
                </a:solidFill>
              </a:rPr>
              <a:t>SketchEngine</a:t>
            </a:r>
            <a:r>
              <a:rPr lang="en-GB" alt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GB" altLang="en-US" sz="2800" dirty="0">
                <a:solidFill>
                  <a:schemeClr val="bg1"/>
                </a:solidFill>
              </a:rPr>
              <a:t>and Web as Corpus research </a:t>
            </a:r>
            <a:endParaRPr lang="en-GB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DF4AFE7D-EC8B-4104-8701-4F5DD8CD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296520" cy="738188"/>
          </a:xfrm>
        </p:spPr>
        <p:txBody>
          <a:bodyPr/>
          <a:lstStyle/>
          <a:p>
            <a:r>
              <a:rPr lang="en-US" dirty="0"/>
              <a:t>Terminology – key words and multi-word terms in a specialism</a:t>
            </a:r>
          </a:p>
        </p:txBody>
      </p:sp>
      <p:pic>
        <p:nvPicPr>
          <p:cNvPr id="38913" name="Picture 1" descr="page22image668771984">
            <a:extLst>
              <a:ext uri="{FF2B5EF4-FFF2-40B4-BE49-F238E27FC236}">
                <a16:creationId xmlns:a16="http://schemas.microsoft.com/office/drawing/2014/main" id="{41064556-AD96-0D4B-A5C4-EA8B71B58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445" y="1665288"/>
            <a:ext cx="4521104" cy="50040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4472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C41A-DBE6-134A-92B6-E680872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6016600" cy="738188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SketchEngine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779E-8937-5D4B-B3AE-6E266C85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lists – frequency lists filtered with user criteria</a:t>
            </a:r>
          </a:p>
          <a:p>
            <a:r>
              <a:rPr lang="en-US" dirty="0"/>
              <a:t>n-grams – frequency lists of multi-word expressions</a:t>
            </a:r>
          </a:p>
          <a:p>
            <a:r>
              <a:rPr lang="en-US" dirty="0"/>
              <a:t>Collocations – word co-occurrence analysis </a:t>
            </a:r>
          </a:p>
          <a:p>
            <a:r>
              <a:rPr lang="en-US" dirty="0"/>
              <a:t>Word sketch difference – compares two words by collocations</a:t>
            </a:r>
          </a:p>
          <a:p>
            <a:r>
              <a:rPr lang="en-US" dirty="0"/>
              <a:t>Diachronic analysis (Trends) – word usage change over time</a:t>
            </a:r>
          </a:p>
          <a:p>
            <a:r>
              <a:rPr lang="en-US" dirty="0"/>
              <a:t>Part-of-Speech tagging and lemmatization, in many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5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50F3-632A-A344-9012-E4D554AA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 Corpus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8184-8637-FA46-86BD-E623BD4A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Use </a:t>
            </a:r>
            <a:r>
              <a:rPr lang="en-GB" dirty="0" err="1"/>
              <a:t>SkE</a:t>
            </a:r>
            <a:r>
              <a:rPr lang="en-GB" dirty="0"/>
              <a:t> to collect and analyse text data from the Web</a:t>
            </a:r>
          </a:p>
          <a:p>
            <a:pPr marL="342900" indent="-342900">
              <a:buFontTx/>
              <a:buChar char="-"/>
            </a:pPr>
            <a:r>
              <a:rPr lang="en-GB" dirty="0"/>
              <a:t>Leeds Internet Corpora with seed-words for a large corpus</a:t>
            </a:r>
          </a:p>
          <a:p>
            <a:pPr marL="342900" indent="-342900">
              <a:buFontTx/>
              <a:buChar char="-"/>
            </a:pPr>
            <a:r>
              <a:rPr lang="en-GB" dirty="0"/>
              <a:t>ACL SIGWAC:  Association for Computational Linguistics Special Interest Group on Web as Corpus.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3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5808-CFCE-BC46-9389-19670A4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them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2062-8379-D44A-8936-3001695C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SketchEngine</a:t>
            </a:r>
            <a:r>
              <a:rPr lang="en-GB" sz="2400" dirty="0"/>
              <a:t>  </a:t>
            </a:r>
            <a:r>
              <a:rPr lang="en-GB" sz="2400" u="sng" dirty="0">
                <a:hlinkClick r:id="rId2"/>
              </a:rPr>
              <a:t>www.sketchengine.eu</a:t>
            </a:r>
            <a:endParaRPr lang="en-GB" sz="2400" dirty="0"/>
          </a:p>
          <a:p>
            <a:pPr lvl="1"/>
            <a:r>
              <a:rPr lang="en-GB" sz="2400" dirty="0"/>
              <a:t>Leeds Internet Corpora  </a:t>
            </a:r>
            <a:r>
              <a:rPr lang="en-GB" sz="2400" u="sng" dirty="0">
                <a:hlinkClick r:id="rId3"/>
              </a:rPr>
              <a:t>corpus.leeds.ac.uk/internet.html</a:t>
            </a:r>
            <a:endParaRPr lang="en-GB" sz="2400" dirty="0"/>
          </a:p>
          <a:p>
            <a:pPr lvl="1"/>
            <a:r>
              <a:rPr lang="en-GB" sz="2400" dirty="0"/>
              <a:t>ACL SIGWAC  </a:t>
            </a:r>
            <a:r>
              <a:rPr lang="en-GB" sz="2400" u="sng" dirty="0">
                <a:hlinkClick r:id="rId4"/>
              </a:rPr>
              <a:t>www.sigwac.org.uk</a:t>
            </a:r>
            <a:r>
              <a:rPr lang="en-GB" sz="2400" dirty="0"/>
              <a:t>  </a:t>
            </a:r>
          </a:p>
          <a:p>
            <a:pPr lvl="1"/>
            <a:endParaRPr lang="en-GB" sz="2400" dirty="0"/>
          </a:p>
          <a:p>
            <a:pPr marL="1588" lvl="1" indent="0">
              <a:buNone/>
            </a:pPr>
            <a:r>
              <a:rPr lang="en-GB" sz="2400" dirty="0" err="1"/>
              <a:t>SketchEngine</a:t>
            </a:r>
            <a:r>
              <a:rPr lang="en-GB" sz="2400" dirty="0"/>
              <a:t> licence is for on-campus use, or via VPN</a:t>
            </a:r>
          </a:p>
          <a:p>
            <a:pPr marL="1588" lvl="1" indent="0">
              <a:buNone/>
            </a:pPr>
            <a:r>
              <a:rPr lang="en-GB" sz="2400" dirty="0"/>
              <a:t> </a:t>
            </a:r>
            <a:r>
              <a:rPr lang="en-GB" sz="2400" dirty="0" err="1"/>
              <a:t>it.leeds.ac.uk</a:t>
            </a:r>
            <a:r>
              <a:rPr lang="en-GB" sz="2400" dirty="0"/>
              <a:t>  How to connect to the University VPN: </a:t>
            </a:r>
          </a:p>
          <a:p>
            <a:pPr marL="1588" lvl="1" indent="0">
              <a:buNone/>
            </a:pPr>
            <a:r>
              <a:rPr lang="en-GB" sz="2400" dirty="0">
                <a:hlinkClick r:id="rId5"/>
              </a:rPr>
              <a:t>it.leeds.ac.uk/it?id=kb_article&amp;sysparm_article=KB0014410</a:t>
            </a:r>
            <a:r>
              <a:rPr lang="en-GB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B08B-EC7C-604A-8661-E4D11B2A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97EB-98E5-5842-8576-B960D53B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video you were introduced to 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SketchEngine</a:t>
            </a:r>
            <a:r>
              <a:rPr lang="en-GB" dirty="0"/>
              <a:t> web tool for corpus linguistics 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WebBootCat</a:t>
            </a:r>
            <a:r>
              <a:rPr lang="en-GB" dirty="0"/>
              <a:t> tool in </a:t>
            </a:r>
            <a:r>
              <a:rPr lang="en-GB" dirty="0" err="1"/>
              <a:t>SkE</a:t>
            </a:r>
            <a:r>
              <a:rPr lang="en-GB" dirty="0"/>
              <a:t> to collect a corpus from the Web</a:t>
            </a:r>
          </a:p>
          <a:p>
            <a:pPr marL="342900" indent="-342900">
              <a:buFontTx/>
              <a:buChar char="-"/>
            </a:pPr>
            <a:r>
              <a:rPr lang="en-GB" dirty="0"/>
              <a:t>Leeds Internet Corpora with seed-words for a large corpus</a:t>
            </a:r>
          </a:p>
          <a:p>
            <a:pPr marL="342900" indent="-342900">
              <a:buFontTx/>
              <a:buChar char="-"/>
            </a:pPr>
            <a:r>
              <a:rPr lang="en-GB" dirty="0"/>
              <a:t>ACL SIGWAC:  Association for Computational Linguistics Special Interest Group on Web as Corpus. </a:t>
            </a:r>
          </a:p>
          <a:p>
            <a:pPr lvl="0"/>
            <a:r>
              <a:rPr lang="en-GB" dirty="0"/>
              <a:t>Texts you should read for part 1.3: 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Kilgarriff</a:t>
            </a:r>
            <a:r>
              <a:rPr lang="en-GB" dirty="0"/>
              <a:t> et al. 2014. The </a:t>
            </a:r>
            <a:r>
              <a:rPr lang="en-GB" dirty="0" err="1"/>
              <a:t>SketchEngine</a:t>
            </a:r>
            <a:r>
              <a:rPr lang="en-GB" dirty="0"/>
              <a:t> ten years on. </a:t>
            </a:r>
          </a:p>
          <a:p>
            <a:pPr lvl="1"/>
            <a:r>
              <a:rPr lang="en-GB" altLang="en-US" dirty="0"/>
              <a:t>Websites – see Minerva learning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395A-251D-904D-8B5B-391F87D9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SketchEngine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5EB2-BBB2-5F4E-A892-5354EA3E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91" y="1548020"/>
            <a:ext cx="8608888" cy="4349750"/>
          </a:xfrm>
        </p:spPr>
        <p:txBody>
          <a:bodyPr/>
          <a:lstStyle/>
          <a:p>
            <a:r>
              <a:rPr lang="en-US" dirty="0"/>
              <a:t>Word sketch – summary of a word's collocational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Concordance – examples of a word, lemma, phrase in context</a:t>
            </a:r>
          </a:p>
          <a:p>
            <a:r>
              <a:rPr lang="en-US" dirty="0"/>
              <a:t>Distributional Thesaurus –words with similar meaning / context</a:t>
            </a:r>
          </a:p>
          <a:p>
            <a:r>
              <a:rPr lang="en-US" dirty="0"/>
              <a:t>Parallel corpus – bilingual corpus, for translation examples</a:t>
            </a:r>
          </a:p>
          <a:p>
            <a:r>
              <a:rPr lang="en-US" dirty="0" err="1"/>
              <a:t>WebBootCat</a:t>
            </a:r>
            <a:r>
              <a:rPr lang="en-US" dirty="0"/>
              <a:t> – create specialized corpus from web-pages</a:t>
            </a:r>
          </a:p>
          <a:p>
            <a:r>
              <a:rPr lang="en-US" dirty="0"/>
              <a:t>Terminology – key words and multi-word terms in a specialism</a:t>
            </a:r>
          </a:p>
          <a:p>
            <a:r>
              <a:rPr lang="en-US" dirty="0"/>
              <a:t>And more …</a:t>
            </a:r>
          </a:p>
        </p:txBody>
      </p:sp>
    </p:spTree>
    <p:extLst>
      <p:ext uri="{BB962C8B-B14F-4D97-AF65-F5344CB8AC3E}">
        <p14:creationId xmlns:p14="http://schemas.microsoft.com/office/powerpoint/2010/main" val="170584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67AED69-045F-4D0A-96AB-0850E57F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/>
          <a:lstStyle/>
          <a:p>
            <a:r>
              <a:rPr lang="en-US" dirty="0"/>
              <a:t>Word sketch – summary of a word's collocational </a:t>
            </a:r>
            <a:r>
              <a:rPr lang="en-US" dirty="0" err="1"/>
              <a:t>behaviour</a:t>
            </a:r>
            <a:endParaRPr lang="en-US" dirty="0"/>
          </a:p>
        </p:txBody>
      </p:sp>
      <p:pic>
        <p:nvPicPr>
          <p:cNvPr id="31745" name="Picture 1" descr="page3image668497232">
            <a:extLst>
              <a:ext uri="{FF2B5EF4-FFF2-40B4-BE49-F238E27FC236}">
                <a16:creationId xmlns:a16="http://schemas.microsoft.com/office/drawing/2014/main" id="{64BC74BC-79E7-754D-B674-39A11843A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692" y="1580188"/>
            <a:ext cx="6252612" cy="516118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3254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904DD3A3-0D83-4FE8-A8F9-93CCFA69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872584" cy="738188"/>
          </a:xfrm>
        </p:spPr>
        <p:txBody>
          <a:bodyPr/>
          <a:lstStyle/>
          <a:p>
            <a:r>
              <a:rPr lang="en-US" dirty="0"/>
              <a:t>Word sketch – summary of a word's collocational </a:t>
            </a:r>
            <a:r>
              <a:rPr lang="en-US" dirty="0" err="1"/>
              <a:t>behaviour</a:t>
            </a:r>
            <a:r>
              <a:rPr lang="en-US" dirty="0"/>
              <a:t> (Arabic) </a:t>
            </a:r>
          </a:p>
        </p:txBody>
      </p:sp>
      <p:pic>
        <p:nvPicPr>
          <p:cNvPr id="34817" name="Picture 1" descr="page14image665414112">
            <a:extLst>
              <a:ext uri="{FF2B5EF4-FFF2-40B4-BE49-F238E27FC236}">
                <a16:creationId xmlns:a16="http://schemas.microsoft.com/office/drawing/2014/main" id="{E4222401-FBAE-A743-9933-E612A7100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522" y="1665288"/>
            <a:ext cx="6581232" cy="50040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890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C570-7873-FA43-A114-3071D012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Word sketch – summary of a word's collocational </a:t>
            </a:r>
            <a:r>
              <a:rPr lang="en-US" sz="2400" err="1"/>
              <a:t>behaviour</a:t>
            </a:r>
            <a:r>
              <a:rPr lang="en-US" sz="2400"/>
              <a:t> (Chinese)</a:t>
            </a:r>
          </a:p>
        </p:txBody>
      </p:sp>
      <p:pic>
        <p:nvPicPr>
          <p:cNvPr id="35841" name="Picture 1" descr="page13image668254384">
            <a:extLst>
              <a:ext uri="{FF2B5EF4-FFF2-40B4-BE49-F238E27FC236}">
                <a16:creationId xmlns:a16="http://schemas.microsoft.com/office/drawing/2014/main" id="{5E3D2245-E126-2344-8EC4-F77F65CE9F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628800"/>
            <a:ext cx="7199825" cy="5091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5207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23621387-02B3-46F4-9570-F6139926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368528" cy="738188"/>
          </a:xfrm>
        </p:spPr>
        <p:txBody>
          <a:bodyPr/>
          <a:lstStyle/>
          <a:p>
            <a:r>
              <a:rPr lang="en-US" dirty="0"/>
              <a:t>Concordance – examples of a word, lemma, phrase in context</a:t>
            </a:r>
          </a:p>
        </p:txBody>
      </p:sp>
      <p:pic>
        <p:nvPicPr>
          <p:cNvPr id="32769" name="Picture 1" descr="page4image663493728">
            <a:extLst>
              <a:ext uri="{FF2B5EF4-FFF2-40B4-BE49-F238E27FC236}">
                <a16:creationId xmlns:a16="http://schemas.microsoft.com/office/drawing/2014/main" id="{B6C5E677-4784-154F-87D1-60EB54E55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" y="1932275"/>
            <a:ext cx="8429625" cy="381577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0249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5F608BEE-124E-48DF-99A0-ADBD503A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656560" cy="738188"/>
          </a:xfrm>
        </p:spPr>
        <p:txBody>
          <a:bodyPr/>
          <a:lstStyle/>
          <a:p>
            <a:r>
              <a:rPr lang="en-US" dirty="0"/>
              <a:t>Distributional Thesaurus –words with similar meaning / context</a:t>
            </a:r>
          </a:p>
        </p:txBody>
      </p:sp>
      <p:pic>
        <p:nvPicPr>
          <p:cNvPr id="33793" name="Picture 1" descr="page8image676366608">
            <a:extLst>
              <a:ext uri="{FF2B5EF4-FFF2-40B4-BE49-F238E27FC236}">
                <a16:creationId xmlns:a16="http://schemas.microsoft.com/office/drawing/2014/main" id="{307E6E8E-7A03-0A4C-BAAF-A6C19553C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93" y="1665288"/>
            <a:ext cx="8259639" cy="43497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57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3D87AB14-D74F-4692-BEB0-35F60FA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584552" cy="738188"/>
          </a:xfrm>
        </p:spPr>
        <p:txBody>
          <a:bodyPr/>
          <a:lstStyle/>
          <a:p>
            <a:r>
              <a:rPr lang="en-US" dirty="0"/>
              <a:t>Parallel corpus – bilingual corpus, for translation examples</a:t>
            </a:r>
          </a:p>
        </p:txBody>
      </p:sp>
      <p:pic>
        <p:nvPicPr>
          <p:cNvPr id="36865" name="Picture 1" descr="page18image613804016">
            <a:extLst>
              <a:ext uri="{FF2B5EF4-FFF2-40B4-BE49-F238E27FC236}">
                <a16:creationId xmlns:a16="http://schemas.microsoft.com/office/drawing/2014/main" id="{C3CF15AD-A446-F842-A02E-35F4356AE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633" y="1665287"/>
            <a:ext cx="7569989" cy="477043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4809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03358047-B8F0-4BC7-92D7-E0C0D031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4216400" cy="738188"/>
          </a:xfrm>
        </p:spPr>
        <p:txBody>
          <a:bodyPr/>
          <a:lstStyle/>
          <a:p>
            <a:r>
              <a:rPr lang="en-US" dirty="0" err="1"/>
              <a:t>WebBootCat</a:t>
            </a:r>
            <a:r>
              <a:rPr lang="en-US" dirty="0"/>
              <a:t> – create corpus from web-pages</a:t>
            </a:r>
          </a:p>
        </p:txBody>
      </p:sp>
      <p:pic>
        <p:nvPicPr>
          <p:cNvPr id="37889" name="Picture 1" descr="page21image668751088">
            <a:extLst>
              <a:ext uri="{FF2B5EF4-FFF2-40B4-BE49-F238E27FC236}">
                <a16:creationId xmlns:a16="http://schemas.microsoft.com/office/drawing/2014/main" id="{44D6ED7B-72A3-8E45-9F80-DBECA4E75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1534183"/>
            <a:ext cx="4752528" cy="507688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881691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basic 1">
      <a:dk1>
        <a:srgbClr val="000005"/>
      </a:dk1>
      <a:lt1>
        <a:srgbClr val="FFFFFF"/>
      </a:lt1>
      <a:dk2>
        <a:srgbClr val="FFFFFF"/>
      </a:dk2>
      <a:lt2>
        <a:srgbClr val="808080"/>
      </a:lt2>
      <a:accent1>
        <a:srgbClr val="00502F"/>
      </a:accent1>
      <a:accent2>
        <a:srgbClr val="C41230"/>
      </a:accent2>
      <a:accent3>
        <a:srgbClr val="FFFFFF"/>
      </a:accent3>
      <a:accent4>
        <a:srgbClr val="000003"/>
      </a:accent4>
      <a:accent5>
        <a:srgbClr val="AAB3AD"/>
      </a:accent5>
      <a:accent6>
        <a:srgbClr val="B10F2A"/>
      </a:accent6>
      <a:hlink>
        <a:srgbClr val="E9E2D3"/>
      </a:hlink>
      <a:folHlink>
        <a:srgbClr val="99CC00"/>
      </a:folHlink>
    </a:clrScheme>
    <a:fontScheme name="bas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sic 1">
        <a:dk1>
          <a:srgbClr val="000005"/>
        </a:dk1>
        <a:lt1>
          <a:srgbClr val="FFFFFF"/>
        </a:lt1>
        <a:dk2>
          <a:srgbClr val="FFFFFF"/>
        </a:dk2>
        <a:lt2>
          <a:srgbClr val="808080"/>
        </a:lt2>
        <a:accent1>
          <a:srgbClr val="00502F"/>
        </a:accent1>
        <a:accent2>
          <a:srgbClr val="C41230"/>
        </a:accent2>
        <a:accent3>
          <a:srgbClr val="FFFFFF"/>
        </a:accent3>
        <a:accent4>
          <a:srgbClr val="000003"/>
        </a:accent4>
        <a:accent5>
          <a:srgbClr val="AAB3AD"/>
        </a:accent5>
        <a:accent6>
          <a:srgbClr val="B10F2A"/>
        </a:accent6>
        <a:hlink>
          <a:srgbClr val="E9E2D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5579</TotalTime>
  <Words>484</Words>
  <Application>Microsoft Macintosh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</vt:lpstr>
      <vt:lpstr>basic</vt:lpstr>
      <vt:lpstr>PowerPoint Presentation</vt:lpstr>
      <vt:lpstr>SketchEngine</vt:lpstr>
      <vt:lpstr>Word sketch – summary of a word's collocational behaviour</vt:lpstr>
      <vt:lpstr>Word sketch – summary of a word's collocational behaviour (Arabic) </vt:lpstr>
      <vt:lpstr>Word sketch – summary of a word's collocational behaviour (Chinese)</vt:lpstr>
      <vt:lpstr>Concordance – examples of a word, lemma, phrase in context</vt:lpstr>
      <vt:lpstr>Distributional Thesaurus –words with similar meaning / context</vt:lpstr>
      <vt:lpstr>Parallel corpus – bilingual corpus, for translation examples</vt:lpstr>
      <vt:lpstr>WebBootCat – create corpus from web-pages</vt:lpstr>
      <vt:lpstr>Terminology – key words and multi-word terms in a specialism</vt:lpstr>
      <vt:lpstr>More SketchEngine functions</vt:lpstr>
      <vt:lpstr>Web as Corpus research</vt:lpstr>
      <vt:lpstr>Let’s try them …</vt:lpstr>
      <vt:lpstr>Summary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contrast colours will help audiences to read text from a distance</dc:title>
  <dc:creator>Administrator</dc:creator>
  <cp:lastModifiedBy>Eric Atwell</cp:lastModifiedBy>
  <cp:revision>35</cp:revision>
  <cp:lastPrinted>2019-01-28T11:33:28Z</cp:lastPrinted>
  <dcterms:created xsi:type="dcterms:W3CDTF">2007-07-19T09:21:37Z</dcterms:created>
  <dcterms:modified xsi:type="dcterms:W3CDTF">2021-12-06T11:21:49Z</dcterms:modified>
</cp:coreProperties>
</file>