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3"/>
  </p:handoutMasterIdLst>
  <p:sldIdLst>
    <p:sldId id="294" r:id="rId2"/>
    <p:sldId id="304" r:id="rId3"/>
    <p:sldId id="257" r:id="rId4"/>
    <p:sldId id="258" r:id="rId5"/>
    <p:sldId id="292" r:id="rId6"/>
    <p:sldId id="303" r:id="rId7"/>
    <p:sldId id="293" r:id="rId8"/>
    <p:sldId id="295" r:id="rId9"/>
    <p:sldId id="296" r:id="rId10"/>
    <p:sldId id="290" r:id="rId11"/>
    <p:sldId id="291" r:id="rId12"/>
    <p:sldId id="289" r:id="rId13"/>
    <p:sldId id="297" r:id="rId14"/>
    <p:sldId id="302" r:id="rId15"/>
    <p:sldId id="301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61" r:id="rId24"/>
    <p:sldId id="262" r:id="rId25"/>
    <p:sldId id="264" r:id="rId26"/>
    <p:sldId id="281" r:id="rId27"/>
    <p:sldId id="282" r:id="rId28"/>
    <p:sldId id="283" r:id="rId29"/>
    <p:sldId id="284" r:id="rId30"/>
    <p:sldId id="300" r:id="rId31"/>
    <p:sldId id="305" r:id="rId32"/>
  </p:sldIdLst>
  <p:sldSz cx="9144000" cy="6858000" type="screen4x3"/>
  <p:notesSz cx="68834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637" autoAdjust="0"/>
  </p:normalViewPr>
  <p:slideViewPr>
    <p:cSldViewPr>
      <p:cViewPr>
        <p:scale>
          <a:sx n="107" d="100"/>
          <a:sy n="107" d="100"/>
        </p:scale>
        <p:origin x="17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82AE-6DD3-4BE7-8E4E-C4AAB28C735A}" type="datetimeFigureOut">
              <a:rPr lang="en-GB" smtClean="0"/>
              <a:pPr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4187-1514-48E7-B89B-D4017F73D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C6924F-D7B4-4F53-91E4-D79507AD3A70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77914B-5AD2-44F0-AE4E-DE9CA2FF1E2B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783C16-A3BA-4F02-AC22-30E812F6553B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D6F831-13BF-42EA-9D5B-7A980BD05213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65C9D0-D9B5-435F-836C-01C8F959F677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F6710-54BD-4F53-96D3-ADFE45C8ABEB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1CAA7F-9057-4158-AB0B-014F6F66B3BB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78D100-2775-4F14-B17B-BAF56B09732D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2F603-EC1E-445D-A17F-9DCA4C3A9114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562A98-B5A0-4A22-94F1-B9100D9F942F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2729-EFBE-478E-A414-A2C82A5F470B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2A9CA4D-E1C5-4536-B848-6F61D45DF492}" type="slidenum">
              <a:rPr lang="en-US"/>
              <a:pPr/>
              <a:t>‹#›</a:t>
            </a:fld>
            <a:r>
              <a:rPr lang="en-US"/>
              <a:t>()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23850" y="88900"/>
            <a:ext cx="8785225" cy="206375"/>
            <a:chOff x="204" y="28"/>
            <a:chExt cx="5534" cy="130"/>
          </a:xfrm>
        </p:grpSpPr>
        <p:pic>
          <p:nvPicPr>
            <p:cNvPr id="4100" name="Picture 4" descr="redline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72" y="28"/>
              <a:ext cx="3266" cy="111"/>
            </a:xfrm>
            <a:prstGeom prst="rect">
              <a:avLst/>
            </a:prstGeom>
            <a:noFill/>
          </p:spPr>
        </p:pic>
        <p:pic>
          <p:nvPicPr>
            <p:cNvPr id="4101" name="Picture 5" descr="nlpTitl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04" y="28"/>
              <a:ext cx="2275" cy="130"/>
            </a:xfrm>
            <a:prstGeom prst="rect">
              <a:avLst/>
            </a:prstGeom>
            <a:noFill/>
          </p:spPr>
        </p:pic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23850" y="88900"/>
            <a:ext cx="8785225" cy="206375"/>
            <a:chOff x="204" y="28"/>
            <a:chExt cx="5534" cy="130"/>
          </a:xfrm>
        </p:grpSpPr>
        <p:pic>
          <p:nvPicPr>
            <p:cNvPr id="4103" name="Picture 7" descr="redline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72" y="28"/>
              <a:ext cx="3266" cy="111"/>
            </a:xfrm>
            <a:prstGeom prst="rect">
              <a:avLst/>
            </a:prstGeom>
            <a:noFill/>
          </p:spPr>
        </p:pic>
        <p:pic>
          <p:nvPicPr>
            <p:cNvPr id="4104" name="Picture 8" descr="nlpTitl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04" y="28"/>
              <a:ext cx="2275" cy="13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ate.ac.uk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8F83D7-ABC7-4E65-B778-A1BE10058B9A}" type="slidenum">
              <a:rPr lang="en-US"/>
              <a:pPr/>
              <a:t>1</a:t>
            </a:fld>
            <a:r>
              <a:rPr lang="en-US"/>
              <a:t>()</a:t>
            </a:r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Information Extraction: extracting Named Entities and Relations from text</a:t>
            </a:r>
            <a:br>
              <a:rPr lang="en-GB" dirty="0"/>
            </a:br>
            <a:endParaRPr lang="en-GB" dirty="0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GB" dirty="0"/>
          </a:p>
          <a:p>
            <a:pPr algn="ctr">
              <a:buFontTx/>
              <a:buNone/>
            </a:pPr>
            <a:endParaRPr lang="en-GB" sz="4000" dirty="0"/>
          </a:p>
          <a:p>
            <a:pPr algn="ctr">
              <a:buFontTx/>
              <a:buNone/>
            </a:pPr>
            <a:r>
              <a:rPr lang="en-GB" sz="2400" dirty="0"/>
              <a:t>Based on a presentation by Diana Maynard</a:t>
            </a:r>
          </a:p>
          <a:p>
            <a:pPr algn="ctr">
              <a:buFontTx/>
              <a:buNone/>
            </a:pPr>
            <a:r>
              <a:rPr lang="en-GB" sz="2400" dirty="0"/>
              <a:t>Natural Language Processing Group</a:t>
            </a:r>
          </a:p>
          <a:p>
            <a:pPr algn="ctr">
              <a:buFontTx/>
              <a:buNone/>
            </a:pPr>
            <a:r>
              <a:rPr lang="en-GB" sz="2400" dirty="0"/>
              <a:t>University of Sheffield, UK</a:t>
            </a:r>
          </a:p>
          <a:p>
            <a:pPr algn="ctr">
              <a:buFontTx/>
              <a:buNone/>
            </a:pPr>
            <a:endParaRPr lang="en-GB" sz="4000" dirty="0"/>
          </a:p>
          <a:p>
            <a:pPr algn="ctr">
              <a:buFontTx/>
              <a:buNone/>
            </a:pPr>
            <a:endParaRPr lang="en-GB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280619-10AB-45D0-AC1E-2061F163DC03}" type="slidenum">
              <a:rPr lang="en-US"/>
              <a:pPr/>
              <a:t>10</a:t>
            </a:fld>
            <a:r>
              <a:rPr lang="en-US"/>
              <a:t>()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Application 2: KIM</a:t>
            </a:r>
            <a:endParaRPr lang="en-US">
              <a:latin typeface="Arial Unicode MS" pitchFamily="34" charset="-128"/>
            </a:endParaRPr>
          </a:p>
        </p:txBody>
      </p:sp>
      <p:pic>
        <p:nvPicPr>
          <p:cNvPr id="39939" name="Picture 3" descr="kim-query+resul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525" y="2141538"/>
            <a:ext cx="8229600" cy="3779837"/>
          </a:xfrm>
          <a:noFill/>
          <a:ln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1292225"/>
            <a:ext cx="534828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/>
              <a:t>Ontotext’s KIM query and results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390ECD5-3787-409B-A796-9FA4912840FF}" type="slidenum">
              <a:rPr lang="en-US"/>
              <a:pPr/>
              <a:t>11</a:t>
            </a:fld>
            <a:r>
              <a:rPr lang="en-US"/>
              <a:t>()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Application 3: Threat tracker</a:t>
            </a:r>
          </a:p>
        </p:txBody>
      </p:sp>
      <p:pic>
        <p:nvPicPr>
          <p:cNvPr id="40963" name="Picture 3" descr="threat_tracker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877175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7DA651E-1835-4CE5-B432-F4D1D33B2462}" type="slidenum">
              <a:rPr lang="en-US"/>
              <a:pPr/>
              <a:t>12</a:t>
            </a:fld>
            <a:r>
              <a:rPr lang="en-US"/>
              <a:t>()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What is Named Entity Recognition?</a:t>
            </a:r>
            <a:endParaRPr lang="en-US">
              <a:latin typeface="Arial Unicode MS" pitchFamily="34" charset="-12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Identification of proper names in texts, and their classification into a set of predefined categories of interest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Persons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Organisations (companies, government organisations, committees, etc)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Locations (cities, countries, rivers, etc)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Date and time expressions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Various other types as appropriate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D01FC08-5644-42A2-BDF7-6A9657C2FE56}" type="slidenum">
              <a:rPr lang="en-US"/>
              <a:pPr/>
              <a:t>13</a:t>
            </a:fld>
            <a:r>
              <a:rPr lang="en-US"/>
              <a:t>()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Why is NER important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6327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NER provides a foundation from which to build more complex IE systems</a:t>
            </a:r>
          </a:p>
          <a:p>
            <a:r>
              <a:rPr lang="en-GB" dirty="0"/>
              <a:t>Relations between NEs can provide tracking, ontological information and scenario building</a:t>
            </a:r>
          </a:p>
          <a:p>
            <a:r>
              <a:rPr lang="en-GB" dirty="0"/>
              <a:t>Tracking co-reference “Dr Anthrax, Huda, she”</a:t>
            </a:r>
          </a:p>
          <a:p>
            <a:r>
              <a:rPr lang="en-GB" dirty="0"/>
              <a:t>Ontologies “Person, Event, Country”</a:t>
            </a:r>
          </a:p>
          <a:p>
            <a:r>
              <a:rPr lang="en-GB" dirty="0"/>
              <a:t>Relations “Dr Head became the new director of Shiny Rockets Corp”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69CC256-FA4D-449E-9AA0-C8D83EFC97ED}" type="slidenum">
              <a:rPr lang="en-US"/>
              <a:pPr/>
              <a:t>14</a:t>
            </a:fld>
            <a:r>
              <a:rPr lang="en-US"/>
              <a:t>()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Two kinds of approaches </a:t>
            </a:r>
            <a:br>
              <a:rPr lang="en-GB" dirty="0">
                <a:latin typeface="Arial Unicode MS" pitchFamily="34" charset="-128"/>
              </a:rPr>
            </a:br>
            <a:r>
              <a:rPr lang="en-GB" sz="2800" dirty="0">
                <a:latin typeface="Arial Unicode MS" pitchFamily="34" charset="-128"/>
              </a:rPr>
              <a:t>(to IE, and to other NLP, </a:t>
            </a:r>
            <a:r>
              <a:rPr lang="en-GB" sz="2800" dirty="0" err="1">
                <a:latin typeface="Arial Unicode MS" pitchFamily="34" charset="-128"/>
              </a:rPr>
              <a:t>eg</a:t>
            </a:r>
            <a:r>
              <a:rPr lang="en-GB" sz="2800" dirty="0">
                <a:latin typeface="Arial Unicode MS" pitchFamily="34" charset="-128"/>
              </a:rPr>
              <a:t> </a:t>
            </a:r>
            <a:r>
              <a:rPr lang="en-GB" sz="2800" dirty="0" err="1">
                <a:latin typeface="Arial Unicode MS" pitchFamily="34" charset="-128"/>
              </a:rPr>
              <a:t>PoS</a:t>
            </a:r>
            <a:r>
              <a:rPr lang="en-GB" sz="2800" dirty="0">
                <a:latin typeface="Arial Unicode MS" pitchFamily="34" charset="-128"/>
              </a:rPr>
              <a:t>-tagger)</a:t>
            </a:r>
            <a:endParaRPr lang="en-US" sz="2800" dirty="0">
              <a:latin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4267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Arial Unicode MS" pitchFamily="34" charset="-128"/>
              </a:rPr>
              <a:t>Knowledge Engineering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b="1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“hand-crafted” rule-based system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developed by experienced knowledge engineers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makes use of human intuition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requires only small amount of example training data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may not require high performance computing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development can be time consuming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some changes may require checking entire rule set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Arial Unicode MS" pitchFamily="34" charset="-128"/>
              </a:rPr>
              <a:t>Machine Learning 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use statistical language models and machine learning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developers do not need domain expertise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requires large amounts of annotated training data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requires high performance computing: processor, memory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 Unicode MS" pitchFamily="34" charset="-128"/>
              </a:rPr>
              <a:t>some changes may require re-annotation of the entire training corpus</a:t>
            </a:r>
            <a:endParaRPr lang="en-US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E83867-4CCD-4F33-98A2-F8A8346FB76E}" type="slidenum">
              <a:rPr lang="en-US"/>
              <a:pPr/>
              <a:t>15</a:t>
            </a:fld>
            <a:r>
              <a:rPr lang="en-US"/>
              <a:t>()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 Unicode MS" pitchFamily="34" charset="-128"/>
              </a:rPr>
              <a:t>Basic Problems in </a:t>
            </a:r>
            <a:br>
              <a:rPr lang="en-US" dirty="0">
                <a:latin typeface="Arial Unicode MS" pitchFamily="34" charset="-128"/>
              </a:rPr>
            </a:br>
            <a:r>
              <a:rPr lang="en-US" dirty="0">
                <a:latin typeface="Arial Unicode MS" pitchFamily="34" charset="-128"/>
              </a:rPr>
              <a:t>Named Entity Recognition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51037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Variation of NEs – e.g. John Smith, Mr Smith, John.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Ambiguity of NE types: John Smith (company vs. person)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June (person vs. month)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Washington (person vs. location)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1945 (date vs. time)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Ambiguity between common words and proper nouns, e.g. “may”</a:t>
            </a:r>
            <a:endParaRPr lang="en-US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3E84782-743D-4A3F-B032-0ECABDFBCC69}" type="slidenum">
              <a:rPr lang="en-US"/>
              <a:pPr/>
              <a:t>16</a:t>
            </a:fld>
            <a:r>
              <a:rPr lang="en-US"/>
              <a:t>()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Complex problems in NER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Issues of style, structure, domain, genre etc. 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Punctuation, spelling, spacing, formatting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Dept. of Computing and Maths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Manchester Metropolitan University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Manchester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United Kingdom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/>
              <a:t>&gt; Tell me more about Leonardo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/>
              <a:t>&gt; Da Vinci</a:t>
            </a:r>
            <a:endParaRPr lang="en-US" sz="240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457200" y="5257800"/>
            <a:ext cx="7758113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74472D-D0E3-4025-B1F0-8F3FF987702D}" type="slidenum">
              <a:rPr lang="en-US"/>
              <a:pPr/>
              <a:t>17</a:t>
            </a:fld>
            <a:r>
              <a:rPr lang="en-US"/>
              <a:t>()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List lookup approach - baseline</a:t>
            </a:r>
            <a:endParaRPr lang="en-US">
              <a:latin typeface="Arial Unicode MS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System that recognises only entities stored in its lists (gazetteers). </a:t>
            </a:r>
          </a:p>
          <a:p>
            <a:r>
              <a:rPr lang="en-GB" dirty="0">
                <a:latin typeface="Arial Unicode MS" pitchFamily="34" charset="-128"/>
              </a:rPr>
              <a:t>Advantages - Simple, fast, language independent, easy to retarget (just create new lists)</a:t>
            </a:r>
          </a:p>
          <a:p>
            <a:r>
              <a:rPr lang="en-GB" dirty="0">
                <a:latin typeface="Arial Unicode MS" pitchFamily="34" charset="-128"/>
              </a:rPr>
              <a:t>Disadvantages - collection and maintenance of lists, cannot deal with name variants, cannot resolve ambiguity</a:t>
            </a:r>
            <a:endParaRPr lang="en-US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7C0F4BC-B91B-4DF0-A031-F3AE27321658}" type="slidenum">
              <a:rPr lang="en-US"/>
              <a:pPr/>
              <a:t>18</a:t>
            </a:fld>
            <a:r>
              <a:rPr lang="en-US"/>
              <a:t>()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4000">
                <a:latin typeface="Arial Unicode MS" pitchFamily="34" charset="-128"/>
              </a:rPr>
              <a:t>Shallow Parsing Approach </a:t>
            </a:r>
            <a:br>
              <a:rPr lang="en-GB" sz="4000">
                <a:latin typeface="Arial Unicode MS" pitchFamily="34" charset="-128"/>
              </a:rPr>
            </a:br>
            <a:r>
              <a:rPr lang="en-GB" sz="4000">
                <a:latin typeface="Arial Unicode MS" pitchFamily="34" charset="-128"/>
              </a:rPr>
              <a:t>(internal structure)</a:t>
            </a:r>
            <a:endParaRPr lang="en-US" sz="4000">
              <a:latin typeface="Arial Unicode MS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 Unicode MS" pitchFamily="34" charset="-128"/>
              </a:rPr>
              <a:t>Internal evidence – names often have internal structure. These components can be either stored or guessed, e.g. location: </a:t>
            </a:r>
          </a:p>
          <a:p>
            <a:pPr>
              <a:lnSpc>
                <a:spcPct val="90000"/>
              </a:lnSpc>
            </a:pPr>
            <a:endParaRPr lang="en-US" sz="280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 Unicode MS" pitchFamily="34" charset="-128"/>
              </a:rPr>
              <a:t>Cap. Word + {City, Forest, Center, River}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 Unicode MS" pitchFamily="34" charset="-128"/>
              </a:rPr>
              <a:t>e.g. Sherwood Forest</a:t>
            </a:r>
          </a:p>
          <a:p>
            <a:pPr>
              <a:lnSpc>
                <a:spcPct val="90000"/>
              </a:lnSpc>
            </a:pPr>
            <a:endParaRPr lang="en-US" sz="280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 Unicode MS" pitchFamily="34" charset="-128"/>
              </a:rPr>
              <a:t>Cap. Word + {Street, Boulevard, Avenue, Crescent, Road}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Arial Unicode MS" pitchFamily="34" charset="-128"/>
              </a:rPr>
              <a:t>e.g. Portobello Street</a:t>
            </a:r>
          </a:p>
          <a:p>
            <a:pPr>
              <a:lnSpc>
                <a:spcPct val="90000"/>
              </a:lnSpc>
            </a:pPr>
            <a:endParaRPr lang="en-US" sz="280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FCFF2FB-45ED-4CCF-B3EB-383BC4393736}" type="slidenum">
              <a:rPr lang="en-US"/>
              <a:pPr/>
              <a:t>19</a:t>
            </a:fld>
            <a:r>
              <a:rPr lang="en-US"/>
              <a:t>()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4000">
                <a:latin typeface="Arial Unicode MS" pitchFamily="34" charset="-128"/>
              </a:rPr>
              <a:t>Problems with the shallow parsing approach</a:t>
            </a:r>
            <a:endParaRPr lang="en-US" sz="4000">
              <a:latin typeface="Arial Unicode MS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 Unicode MS" pitchFamily="34" charset="-128"/>
              </a:rPr>
              <a:t>Ambiguously capitalised words (first word in sentence)</a:t>
            </a:r>
            <a:br>
              <a:rPr lang="en-US" sz="2800">
                <a:latin typeface="Arial Unicode MS" pitchFamily="34" charset="-128"/>
              </a:rPr>
            </a:br>
            <a:r>
              <a:rPr lang="en-US" sz="2400" i="1"/>
              <a:t>[All American Bank</a:t>
            </a:r>
            <a:r>
              <a:rPr lang="en-US" sz="2400"/>
              <a:t>]</a:t>
            </a:r>
            <a:r>
              <a:rPr lang="en-US" sz="2800"/>
              <a:t>  vs.  </a:t>
            </a:r>
            <a:r>
              <a:rPr lang="en-US" sz="2800" i="1"/>
              <a:t>All </a:t>
            </a:r>
            <a:r>
              <a:rPr lang="en-US" sz="2400" i="1"/>
              <a:t>[State Police]</a:t>
            </a:r>
            <a:r>
              <a:rPr lang="en-US" sz="2800" i="1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 Unicode MS" pitchFamily="34" charset="-128"/>
              </a:rPr>
              <a:t>Semantic ambiguity	</a:t>
            </a:r>
            <a:br>
              <a:rPr lang="en-US" sz="2800">
                <a:latin typeface="Arial Unicode MS" pitchFamily="34" charset="-128"/>
              </a:rPr>
            </a:br>
            <a:r>
              <a:rPr lang="en-US" sz="2400"/>
              <a:t>"</a:t>
            </a:r>
            <a:r>
              <a:rPr lang="en-US" sz="2400" i="1"/>
              <a:t>John F. Kennedy</a:t>
            </a:r>
            <a:r>
              <a:rPr lang="en-US" sz="2400"/>
              <a:t>"</a:t>
            </a:r>
            <a:r>
              <a:rPr lang="en-US" sz="2800"/>
              <a:t> = airport (location) </a:t>
            </a:r>
            <a:br>
              <a:rPr lang="en-US" sz="2800"/>
            </a:br>
            <a:r>
              <a:rPr lang="en-US" sz="2400"/>
              <a:t>"</a:t>
            </a:r>
            <a:r>
              <a:rPr lang="en-US" sz="2400" i="1"/>
              <a:t>Philip Morris</a:t>
            </a:r>
            <a:r>
              <a:rPr lang="en-US" sz="2400"/>
              <a:t>"</a:t>
            </a:r>
            <a:r>
              <a:rPr lang="en-US" sz="2800"/>
              <a:t> = organisation</a:t>
            </a:r>
            <a:r>
              <a:rPr lang="en-US" sz="2800"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 Unicode MS" pitchFamily="34" charset="-128"/>
              </a:rPr>
              <a:t>Structural ambiguity </a:t>
            </a:r>
            <a:br>
              <a:rPr lang="en-US" sz="2800">
                <a:latin typeface="Arial Unicode MS" pitchFamily="34" charset="-128"/>
              </a:rPr>
            </a:br>
            <a:r>
              <a:rPr lang="en-US" sz="2000" i="1"/>
              <a:t>[Cable and Wireless]   </a:t>
            </a:r>
            <a:r>
              <a:rPr lang="en-US" sz="2800"/>
              <a:t> vs.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/>
              <a:t>   [Microsoft]</a:t>
            </a:r>
            <a:r>
              <a:rPr lang="en-US" sz="2800" i="1"/>
              <a:t> and </a:t>
            </a:r>
            <a:r>
              <a:rPr lang="en-US" sz="2400" i="1"/>
              <a:t>[Dell]</a:t>
            </a:r>
            <a:r>
              <a:rPr lang="en-US" sz="2800" i="1">
                <a:latin typeface="Arial Unicode MS" pitchFamily="34" charset="-128"/>
              </a:rPr>
              <a:t> </a:t>
            </a:r>
            <a:br>
              <a:rPr lang="en-US" sz="2800" i="1">
                <a:latin typeface="Arial Unicode MS" pitchFamily="34" charset="-128"/>
              </a:rPr>
            </a:br>
            <a:endParaRPr lang="en-US" sz="2800" i="1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 Unicode MS" pitchFamily="34" charset="-128"/>
              </a:rPr>
              <a:t>  </a:t>
            </a:r>
            <a:r>
              <a:rPr lang="en-US" sz="2400" i="1"/>
              <a:t>[Center for Computational Linguistics]</a:t>
            </a:r>
            <a:r>
              <a:rPr lang="en-US" sz="2800"/>
              <a:t>   vs.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/>
              <a:t>  message from </a:t>
            </a:r>
            <a:r>
              <a:rPr lang="en-US" sz="2400" i="1"/>
              <a:t>[City Hospital]</a:t>
            </a:r>
            <a:r>
              <a:rPr lang="en-US" sz="2800" i="1"/>
              <a:t> for </a:t>
            </a:r>
            <a:r>
              <a:rPr lang="en-US" sz="2400" i="1"/>
              <a:t>[John Smith]</a:t>
            </a:r>
            <a:endParaRPr lang="en-US" sz="2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3C1427-E858-4A1C-A070-7FAC85600955}" type="slidenum">
              <a:rPr lang="en-US"/>
              <a:pPr/>
              <a:t>2</a:t>
            </a:fld>
            <a:r>
              <a:rPr lang="en-US"/>
              <a:t>()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/>
              <a:t>Diana Maynard</a:t>
            </a:r>
          </a:p>
        </p:txBody>
      </p:sp>
      <p:pic>
        <p:nvPicPr>
          <p:cNvPr id="64519" name="Picture 7" descr="DianaMaynar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9250"/>
            <a:ext cx="5364163" cy="5059363"/>
          </a:xfrm>
          <a:noFill/>
          <a:ln>
            <a:miter lim="800000"/>
            <a:headEnd/>
            <a:tailEnd/>
          </a:ln>
        </p:spPr>
      </p:pic>
      <p:pic>
        <p:nvPicPr>
          <p:cNvPr id="64520" name="Picture 8" descr="DianaMaynard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850" y="1628775"/>
            <a:ext cx="3671888" cy="489585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290E9AF-65ED-46CB-8A60-F90A5FB99141}" type="slidenum">
              <a:rPr lang="en-US"/>
              <a:pPr/>
              <a:t>20</a:t>
            </a:fld>
            <a:r>
              <a:rPr lang="en-US"/>
              <a:t>()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>
                <a:latin typeface="Arial Unicode MS" pitchFamily="34" charset="-128"/>
              </a:rPr>
              <a:t>Shallow Parsing Approach with Context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Use of context-based patterns is helpful in ambiguous cases 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"David Walton" and "Goldman Sachs" are indistinguishable </a:t>
            </a:r>
          </a:p>
          <a:p>
            <a:pPr>
              <a:lnSpc>
                <a:spcPct val="90000"/>
              </a:lnSpc>
            </a:pPr>
            <a:r>
              <a:rPr lang="en-GB">
                <a:latin typeface="Arial Unicode MS" pitchFamily="34" charset="-128"/>
              </a:rPr>
              <a:t>But with the phrase "David Walton of Goldman Sachs" and the Person entity "David Walton" recognised, we can use the pattern "[Person] of [Organization]" to identify "Goldman Sachs“ correctly.</a:t>
            </a:r>
            <a:endParaRPr lang="en-US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FC2D883-1508-426C-8CBA-A2923D8839FE}" type="slidenum">
              <a:rPr lang="en-US"/>
              <a:pPr/>
              <a:t>21</a:t>
            </a:fld>
            <a:r>
              <a:rPr lang="en-US"/>
              <a:t>()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4000" dirty="0">
                <a:latin typeface="Arial Unicode MS" pitchFamily="34" charset="-128"/>
              </a:rPr>
              <a:t>Identification of Contextual Information</a:t>
            </a:r>
            <a:endParaRPr lang="en-US" sz="4000" dirty="0">
              <a:latin typeface="Arial Unicode MS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Use KWIC concordance </a:t>
            </a:r>
            <a:r>
              <a:rPr lang="en-GB" dirty="0" err="1">
                <a:latin typeface="Arial Unicode MS" pitchFamily="34" charset="-128"/>
              </a:rPr>
              <a:t>eg</a:t>
            </a:r>
            <a:r>
              <a:rPr lang="en-GB" dirty="0">
                <a:latin typeface="Arial Unicode MS" pitchFamily="34" charset="-128"/>
              </a:rPr>
              <a:t> </a:t>
            </a:r>
            <a:r>
              <a:rPr lang="en-GB" dirty="0" err="1">
                <a:latin typeface="Arial Unicode MS" pitchFamily="34" charset="-128"/>
              </a:rPr>
              <a:t>SketchEngine</a:t>
            </a:r>
            <a:r>
              <a:rPr lang="en-GB" dirty="0">
                <a:latin typeface="Arial Unicode MS" pitchFamily="34" charset="-128"/>
              </a:rPr>
              <a:t> to find windows of context around entities </a:t>
            </a:r>
          </a:p>
          <a:p>
            <a:r>
              <a:rPr lang="en-GB" dirty="0">
                <a:latin typeface="Arial Unicode MS" pitchFamily="34" charset="-128"/>
              </a:rPr>
              <a:t>Search for repeated contextual patterns of entities</a:t>
            </a:r>
          </a:p>
          <a:p>
            <a:r>
              <a:rPr lang="en-GB" dirty="0">
                <a:latin typeface="Arial Unicode MS" pitchFamily="34" charset="-128"/>
              </a:rPr>
              <a:t>Manually post-edit list of patterns, and incorporate useful patterns into new rules </a:t>
            </a:r>
          </a:p>
          <a:p>
            <a:r>
              <a:rPr lang="en-GB" dirty="0">
                <a:latin typeface="Arial Unicode MS" pitchFamily="34" charset="-128"/>
              </a:rPr>
              <a:t>Repeat with new entities</a:t>
            </a:r>
            <a:endParaRPr lang="en-US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1EB2AB-F11C-4E13-ABBF-B75C8D98C974}" type="slidenum">
              <a:rPr lang="en-US"/>
              <a:pPr/>
              <a:t>22</a:t>
            </a:fld>
            <a:r>
              <a:rPr lang="en-US"/>
              <a:t>()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Examples of semantic patterns</a:t>
            </a:r>
            <a:br>
              <a:rPr lang="en-GB" dirty="0">
                <a:latin typeface="Arial Unicode MS" pitchFamily="34" charset="-128"/>
              </a:rPr>
            </a:br>
            <a:r>
              <a:rPr lang="en-GB" dirty="0">
                <a:latin typeface="Arial Unicode MS" pitchFamily="34" charset="-128"/>
              </a:rPr>
              <a:t>with entity types and relations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52918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[PERSON] earns [MONEY]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[PERSON] joined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[PERSON] left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[PERSON] joined [ORGANIZATION] as [JOBTITLE]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[ORGANIZATION]'s [JOBTITLE] [PERSON]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[ORGANIZATION] [JOBTITLE] [PERSON]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the [ORGANIZATION] [JOBTITLE]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part of the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[ORGANIZATION] headquarters in [LOCATION]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price of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sale of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investors in [ORGANIZATION]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[ORGANIZATION] is worth [MONEY]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[JOBTITLE] [PERSON]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latin typeface="Arial Unicode MS" pitchFamily="34" charset="-128"/>
              </a:rPr>
              <a:t>[PERSON], [JOBTITLE]</a:t>
            </a:r>
            <a:endParaRPr lang="en-US" sz="18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9EA550-4A80-48FD-81BD-97823C12F3EA}" type="slidenum">
              <a:rPr lang="en-US"/>
              <a:pPr/>
              <a:t>23</a:t>
            </a:fld>
            <a:r>
              <a:rPr lang="en-US"/>
              <a:t>()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MUSE – </a:t>
            </a:r>
            <a:r>
              <a:rPr lang="en-GB" dirty="0" err="1">
                <a:latin typeface="Arial Unicode MS" pitchFamily="34" charset="-128"/>
              </a:rPr>
              <a:t>MUlti</a:t>
            </a:r>
            <a:r>
              <a:rPr lang="en-GB" dirty="0">
                <a:latin typeface="Arial Unicode MS" pitchFamily="34" charset="-128"/>
              </a:rPr>
              <a:t>-Source Entity Recognition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86000"/>
            <a:ext cx="813048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An IE system developed within GATE General Architecture for Text Engineering </a:t>
            </a:r>
            <a:r>
              <a:rPr lang="en-GB" dirty="0">
                <a:latin typeface="Arial Unicode MS" pitchFamily="34" charset="-128"/>
                <a:hlinkClick r:id="rId2"/>
              </a:rPr>
              <a:t>https://gate.ac.uk/</a:t>
            </a:r>
            <a:r>
              <a:rPr lang="en-GB" dirty="0"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Performs NE and coreference on different text types and genres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Uses knowledge engineering approach with hand-crafted rules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 Unicode MS" pitchFamily="34" charset="-128"/>
              </a:rPr>
              <a:t>Performance rivals that of machine learning methods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1323B7-18E9-41F9-B054-F0C3232CD480}" type="slidenum">
              <a:rPr lang="en-US"/>
              <a:pPr/>
              <a:t>24</a:t>
            </a:fld>
            <a:r>
              <a:rPr lang="en-US"/>
              <a:t>()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MUSE Modules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800" dirty="0">
                <a:latin typeface="Arial Unicode MS" pitchFamily="34" charset="-128"/>
              </a:rPr>
              <a:t>Document format and genre analysis</a:t>
            </a:r>
          </a:p>
          <a:p>
            <a:r>
              <a:rPr lang="en-GB" sz="2800" dirty="0">
                <a:latin typeface="Arial Unicode MS" pitchFamily="34" charset="-128"/>
              </a:rPr>
              <a:t>Tokenisation </a:t>
            </a:r>
          </a:p>
          <a:p>
            <a:r>
              <a:rPr lang="en-GB" sz="2800" dirty="0">
                <a:latin typeface="Arial Unicode MS" pitchFamily="34" charset="-128"/>
              </a:rPr>
              <a:t>Sentence splitting</a:t>
            </a:r>
          </a:p>
          <a:p>
            <a:r>
              <a:rPr lang="en-GB" sz="2800" dirty="0">
                <a:latin typeface="Arial Unicode MS" pitchFamily="34" charset="-128"/>
              </a:rPr>
              <a:t>POS tagging (</a:t>
            </a:r>
            <a:r>
              <a:rPr lang="en-GB" sz="2400" dirty="0">
                <a:latin typeface="Arial Unicode MS" pitchFamily="34" charset="-128"/>
              </a:rPr>
              <a:t>Verb, Adjective, Noun, </a:t>
            </a:r>
            <a:r>
              <a:rPr lang="en-GB" sz="2400" dirty="0" err="1">
                <a:latin typeface="Arial Unicode MS" pitchFamily="34" charset="-128"/>
              </a:rPr>
              <a:t>ProperNoun</a:t>
            </a:r>
            <a:r>
              <a:rPr lang="en-GB" sz="2400" dirty="0">
                <a:latin typeface="Arial Unicode MS" pitchFamily="34" charset="-128"/>
              </a:rPr>
              <a:t>)</a:t>
            </a:r>
          </a:p>
          <a:p>
            <a:r>
              <a:rPr lang="en-GB" sz="2800" dirty="0">
                <a:latin typeface="Arial Unicode MS" pitchFamily="34" charset="-128"/>
              </a:rPr>
              <a:t>Gazetteer lookup </a:t>
            </a:r>
            <a:r>
              <a:rPr lang="en-GB" sz="2400" dirty="0">
                <a:latin typeface="Arial Unicode MS" pitchFamily="34" charset="-128"/>
              </a:rPr>
              <a:t>(NE dictionaries)</a:t>
            </a:r>
          </a:p>
          <a:p>
            <a:r>
              <a:rPr lang="en-GB" sz="2800" dirty="0">
                <a:latin typeface="Arial Unicode MS" pitchFamily="34" charset="-128"/>
              </a:rPr>
              <a:t>Semantic grammar (</a:t>
            </a:r>
            <a:r>
              <a:rPr lang="en-GB" sz="2400" dirty="0">
                <a:latin typeface="Arial Unicode MS" pitchFamily="34" charset="-128"/>
              </a:rPr>
              <a:t>[PERSON] earns [MONEY])</a:t>
            </a:r>
          </a:p>
          <a:p>
            <a:r>
              <a:rPr lang="en-GB" sz="2800" dirty="0">
                <a:latin typeface="Arial Unicode MS" pitchFamily="34" charset="-128"/>
              </a:rPr>
              <a:t>Name coreference </a:t>
            </a:r>
            <a:r>
              <a:rPr lang="en-GB" sz="2400" dirty="0">
                <a:latin typeface="Arial Unicode MS" pitchFamily="34" charset="-128"/>
              </a:rPr>
              <a:t>(Mr Smith, John)</a:t>
            </a:r>
          </a:p>
          <a:p>
            <a:r>
              <a:rPr lang="en-GB" sz="2800" dirty="0">
                <a:latin typeface="Arial Unicode MS" pitchFamily="34" charset="-128"/>
              </a:rPr>
              <a:t>Pronoun coreference </a:t>
            </a:r>
            <a:r>
              <a:rPr lang="en-GB" sz="2400" dirty="0">
                <a:latin typeface="Arial Unicode MS" pitchFamily="34" charset="-128"/>
              </a:rPr>
              <a:t>(John, he)</a:t>
            </a:r>
          </a:p>
          <a:p>
            <a:pPr>
              <a:buFontTx/>
              <a:buNone/>
            </a:pPr>
            <a:endParaRPr lang="en-GB" sz="28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E83F720-C0ED-411A-9B7F-A1B821D42A16}" type="slidenum">
              <a:rPr lang="en-US"/>
              <a:pPr/>
              <a:t>25</a:t>
            </a:fld>
            <a:r>
              <a:rPr lang="en-US"/>
              <a:t>()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Multilingual MUSE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 Unicode MS" pitchFamily="34" charset="-128"/>
              </a:rPr>
              <a:t>MUSE has been adapted to deal with different languages: English, French, German, Romanian, Bulgarian, Russian, Cebuano, Hindi, Chinese, Arabic, …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Arial Unicode MS" pitchFamily="34" charset="-128"/>
              </a:rPr>
              <a:t>Separation of language-dependent and language-independent modules and sub-modules makes adaptation easier.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E4C49C2-B1F5-424F-9611-535F9B99526C}" type="slidenum">
              <a:rPr lang="en-US"/>
              <a:pPr/>
              <a:t>26</a:t>
            </a:fld>
            <a:r>
              <a:rPr lang="en-US"/>
              <a:t>()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IE in  Surprise Languages</a:t>
            </a:r>
            <a:endParaRPr lang="en-US">
              <a:latin typeface="Arial Unicode MS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 Unicode MS" pitchFamily="34" charset="-128"/>
              </a:rPr>
              <a:t>Adaptation to an unknown language in a very short timespan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Arial Unicode MS" pitchFamily="34" charset="-128"/>
              </a:rPr>
              <a:t>Cebuano: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Latin script, capitalisation, words are spaced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Few resources and little work already done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Medium difficulty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Arial Unicode MS" pitchFamily="34" charset="-128"/>
              </a:rPr>
              <a:t>Hindi: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Non-Latin script, different encodings used, no capitalisation, words are spaced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Many resources available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 Unicode MS" pitchFamily="34" charset="-128"/>
              </a:rPr>
              <a:t>Medium difficulty</a:t>
            </a:r>
            <a:endParaRPr lang="en-US" sz="24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D70E18C-ECA3-420E-B984-5A4102A44C20}" type="slidenum">
              <a:rPr lang="en-US"/>
              <a:pPr/>
              <a:t>27</a:t>
            </a:fld>
            <a:r>
              <a:rPr lang="en-US"/>
              <a:t>()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What does multilingual NER require?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800" dirty="0">
                <a:latin typeface="Arial Unicode MS" pitchFamily="34" charset="-128"/>
              </a:rPr>
              <a:t>Extensive support for non-Latin scripts and text encodings, including conversion utilities</a:t>
            </a:r>
          </a:p>
          <a:p>
            <a:pPr lvl="1"/>
            <a:r>
              <a:rPr lang="en-GB" sz="2400" dirty="0">
                <a:latin typeface="Arial Unicode MS" pitchFamily="34" charset="-128"/>
              </a:rPr>
              <a:t>Takes up to 2/3 of the effort </a:t>
            </a:r>
          </a:p>
          <a:p>
            <a:r>
              <a:rPr lang="en-GB" sz="2800" dirty="0">
                <a:latin typeface="Arial Unicode MS" pitchFamily="34" charset="-128"/>
              </a:rPr>
              <a:t>Bilingual dictionaries</a:t>
            </a:r>
          </a:p>
          <a:p>
            <a:r>
              <a:rPr lang="en-GB" sz="2800" dirty="0">
                <a:latin typeface="Arial Unicode MS" pitchFamily="34" charset="-128"/>
              </a:rPr>
              <a:t>Annotated corpus for evaluation</a:t>
            </a:r>
          </a:p>
          <a:p>
            <a:r>
              <a:rPr lang="en-GB" sz="2800" dirty="0">
                <a:latin typeface="Arial Unicode MS" pitchFamily="34" charset="-128"/>
              </a:rPr>
              <a:t>Internet resources for gazetteer list collection (e.g., phone books, yellow pages, bi-lingual pages)</a:t>
            </a:r>
            <a:endParaRPr lang="en-US" sz="28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9E5CA4-729D-4CE7-A8DC-846C2C875609}" type="slidenum">
              <a:rPr lang="en-US"/>
              <a:pPr/>
              <a:t>28</a:t>
            </a:fld>
            <a:r>
              <a:rPr lang="en-US"/>
              <a:t>()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554038"/>
            <a:ext cx="91440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444500" eaLnBrk="0" hangingPunct="0"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                       </a:t>
            </a:r>
            <a:endParaRPr lang="en-GB" sz="2400" b="1">
              <a:solidFill>
                <a:schemeClr val="tx1"/>
              </a:solidFill>
              <a:latin typeface="Arial" charset="0"/>
            </a:endParaRPr>
          </a:p>
          <a:p>
            <a:pPr algn="ctr" defTabSz="444500" eaLnBrk="0" hangingPunct="0">
              <a:tabLst>
                <a:tab pos="444500" algn="l"/>
              </a:tabLst>
            </a:pPr>
            <a:endParaRPr lang="en-GB" sz="2400" b="1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2400" b="1">
                <a:solidFill>
                  <a:schemeClr val="tx1"/>
                </a:solidFill>
                <a:latin typeface="Arial" charset="0"/>
              </a:rPr>
              <a:t>GATE Unicode Kit (GUK)</a:t>
            </a:r>
            <a:r>
              <a:rPr lang="en-GB" sz="2400">
                <a:solidFill>
                  <a:schemeClr val="tx1"/>
                </a:solidFill>
                <a:latin typeface="Arial" charset="0"/>
              </a:rPr>
              <a:t>  </a:t>
            </a:r>
          </a:p>
          <a:p>
            <a:pPr marL="446088" lvl="1" defTabSz="444500" eaLnBrk="0" hangingPunct="0"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	Complements Java’s facilities</a:t>
            </a: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 Support for defining </a:t>
            </a:r>
            <a:br>
              <a:rPr lang="en-GB" sz="2400">
                <a:solidFill>
                  <a:schemeClr val="tx1"/>
                </a:solidFill>
                <a:latin typeface="Arial" charset="0"/>
              </a:rPr>
            </a:br>
            <a:r>
              <a:rPr lang="en-GB" sz="2400">
                <a:solidFill>
                  <a:schemeClr val="tx1"/>
                </a:solidFill>
                <a:latin typeface="Arial" charset="0"/>
              </a:rPr>
              <a:t>   Input Methods (IMs)</a:t>
            </a: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 currently 30 IMs </a:t>
            </a:r>
            <a:br>
              <a:rPr lang="en-GB" sz="2400">
                <a:solidFill>
                  <a:schemeClr val="tx1"/>
                </a:solidFill>
                <a:latin typeface="Arial" charset="0"/>
              </a:rPr>
            </a:br>
            <a:r>
              <a:rPr lang="en-GB" sz="2400">
                <a:solidFill>
                  <a:schemeClr val="tx1"/>
                </a:solidFill>
                <a:latin typeface="Arial" charset="0"/>
              </a:rPr>
              <a:t>   for 17 languages</a:t>
            </a: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defTabSz="444500" eaLnBrk="0" hangingPunct="0">
              <a:buFontTx/>
              <a:buChar char="•"/>
              <a:tabLst>
                <a:tab pos="444500" algn="l"/>
              </a:tabLst>
            </a:pPr>
            <a:r>
              <a:rPr lang="en-GB" sz="2400">
                <a:solidFill>
                  <a:schemeClr val="tx1"/>
                </a:solidFill>
                <a:latin typeface="Arial" charset="0"/>
              </a:rPr>
              <a:t> Pluggable in other </a:t>
            </a:r>
            <a:br>
              <a:rPr lang="en-GB" sz="2400">
                <a:solidFill>
                  <a:schemeClr val="tx1"/>
                </a:solidFill>
                <a:latin typeface="Arial" charset="0"/>
              </a:rPr>
            </a:br>
            <a:r>
              <a:rPr lang="en-GB" sz="2400">
                <a:solidFill>
                  <a:schemeClr val="tx1"/>
                </a:solidFill>
                <a:latin typeface="Arial" charset="0"/>
              </a:rPr>
              <a:t>   applications (e.g. </a:t>
            </a:r>
            <a:br>
              <a:rPr lang="en-GB" sz="2400">
                <a:solidFill>
                  <a:schemeClr val="tx1"/>
                </a:solidFill>
                <a:latin typeface="Arial" charset="0"/>
              </a:rPr>
            </a:br>
            <a:r>
              <a:rPr lang="en-GB" sz="2400">
                <a:solidFill>
                  <a:schemeClr val="tx1"/>
                </a:solidFill>
                <a:latin typeface="Arial" charset="0"/>
              </a:rPr>
              <a:t>   JEdit)</a:t>
            </a:r>
          </a:p>
          <a:p>
            <a:pPr defTabSz="444500" eaLnBrk="0" hangingPunct="0">
              <a:tabLst>
                <a:tab pos="444500" algn="l"/>
              </a:tabLst>
            </a:pPr>
            <a:endParaRPr lang="en-GB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2772" name="Picture 4" descr="gukKey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2420938"/>
            <a:ext cx="5589588" cy="3851275"/>
          </a:xfrm>
          <a:prstGeom prst="rect">
            <a:avLst/>
          </a:prstGeom>
          <a:noFill/>
        </p:spPr>
      </p:pic>
      <p:sp>
        <p:nvSpPr>
          <p:cNvPr id="3277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1488" y="365125"/>
            <a:ext cx="8321675" cy="815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chemeClr val="tx1"/>
                </a:solidFill>
                <a:latin typeface="Arial Unicode MS" pitchFamily="34" charset="-128"/>
              </a:rPr>
              <a:t>Editing Multilingual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FF6199-7804-459B-AA19-CF5D55B60FA1}" type="slidenum">
              <a:rPr lang="en-US"/>
              <a:pPr/>
              <a:t>29</a:t>
            </a:fld>
            <a:r>
              <a:rPr lang="en-US"/>
              <a:t>()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3675" y="446088"/>
            <a:ext cx="89503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444500" eaLnBrk="0" hangingPunct="0">
              <a:tabLst>
                <a:tab pos="85725" algn="l"/>
              </a:tabLst>
            </a:pPr>
            <a:r>
              <a:rPr lang="en-GB">
                <a:solidFill>
                  <a:schemeClr val="tx1"/>
                </a:solidFill>
                <a:latin typeface="Arial" charset="0"/>
              </a:rPr>
              <a:t>Processing Multilingual Data</a:t>
            </a:r>
          </a:p>
          <a:p>
            <a:pPr defTabSz="444500" eaLnBrk="0" hangingPunct="0">
              <a:tabLst>
                <a:tab pos="85725" algn="l"/>
              </a:tabLst>
            </a:pPr>
            <a:br>
              <a:rPr lang="en-GB" sz="800">
                <a:solidFill>
                  <a:schemeClr val="tx1"/>
                </a:solidFill>
                <a:latin typeface="Arial" charset="0"/>
              </a:rPr>
            </a:br>
            <a:r>
              <a:rPr lang="en-GB" sz="2400">
                <a:solidFill>
                  <a:schemeClr val="tx1"/>
                </a:solidFill>
                <a:latin typeface="Arial" charset="0"/>
              </a:rPr>
              <a:t>All processing, visualisation and editing tools use GUK</a:t>
            </a:r>
          </a:p>
        </p:txBody>
      </p:sp>
      <p:pic>
        <p:nvPicPr>
          <p:cNvPr id="33796" name="Picture 4" descr="chine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324850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2C3E0A-A317-4ECA-A3F9-4EBE82748A43}" type="slidenum">
              <a:rPr lang="en-US"/>
              <a:pPr/>
              <a:t>3</a:t>
            </a:fld>
            <a:r>
              <a:rPr lang="en-US"/>
              <a:t>()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Information Extraction applications</a:t>
            </a:r>
          </a:p>
          <a:p>
            <a:r>
              <a:rPr lang="en-GB" dirty="0">
                <a:latin typeface="Arial Unicode MS" pitchFamily="34" charset="-128"/>
              </a:rPr>
              <a:t>Knowledge Engineering v ML</a:t>
            </a:r>
          </a:p>
          <a:p>
            <a:r>
              <a:rPr lang="en-GB" dirty="0">
                <a:latin typeface="Arial Unicode MS" pitchFamily="34" charset="-128"/>
              </a:rPr>
              <a:t>Rule-based Named Entity Recognition</a:t>
            </a:r>
          </a:p>
          <a:p>
            <a:r>
              <a:rPr lang="en-GB" dirty="0">
                <a:latin typeface="Arial Unicode MS" pitchFamily="34" charset="-128"/>
              </a:rPr>
              <a:t>MUSE </a:t>
            </a:r>
            <a:r>
              <a:rPr lang="en-GB" dirty="0" err="1">
                <a:latin typeface="Arial Unicode MS" pitchFamily="34" charset="-128"/>
              </a:rPr>
              <a:t>MUlti</a:t>
            </a:r>
            <a:r>
              <a:rPr lang="en-GB" dirty="0">
                <a:latin typeface="Arial Unicode MS" pitchFamily="34" charset="-128"/>
              </a:rPr>
              <a:t>-Source Entity recognition</a:t>
            </a:r>
          </a:p>
          <a:p>
            <a:r>
              <a:rPr lang="en-GB" dirty="0">
                <a:latin typeface="Arial Unicode MS" pitchFamily="34" charset="-128"/>
              </a:rPr>
              <a:t>Research in Information Extraction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3902F0-412C-4CEA-A2E6-4DA6FA20EF40}" type="slidenum">
              <a:rPr lang="en-US"/>
              <a:pPr/>
              <a:t>30</a:t>
            </a:fld>
            <a:r>
              <a:rPr lang="en-US"/>
              <a:t>()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Research in Information Extraction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Tools for semantic web</a:t>
            </a:r>
          </a:p>
          <a:p>
            <a:r>
              <a:rPr lang="en-GB" dirty="0">
                <a:latin typeface="Arial Unicode MS" pitchFamily="34" charset="-128"/>
              </a:rPr>
              <a:t>Need for IE in bioinformatics and medicine</a:t>
            </a:r>
          </a:p>
          <a:p>
            <a:r>
              <a:rPr lang="en-GB" dirty="0">
                <a:latin typeface="Arial Unicode MS" pitchFamily="34" charset="-128"/>
              </a:rPr>
              <a:t>IE for finance, </a:t>
            </a:r>
            <a:r>
              <a:rPr lang="en-GB" dirty="0" err="1">
                <a:latin typeface="Arial Unicode MS" pitchFamily="34" charset="-128"/>
              </a:rPr>
              <a:t>eg</a:t>
            </a:r>
            <a:r>
              <a:rPr lang="en-GB" dirty="0">
                <a:latin typeface="Arial Unicode MS" pitchFamily="34" charset="-128"/>
              </a:rPr>
              <a:t> IE from news to predict share prices</a:t>
            </a:r>
          </a:p>
          <a:p>
            <a:r>
              <a:rPr lang="en-GB" dirty="0">
                <a:latin typeface="Arial Unicode MS" pitchFamily="34" charset="-128"/>
              </a:rPr>
              <a:t>Cross fertilisation of IE and IR , </a:t>
            </a:r>
            <a:r>
              <a:rPr lang="en-GB" dirty="0" err="1">
                <a:latin typeface="Arial Unicode MS" pitchFamily="34" charset="-128"/>
              </a:rPr>
              <a:t>eg.</a:t>
            </a:r>
            <a:r>
              <a:rPr lang="en-GB" dirty="0">
                <a:latin typeface="Arial Unicode MS" pitchFamily="34" charset="-128"/>
              </a:rPr>
              <a:t>  Question Answering</a:t>
            </a:r>
          </a:p>
          <a:p>
            <a:r>
              <a:rPr lang="en-GB" b="1" dirty="0">
                <a:latin typeface="Arial Unicode MS" pitchFamily="34" charset="-128"/>
              </a:rPr>
              <a:t>Relations</a:t>
            </a:r>
            <a:r>
              <a:rPr lang="en-GB" dirty="0">
                <a:latin typeface="Arial Unicode MS" pitchFamily="34" charset="-128"/>
              </a:rPr>
              <a:t> between entities </a:t>
            </a:r>
          </a:p>
          <a:p>
            <a:r>
              <a:rPr lang="en-GB" dirty="0">
                <a:latin typeface="Arial Unicode MS" pitchFamily="34" charset="-128"/>
              </a:rPr>
              <a:t>see </a:t>
            </a:r>
            <a:r>
              <a:rPr lang="en-GB" dirty="0" err="1">
                <a:latin typeface="Arial Unicode MS" pitchFamily="34" charset="-128"/>
              </a:rPr>
              <a:t>Jurafsky</a:t>
            </a:r>
            <a:r>
              <a:rPr lang="en-GB" dirty="0">
                <a:latin typeface="Arial Unicode MS" pitchFamily="34" charset="-128"/>
              </a:rPr>
              <a:t> and Martin textbook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2C3E0A-A317-4ECA-A3F9-4EBE82748A43}" type="slidenum">
              <a:rPr lang="en-US"/>
              <a:pPr/>
              <a:t>31</a:t>
            </a:fld>
            <a:r>
              <a:rPr lang="en-US"/>
              <a:t>()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Summary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Information Extraction: extracting Named Entities and Relations from text</a:t>
            </a:r>
          </a:p>
          <a:p>
            <a:r>
              <a:rPr lang="en-GB">
                <a:latin typeface="Arial Unicode MS" pitchFamily="34" charset="-128"/>
              </a:rPr>
              <a:t>Information </a:t>
            </a:r>
            <a:r>
              <a:rPr lang="en-GB" dirty="0">
                <a:latin typeface="Arial Unicode MS" pitchFamily="34" charset="-128"/>
              </a:rPr>
              <a:t>Extraction applications</a:t>
            </a:r>
          </a:p>
          <a:p>
            <a:r>
              <a:rPr lang="en-GB" dirty="0">
                <a:latin typeface="Arial Unicode MS" pitchFamily="34" charset="-128"/>
              </a:rPr>
              <a:t>Knowledge Engineering v ML</a:t>
            </a:r>
          </a:p>
          <a:p>
            <a:r>
              <a:rPr lang="en-GB" dirty="0">
                <a:latin typeface="Arial Unicode MS" pitchFamily="34" charset="-128"/>
              </a:rPr>
              <a:t>Rule-based Named Entity Recognition</a:t>
            </a:r>
          </a:p>
          <a:p>
            <a:r>
              <a:rPr lang="en-GB" dirty="0">
                <a:latin typeface="Arial Unicode MS" pitchFamily="34" charset="-128"/>
              </a:rPr>
              <a:t>MUSE </a:t>
            </a:r>
            <a:r>
              <a:rPr lang="en-GB" dirty="0" err="1">
                <a:latin typeface="Arial Unicode MS" pitchFamily="34" charset="-128"/>
              </a:rPr>
              <a:t>MUlti</a:t>
            </a:r>
            <a:r>
              <a:rPr lang="en-GB" dirty="0">
                <a:latin typeface="Arial Unicode MS" pitchFamily="34" charset="-128"/>
              </a:rPr>
              <a:t>-Source Entity recognition</a:t>
            </a:r>
          </a:p>
          <a:p>
            <a:r>
              <a:rPr lang="en-GB" dirty="0">
                <a:latin typeface="Arial Unicode MS" pitchFamily="34" charset="-128"/>
              </a:rPr>
              <a:t>Research in 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78818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E53247-66DA-44E2-B8A4-9CF694ADFD41}" type="slidenum">
              <a:rPr lang="en-US"/>
              <a:pPr/>
              <a:t>4</a:t>
            </a:fld>
            <a:r>
              <a:rPr lang="en-US"/>
              <a:t>()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IE is not IR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Arial Unicode MS" pitchFamily="34" charset="-128"/>
              </a:rPr>
              <a:t>IR pulls </a:t>
            </a:r>
            <a:r>
              <a:rPr lang="en-GB" b="1" dirty="0">
                <a:latin typeface="Arial Unicode MS" pitchFamily="34" charset="-128"/>
              </a:rPr>
              <a:t>documents</a:t>
            </a:r>
            <a:r>
              <a:rPr lang="en-GB" dirty="0">
                <a:latin typeface="Arial Unicode MS" pitchFamily="34" charset="-128"/>
              </a:rPr>
              <a:t> from large text collections (e.g. “google search” the Web) in response to specific keywords or queries. You analyse the documents.</a:t>
            </a:r>
          </a:p>
          <a:p>
            <a:r>
              <a:rPr lang="en-GB" dirty="0">
                <a:latin typeface="Arial Unicode MS" pitchFamily="34" charset="-128"/>
              </a:rPr>
              <a:t>IE pulls </a:t>
            </a:r>
            <a:r>
              <a:rPr lang="en-GB" b="1" dirty="0">
                <a:latin typeface="Arial Unicode MS" pitchFamily="34" charset="-128"/>
              </a:rPr>
              <a:t>facts</a:t>
            </a:r>
            <a:r>
              <a:rPr lang="en-GB" dirty="0">
                <a:latin typeface="Arial Unicode MS" pitchFamily="34" charset="-128"/>
              </a:rPr>
              <a:t> and </a:t>
            </a:r>
            <a:r>
              <a:rPr lang="en-GB" b="1" dirty="0">
                <a:latin typeface="Arial Unicode MS" pitchFamily="34" charset="-128"/>
              </a:rPr>
              <a:t>structured information (Named Entities and Relations)</a:t>
            </a:r>
            <a:r>
              <a:rPr lang="en-GB" dirty="0">
                <a:latin typeface="Arial Unicode MS" pitchFamily="34" charset="-128"/>
              </a:rPr>
              <a:t> from the content of large text collections (</a:t>
            </a:r>
            <a:r>
              <a:rPr lang="en-GB" dirty="0" err="1">
                <a:latin typeface="Arial Unicode MS" pitchFamily="34" charset="-128"/>
              </a:rPr>
              <a:t>e.g</a:t>
            </a:r>
            <a:r>
              <a:rPr lang="en-GB" dirty="0">
                <a:latin typeface="Arial Unicode MS" pitchFamily="34" charset="-128"/>
              </a:rPr>
              <a:t> corpora). You analyse the facts.</a:t>
            </a:r>
          </a:p>
          <a:p>
            <a:pPr marL="0" indent="0">
              <a:buNone/>
            </a:pPr>
            <a:endParaRPr lang="en-GB" dirty="0">
              <a:latin typeface="Arial Unicode MS" pitchFamily="34" charset="-128"/>
            </a:endParaRPr>
          </a:p>
          <a:p>
            <a:endParaRPr lang="en-GB" dirty="0">
              <a:latin typeface="Arial Unicode MS" pitchFamily="34" charset="-128"/>
            </a:endParaRPr>
          </a:p>
          <a:p>
            <a:endParaRPr lang="en-GB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16DD951-3142-4BD8-BD57-C15A53A298AB}" type="slidenum">
              <a:rPr lang="en-US"/>
              <a:pPr/>
              <a:t>5</a:t>
            </a:fld>
            <a:r>
              <a:rPr lang="en-US"/>
              <a:t>()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 Unicode MS" pitchFamily="34" charset="-128"/>
              </a:rPr>
              <a:t>IE for Document Access</a:t>
            </a:r>
            <a:endParaRPr lang="en-GB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>
                <a:latin typeface="Arial Unicode MS" pitchFamily="34" charset="-128"/>
              </a:rPr>
              <a:t>With traditional query engines, getting the facts can be hard and slow</a:t>
            </a:r>
          </a:p>
          <a:p>
            <a:pPr lvl="2"/>
            <a:r>
              <a:rPr lang="en-US">
                <a:latin typeface="Arial Unicode MS" pitchFamily="34" charset="-128"/>
              </a:rPr>
              <a:t>Where has the Queen visited in the last year?</a:t>
            </a:r>
          </a:p>
          <a:p>
            <a:pPr lvl="2"/>
            <a:r>
              <a:rPr lang="en-US">
                <a:latin typeface="Arial Unicode MS" pitchFamily="34" charset="-128"/>
              </a:rPr>
              <a:t>Which places on the East Coast of the US  have had cases of West Nile Virus? </a:t>
            </a:r>
          </a:p>
          <a:p>
            <a:r>
              <a:rPr lang="en-GB" sz="2400">
                <a:latin typeface="Arial Unicode MS" pitchFamily="34" charset="-128"/>
              </a:rPr>
              <a:t>Which search terms would you use to get this kind of information?</a:t>
            </a:r>
          </a:p>
          <a:p>
            <a:r>
              <a:rPr lang="en-GB" sz="2400">
                <a:latin typeface="Arial Unicode MS" pitchFamily="34" charset="-128"/>
              </a:rPr>
              <a:t>IE would return information in a structured way</a:t>
            </a:r>
          </a:p>
          <a:p>
            <a:r>
              <a:rPr lang="en-GB" sz="2400">
                <a:latin typeface="Arial Unicode MS" pitchFamily="34" charset="-128"/>
              </a:rPr>
              <a:t>IR would return documents containing the relevant information somewhere (if you were lucky)</a:t>
            </a:r>
          </a:p>
          <a:p>
            <a:endParaRPr lang="en-US" sz="240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0AB34B1-5E2A-4336-A257-9EDDB20CDA72}" type="slidenum">
              <a:rPr lang="en-US"/>
              <a:pPr/>
              <a:t>6</a:t>
            </a:fld>
            <a:r>
              <a:rPr lang="en-US"/>
              <a:t>()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/>
              <a:t>IE as an alternative to IR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IE returns knowledge at a deeper level than IR</a:t>
            </a:r>
          </a:p>
          <a:p>
            <a:r>
              <a:rPr lang="en-US" sz="2800" dirty="0">
                <a:latin typeface="Arial Unicode MS" pitchFamily="34" charset="-128"/>
              </a:rPr>
              <a:t>Constructing a database through IE and linking it back to the documents can provide a valuable alternative search tool.</a:t>
            </a:r>
          </a:p>
          <a:p>
            <a:r>
              <a:rPr lang="en-US" sz="2800" dirty="0">
                <a:latin typeface="Arial Unicode MS" pitchFamily="34" charset="-128"/>
              </a:rPr>
              <a:t>Even if results are not always accurate, they can be valuable if linked back to the original text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948256C-FE9C-45B9-B98C-00348E34F919}" type="slidenum">
              <a:rPr lang="en-US"/>
              <a:pPr/>
              <a:t>7</a:t>
            </a:fld>
            <a:r>
              <a:rPr lang="en-US"/>
              <a:t>()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Arial Unicode MS" pitchFamily="34" charset="-128"/>
              </a:rPr>
              <a:t>When would you use IE?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 Unicode MS" pitchFamily="34" charset="-128"/>
              </a:rPr>
              <a:t>For access to news</a:t>
            </a:r>
          </a:p>
          <a:p>
            <a:pPr lvl="2"/>
            <a:r>
              <a:rPr lang="en-US" sz="2800" dirty="0">
                <a:latin typeface="Arial Unicode MS" pitchFamily="34" charset="-128"/>
              </a:rPr>
              <a:t>identify major relations and event types (e.g. within foreign affairs or business news)</a:t>
            </a:r>
          </a:p>
          <a:p>
            <a:r>
              <a:rPr lang="en-US" dirty="0">
                <a:latin typeface="Arial Unicode MS" pitchFamily="34" charset="-128"/>
              </a:rPr>
              <a:t>For access to scientific reports</a:t>
            </a:r>
          </a:p>
          <a:p>
            <a:pPr lvl="2"/>
            <a:r>
              <a:rPr lang="en-US" sz="2800" dirty="0">
                <a:latin typeface="Arial Unicode MS" pitchFamily="34" charset="-128"/>
              </a:rPr>
              <a:t>identify principal relations of a scientific subfield (e.g. pharmacology, genomics)</a:t>
            </a:r>
          </a:p>
          <a:p>
            <a:pPr lvl="2">
              <a:buFontTx/>
              <a:buNone/>
            </a:pPr>
            <a:endParaRPr lang="en-US" sz="2800" dirty="0">
              <a:latin typeface="Arial Unicode MS" pitchFamily="34" charset="-128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36C936-8F45-4756-886B-3CF1A5C1D68F}" type="slidenum">
              <a:rPr lang="en-US"/>
              <a:pPr/>
              <a:t>8</a:t>
            </a:fld>
            <a:r>
              <a:rPr lang="en-US"/>
              <a:t>()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/>
              <a:t>Application 1 – HaSIE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/>
              <a:t>Aims to find out how companies report about health and safety information</a:t>
            </a:r>
          </a:p>
          <a:p>
            <a:pPr>
              <a:lnSpc>
                <a:spcPct val="90000"/>
              </a:lnSpc>
            </a:pPr>
            <a:r>
              <a:rPr lang="en-GB"/>
              <a:t>Answers questions such as: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“how many members of staff died or had accidents in the last year?”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“is there anyone responsible for health and safety”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“what measures have been put in place to improve health and safety in the workplace?”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DB3480-76CA-4005-937E-6BDECFA7E387}" type="slidenum">
              <a:rPr lang="en-US"/>
              <a:pPr/>
              <a:t>9</a:t>
            </a:fld>
            <a:r>
              <a:rPr lang="en-US"/>
              <a:t>()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/>
              <a:t>HASIE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/>
              <a:t>Identification of such information is too time-consuming and arduous to be done manually</a:t>
            </a:r>
          </a:p>
          <a:p>
            <a:pPr>
              <a:lnSpc>
                <a:spcPct val="90000"/>
              </a:lnSpc>
            </a:pPr>
            <a:r>
              <a:rPr lang="en-GB"/>
              <a:t>IR systems can’t cope with this because they return whole documents, which could be hundreds of pages</a:t>
            </a:r>
          </a:p>
          <a:p>
            <a:pPr>
              <a:lnSpc>
                <a:spcPct val="90000"/>
              </a:lnSpc>
            </a:pPr>
            <a:r>
              <a:rPr lang="en-GB"/>
              <a:t>System identifies relevant sections of each document, pulls out sentences about health and safety issues, and populates a database with relevant information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nningham-ne-tutorial">
  <a:themeElements>
    <a:clrScheme name="cunningham-ne-tutori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B2B2B2"/>
      </a:folHlink>
    </a:clrScheme>
    <a:fontScheme name="cunningham-ne-tutori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cunningham-ne-tutori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nningham-ne-tutori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nningham-ne-tutori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Settings\diana.DIANATOP\Desktop\cunningham-ne-tutorial.ppt</Template>
  <TotalTime>752</TotalTime>
  <Words>1648</Words>
  <Application>Microsoft Macintosh PowerPoint</Application>
  <PresentationFormat>On-screen Show (4:3)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Unicode MS</vt:lpstr>
      <vt:lpstr>Arial</vt:lpstr>
      <vt:lpstr>Times New Roman</vt:lpstr>
      <vt:lpstr>Wingdings</vt:lpstr>
      <vt:lpstr>cunningham-ne-tutorial</vt:lpstr>
      <vt:lpstr>Information Extraction: extracting Named Entities and Relations from text </vt:lpstr>
      <vt:lpstr>Diana Maynard</vt:lpstr>
      <vt:lpstr>Outline</vt:lpstr>
      <vt:lpstr>IE is not IR</vt:lpstr>
      <vt:lpstr>IE for Document Access</vt:lpstr>
      <vt:lpstr>IE as an alternative to IR</vt:lpstr>
      <vt:lpstr>When would you use IE?</vt:lpstr>
      <vt:lpstr>Application 1 – HaSIE</vt:lpstr>
      <vt:lpstr>HASIE</vt:lpstr>
      <vt:lpstr>Application 2: KIM</vt:lpstr>
      <vt:lpstr>Application 3: Threat tracker</vt:lpstr>
      <vt:lpstr>What is Named Entity Recognition?</vt:lpstr>
      <vt:lpstr>Why is NER important</vt:lpstr>
      <vt:lpstr>Two kinds of approaches  (to IE, and to other NLP, eg PoS-tagger)</vt:lpstr>
      <vt:lpstr>Basic Problems in  Named Entity Recognition </vt:lpstr>
      <vt:lpstr>Complex problems in NER</vt:lpstr>
      <vt:lpstr>List lookup approach - baseline</vt:lpstr>
      <vt:lpstr>Shallow Parsing Approach  (internal structure)</vt:lpstr>
      <vt:lpstr>Problems with the shallow parsing approach</vt:lpstr>
      <vt:lpstr>Shallow Parsing Approach with Context</vt:lpstr>
      <vt:lpstr>Identification of Contextual Information</vt:lpstr>
      <vt:lpstr>Examples of semantic patterns with entity types and relations</vt:lpstr>
      <vt:lpstr>MUSE – MUlti-Source Entity Recognition</vt:lpstr>
      <vt:lpstr>MUSE Modules</vt:lpstr>
      <vt:lpstr>Multilingual MUSE</vt:lpstr>
      <vt:lpstr>IE in  Surprise Languages</vt:lpstr>
      <vt:lpstr>What does multilingual NER require?</vt:lpstr>
      <vt:lpstr>Editing Multilingual Data</vt:lpstr>
      <vt:lpstr>PowerPoint Presentation</vt:lpstr>
      <vt:lpstr>Research in Information Extraction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Multisource and Multilingual Information Extraction</dc:title>
  <dc:creator>diana</dc:creator>
  <cp:lastModifiedBy>Eric Atwell</cp:lastModifiedBy>
  <cp:revision>40</cp:revision>
  <dcterms:created xsi:type="dcterms:W3CDTF">2003-09-02T11:20:46Z</dcterms:created>
  <dcterms:modified xsi:type="dcterms:W3CDTF">2021-12-30T18:12:44Z</dcterms:modified>
</cp:coreProperties>
</file>