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3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5580111D-9A87-4611-BCCC-BF5D6E7EB56E}">
          <p14:sldIdLst>
            <p14:sldId id="257"/>
            <p14:sldId id="258"/>
            <p14:sldId id="261"/>
            <p14:sldId id="263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D5629-EFBE-4212-845A-A915A5F54E7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482BF-6176-4BDF-BC8B-7DAC9C45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6C1A1-3038-4E81-B6F1-D65DAB92D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4D70C-14D9-456B-B197-6319555B6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56642-5DEB-40BE-9A1A-68752832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530D-2EC7-4769-A977-499137C42900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15551-3AC0-4D00-BFEC-380E8A76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0EED1-3770-4CF6-9A5A-5B069D24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A811-E5E4-47FF-B681-24E57A77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6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0F3DD-7866-417B-B2B0-91F66B24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FCB4B8-2677-48CF-9CBC-FA1BD99EB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669D4-6E02-4418-9D50-C54843C1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AB3D-1A23-4A68-8964-4819686A823B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5C91B-6433-4CB1-B7D5-D7E79B0F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B1357-A1EA-4104-8638-EC51D4AA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A811-E5E4-47FF-B681-24E57A77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1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AEBD88-491F-4B7D-96C1-BA65C5109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D4B1E5-2EAD-45BE-BADA-A2884CD7A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92A9A-2249-4A2B-B342-8CD24EB6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DE73-0A6A-45AB-92C1-A5E0056BDBAA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D57CA-6400-44DE-8E46-F542FA8B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0B093-E12C-4410-93C9-4A603987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A811-E5E4-47FF-B681-24E57A77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B49A6-DE56-4FE9-8A29-7178677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18980-85A0-4ED4-B72E-C44B333F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BE8-D904-44C0-B84C-C308D961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A68-DCF9-4216-A9E7-546AF37A7FF2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74409-27CD-403E-B14D-620DE8B5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A6076-E1F9-4918-8199-222F481D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A811-E5E4-47FF-B681-24E57A77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ED310-F4AA-4708-BE51-E08B99A4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564DA-1304-4C06-92DD-43D5AF638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98EEB-E92F-4587-9FBE-BC0594F5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7E67-07BA-452B-8C62-956A110737A1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31142-7926-46FD-B830-30080C14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301D1-2E0A-4031-AE0E-B01FE9F8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A811-E5E4-47FF-B681-24E57A77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7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9BA7F-E073-40FF-8DD3-7F81469C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E8845-0B21-4073-ADC6-BF65D8160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6DF79-DC3D-4F15-A95A-F31288789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F790F-9B2B-4596-BC08-59F3B06D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433-F4E7-4EE6-BE5E-4C4BF2EBA838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9D250-F1FB-4731-BB6F-81F51775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6D208-8458-4261-8405-7C49D4C0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A811-E5E4-47FF-B681-24E57A77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8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0F02B-615E-438F-ADF3-85856C6C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AE5E7-2CB8-41A0-98F2-6C0DD5BD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4871E-00B0-4D1A-B257-451525A0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FD227F-E8F7-471A-BE4C-F3F3C1521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73393-D86F-4F32-A7EB-8B005D49E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223699-9501-4BA2-95D6-AC820BDB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A85-8DD5-4C74-80F1-4F8FDC124109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F8F71D-DE77-4094-9C9F-51E8968C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2DC122-FCC7-4544-913D-F37BF14C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A811-E5E4-47FF-B681-24E57A77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4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066D-D3ED-4C75-8F35-5EDD46ED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5A2929-716E-485E-B79D-61460E9E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0D5F-C3E5-4E28-8A34-ABD1ACF932FE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63CA62-BF68-419D-A9EE-4767B83C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A1539E-9EFE-40AA-8FCE-EE68BC3E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A811-E5E4-47FF-B681-24E57A77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FBFCF0-3788-42D4-9C2D-DEACE1BA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3142-A59C-4DCD-A9E1-FC8AA5E99B20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1335DA-2775-4251-A7AA-8735A369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E061A-9052-491C-A27B-B4FABF97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A811-E5E4-47FF-B681-24E57A77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475CC-312B-43F0-8159-CB394BA1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CCA86-97EA-4B75-8BE2-06854C3D6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B8AD-CA5F-494E-8B56-7204B8237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9E685-9392-44D3-AF80-DE441305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9F07-385C-42C4-BC4D-B33E570C8266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8051A3-A8CC-4F35-B24D-48387116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F512-4AE1-4A24-8DAB-D1D1BF7F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A811-E5E4-47FF-B681-24E57A77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DD1EC-52A7-4ECE-99CA-CD150A1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318C2C-7BBE-497F-9D44-C4203B288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CC58D-ECDB-4DD7-AE18-B9FAAE762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EC679-6AF2-405C-A222-4BBFB7E0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116-C048-4785-B86A-EA6D527B306D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5C384-7226-4C00-A0CF-D4D6E35B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6EC66-378E-49D2-8EE1-3CDFF9ED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A811-E5E4-47FF-B681-24E57A77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C6DB45-11DE-4978-9015-75EA52C5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086D7-E7E8-4461-96BA-B40E680E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491DD-2FAB-40C8-8C54-EDDF1AF33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77FD-0D4B-43F4-842E-573D12614C8F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6337D-3B78-4C60-8BBE-B9A3E5FFF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78ED3-C9EF-4F14-AC28-0ED8156EA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A811-E5E4-47FF-B681-24E57A773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770C5-55DB-4223-86E3-27E85EDD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AC6F8-F246-4FD7-AA74-027FDF82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DDoS </a:t>
            </a:r>
            <a:r>
              <a:rPr lang="ko-KR" altLang="en-US" dirty="0"/>
              <a:t>사례</a:t>
            </a:r>
            <a:r>
              <a:rPr lang="en-US" altLang="ko-KR" dirty="0"/>
              <a:t> (2009</a:t>
            </a:r>
            <a:r>
              <a:rPr lang="ko-KR" altLang="en-US" dirty="0"/>
              <a:t>년 </a:t>
            </a:r>
            <a:r>
              <a:rPr lang="en-US" altLang="ko-KR" dirty="0"/>
              <a:t>7.7 DDoS </a:t>
            </a:r>
            <a:r>
              <a:rPr lang="ko-KR" altLang="en-US" dirty="0"/>
              <a:t>공격 사건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DDoS </a:t>
            </a:r>
            <a:r>
              <a:rPr lang="ko-KR" altLang="en-US" dirty="0"/>
              <a:t>공격 대응방안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17F50-C4D7-4799-AA2D-7C292A26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1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770C5-55DB-4223-86E3-27E85EDD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DDoS </a:t>
            </a:r>
            <a:r>
              <a:rPr lang="ko-KR" altLang="en-US" dirty="0"/>
              <a:t>사례</a:t>
            </a:r>
            <a:r>
              <a:rPr lang="en-US" altLang="ko-KR" dirty="0"/>
              <a:t> (2009</a:t>
            </a:r>
            <a:r>
              <a:rPr lang="ko-KR" altLang="en-US" dirty="0"/>
              <a:t>년 </a:t>
            </a:r>
            <a:r>
              <a:rPr lang="en-US" altLang="ko-KR" dirty="0"/>
              <a:t>7.7 DDoS </a:t>
            </a:r>
            <a:r>
              <a:rPr lang="ko-KR" altLang="en-US" dirty="0"/>
              <a:t>공격 사건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AC6F8-F246-4FD7-AA74-027FDF82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7.7 DDoS</a:t>
            </a:r>
            <a:r>
              <a:rPr lang="ko-KR" altLang="en-US" dirty="0"/>
              <a:t> 공격은 </a:t>
            </a:r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일을 기점으로 대한민국과 미국의 주요 정부기관</a:t>
            </a:r>
            <a:r>
              <a:rPr lang="en-US" altLang="ko-KR" dirty="0"/>
              <a:t>, </a:t>
            </a:r>
            <a:r>
              <a:rPr lang="ko-KR" altLang="en-US" dirty="0"/>
              <a:t>포털 사이트</a:t>
            </a:r>
            <a:r>
              <a:rPr lang="en-US" altLang="ko-KR" dirty="0"/>
              <a:t>, </a:t>
            </a:r>
            <a:r>
              <a:rPr lang="ko-KR" altLang="en-US" dirty="0"/>
              <a:t>은행 사이트 등이 </a:t>
            </a:r>
            <a:r>
              <a:rPr lang="en-US" altLang="ko-KR" dirty="0"/>
              <a:t>DDoS</a:t>
            </a:r>
            <a:r>
              <a:rPr lang="ko-KR" altLang="en-US" dirty="0"/>
              <a:t>를 당하여 서비스가 일시적으로 마비된 사건이다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공격</a:t>
            </a:r>
            <a:endParaRPr lang="en-US" altLang="ko-KR" dirty="0"/>
          </a:p>
          <a:p>
            <a:pPr lvl="1"/>
            <a:r>
              <a:rPr lang="ko-KR" altLang="en-US" dirty="0"/>
              <a:t>공격은 여러 단계를 거쳐 변화되면서 진행되었다</a:t>
            </a:r>
            <a:r>
              <a:rPr lang="en-US" altLang="ko-KR" dirty="0"/>
              <a:t>. </a:t>
            </a:r>
            <a:r>
              <a:rPr lang="ko-KR" altLang="en-US" dirty="0"/>
              <a:t>첫번째 공격은 미국 사이트들을 대상으로 이뤄졌으며</a:t>
            </a:r>
            <a:r>
              <a:rPr lang="en-US" altLang="ko-KR" dirty="0"/>
              <a:t>, </a:t>
            </a:r>
            <a:r>
              <a:rPr lang="ko-KR" altLang="en-US" dirty="0"/>
              <a:t>이에 미국은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일을 </a:t>
            </a:r>
            <a:r>
              <a:rPr lang="en-US" altLang="ko-KR" dirty="0"/>
              <a:t>1</a:t>
            </a:r>
            <a:r>
              <a:rPr lang="ko-KR" altLang="en-US" dirty="0"/>
              <a:t>차 공격으로</a:t>
            </a:r>
            <a:r>
              <a:rPr lang="en-US" altLang="ko-KR" dirty="0"/>
              <a:t>, </a:t>
            </a:r>
            <a:r>
              <a:rPr lang="ko-KR" altLang="en-US" dirty="0"/>
              <a:t>대한민국은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~7</a:t>
            </a:r>
            <a:r>
              <a:rPr lang="ko-KR" altLang="en-US" dirty="0"/>
              <a:t>일을 </a:t>
            </a:r>
            <a:r>
              <a:rPr lang="en-US" altLang="ko-KR" dirty="0"/>
              <a:t>1</a:t>
            </a:r>
            <a:r>
              <a:rPr lang="ko-KR" altLang="en-US" dirty="0"/>
              <a:t>차 공격으로 명칭하고 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26FE9C-D790-441D-B1A3-0A6F830C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8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770C5-55DB-4223-86E3-27E85EDD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DDoS </a:t>
            </a:r>
            <a:r>
              <a:rPr lang="ko-KR" altLang="en-US" dirty="0"/>
              <a:t>사례</a:t>
            </a:r>
            <a:r>
              <a:rPr lang="en-US" altLang="ko-KR" dirty="0"/>
              <a:t> (2009</a:t>
            </a:r>
            <a:r>
              <a:rPr lang="ko-KR" altLang="en-US" dirty="0"/>
              <a:t>년 </a:t>
            </a:r>
            <a:r>
              <a:rPr lang="en-US" altLang="ko-KR" dirty="0"/>
              <a:t>7.7 DDoS </a:t>
            </a:r>
            <a:r>
              <a:rPr lang="ko-KR" altLang="en-US" dirty="0"/>
              <a:t>공격 사건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AC6F8-F246-4FD7-AA74-027FDF82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미국 사이트 공격</a:t>
            </a:r>
            <a:endParaRPr lang="en-US" altLang="ko-KR" dirty="0"/>
          </a:p>
          <a:p>
            <a:pPr lvl="1"/>
            <a:r>
              <a:rPr lang="ko-KR" altLang="en-US" dirty="0"/>
              <a:t>한국 일부와 미국의 경우 이 공격을 </a:t>
            </a:r>
            <a:r>
              <a:rPr lang="en-US" altLang="ko-KR" dirty="0"/>
              <a:t>1</a:t>
            </a:r>
            <a:r>
              <a:rPr lang="ko-KR" altLang="en-US" dirty="0"/>
              <a:t>차 공격으로 명명하여 전체적으로 </a:t>
            </a:r>
            <a:r>
              <a:rPr lang="en-US" altLang="ko-KR" dirty="0"/>
              <a:t>1~4</a:t>
            </a:r>
            <a:r>
              <a:rPr lang="ko-KR" altLang="en-US" dirty="0"/>
              <a:t>차의 </a:t>
            </a:r>
            <a:r>
              <a:rPr lang="en-US" altLang="ko-KR" dirty="0"/>
              <a:t>4</a:t>
            </a:r>
            <a:r>
              <a:rPr lang="ko-KR" altLang="en-US" dirty="0"/>
              <a:t>단계로 구분한다</a:t>
            </a:r>
            <a:r>
              <a:rPr lang="en-US" altLang="ko-KR" dirty="0"/>
              <a:t>. </a:t>
            </a:r>
            <a:r>
              <a:rPr lang="ko-KR" altLang="en-US" dirty="0"/>
              <a:t>이 공격은 미국 시간으로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일에 시작되었고</a:t>
            </a:r>
            <a:r>
              <a:rPr lang="en-US" altLang="ko-KR" dirty="0"/>
              <a:t>, </a:t>
            </a:r>
            <a:r>
              <a:rPr lang="ko-KR" altLang="en-US" dirty="0"/>
              <a:t>백악관을 비롯하여 미국의 </a:t>
            </a:r>
            <a:r>
              <a:rPr lang="en-US" altLang="ko-KR" dirty="0"/>
              <a:t>27</a:t>
            </a:r>
            <a:r>
              <a:rPr lang="ko-KR" altLang="en-US" dirty="0"/>
              <a:t>개의 사이트를 공격했다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공격</a:t>
            </a:r>
            <a:endParaRPr lang="en-US" altLang="ko-KR" dirty="0"/>
          </a:p>
          <a:p>
            <a:pPr lvl="1"/>
            <a:r>
              <a:rPr lang="ko-KR" altLang="en-US" dirty="0"/>
              <a:t>대한민국을 타겟으로 한 </a:t>
            </a:r>
            <a:r>
              <a:rPr lang="en-US" altLang="ko-KR" dirty="0"/>
              <a:t>1</a:t>
            </a:r>
            <a:r>
              <a:rPr lang="ko-KR" altLang="en-US" dirty="0"/>
              <a:t>차 공격은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 하루동안 지속되었다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 공격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 공격은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하루동안 지속되었고</a:t>
            </a:r>
            <a:r>
              <a:rPr lang="en-US" altLang="ko-KR" dirty="0"/>
              <a:t>, 1</a:t>
            </a:r>
            <a:r>
              <a:rPr lang="ko-KR" altLang="en-US" dirty="0"/>
              <a:t>차 공격 리스트에 있던 사이트 일부와 주요 포털 사이트의 메일 서비스를 대상으로 공격했다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차 공격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 공격은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시작되었고</a:t>
            </a:r>
            <a:r>
              <a:rPr lang="en-US" altLang="ko-KR" dirty="0"/>
              <a:t>, </a:t>
            </a:r>
            <a:r>
              <a:rPr lang="ko-KR" altLang="en-US" dirty="0"/>
              <a:t>국정원과 일부 금융기관 홈페이지가 장애를 빚었지만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시간만에 정상화되었다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71760-E408-434C-A03D-CD2B12D4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4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770C5-55DB-4223-86E3-27E85EDD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DDoS </a:t>
            </a:r>
            <a:r>
              <a:rPr lang="ko-KR" altLang="en-US" dirty="0"/>
              <a:t>사례</a:t>
            </a:r>
            <a:r>
              <a:rPr lang="en-US" altLang="ko-KR" dirty="0"/>
              <a:t> (2009</a:t>
            </a:r>
            <a:r>
              <a:rPr lang="ko-KR" altLang="en-US" dirty="0"/>
              <a:t>년 </a:t>
            </a:r>
            <a:r>
              <a:rPr lang="en-US" altLang="ko-KR" dirty="0"/>
              <a:t>7.7 DDoS </a:t>
            </a:r>
            <a:r>
              <a:rPr lang="ko-KR" altLang="en-US" dirty="0"/>
              <a:t>공격 사건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AC6F8-F246-4FD7-AA74-027FDF82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공격자</a:t>
            </a:r>
            <a:endParaRPr lang="en-US" altLang="ko-KR" dirty="0"/>
          </a:p>
          <a:p>
            <a:pPr lvl="1"/>
            <a:r>
              <a:rPr lang="en-US" altLang="ko-KR" sz="2200" dirty="0"/>
              <a:t>7</a:t>
            </a:r>
            <a:r>
              <a:rPr lang="ko-KR" altLang="en-US" sz="2200" dirty="0"/>
              <a:t>월 </a:t>
            </a:r>
            <a:r>
              <a:rPr lang="en-US" altLang="ko-KR" sz="2200" dirty="0"/>
              <a:t>9</a:t>
            </a:r>
            <a:r>
              <a:rPr lang="ko-KR" altLang="en-US" sz="2200" dirty="0"/>
              <a:t>일</a:t>
            </a:r>
            <a:r>
              <a:rPr lang="en-US" altLang="ko-KR" sz="2200" dirty="0"/>
              <a:t>, </a:t>
            </a:r>
            <a:r>
              <a:rPr lang="ko-KR" altLang="en-US" sz="2200" dirty="0"/>
              <a:t>국정원에서 발생의 진원지가 북한의 </a:t>
            </a:r>
            <a:r>
              <a:rPr lang="en-US" altLang="ko-KR" sz="2200" dirty="0"/>
              <a:t>110</a:t>
            </a:r>
            <a:r>
              <a:rPr lang="ko-KR" altLang="en-US" sz="2200" dirty="0"/>
              <a:t>호 연구소로 추정된다는 발표를 하였고</a:t>
            </a:r>
            <a:r>
              <a:rPr lang="en-US" altLang="ko-KR" sz="2200" dirty="0"/>
              <a:t>, </a:t>
            </a:r>
            <a:r>
              <a:rPr lang="ko-KR" altLang="en-US" sz="2200" dirty="0"/>
              <a:t>보안 업체에서는 여러 국가의 </a:t>
            </a:r>
            <a:r>
              <a:rPr lang="en-US" altLang="ko-KR" sz="2200" dirty="0"/>
              <a:t>IP</a:t>
            </a:r>
            <a:r>
              <a:rPr lang="ko-KR" altLang="en-US" sz="2200" dirty="0"/>
              <a:t>에서 발생이 시작된 것이라고 추정하였다</a:t>
            </a:r>
            <a:r>
              <a:rPr lang="en-US" altLang="ko-KR" sz="2200" dirty="0"/>
              <a:t>.</a:t>
            </a:r>
          </a:p>
          <a:p>
            <a:pPr lvl="1"/>
            <a:r>
              <a:rPr lang="en-US" altLang="ko-KR" sz="2200" dirty="0"/>
              <a:t>10</a:t>
            </a:r>
            <a:r>
              <a:rPr lang="ko-KR" altLang="en-US" sz="2200" dirty="0"/>
              <a:t>월 말</a:t>
            </a:r>
            <a:r>
              <a:rPr lang="en-US" altLang="ko-KR" sz="2200" dirty="0"/>
              <a:t>, </a:t>
            </a:r>
            <a:r>
              <a:rPr lang="ko-KR" altLang="en-US" sz="2200" dirty="0"/>
              <a:t>국정원에서 진원지가 북한의 체신청이라는 공식 조사결과 발표하였다</a:t>
            </a:r>
            <a:r>
              <a:rPr lang="en-US" altLang="ko-KR" sz="2200" dirty="0"/>
              <a:t>.</a:t>
            </a:r>
          </a:p>
          <a:p>
            <a:pPr lvl="1"/>
            <a:r>
              <a:rPr lang="en-US" altLang="ko-KR" sz="2200" dirty="0"/>
              <a:t>11</a:t>
            </a:r>
            <a:r>
              <a:rPr lang="ko-KR" altLang="en-US" sz="2200" dirty="0"/>
              <a:t>월 </a:t>
            </a:r>
            <a:r>
              <a:rPr lang="en-US" altLang="ko-KR" sz="2200" dirty="0"/>
              <a:t>17</a:t>
            </a:r>
            <a:r>
              <a:rPr lang="ko-KR" altLang="en-US" sz="2200" dirty="0"/>
              <a:t>일</a:t>
            </a:r>
            <a:r>
              <a:rPr lang="en-US" altLang="ko-KR" sz="2200" dirty="0"/>
              <a:t>,</a:t>
            </a:r>
            <a:r>
              <a:rPr lang="ko-KR" altLang="en-US" sz="2200" dirty="0"/>
              <a:t> 미국의 보안 업체</a:t>
            </a:r>
            <a:r>
              <a:rPr lang="en-US" altLang="ko-KR" sz="2200" dirty="0"/>
              <a:t>(</a:t>
            </a:r>
            <a:r>
              <a:rPr lang="ko-KR" altLang="en-US" sz="2200" dirty="0" err="1"/>
              <a:t>맥아피</a:t>
            </a:r>
            <a:r>
              <a:rPr lang="en-US" altLang="ko-KR" sz="2200" dirty="0"/>
              <a:t>)</a:t>
            </a:r>
            <a:r>
              <a:rPr lang="ko-KR" altLang="en-US" sz="2200" dirty="0"/>
              <a:t>는 북한이 만약 </a:t>
            </a:r>
            <a:r>
              <a:rPr lang="en-US" altLang="ko-KR" sz="2200" dirty="0"/>
              <a:t>DDoS </a:t>
            </a:r>
            <a:r>
              <a:rPr lang="ko-KR" altLang="en-US" sz="2200" dirty="0"/>
              <a:t>공격을 감행했다면 주한미군과 본토 지휘부 사이의 커뮤니케이션을 마비시키기 위한 전략에 따른 것이라고 보도했지만</a:t>
            </a:r>
            <a:r>
              <a:rPr lang="en-US" altLang="ko-KR" sz="2200" dirty="0"/>
              <a:t>, </a:t>
            </a:r>
            <a:r>
              <a:rPr lang="ko-KR" altLang="en-US" sz="2200" dirty="0"/>
              <a:t>실제로 배후가 북한인지에 대해서는 밝히지 않았다</a:t>
            </a:r>
            <a:r>
              <a:rPr lang="en-US" altLang="ko-KR" sz="2200" dirty="0"/>
              <a:t>.</a:t>
            </a:r>
          </a:p>
          <a:p>
            <a:pPr lvl="1"/>
            <a:r>
              <a:rPr lang="en-US" altLang="ko-KR" sz="2200" dirty="0"/>
              <a:t>12</a:t>
            </a:r>
            <a:r>
              <a:rPr lang="ko-KR" altLang="en-US" sz="2200" dirty="0"/>
              <a:t>월 </a:t>
            </a:r>
            <a:r>
              <a:rPr lang="en-US" altLang="ko-KR" sz="2200" dirty="0"/>
              <a:t>8</a:t>
            </a:r>
            <a:r>
              <a:rPr lang="ko-KR" altLang="en-US" sz="2200" dirty="0"/>
              <a:t>일</a:t>
            </a:r>
            <a:r>
              <a:rPr lang="en-US" altLang="ko-KR" sz="2200" dirty="0"/>
              <a:t>,</a:t>
            </a:r>
            <a:r>
              <a:rPr lang="ko-KR" altLang="en-US" sz="2200" dirty="0"/>
              <a:t> 중앙일보 사설에서</a:t>
            </a:r>
            <a:r>
              <a:rPr lang="en-US" altLang="ko-KR" sz="2200" dirty="0"/>
              <a:t>, </a:t>
            </a:r>
            <a:r>
              <a:rPr lang="ko-KR" altLang="en-US" sz="2200" dirty="0"/>
              <a:t>국정원이 </a:t>
            </a:r>
            <a:r>
              <a:rPr lang="en-US" altLang="ko-KR" sz="2200" dirty="0"/>
              <a:t>DDoS </a:t>
            </a:r>
            <a:r>
              <a:rPr lang="ko-KR" altLang="en-US" sz="2200" dirty="0"/>
              <a:t>공격을 북한의 소행이라고 발표했지만</a:t>
            </a:r>
            <a:r>
              <a:rPr lang="en-US" altLang="ko-KR" sz="2200" dirty="0"/>
              <a:t>, </a:t>
            </a:r>
            <a:r>
              <a:rPr lang="ko-KR" altLang="en-US" sz="2200" dirty="0"/>
              <a:t>구체적 조사 결과를 공개하지 않고 있음을 지적하였다</a:t>
            </a:r>
            <a:r>
              <a:rPr lang="en-US" altLang="ko-KR" sz="2200" dirty="0"/>
              <a:t>.</a:t>
            </a:r>
          </a:p>
          <a:p>
            <a:pPr lvl="1"/>
            <a:r>
              <a:rPr lang="en-US" altLang="ko-KR" sz="2200" dirty="0"/>
              <a:t>12</a:t>
            </a:r>
            <a:r>
              <a:rPr lang="ko-KR" altLang="en-US" sz="2200" dirty="0"/>
              <a:t>월 </a:t>
            </a:r>
            <a:r>
              <a:rPr lang="en-US" altLang="ko-KR" sz="2200" dirty="0"/>
              <a:t>28</a:t>
            </a:r>
            <a:r>
              <a:rPr lang="ko-KR" altLang="en-US" sz="2200" dirty="0"/>
              <a:t>일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노컷뉴스는</a:t>
            </a:r>
            <a:r>
              <a:rPr lang="ko-KR" altLang="en-US" sz="2200" dirty="0"/>
              <a:t> 검찰의 수사결과를 소개하면서</a:t>
            </a:r>
            <a:r>
              <a:rPr lang="en-US" altLang="ko-KR" sz="2200" dirty="0"/>
              <a:t>, </a:t>
            </a:r>
            <a:r>
              <a:rPr lang="ko-KR" altLang="en-US" sz="2200" dirty="0"/>
              <a:t>국내 </a:t>
            </a:r>
            <a:r>
              <a:rPr lang="en-US" altLang="ko-KR" sz="2200" dirty="0"/>
              <a:t>DDoS </a:t>
            </a:r>
            <a:r>
              <a:rPr lang="ko-KR" altLang="en-US" sz="2200" dirty="0"/>
              <a:t>공격에 관여한 이들이 </a:t>
            </a:r>
            <a:r>
              <a:rPr lang="en-US" altLang="ko-KR" sz="2200" dirty="0"/>
              <a:t>20</a:t>
            </a:r>
            <a:r>
              <a:rPr lang="ko-KR" altLang="en-US" sz="2200" dirty="0"/>
              <a:t>명의 중고등학생이라고 밝혔다</a:t>
            </a:r>
            <a:r>
              <a:rPr lang="en-US" altLang="ko-KR" sz="2200" dirty="0"/>
              <a:t>. </a:t>
            </a:r>
            <a:r>
              <a:rPr lang="ko-KR" altLang="en-US" sz="2200" dirty="0"/>
              <a:t>검찰은 이들이 대부분 전과가 없는 학생이라는 점을 이유로 입건을 유예했다</a:t>
            </a:r>
            <a:r>
              <a:rPr lang="en-US" altLang="ko-KR" sz="22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1977B1-319A-4E5F-9B9C-61BDD14C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770C5-55DB-4223-86E3-27E85EDD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DDoS </a:t>
            </a:r>
            <a:r>
              <a:rPr lang="ko-KR" altLang="en-US" dirty="0"/>
              <a:t>사례</a:t>
            </a:r>
            <a:r>
              <a:rPr lang="en-US" altLang="ko-KR" dirty="0"/>
              <a:t> (2009</a:t>
            </a:r>
            <a:r>
              <a:rPr lang="ko-KR" altLang="en-US" dirty="0"/>
              <a:t>년 </a:t>
            </a:r>
            <a:r>
              <a:rPr lang="en-US" altLang="ko-KR" dirty="0"/>
              <a:t>7.7 DDoS </a:t>
            </a:r>
            <a:r>
              <a:rPr lang="ko-KR" altLang="en-US" dirty="0"/>
              <a:t>공격 사건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AC6F8-F246-4FD7-AA74-027FDF82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피해</a:t>
            </a:r>
            <a:endParaRPr lang="en-US" altLang="ko-KR" dirty="0"/>
          </a:p>
          <a:p>
            <a:pPr lvl="1"/>
            <a:r>
              <a:rPr lang="ko-KR" altLang="en-US" dirty="0"/>
              <a:t>공격에 사용된 웜 중 일부에서 감염된 컴퓨터의 하드 디스크를 파괴하는 코드가 발견되었으며</a:t>
            </a:r>
            <a:r>
              <a:rPr lang="en-US" altLang="ko-KR" dirty="0"/>
              <a:t>, </a:t>
            </a:r>
            <a:r>
              <a:rPr lang="ko-KR" altLang="en-US" dirty="0"/>
              <a:t>이 코드는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기점으로 작동하며</a:t>
            </a:r>
            <a:r>
              <a:rPr lang="en-US" altLang="ko-KR" dirty="0"/>
              <a:t>, </a:t>
            </a:r>
            <a:r>
              <a:rPr lang="ko-KR" altLang="en-US" dirty="0"/>
              <a:t>이 피해를 입을 경우 하드 디스크의 마스터 부트 레코드가 손상되어 부팅이 불가능하게 될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방어</a:t>
            </a:r>
            <a:endParaRPr lang="en-US" altLang="ko-KR" dirty="0"/>
          </a:p>
          <a:p>
            <a:pPr lvl="1"/>
            <a:r>
              <a:rPr lang="ko-KR" altLang="en-US" dirty="0"/>
              <a:t>안철수 연구소는 </a:t>
            </a:r>
            <a:r>
              <a:rPr lang="en-US" altLang="ko-KR" dirty="0"/>
              <a:t>1</a:t>
            </a:r>
            <a:r>
              <a:rPr lang="ko-KR" altLang="en-US" dirty="0"/>
              <a:t>차 공격 직후</a:t>
            </a:r>
            <a:r>
              <a:rPr lang="en-US" altLang="ko-KR" dirty="0"/>
              <a:t> </a:t>
            </a:r>
            <a:r>
              <a:rPr lang="ko-KR" altLang="en-US" dirty="0"/>
              <a:t>바로 전용백신을 공급하였고</a:t>
            </a:r>
            <a:r>
              <a:rPr lang="en-US" altLang="ko-KR" dirty="0"/>
              <a:t>, </a:t>
            </a:r>
            <a:r>
              <a:rPr lang="ko-KR" altLang="en-US" dirty="0"/>
              <a:t>이어서 여러 백신 기업이 전용백신을 출시 하였다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공격 받은 포털들도 대응이 빨랐다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사후 조치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개 분야 범정부 </a:t>
            </a:r>
            <a:r>
              <a:rPr lang="en-US" altLang="ko-KR" dirty="0"/>
              <a:t>DDoS </a:t>
            </a:r>
            <a:r>
              <a:rPr lang="ko-KR" altLang="en-US" dirty="0"/>
              <a:t>대응체계 구축 사업과 함께 </a:t>
            </a:r>
            <a:r>
              <a:rPr lang="en-US" altLang="ko-KR" dirty="0"/>
              <a:t>DDoS </a:t>
            </a:r>
            <a:r>
              <a:rPr lang="ko-KR" altLang="en-US" dirty="0"/>
              <a:t>대응장비를 별도 지정하였다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‘</a:t>
            </a:r>
            <a:r>
              <a:rPr lang="ko-KR" altLang="en-US" dirty="0"/>
              <a:t>국가 사이버위기 종합대책</a:t>
            </a:r>
            <a:r>
              <a:rPr lang="en-US" altLang="ko-KR" dirty="0"/>
              <a:t>’</a:t>
            </a:r>
            <a:r>
              <a:rPr lang="ko-KR" altLang="en-US" dirty="0"/>
              <a:t>을 수립 시행하였다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70DBB4-4121-481E-9AC5-D6BDC8B4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5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770C5-55DB-4223-86E3-27E85EDD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DDoS </a:t>
            </a:r>
            <a:r>
              <a:rPr lang="ko-KR" altLang="en-US" dirty="0"/>
              <a:t>공격 대응방안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AC6F8-F246-4FD7-AA74-027FDF82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비정상적인 </a:t>
            </a:r>
            <a:r>
              <a:rPr lang="en-US" altLang="ko-KR" dirty="0"/>
              <a:t>IP</a:t>
            </a:r>
            <a:r>
              <a:rPr lang="ko-KR" altLang="en-US" dirty="0"/>
              <a:t> 주소 차단</a:t>
            </a:r>
            <a:endParaRPr lang="en-US" altLang="ko-KR" dirty="0"/>
          </a:p>
          <a:p>
            <a:pPr lvl="1"/>
            <a:r>
              <a:rPr lang="ko-KR" altLang="en-US" dirty="0"/>
              <a:t>패킷의 출발지 </a:t>
            </a:r>
            <a:r>
              <a:rPr lang="en-US" altLang="ko-KR" dirty="0"/>
              <a:t>IP </a:t>
            </a:r>
            <a:r>
              <a:rPr lang="ko-KR" altLang="en-US" dirty="0"/>
              <a:t>주소가 정상적인 주소가 아닌 경우</a:t>
            </a:r>
            <a:r>
              <a:rPr lang="en-US" altLang="ko-KR" dirty="0"/>
              <a:t>, </a:t>
            </a:r>
            <a:r>
              <a:rPr lang="ko-KR" altLang="en-US" dirty="0"/>
              <a:t>이를 사전에 차단해야 한다</a:t>
            </a:r>
            <a:r>
              <a:rPr lang="en-US" altLang="ko-KR" dirty="0"/>
              <a:t>. </a:t>
            </a:r>
            <a:r>
              <a:rPr lang="ko-KR" altLang="en-US" dirty="0"/>
              <a:t>출발지 </a:t>
            </a:r>
            <a:r>
              <a:rPr lang="en-US" altLang="ko-KR" dirty="0"/>
              <a:t>IP </a:t>
            </a:r>
            <a:r>
              <a:rPr lang="ko-KR" altLang="en-US" dirty="0"/>
              <a:t>주소가 사설인 경우</a:t>
            </a:r>
            <a:r>
              <a:rPr lang="en-US" altLang="ko-KR" dirty="0"/>
              <a:t>, </a:t>
            </a:r>
            <a:r>
              <a:rPr lang="ko-KR" altLang="en-US" dirty="0"/>
              <a:t>대부분이 </a:t>
            </a:r>
            <a:r>
              <a:rPr lang="ko-KR" altLang="en-US" dirty="0" err="1"/>
              <a:t>스푸핑</a:t>
            </a:r>
            <a:r>
              <a:rPr lang="ko-KR" altLang="en-US" dirty="0"/>
              <a:t> 패킷이므로 전부 차단해야 하며</a:t>
            </a:r>
            <a:r>
              <a:rPr lang="en-US" altLang="ko-KR" dirty="0"/>
              <a:t>, </a:t>
            </a:r>
            <a:r>
              <a:rPr lang="ko-KR" altLang="en-US" dirty="0"/>
              <a:t>사설 </a:t>
            </a:r>
            <a:r>
              <a:rPr lang="en-US" altLang="ko-KR" dirty="0"/>
              <a:t>IP </a:t>
            </a:r>
            <a:r>
              <a:rPr lang="ko-KR" altLang="en-US" dirty="0"/>
              <a:t>주소에 대한 라우팅이 필요한 경우 사용하는 </a:t>
            </a:r>
            <a:r>
              <a:rPr lang="en-US" altLang="ko-KR" dirty="0"/>
              <a:t>IP </a:t>
            </a:r>
            <a:r>
              <a:rPr lang="ko-KR" altLang="en-US" dirty="0"/>
              <a:t>주소만 허용하고 이외의 </a:t>
            </a:r>
            <a:r>
              <a:rPr lang="en-US" altLang="ko-KR" dirty="0"/>
              <a:t>IP </a:t>
            </a:r>
            <a:r>
              <a:rPr lang="ko-KR" altLang="en-US" dirty="0"/>
              <a:t>주소는 차단해야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보안 장비 최적화 및 업데이트</a:t>
            </a:r>
            <a:endParaRPr lang="en-US" altLang="ko-KR" dirty="0"/>
          </a:p>
          <a:p>
            <a:pPr lvl="1"/>
            <a:r>
              <a:rPr lang="en-US" altLang="ko-KR" dirty="0"/>
              <a:t>IDS </a:t>
            </a:r>
            <a:r>
              <a:rPr lang="ko-KR" altLang="en-US" dirty="0"/>
              <a:t>및 </a:t>
            </a:r>
            <a:r>
              <a:rPr lang="en-US" altLang="ko-KR" dirty="0"/>
              <a:t>IPS </a:t>
            </a:r>
            <a:r>
              <a:rPr lang="ko-KR" altLang="en-US" dirty="0"/>
              <a:t>등의 보안 장비 설정을 최적화하고</a:t>
            </a:r>
            <a:r>
              <a:rPr lang="en-US" altLang="ko-KR" dirty="0"/>
              <a:t>, </a:t>
            </a:r>
            <a:r>
              <a:rPr lang="ko-KR" altLang="en-US" dirty="0"/>
              <a:t>실시간 탐지 이벤트를 모니터링하며</a:t>
            </a:r>
            <a:r>
              <a:rPr lang="en-US" altLang="ko-KR" dirty="0"/>
              <a:t>, DDoS </a:t>
            </a:r>
            <a:r>
              <a:rPr lang="ko-KR" altLang="en-US" dirty="0"/>
              <a:t>관련 패턴들을 분석하여 상시적으로 업데이트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2F70D1-3C8D-4DEE-93A7-55843DC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5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770C5-55DB-4223-86E3-27E85EDD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DDoS </a:t>
            </a:r>
            <a:r>
              <a:rPr lang="ko-KR" altLang="en-US" dirty="0"/>
              <a:t>공격 대응방안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AC6F8-F246-4FD7-AA74-027FDF82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방화벽을 이용한 </a:t>
            </a:r>
            <a:r>
              <a:rPr lang="en-US" altLang="ko-KR" dirty="0"/>
              <a:t>DDoS </a:t>
            </a:r>
            <a:r>
              <a:rPr lang="ko-KR" altLang="en-US" dirty="0"/>
              <a:t>공격 대응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서비스 연결에 필요한 포트를 제외한 모든 </a:t>
            </a:r>
            <a:r>
              <a:rPr lang="ko-KR" altLang="en-US" dirty="0" err="1"/>
              <a:t>인바운드</a:t>
            </a:r>
            <a:r>
              <a:rPr lang="ko-KR" altLang="en-US" dirty="0"/>
              <a:t> 트래픽 차단</a:t>
            </a:r>
            <a:endParaRPr lang="en-US" altLang="ko-KR" dirty="0"/>
          </a:p>
          <a:p>
            <a:pPr lvl="1"/>
            <a:r>
              <a:rPr lang="en-US" altLang="ko-KR" dirty="0"/>
              <a:t>DMZ </a:t>
            </a:r>
            <a:r>
              <a:rPr lang="ko-KR" altLang="en-US" dirty="0"/>
              <a:t>운영 시 네트워크 대역이 아닌 </a:t>
            </a:r>
            <a:r>
              <a:rPr lang="ko-KR" altLang="en-US" dirty="0" err="1"/>
              <a:t>서버별</a:t>
            </a:r>
            <a:r>
              <a:rPr lang="ko-KR" altLang="en-US" dirty="0"/>
              <a:t> 허용 트래픽 설정</a:t>
            </a:r>
            <a:endParaRPr lang="en-US" altLang="ko-KR" dirty="0"/>
          </a:p>
          <a:p>
            <a:pPr lvl="1"/>
            <a:r>
              <a:rPr lang="ko-KR" altLang="en-US" dirty="0"/>
              <a:t>모니터링을 위해 </a:t>
            </a:r>
            <a:r>
              <a:rPr lang="ko-KR" altLang="en-US" dirty="0" err="1"/>
              <a:t>서버별</a:t>
            </a:r>
            <a:r>
              <a:rPr lang="ko-KR" altLang="en-US" dirty="0"/>
              <a:t> 통계자료를 확보할 수 있는 형태로 설정</a:t>
            </a:r>
            <a:endParaRPr lang="en-US" altLang="ko-KR" dirty="0"/>
          </a:p>
          <a:p>
            <a:pPr lvl="1"/>
            <a:r>
              <a:rPr lang="ko-KR" altLang="en-US" dirty="0"/>
              <a:t>사설 </a:t>
            </a:r>
            <a:r>
              <a:rPr lang="en-US" altLang="ko-KR" dirty="0"/>
              <a:t>IP </a:t>
            </a:r>
            <a:r>
              <a:rPr lang="ko-KR" altLang="en-US" dirty="0"/>
              <a:t>주소로 부터의 트래픽 차단 정책 적용 필요</a:t>
            </a:r>
            <a:endParaRPr lang="en-US" altLang="ko-KR" dirty="0"/>
          </a:p>
          <a:p>
            <a:pPr lvl="1"/>
            <a:r>
              <a:rPr lang="ko-KR" altLang="en-US" dirty="0"/>
              <a:t>대역폭 공격을 차단하기 위해 불필요한 </a:t>
            </a:r>
            <a:r>
              <a:rPr lang="en-US" altLang="ko-KR" dirty="0"/>
              <a:t>UDP/ICMP </a:t>
            </a:r>
            <a:r>
              <a:rPr lang="ko-KR" altLang="en-US" dirty="0" err="1"/>
              <a:t>패킷차단</a:t>
            </a:r>
            <a:r>
              <a:rPr lang="ko-KR" altLang="en-US" dirty="0"/>
              <a:t> 정책 적용 필요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CF4368-3F45-464D-A631-B2CD7396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2_</a:t>
            </a:r>
            <a:r>
              <a:rPr lang="ko-KR" altLang="en-US"/>
              <a:t>네트워크보안</a:t>
            </a:r>
            <a:r>
              <a:rPr lang="en-US" altLang="ko-KR"/>
              <a:t>_(20175105 </a:t>
            </a:r>
            <a:r>
              <a:rPr lang="ko-KR" altLang="en-US"/>
              <a:t>곽영주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1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644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목차</vt:lpstr>
      <vt:lpstr>DDoS 사례 (2009년 7.7 DDoS 공격 사건)</vt:lpstr>
      <vt:lpstr>DDoS 사례 (2009년 7.7 DDoS 공격 사건)</vt:lpstr>
      <vt:lpstr>DDoS 사례 (2009년 7.7 DDoS 공격 사건)</vt:lpstr>
      <vt:lpstr>DDoS 사례 (2009년 7.7 DDoS 공격 사건)</vt:lpstr>
      <vt:lpstr>DDoS 공격 대응방안</vt:lpstr>
      <vt:lpstr>DDoS 공격 대응방안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곽영주</dc:creator>
  <cp:lastModifiedBy>곽영주</cp:lastModifiedBy>
  <cp:revision>7</cp:revision>
  <dcterms:created xsi:type="dcterms:W3CDTF">2021-10-29T05:06:05Z</dcterms:created>
  <dcterms:modified xsi:type="dcterms:W3CDTF">2021-10-29T06:58:29Z</dcterms:modified>
</cp:coreProperties>
</file>