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4" r:id="rId5"/>
    <p:sldId id="269" r:id="rId6"/>
    <p:sldId id="272" r:id="rId7"/>
    <p:sldId id="270" r:id="rId8"/>
    <p:sldId id="268" r:id="rId9"/>
    <p:sldId id="273" r:id="rId10"/>
    <p:sldId id="274" r:id="rId11"/>
    <p:sldId id="271"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6" autoAdjust="0"/>
    <p:restoredTop sz="94660"/>
  </p:normalViewPr>
  <p:slideViewPr>
    <p:cSldViewPr snapToGrid="0">
      <p:cViewPr varScale="1">
        <p:scale>
          <a:sx n="85" d="100"/>
          <a:sy n="85" d="100"/>
        </p:scale>
        <p:origin x="5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99D6CC-2F63-4291-8F65-0632D014ECD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02A376E-0F4F-4A58-8B1E-D466043E1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68B4E3-3274-4FFC-863F-2F31665C97C7}"/>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0FFF3F99-8666-49B9-872E-4984A0FCD3C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7A8F80-9CB7-4CFF-BDE1-85E61B0334E8}"/>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04983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EB7A74-2F4D-41EC-B363-18EE4F4D34C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2A92B75-85C4-4A9D-87E2-C2FE4863D35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E201422-B302-4EFF-B9F0-017A0EA326A6}"/>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651C8DC2-0F7D-41F1-BA0B-232A0FB53E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0D83688-32B1-4810-94A0-67EB20EE4065}"/>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44084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C227D99-8A51-4552-BE47-EDB1E1A7BCF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E768B9A-2E4B-48EC-A20F-C7890175D8B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5E212BC-1AC6-4C55-9915-0BA99C321D3D}"/>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FFF9B7FA-D55A-4513-B5D0-D7EFE454A3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160701-DD55-4F8B-BCA9-D3EEB58D774A}"/>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38160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72368-36BD-479B-A8C7-218B1761013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4818CCA-EC73-4174-A648-6C03E61E2B6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B18EBFD-837F-4734-AC41-D5E8BD405E5B}"/>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3BD0586B-D764-4061-900D-3C6F8D2823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343601-A9B4-4D70-880E-909F67B1AC26}"/>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1052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8A66D7-E13C-44D3-BE0F-3CBC0E232AE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CCBD7D6-476F-483C-BCCD-A5EC1A219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4783A9-67E7-49D5-9BA5-6B8679E60E63}"/>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31992ADD-1E0A-498F-AFB6-FEA3C9BA9B1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3005B9-353C-4BE7-8EE8-EB1459579DFD}"/>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87860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B9885C-EAEE-43D8-AE29-014356DA226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F2F4EE0-B47F-4D60-98F3-334E13E9382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816C95D-404B-4657-BF02-162B478AC7D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D484781-1D57-42D3-BE10-848BCC770CA4}"/>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6" name="바닥글 개체 틀 5">
            <a:extLst>
              <a:ext uri="{FF2B5EF4-FFF2-40B4-BE49-F238E27FC236}">
                <a16:creationId xmlns:a16="http://schemas.microsoft.com/office/drawing/2014/main" id="{0C994122-0819-428E-894E-073092845A4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9FE3464-2714-4D60-83DB-F9D4A6C6133F}"/>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75959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3285C-8683-48D5-869D-1B2BFF853E5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356CB89-9C47-4F35-97CD-CF4336163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F17626A-CEE7-469C-9787-F63D135535D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AD3AFE6-D6AB-4003-A180-7FDE25C91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DF6D0A9-1F13-4720-B77C-CBCB7D8C698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F74620C-BBC0-43F9-9CDB-11E9495A3D85}"/>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8" name="바닥글 개체 틀 7">
            <a:extLst>
              <a:ext uri="{FF2B5EF4-FFF2-40B4-BE49-F238E27FC236}">
                <a16:creationId xmlns:a16="http://schemas.microsoft.com/office/drawing/2014/main" id="{5338DCB7-F825-48F9-BEFC-2E5EA2F4609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8D16FC6-CE7C-4690-8529-CB355EB2ECF7}"/>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192653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63DD73-7765-4C15-99F4-AAD6CD0441D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BBA2D6C-5EEC-4160-A0BA-727330C1325A}"/>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4" name="바닥글 개체 틀 3">
            <a:extLst>
              <a:ext uri="{FF2B5EF4-FFF2-40B4-BE49-F238E27FC236}">
                <a16:creationId xmlns:a16="http://schemas.microsoft.com/office/drawing/2014/main" id="{9825950E-5F3E-4C40-847D-1C70F71A35F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61AE277-FD22-4B86-BDA0-67AE53D763C4}"/>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300608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49B918A-D926-4D55-8F01-7D0B4498408F}"/>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3" name="바닥글 개체 틀 2">
            <a:extLst>
              <a:ext uri="{FF2B5EF4-FFF2-40B4-BE49-F238E27FC236}">
                <a16:creationId xmlns:a16="http://schemas.microsoft.com/office/drawing/2014/main" id="{85647469-C251-4B64-80B0-CC4792B6714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C698ECB-7C21-4F33-A035-09C3E23034C0}"/>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99522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FD5BDD-1197-4429-866E-382F7A606A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6A84C25-C7F2-4A6D-87B8-A270EF53A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52A2E58-9E7C-468C-8981-A8E945FB2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1051F46-42A7-4D07-A91A-6367BF0D6335}"/>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6" name="바닥글 개체 틀 5">
            <a:extLst>
              <a:ext uri="{FF2B5EF4-FFF2-40B4-BE49-F238E27FC236}">
                <a16:creationId xmlns:a16="http://schemas.microsoft.com/office/drawing/2014/main" id="{F6AB8795-83EB-4553-BCD9-97FB1B10441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44C7BB0-1A7F-485F-B012-6D84DA5E21DB}"/>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181170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E95C40-5A16-45FC-B968-4465112938A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4F7EA39-C28B-4969-B2D9-BC705A917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3AC4F15-8F27-47AF-A528-09D2EA185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F04106D-517D-46EF-B3F6-83AE54431A0C}"/>
              </a:ext>
            </a:extLst>
          </p:cNvPr>
          <p:cNvSpPr>
            <a:spLocks noGrp="1"/>
          </p:cNvSpPr>
          <p:nvPr>
            <p:ph type="dt" sz="half" idx="10"/>
          </p:nvPr>
        </p:nvSpPr>
        <p:spPr/>
        <p:txBody>
          <a:bodyPr/>
          <a:lstStyle/>
          <a:p>
            <a:fld id="{21C32AB9-6BC9-4E73-8F63-CCD4BE5B26E5}" type="datetimeFigureOut">
              <a:rPr lang="ko-KR" altLang="en-US" smtClean="0"/>
              <a:t>2021-03-23</a:t>
            </a:fld>
            <a:endParaRPr lang="ko-KR" altLang="en-US"/>
          </a:p>
        </p:txBody>
      </p:sp>
      <p:sp>
        <p:nvSpPr>
          <p:cNvPr id="6" name="바닥글 개체 틀 5">
            <a:extLst>
              <a:ext uri="{FF2B5EF4-FFF2-40B4-BE49-F238E27FC236}">
                <a16:creationId xmlns:a16="http://schemas.microsoft.com/office/drawing/2014/main" id="{96C48571-663C-4D2B-9EBC-4CB1EED75AD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6FE81D5-1836-49F3-A81E-80B643597E14}"/>
              </a:ext>
            </a:extLst>
          </p:cNvPr>
          <p:cNvSpPr>
            <a:spLocks noGrp="1"/>
          </p:cNvSpPr>
          <p:nvPr>
            <p:ph type="sldNum" sz="quarter" idx="12"/>
          </p:nvPr>
        </p:nvSpPr>
        <p:spPr/>
        <p:txBody>
          <a:body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5025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7B05D06-802A-405E-997A-36EF728F2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ABCD55A-4CF2-43E1-8E39-6D1CD7F77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580C881-48FD-4DFA-A96A-D37FA712F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32AB9-6BC9-4E73-8F63-CCD4BE5B26E5}" type="datetimeFigureOut">
              <a:rPr lang="ko-KR" altLang="en-US" smtClean="0"/>
              <a:t>2021-03-23</a:t>
            </a:fld>
            <a:endParaRPr lang="ko-KR" altLang="en-US"/>
          </a:p>
        </p:txBody>
      </p:sp>
      <p:sp>
        <p:nvSpPr>
          <p:cNvPr id="5" name="바닥글 개체 틀 4">
            <a:extLst>
              <a:ext uri="{FF2B5EF4-FFF2-40B4-BE49-F238E27FC236}">
                <a16:creationId xmlns:a16="http://schemas.microsoft.com/office/drawing/2014/main" id="{13E5D2EB-07A4-44F8-AA98-2C7C2757B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A14C046-734F-4E21-8CF4-15D27A3C6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F5DB7-CD9D-424D-BD0C-33BDF9E8BEBF}" type="slidenum">
              <a:rPr lang="ko-KR" altLang="en-US" smtClean="0"/>
              <a:t>‹#›</a:t>
            </a:fld>
            <a:endParaRPr lang="ko-KR" altLang="en-US"/>
          </a:p>
        </p:txBody>
      </p:sp>
    </p:spTree>
    <p:extLst>
      <p:ext uri="{BB962C8B-B14F-4D97-AF65-F5344CB8AC3E}">
        <p14:creationId xmlns:p14="http://schemas.microsoft.com/office/powerpoint/2010/main" val="116240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384247F1-E772-4F18-BE62-06F00B801B74}"/>
              </a:ext>
            </a:extLst>
          </p:cNvPr>
          <p:cNvSpPr>
            <a:spLocks noGrp="1"/>
          </p:cNvSpPr>
          <p:nvPr>
            <p:ph type="title"/>
          </p:nvPr>
        </p:nvSpPr>
        <p:spPr>
          <a:xfrm>
            <a:off x="838199" y="4506819"/>
            <a:ext cx="10515600" cy="1325563"/>
          </a:xfrm>
        </p:spPr>
        <p:txBody>
          <a:bodyPr/>
          <a:lstStyle/>
          <a:p>
            <a:pPr algn="ctr"/>
            <a:r>
              <a:rPr lang="ko-KR" altLang="en-US" dirty="0"/>
              <a:t>웹서버구축</a:t>
            </a:r>
            <a:r>
              <a:rPr lang="en-US" altLang="ko-KR" dirty="0"/>
              <a:t> [</a:t>
            </a:r>
            <a:r>
              <a:rPr lang="ko-KR" altLang="en-US" dirty="0" err="1"/>
              <a:t>스몰과제</a:t>
            </a:r>
            <a:r>
              <a:rPr lang="en-US" altLang="ko-KR" dirty="0"/>
              <a:t>4]</a:t>
            </a:r>
            <a:br>
              <a:rPr lang="en-US" altLang="ko-KR" dirty="0"/>
            </a:br>
            <a:r>
              <a:rPr lang="en-US" altLang="ko-KR" dirty="0"/>
              <a:t>20175105_</a:t>
            </a:r>
            <a:r>
              <a:rPr lang="ko-KR" altLang="en-US" dirty="0" err="1"/>
              <a:t>곽영주</a:t>
            </a:r>
            <a:endParaRPr lang="ko-KR" altLang="en-US" dirty="0"/>
          </a:p>
        </p:txBody>
      </p:sp>
      <p:pic>
        <p:nvPicPr>
          <p:cNvPr id="6" name="그림 5">
            <a:extLst>
              <a:ext uri="{FF2B5EF4-FFF2-40B4-BE49-F238E27FC236}">
                <a16:creationId xmlns:a16="http://schemas.microsoft.com/office/drawing/2014/main" id="{FCBC35E6-0829-4B05-8E77-9F0FF0404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983" y="782967"/>
            <a:ext cx="2646033" cy="2646033"/>
          </a:xfrm>
          <a:prstGeom prst="rect">
            <a:avLst/>
          </a:prstGeom>
        </p:spPr>
      </p:pic>
    </p:spTree>
    <p:extLst>
      <p:ext uri="{BB962C8B-B14F-4D97-AF65-F5344CB8AC3E}">
        <p14:creationId xmlns:p14="http://schemas.microsoft.com/office/powerpoint/2010/main" val="329986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88260"/>
            <a:ext cx="10515600" cy="6535270"/>
          </a:xfrm>
          <a:solidFill>
            <a:schemeClr val="tx1"/>
          </a:solidFill>
        </p:spPr>
        <p:txBody>
          <a:bodyPr>
            <a:normAutofit/>
          </a:bodyPr>
          <a:lstStyle/>
          <a:p>
            <a:pPr marL="0" indent="0">
              <a:buNone/>
            </a:pP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body</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div</a:t>
            </a:r>
            <a:r>
              <a:rPr lang="en-US" altLang="ko-KR" sz="1050" b="0" dirty="0">
                <a:solidFill>
                  <a:srgbClr val="D4D4D4"/>
                </a:solidFill>
                <a:effectLst/>
                <a:latin typeface="Consolas" panose="020B0609020204030204" pitchFamily="49" charset="0"/>
              </a:rPr>
              <a:t> </a:t>
            </a:r>
            <a:r>
              <a:rPr lang="en-US" altLang="ko-KR" sz="1050" b="0" dirty="0">
                <a:solidFill>
                  <a:srgbClr val="9CDCFE"/>
                </a:solidFill>
                <a:effectLst/>
                <a:latin typeface="Consolas" panose="020B0609020204030204" pitchFamily="49" charset="0"/>
              </a:rPr>
              <a:t>id</a:t>
            </a:r>
            <a:r>
              <a:rPr lang="en-US" altLang="ko-KR" sz="1050" b="0" dirty="0">
                <a:solidFill>
                  <a:srgbClr val="D4D4D4"/>
                </a:solidFill>
                <a:effectLst/>
                <a:latin typeface="Consolas" panose="020B0609020204030204" pitchFamily="49" charset="0"/>
              </a:rPr>
              <a:t>=</a:t>
            </a:r>
            <a:r>
              <a:rPr lang="en-US" altLang="ko-KR" sz="1050" b="0" dirty="0">
                <a:solidFill>
                  <a:srgbClr val="CE9178"/>
                </a:solidFill>
                <a:effectLst/>
                <a:latin typeface="Consolas" panose="020B0609020204030204" pitchFamily="49" charset="0"/>
              </a:rPr>
              <a:t>"menu"</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ul</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r>
              <a:rPr lang="ko-KR" altLang="en-US" sz="1050" b="0" dirty="0">
                <a:solidFill>
                  <a:srgbClr val="D4D4D4"/>
                </a:solidFill>
                <a:effectLst/>
                <a:latin typeface="Consolas" panose="020B0609020204030204" pitchFamily="49" charset="0"/>
              </a:rPr>
              <a:t>메뉴</a:t>
            </a:r>
            <a:r>
              <a:rPr lang="en-US" altLang="ko-KR" sz="1050" b="0" dirty="0">
                <a:solidFill>
                  <a:srgbClr val="D4D4D4"/>
                </a:solidFill>
                <a:effectLst/>
                <a:latin typeface="Consolas" panose="020B0609020204030204" pitchFamily="49" charset="0"/>
              </a:rPr>
              <a:t>A</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r>
              <a:rPr lang="ko-KR" altLang="en-US" sz="1050" b="0" dirty="0">
                <a:solidFill>
                  <a:srgbClr val="D4D4D4"/>
                </a:solidFill>
                <a:effectLst/>
                <a:latin typeface="Consolas" panose="020B0609020204030204" pitchFamily="49" charset="0"/>
              </a:rPr>
              <a:t>메뉴</a:t>
            </a:r>
            <a:r>
              <a:rPr lang="en-US" altLang="ko-KR" sz="1050" b="0" dirty="0">
                <a:solidFill>
                  <a:srgbClr val="D4D4D4"/>
                </a:solidFill>
                <a:effectLst/>
                <a:latin typeface="Consolas" panose="020B0609020204030204" pitchFamily="49" charset="0"/>
              </a:rPr>
              <a:t>B</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r>
              <a:rPr lang="ko-KR" altLang="en-US" sz="1050" b="0" dirty="0">
                <a:solidFill>
                  <a:srgbClr val="D4D4D4"/>
                </a:solidFill>
                <a:effectLst/>
                <a:latin typeface="Consolas" panose="020B0609020204030204" pitchFamily="49" charset="0"/>
              </a:rPr>
              <a:t>메뉴</a:t>
            </a:r>
            <a:r>
              <a:rPr lang="en-US" altLang="ko-KR" sz="1050" b="0" dirty="0">
                <a:solidFill>
                  <a:srgbClr val="D4D4D4"/>
                </a:solidFill>
                <a:effectLst/>
                <a:latin typeface="Consolas" panose="020B0609020204030204" pitchFamily="49" charset="0"/>
              </a:rPr>
              <a:t>C</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li</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ul</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div</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div</a:t>
            </a:r>
            <a:r>
              <a:rPr lang="en-US" altLang="ko-KR" sz="1050" b="0" dirty="0">
                <a:solidFill>
                  <a:srgbClr val="D4D4D4"/>
                </a:solidFill>
                <a:effectLst/>
                <a:latin typeface="Consolas" panose="020B0609020204030204" pitchFamily="49" charset="0"/>
              </a:rPr>
              <a:t> </a:t>
            </a:r>
            <a:r>
              <a:rPr lang="en-US" altLang="ko-KR" sz="1050" b="0" dirty="0">
                <a:solidFill>
                  <a:srgbClr val="9CDCFE"/>
                </a:solidFill>
                <a:effectLst/>
                <a:latin typeface="Consolas" panose="020B0609020204030204" pitchFamily="49" charset="0"/>
              </a:rPr>
              <a:t>id</a:t>
            </a:r>
            <a:r>
              <a:rPr lang="en-US" altLang="ko-KR" sz="1050" b="0" dirty="0">
                <a:solidFill>
                  <a:srgbClr val="D4D4D4"/>
                </a:solidFill>
                <a:effectLst/>
                <a:latin typeface="Consolas" panose="020B0609020204030204" pitchFamily="49" charset="0"/>
              </a:rPr>
              <a:t>=</a:t>
            </a:r>
            <a:r>
              <a:rPr lang="en-US" altLang="ko-KR" sz="1050" b="0" dirty="0">
                <a:solidFill>
                  <a:srgbClr val="CE9178"/>
                </a:solidFill>
                <a:effectLst/>
                <a:latin typeface="Consolas" panose="020B0609020204030204" pitchFamily="49" charset="0"/>
              </a:rPr>
              <a:t>"section"</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h1</a:t>
            </a:r>
            <a:r>
              <a:rPr lang="en-US" altLang="ko-KR" sz="1050" b="0" dirty="0">
                <a:solidFill>
                  <a:srgbClr val="808080"/>
                </a:solidFill>
                <a:effectLst/>
                <a:latin typeface="Consolas" panose="020B0609020204030204" pitchFamily="49" charset="0"/>
              </a:rPr>
              <a:t>&gt;</a:t>
            </a:r>
            <a:r>
              <a:rPr lang="en-US" altLang="ko-KR" sz="1050" b="0" dirty="0">
                <a:solidFill>
                  <a:srgbClr val="D4D4D4"/>
                </a:solidFill>
                <a:effectLst/>
                <a:latin typeface="Consolas" panose="020B0609020204030204" pitchFamily="49" charset="0"/>
              </a:rPr>
              <a:t>Chelsea Football Club</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h1</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p</a:t>
            </a:r>
            <a:r>
              <a:rPr lang="en-US" altLang="ko-KR" sz="1050" b="0" dirty="0">
                <a:solidFill>
                  <a:srgbClr val="808080"/>
                </a:solidFill>
                <a:effectLst/>
                <a:latin typeface="Consolas" panose="020B0609020204030204" pitchFamily="49" charset="0"/>
              </a:rPr>
              <a:t>&gt;</a:t>
            </a:r>
            <a:r>
              <a:rPr lang="en-US" altLang="ko-KR" sz="1050" b="0" dirty="0">
                <a:solidFill>
                  <a:srgbClr val="D4D4D4"/>
                </a:solidFill>
                <a:effectLst/>
                <a:latin typeface="Consolas" panose="020B0609020204030204" pitchFamily="49" charset="0"/>
              </a:rPr>
              <a:t>Chelsea Football Club is an English professional football club based in Fulham, London. Founded in 1905, the club competes in the Premier League, the top division of English football. Chelsea are among England's most successful clubs, having won over thirty competitive </a:t>
            </a:r>
            <a:r>
              <a:rPr lang="en-US" altLang="ko-KR" sz="1050" b="0" dirty="0" err="1">
                <a:solidFill>
                  <a:srgbClr val="D4D4D4"/>
                </a:solidFill>
                <a:effectLst/>
                <a:latin typeface="Consolas" panose="020B0609020204030204" pitchFamily="49" charset="0"/>
              </a:rPr>
              <a:t>honours</a:t>
            </a:r>
            <a:r>
              <a:rPr lang="en-US" altLang="ko-KR" sz="1050" b="0" dirty="0">
                <a:solidFill>
                  <a:srgbClr val="D4D4D4"/>
                </a:solidFill>
                <a:effectLst/>
                <a:latin typeface="Consolas" panose="020B0609020204030204" pitchFamily="49" charset="0"/>
              </a:rPr>
              <a:t>, including six league titles and six European trophies. Their home ground is Stamford Bridge.</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p</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D4D4D4"/>
                </a:solidFill>
                <a:effectLst/>
                <a:latin typeface="Consolas" panose="020B0609020204030204" pitchFamily="49" charset="0"/>
              </a:rPr>
              <a:t>    </a:t>
            </a: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div</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body</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r>
              <a:rPr lang="en-US" altLang="ko-KR" sz="1050" b="0" dirty="0">
                <a:solidFill>
                  <a:srgbClr val="808080"/>
                </a:solidFill>
                <a:effectLst/>
                <a:latin typeface="Consolas" panose="020B0609020204030204" pitchFamily="49" charset="0"/>
              </a:rPr>
              <a:t>&lt;/</a:t>
            </a:r>
            <a:r>
              <a:rPr lang="en-US" altLang="ko-KR" sz="1050" b="0" dirty="0">
                <a:solidFill>
                  <a:srgbClr val="569CD6"/>
                </a:solidFill>
                <a:effectLst/>
                <a:latin typeface="Consolas" panose="020B0609020204030204" pitchFamily="49" charset="0"/>
              </a:rPr>
              <a:t>html</a:t>
            </a:r>
            <a:r>
              <a:rPr lang="en-US" altLang="ko-KR" sz="1050" b="0" dirty="0">
                <a:solidFill>
                  <a:srgbClr val="808080"/>
                </a:solidFill>
                <a:effectLst/>
                <a:latin typeface="Consolas" panose="020B0609020204030204" pitchFamily="49" charset="0"/>
              </a:rPr>
              <a:t>&gt;</a:t>
            </a:r>
            <a:endParaRPr lang="en-US" altLang="ko-KR" sz="1050" b="0" dirty="0">
              <a:solidFill>
                <a:srgbClr val="D4D4D4"/>
              </a:solidFill>
              <a:effectLst/>
              <a:latin typeface="Consolas" panose="020B0609020204030204" pitchFamily="49" charset="0"/>
            </a:endParaRPr>
          </a:p>
          <a:p>
            <a:pPr marL="0" indent="0">
              <a:buNone/>
            </a:pPr>
            <a:endParaRPr lang="en-US" altLang="ko-K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3964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3 - </a:t>
            </a:r>
            <a:r>
              <a:rPr lang="ko-KR" altLang="en-US" dirty="0"/>
              <a:t>실행결과</a:t>
            </a:r>
          </a:p>
        </p:txBody>
      </p:sp>
      <p:pic>
        <p:nvPicPr>
          <p:cNvPr id="5" name="내용 개체 틀 4">
            <a:extLst>
              <a:ext uri="{FF2B5EF4-FFF2-40B4-BE49-F238E27FC236}">
                <a16:creationId xmlns:a16="http://schemas.microsoft.com/office/drawing/2014/main" id="{03B57916-191A-4E12-9A0E-5ECCFAE7F9AE}"/>
              </a:ext>
            </a:extLst>
          </p:cNvPr>
          <p:cNvPicPr>
            <a:picLocks noGrp="1" noChangeAspect="1"/>
          </p:cNvPicPr>
          <p:nvPr>
            <p:ph idx="1"/>
          </p:nvPr>
        </p:nvPicPr>
        <p:blipFill>
          <a:blip r:embed="rId2"/>
          <a:stretch>
            <a:fillRect/>
          </a:stretch>
        </p:blipFill>
        <p:spPr>
          <a:xfrm>
            <a:off x="838200" y="2487106"/>
            <a:ext cx="3281504" cy="2581005"/>
          </a:xfrm>
        </p:spPr>
      </p:pic>
      <p:pic>
        <p:nvPicPr>
          <p:cNvPr id="7" name="그림 6">
            <a:extLst>
              <a:ext uri="{FF2B5EF4-FFF2-40B4-BE49-F238E27FC236}">
                <a16:creationId xmlns:a16="http://schemas.microsoft.com/office/drawing/2014/main" id="{58A2866D-22B4-4DCD-BBED-384E02AEB9B2}"/>
              </a:ext>
            </a:extLst>
          </p:cNvPr>
          <p:cNvPicPr>
            <a:picLocks noChangeAspect="1"/>
          </p:cNvPicPr>
          <p:nvPr/>
        </p:nvPicPr>
        <p:blipFill>
          <a:blip r:embed="rId3"/>
          <a:stretch>
            <a:fillRect/>
          </a:stretch>
        </p:blipFill>
        <p:spPr>
          <a:xfrm>
            <a:off x="4570278" y="2626705"/>
            <a:ext cx="7171008" cy="2301805"/>
          </a:xfrm>
          <a:prstGeom prst="rect">
            <a:avLst/>
          </a:prstGeom>
        </p:spPr>
      </p:pic>
    </p:spTree>
    <p:extLst>
      <p:ext uri="{BB962C8B-B14F-4D97-AF65-F5344CB8AC3E}">
        <p14:creationId xmlns:p14="http://schemas.microsoft.com/office/powerpoint/2010/main" val="9733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1 - </a:t>
            </a:r>
            <a:r>
              <a:rPr lang="ko-KR" altLang="en-US" dirty="0"/>
              <a:t>소스코드</a:t>
            </a:r>
          </a:p>
        </p:txBody>
      </p:sp>
      <p:sp>
        <p:nvSpPr>
          <p:cNvPr id="3" name="내용 개체 틀 2"/>
          <p:cNvSpPr>
            <a:spLocks noGrp="1"/>
          </p:cNvSpPr>
          <p:nvPr>
            <p:ph idx="1"/>
          </p:nvPr>
        </p:nvSpPr>
        <p:spPr>
          <a:xfrm>
            <a:off x="838200" y="1445742"/>
            <a:ext cx="10515600" cy="5251620"/>
          </a:xfrm>
          <a:solidFill>
            <a:schemeClr val="tx1"/>
          </a:solidFill>
        </p:spPr>
        <p:txBody>
          <a:bodyPr>
            <a:normAutofit fontScale="92500" lnSpcReduction="20000"/>
          </a:bodyPr>
          <a:lstStyle/>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DOCTYPE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html</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html</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lang</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a:t>
            </a:r>
            <a:r>
              <a:rPr lang="en-US" altLang="ko-KR" sz="1400" b="0" dirty="0" err="1">
                <a:solidFill>
                  <a:srgbClr val="CE9178"/>
                </a:solidFill>
                <a:effectLst/>
                <a:latin typeface="Consolas" panose="020B0609020204030204" pitchFamily="49" charset="0"/>
              </a:rPr>
              <a:t>en</a:t>
            </a:r>
            <a:r>
              <a:rPr lang="en-US" altLang="ko-KR" sz="1400" b="0" dirty="0">
                <a:solidFill>
                  <a:srgbClr val="CE9178"/>
                </a:solidFill>
                <a:effectLst/>
                <a:latin typeface="Consolas" panose="020B0609020204030204" pitchFamily="49" charset="0"/>
              </a:rPr>
              <a:t>"</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charset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"UTF-8"</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http-</a:t>
            </a:r>
            <a:r>
              <a:rPr lang="en-US" altLang="ko-KR" sz="1400" b="0" dirty="0" err="1">
                <a:solidFill>
                  <a:srgbClr val="9CDCFE"/>
                </a:solidFill>
                <a:effectLst/>
                <a:latin typeface="Consolas" panose="020B0609020204030204" pitchFamily="49" charset="0"/>
              </a:rPr>
              <a:t>equiv</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"X-UA-Compatible"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"IE=edge"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name</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"viewport"</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"width=device-width, initial-scale=1.0"</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r>
              <a:rPr lang="ko-KR" altLang="en-US" sz="1400" b="0" dirty="0">
                <a:solidFill>
                  <a:srgbClr val="D4D4D4"/>
                </a:solidFill>
                <a:effectLst/>
                <a:latin typeface="Consolas" panose="020B0609020204030204" pitchFamily="49" charset="0"/>
              </a:rPr>
              <a:t>반응형 웹 </a:t>
            </a:r>
            <a:r>
              <a:rPr lang="en-US" altLang="ko-KR" sz="1400" b="0" dirty="0">
                <a:solidFill>
                  <a:srgbClr val="D4D4D4"/>
                </a:solidFill>
                <a:effectLst/>
                <a:latin typeface="Consolas" panose="020B0609020204030204" pitchFamily="49" charset="0"/>
              </a:rPr>
              <a:t>: </a:t>
            </a:r>
            <a:r>
              <a:rPr lang="ko-KR" altLang="en-US" sz="1400" b="0" dirty="0">
                <a:solidFill>
                  <a:srgbClr val="D4D4D4"/>
                </a:solidFill>
                <a:effectLst/>
                <a:latin typeface="Consolas" panose="020B0609020204030204" pitchFamily="49" charset="0"/>
              </a:rPr>
              <a:t>응용</a:t>
            </a:r>
            <a:r>
              <a:rPr lang="en-US" altLang="ko-KR" sz="1400" b="0" dirty="0">
                <a:solidFill>
                  <a:srgbClr val="D4D4D4"/>
                </a:solidFill>
                <a:effectLst/>
                <a:latin typeface="Consolas" panose="020B0609020204030204" pitchFamily="49" charset="0"/>
              </a:rPr>
              <a:t>1</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max-width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599px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background</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red</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min-width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600px</a:t>
            </a:r>
            <a:r>
              <a:rPr lang="en-US" altLang="ko-KR" sz="1400" b="0" dirty="0">
                <a:solidFill>
                  <a:srgbClr val="D4D4D4"/>
                </a:solidFill>
                <a:effectLst/>
                <a:latin typeface="Consolas" panose="020B0609020204030204" pitchFamily="49" charset="0"/>
              </a:rPr>
              <a:t>) and (</a:t>
            </a:r>
            <a:r>
              <a:rPr lang="en-US" altLang="ko-KR" sz="1400" b="0" dirty="0">
                <a:solidFill>
                  <a:srgbClr val="9CDCFE"/>
                </a:solidFill>
                <a:effectLst/>
                <a:latin typeface="Consolas" panose="020B0609020204030204" pitchFamily="49" charset="0"/>
              </a:rPr>
              <a:t>max-width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799px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background</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green</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min-width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800px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background</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blue</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3438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57200"/>
            <a:ext cx="10515600" cy="5907741"/>
          </a:xfrm>
          <a:solidFill>
            <a:schemeClr val="tx1"/>
          </a:solidFill>
        </p:spPr>
        <p:txBody>
          <a:bodyPr>
            <a:normAutofit/>
          </a:bodyPr>
          <a:lstStyle/>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body</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h1</a:t>
            </a:r>
            <a:r>
              <a:rPr lang="en-US" altLang="ko-KR" sz="1400" b="0" dirty="0">
                <a:solidFill>
                  <a:srgbClr val="808080"/>
                </a:solidFill>
                <a:effectLst/>
                <a:latin typeface="Consolas" panose="020B0609020204030204" pitchFamily="49" charset="0"/>
              </a:rPr>
              <a:t>&gt;</a:t>
            </a:r>
            <a:r>
              <a:rPr lang="en-US" altLang="ko-KR" sz="1400" b="0" dirty="0">
                <a:solidFill>
                  <a:srgbClr val="D4D4D4"/>
                </a:solidFill>
                <a:effectLst/>
                <a:latin typeface="Consolas" panose="020B0609020204030204" pitchFamily="49" charset="0"/>
              </a:rPr>
              <a:t>Chelsea Football Club</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h1</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p</a:t>
            </a:r>
            <a:r>
              <a:rPr lang="en-US" altLang="ko-KR" sz="1400" b="0" dirty="0">
                <a:solidFill>
                  <a:srgbClr val="808080"/>
                </a:solidFill>
                <a:effectLst/>
                <a:latin typeface="Consolas" panose="020B0609020204030204" pitchFamily="49" charset="0"/>
              </a:rPr>
              <a:t>&gt;</a:t>
            </a:r>
            <a:r>
              <a:rPr lang="en-US" altLang="ko-KR" sz="1400" b="0" dirty="0">
                <a:solidFill>
                  <a:srgbClr val="D4D4D4"/>
                </a:solidFill>
                <a:effectLst/>
                <a:latin typeface="Consolas" panose="020B0609020204030204" pitchFamily="49" charset="0"/>
              </a:rPr>
              <a:t>Chelsea Football Club is an English professional football club based in Fulham, London. Founded in 1905, the club competes in the Premier League, the top division of English football. Chelsea are among England's most successful clubs, having won over thirty competitive </a:t>
            </a:r>
            <a:r>
              <a:rPr lang="en-US" altLang="ko-KR" sz="1400" b="0" dirty="0" err="1">
                <a:solidFill>
                  <a:srgbClr val="D4D4D4"/>
                </a:solidFill>
                <a:effectLst/>
                <a:latin typeface="Consolas" panose="020B0609020204030204" pitchFamily="49" charset="0"/>
              </a:rPr>
              <a:t>honours</a:t>
            </a:r>
            <a:r>
              <a:rPr lang="en-US" altLang="ko-KR" sz="1400" b="0" dirty="0">
                <a:solidFill>
                  <a:srgbClr val="D4D4D4"/>
                </a:solidFill>
                <a:effectLst/>
                <a:latin typeface="Consolas" panose="020B0609020204030204" pitchFamily="49" charset="0"/>
              </a:rPr>
              <a:t>, including six league titles and six European trophies. Their home ground is Stamford Bridge.</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p</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body</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html</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endParaRPr lang="en-US" altLang="ko-K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8311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1 - </a:t>
            </a:r>
            <a:r>
              <a:rPr lang="ko-KR" altLang="en-US" dirty="0"/>
              <a:t>실행결과</a:t>
            </a:r>
          </a:p>
        </p:txBody>
      </p:sp>
      <p:pic>
        <p:nvPicPr>
          <p:cNvPr id="5" name="내용 개체 틀 4">
            <a:extLst>
              <a:ext uri="{FF2B5EF4-FFF2-40B4-BE49-F238E27FC236}">
                <a16:creationId xmlns:a16="http://schemas.microsoft.com/office/drawing/2014/main" id="{4F832F2E-51D3-4E80-AB3D-FBD76CACA236}"/>
              </a:ext>
            </a:extLst>
          </p:cNvPr>
          <p:cNvPicPr>
            <a:picLocks noGrp="1" noChangeAspect="1"/>
          </p:cNvPicPr>
          <p:nvPr>
            <p:ph idx="1"/>
          </p:nvPr>
        </p:nvPicPr>
        <p:blipFill>
          <a:blip r:embed="rId2"/>
          <a:stretch>
            <a:fillRect/>
          </a:stretch>
        </p:blipFill>
        <p:spPr>
          <a:xfrm>
            <a:off x="838200" y="1782687"/>
            <a:ext cx="3330210" cy="2309662"/>
          </a:xfrm>
        </p:spPr>
      </p:pic>
      <p:pic>
        <p:nvPicPr>
          <p:cNvPr id="7" name="그림 6">
            <a:extLst>
              <a:ext uri="{FF2B5EF4-FFF2-40B4-BE49-F238E27FC236}">
                <a16:creationId xmlns:a16="http://schemas.microsoft.com/office/drawing/2014/main" id="{B2B91FC7-4613-46EA-A6CE-1F7174F5C725}"/>
              </a:ext>
            </a:extLst>
          </p:cNvPr>
          <p:cNvPicPr>
            <a:picLocks noChangeAspect="1"/>
          </p:cNvPicPr>
          <p:nvPr/>
        </p:nvPicPr>
        <p:blipFill>
          <a:blip r:embed="rId3"/>
          <a:stretch>
            <a:fillRect/>
          </a:stretch>
        </p:blipFill>
        <p:spPr>
          <a:xfrm>
            <a:off x="5469749" y="1782687"/>
            <a:ext cx="5107685" cy="2309662"/>
          </a:xfrm>
          <a:prstGeom prst="rect">
            <a:avLst/>
          </a:prstGeom>
        </p:spPr>
      </p:pic>
      <p:pic>
        <p:nvPicPr>
          <p:cNvPr id="9" name="그림 8">
            <a:extLst>
              <a:ext uri="{FF2B5EF4-FFF2-40B4-BE49-F238E27FC236}">
                <a16:creationId xmlns:a16="http://schemas.microsoft.com/office/drawing/2014/main" id="{C8AC0022-F7E4-4DE3-9890-3F7A75095910}"/>
              </a:ext>
            </a:extLst>
          </p:cNvPr>
          <p:cNvPicPr>
            <a:picLocks noChangeAspect="1"/>
          </p:cNvPicPr>
          <p:nvPr/>
        </p:nvPicPr>
        <p:blipFill>
          <a:blip r:embed="rId4"/>
          <a:stretch>
            <a:fillRect/>
          </a:stretch>
        </p:blipFill>
        <p:spPr>
          <a:xfrm>
            <a:off x="1527620" y="4184348"/>
            <a:ext cx="7884257" cy="2309662"/>
          </a:xfrm>
          <a:prstGeom prst="rect">
            <a:avLst/>
          </a:prstGeom>
        </p:spPr>
      </p:pic>
    </p:spTree>
    <p:extLst>
      <p:ext uri="{BB962C8B-B14F-4D97-AF65-F5344CB8AC3E}">
        <p14:creationId xmlns:p14="http://schemas.microsoft.com/office/powerpoint/2010/main" val="108381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2 - </a:t>
            </a:r>
            <a:r>
              <a:rPr lang="ko-KR" altLang="en-US" dirty="0"/>
              <a:t>소스코드</a:t>
            </a:r>
          </a:p>
        </p:txBody>
      </p:sp>
      <p:sp>
        <p:nvSpPr>
          <p:cNvPr id="3" name="내용 개체 틀 2"/>
          <p:cNvSpPr>
            <a:spLocks noGrp="1"/>
          </p:cNvSpPr>
          <p:nvPr>
            <p:ph idx="1"/>
          </p:nvPr>
        </p:nvSpPr>
        <p:spPr>
          <a:solidFill>
            <a:schemeClr val="tx1"/>
          </a:solidFill>
        </p:spPr>
        <p:txBody>
          <a:bodyPr>
            <a:normAutofit fontScale="92500" lnSpcReduction="20000"/>
          </a:bodyPr>
          <a:lstStyle/>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DOCTYPE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html</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html</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lang</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a:t>
            </a:r>
            <a:r>
              <a:rPr lang="en-US" altLang="ko-KR" sz="1400" b="0" dirty="0" err="1">
                <a:solidFill>
                  <a:srgbClr val="CE9178"/>
                </a:solidFill>
                <a:effectLst/>
                <a:latin typeface="Consolas" panose="020B0609020204030204" pitchFamily="49" charset="0"/>
              </a:rPr>
              <a:t>en</a:t>
            </a:r>
            <a:r>
              <a:rPr lang="en-US" altLang="ko-KR" sz="1400" b="0" dirty="0">
                <a:solidFill>
                  <a:srgbClr val="CE9178"/>
                </a:solidFill>
                <a:effectLst/>
                <a:latin typeface="Consolas" panose="020B0609020204030204" pitchFamily="49" charset="0"/>
              </a:rPr>
              <a:t>"</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charset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"UTF-8"</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http-</a:t>
            </a:r>
            <a:r>
              <a:rPr lang="en-US" altLang="ko-KR" sz="1400" b="0" dirty="0" err="1">
                <a:solidFill>
                  <a:srgbClr val="9CDCFE"/>
                </a:solidFill>
                <a:effectLst/>
                <a:latin typeface="Consolas" panose="020B0609020204030204" pitchFamily="49" charset="0"/>
              </a:rPr>
              <a:t>equiv</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"X-UA-Compatible"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"IE=edge"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name</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"viewport"</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"width=device-width, initial-scale=1.0"</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r>
              <a:rPr lang="ko-KR" altLang="en-US" sz="1400" b="0" dirty="0">
                <a:solidFill>
                  <a:srgbClr val="D4D4D4"/>
                </a:solidFill>
                <a:effectLst/>
                <a:latin typeface="Consolas" panose="020B0609020204030204" pitchFamily="49" charset="0"/>
              </a:rPr>
              <a:t>반응형 웹 </a:t>
            </a:r>
            <a:r>
              <a:rPr lang="en-US" altLang="ko-KR" sz="1400" b="0" dirty="0">
                <a:solidFill>
                  <a:srgbClr val="D4D4D4"/>
                </a:solidFill>
                <a:effectLst/>
                <a:latin typeface="Consolas" panose="020B0609020204030204" pitchFamily="49" charset="0"/>
              </a:rPr>
              <a:t>: </a:t>
            </a:r>
            <a:r>
              <a:rPr lang="ko-KR" altLang="en-US" sz="1400" b="0" dirty="0">
                <a:solidFill>
                  <a:srgbClr val="D4D4D4"/>
                </a:solidFill>
                <a:effectLst/>
                <a:latin typeface="Consolas" panose="020B0609020204030204" pitchFamily="49" charset="0"/>
              </a:rPr>
              <a:t>응용</a:t>
            </a:r>
            <a:r>
              <a:rPr lang="en-US" altLang="ko-KR" sz="1400" b="0" dirty="0">
                <a:solidFill>
                  <a:srgbClr val="D4D4D4"/>
                </a:solidFill>
                <a:effectLst/>
                <a:latin typeface="Consolas" panose="020B0609020204030204" pitchFamily="49" charset="0"/>
              </a:rPr>
              <a:t>2</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screen</a:t>
            </a:r>
            <a:r>
              <a:rPr lang="en-US" altLang="ko-KR" sz="1400" b="0" dirty="0">
                <a:solidFill>
                  <a:srgbClr val="D4D4D4"/>
                </a:solidFill>
                <a:effectLst/>
                <a:latin typeface="Consolas" panose="020B0609020204030204" pitchFamily="49" charset="0"/>
              </a:rPr>
              <a:t> and (</a:t>
            </a:r>
            <a:r>
              <a:rPr lang="en-US" altLang="ko-KR" sz="1400" b="0" dirty="0">
                <a:solidFill>
                  <a:srgbClr val="9CDCFE"/>
                </a:solidFill>
                <a:effectLst/>
                <a:latin typeface="Consolas" panose="020B0609020204030204" pitchFamily="49" charset="0"/>
              </a:rPr>
              <a:t>orientation</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portrait</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background-color</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red</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screen</a:t>
            </a:r>
            <a:r>
              <a:rPr lang="en-US" altLang="ko-KR" sz="1400" b="0" dirty="0">
                <a:solidFill>
                  <a:srgbClr val="D4D4D4"/>
                </a:solidFill>
                <a:effectLst/>
                <a:latin typeface="Consolas" panose="020B0609020204030204" pitchFamily="49" charset="0"/>
              </a:rPr>
              <a:t> and (</a:t>
            </a:r>
            <a:r>
              <a:rPr lang="en-US" altLang="ko-KR" sz="1400" b="0" dirty="0">
                <a:solidFill>
                  <a:srgbClr val="9CDCFE"/>
                </a:solidFill>
                <a:effectLst/>
                <a:latin typeface="Consolas" panose="020B0609020204030204" pitchFamily="49" charset="0"/>
              </a:rPr>
              <a:t>orientation</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landscape</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background-color</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green</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5116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57200"/>
            <a:ext cx="10515600" cy="5907741"/>
          </a:xfrm>
          <a:solidFill>
            <a:schemeClr val="tx1"/>
          </a:solidFill>
        </p:spPr>
        <p:txBody>
          <a:bodyPr>
            <a:normAutofit/>
          </a:bodyPr>
          <a:lstStyle/>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body</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h1</a:t>
            </a:r>
            <a:r>
              <a:rPr lang="en-US" altLang="ko-KR" sz="1400" b="0" dirty="0">
                <a:solidFill>
                  <a:srgbClr val="808080"/>
                </a:solidFill>
                <a:effectLst/>
                <a:latin typeface="Consolas" panose="020B0609020204030204" pitchFamily="49" charset="0"/>
              </a:rPr>
              <a:t>&gt;</a:t>
            </a:r>
            <a:r>
              <a:rPr lang="en-US" altLang="ko-KR" sz="1400" b="0" dirty="0">
                <a:solidFill>
                  <a:srgbClr val="D4D4D4"/>
                </a:solidFill>
                <a:effectLst/>
                <a:latin typeface="Consolas" panose="020B0609020204030204" pitchFamily="49" charset="0"/>
              </a:rPr>
              <a:t>Chelsea Football Club</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h1</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p</a:t>
            </a:r>
            <a:r>
              <a:rPr lang="en-US" altLang="ko-KR" sz="1400" b="0" dirty="0">
                <a:solidFill>
                  <a:srgbClr val="808080"/>
                </a:solidFill>
                <a:effectLst/>
                <a:latin typeface="Consolas" panose="020B0609020204030204" pitchFamily="49" charset="0"/>
              </a:rPr>
              <a:t>&gt;</a:t>
            </a:r>
            <a:r>
              <a:rPr lang="en-US" altLang="ko-KR" sz="1400" b="0" dirty="0">
                <a:solidFill>
                  <a:srgbClr val="D4D4D4"/>
                </a:solidFill>
                <a:effectLst/>
                <a:latin typeface="Consolas" panose="020B0609020204030204" pitchFamily="49" charset="0"/>
              </a:rPr>
              <a:t>Chelsea Football Club is an English professional football club based in Fulham, London. Founded in 1905, the club competes in the Premier League, the top division of English football. Chelsea are among England's most successful clubs, having won over thirty competitive </a:t>
            </a:r>
            <a:r>
              <a:rPr lang="en-US" altLang="ko-KR" sz="1400" b="0" dirty="0" err="1">
                <a:solidFill>
                  <a:srgbClr val="D4D4D4"/>
                </a:solidFill>
                <a:effectLst/>
                <a:latin typeface="Consolas" panose="020B0609020204030204" pitchFamily="49" charset="0"/>
              </a:rPr>
              <a:t>honours</a:t>
            </a:r>
            <a:r>
              <a:rPr lang="en-US" altLang="ko-KR" sz="1400" b="0" dirty="0">
                <a:solidFill>
                  <a:srgbClr val="D4D4D4"/>
                </a:solidFill>
                <a:effectLst/>
                <a:latin typeface="Consolas" panose="020B0609020204030204" pitchFamily="49" charset="0"/>
              </a:rPr>
              <a:t>, including six league titles and six European trophies. Their home ground is Stamford Bridge.</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p</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body</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html</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endParaRPr lang="en-US" altLang="ko-K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749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2 - </a:t>
            </a:r>
            <a:r>
              <a:rPr lang="ko-KR" altLang="en-US" dirty="0"/>
              <a:t>실행결과</a:t>
            </a:r>
          </a:p>
        </p:txBody>
      </p:sp>
      <p:pic>
        <p:nvPicPr>
          <p:cNvPr id="5" name="내용 개체 틀 4">
            <a:extLst>
              <a:ext uri="{FF2B5EF4-FFF2-40B4-BE49-F238E27FC236}">
                <a16:creationId xmlns:a16="http://schemas.microsoft.com/office/drawing/2014/main" id="{C60C705C-F813-4940-B64F-B2595A5BD5EE}"/>
              </a:ext>
            </a:extLst>
          </p:cNvPr>
          <p:cNvPicPr>
            <a:picLocks noGrp="1" noChangeAspect="1"/>
          </p:cNvPicPr>
          <p:nvPr>
            <p:ph idx="1"/>
          </p:nvPr>
        </p:nvPicPr>
        <p:blipFill>
          <a:blip r:embed="rId2"/>
          <a:stretch>
            <a:fillRect/>
          </a:stretch>
        </p:blipFill>
        <p:spPr>
          <a:xfrm>
            <a:off x="1049216" y="1656801"/>
            <a:ext cx="3949074" cy="3795712"/>
          </a:xfrm>
        </p:spPr>
      </p:pic>
      <p:pic>
        <p:nvPicPr>
          <p:cNvPr id="7" name="그림 6">
            <a:extLst>
              <a:ext uri="{FF2B5EF4-FFF2-40B4-BE49-F238E27FC236}">
                <a16:creationId xmlns:a16="http://schemas.microsoft.com/office/drawing/2014/main" id="{E9361D79-C79C-4A9F-8F25-E4A4D554C988}"/>
              </a:ext>
            </a:extLst>
          </p:cNvPr>
          <p:cNvPicPr>
            <a:picLocks noChangeAspect="1"/>
          </p:cNvPicPr>
          <p:nvPr/>
        </p:nvPicPr>
        <p:blipFill>
          <a:blip r:embed="rId3"/>
          <a:stretch>
            <a:fillRect/>
          </a:stretch>
        </p:blipFill>
        <p:spPr>
          <a:xfrm>
            <a:off x="5887025" y="1197724"/>
            <a:ext cx="5466774" cy="4462552"/>
          </a:xfrm>
          <a:prstGeom prst="rect">
            <a:avLst/>
          </a:prstGeom>
        </p:spPr>
      </p:pic>
    </p:spTree>
    <p:extLst>
      <p:ext uri="{BB962C8B-B14F-4D97-AF65-F5344CB8AC3E}">
        <p14:creationId xmlns:p14="http://schemas.microsoft.com/office/powerpoint/2010/main" val="276965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문제</a:t>
            </a:r>
            <a:r>
              <a:rPr lang="en-US" altLang="ko-KR" dirty="0"/>
              <a:t>3 - </a:t>
            </a:r>
            <a:r>
              <a:rPr lang="ko-KR" altLang="en-US" dirty="0"/>
              <a:t>소스코드</a:t>
            </a:r>
          </a:p>
        </p:txBody>
      </p:sp>
      <p:sp>
        <p:nvSpPr>
          <p:cNvPr id="3" name="내용 개체 틀 2"/>
          <p:cNvSpPr>
            <a:spLocks noGrp="1"/>
          </p:cNvSpPr>
          <p:nvPr>
            <p:ph idx="1"/>
          </p:nvPr>
        </p:nvSpPr>
        <p:spPr>
          <a:solidFill>
            <a:schemeClr val="tx1"/>
          </a:solidFill>
        </p:spPr>
        <p:txBody>
          <a:bodyPr>
            <a:normAutofit/>
          </a:bodyPr>
          <a:lstStyle/>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DOCTYPE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html</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html</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lang</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a:t>
            </a:r>
            <a:r>
              <a:rPr lang="en-US" altLang="ko-KR" sz="1400" b="0" dirty="0" err="1">
                <a:solidFill>
                  <a:srgbClr val="CE9178"/>
                </a:solidFill>
                <a:effectLst/>
                <a:latin typeface="Consolas" panose="020B0609020204030204" pitchFamily="49" charset="0"/>
              </a:rPr>
              <a:t>en</a:t>
            </a:r>
            <a:r>
              <a:rPr lang="en-US" altLang="ko-KR" sz="1400" b="0" dirty="0">
                <a:solidFill>
                  <a:srgbClr val="CE9178"/>
                </a:solidFill>
                <a:effectLst/>
                <a:latin typeface="Consolas" panose="020B0609020204030204" pitchFamily="49" charset="0"/>
              </a:rPr>
              <a:t>"</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charset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"UTF-8"</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http-</a:t>
            </a:r>
            <a:r>
              <a:rPr lang="en-US" altLang="ko-KR" sz="1400" b="0" dirty="0" err="1">
                <a:solidFill>
                  <a:srgbClr val="9CDCFE"/>
                </a:solidFill>
                <a:effectLst/>
                <a:latin typeface="Consolas" panose="020B0609020204030204" pitchFamily="49" charset="0"/>
              </a:rPr>
              <a:t>equiv</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"X-UA-Compatible"</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"IE=edge"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meta</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name</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"viewport"</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content</a:t>
            </a:r>
            <a:r>
              <a:rPr lang="en-US" altLang="ko-KR" sz="1400" b="0" dirty="0">
                <a:solidFill>
                  <a:srgbClr val="D4D4D4"/>
                </a:solidFill>
                <a:effectLst/>
                <a:latin typeface="Consolas" panose="020B0609020204030204" pitchFamily="49" charset="0"/>
              </a:rPr>
              <a:t>=</a:t>
            </a:r>
            <a:r>
              <a:rPr lang="en-US" altLang="ko-KR" sz="1400" b="0" dirty="0">
                <a:solidFill>
                  <a:srgbClr val="CE9178"/>
                </a:solidFill>
                <a:effectLst/>
                <a:latin typeface="Consolas" panose="020B0609020204030204" pitchFamily="49" charset="0"/>
              </a:rPr>
              <a:t>"width=device-width, initial-scale=1.0"</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r>
              <a:rPr lang="ko-KR" altLang="en-US" sz="1400" b="0" dirty="0">
                <a:solidFill>
                  <a:srgbClr val="D4D4D4"/>
                </a:solidFill>
                <a:effectLst/>
                <a:latin typeface="Consolas" panose="020B0609020204030204" pitchFamily="49" charset="0"/>
              </a:rPr>
              <a:t>반응형 웹 </a:t>
            </a:r>
            <a:r>
              <a:rPr lang="en-US" altLang="ko-KR" sz="1400" b="0" dirty="0">
                <a:solidFill>
                  <a:srgbClr val="D4D4D4"/>
                </a:solidFill>
                <a:effectLst/>
                <a:latin typeface="Consolas" panose="020B0609020204030204" pitchFamily="49" charset="0"/>
              </a:rPr>
              <a:t>: </a:t>
            </a:r>
            <a:r>
              <a:rPr lang="ko-KR" altLang="en-US" sz="1400" b="0" dirty="0">
                <a:solidFill>
                  <a:srgbClr val="D4D4D4"/>
                </a:solidFill>
                <a:effectLst/>
                <a:latin typeface="Consolas" panose="020B0609020204030204" pitchFamily="49" charset="0"/>
              </a:rPr>
              <a:t>응용</a:t>
            </a:r>
            <a:r>
              <a:rPr lang="en-US" altLang="ko-KR" sz="1400" b="0" dirty="0">
                <a:solidFill>
                  <a:srgbClr val="D4D4D4"/>
                </a:solidFill>
                <a:effectLst/>
                <a:latin typeface="Consolas" panose="020B0609020204030204" pitchFamily="49" charset="0"/>
              </a:rPr>
              <a:t>3</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title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endParaRPr lang="ko-KR" altLang="en-US" sz="2000" dirty="0"/>
          </a:p>
        </p:txBody>
      </p:sp>
    </p:spTree>
    <p:extLst>
      <p:ext uri="{BB962C8B-B14F-4D97-AF65-F5344CB8AC3E}">
        <p14:creationId xmlns:p14="http://schemas.microsoft.com/office/powerpoint/2010/main" val="209269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88260"/>
            <a:ext cx="10515600" cy="6535270"/>
          </a:xfrm>
          <a:solidFill>
            <a:schemeClr val="tx1"/>
          </a:solidFill>
        </p:spPr>
        <p:txBody>
          <a:bodyPr>
            <a:normAutofit fontScale="85000" lnSpcReduction="20000"/>
          </a:bodyPr>
          <a:lstStyle/>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569CD6"/>
                </a:solidFill>
                <a:effectLst/>
                <a:latin typeface="Consolas" panose="020B0609020204030204" pitchFamily="49" charset="0"/>
              </a:rPr>
              <a:t>*</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margin</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0</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padding</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0</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960px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margin</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0</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auto</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overflow</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hidden</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#menu</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260px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float</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left</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#section</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700px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float</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right</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C586C0"/>
                </a:solidFill>
                <a:effectLst/>
                <a:latin typeface="Consolas" panose="020B0609020204030204" pitchFamily="49" charset="0"/>
              </a:rPr>
              <a:t>@media</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screen</a:t>
            </a:r>
            <a:r>
              <a:rPr lang="en-US" altLang="ko-KR" sz="1400" b="0" dirty="0">
                <a:solidFill>
                  <a:srgbClr val="D4D4D4"/>
                </a:solidFill>
                <a:effectLst/>
                <a:latin typeface="Consolas" panose="020B0609020204030204" pitchFamily="49" charset="0"/>
              </a:rPr>
              <a:t> and (</a:t>
            </a:r>
            <a:r>
              <a:rPr lang="en-US" altLang="ko-KR" sz="1400" b="0" dirty="0">
                <a:solidFill>
                  <a:srgbClr val="9CDCFE"/>
                </a:solidFill>
                <a:effectLst/>
                <a:latin typeface="Consolas" panose="020B0609020204030204" pitchFamily="49" charset="0"/>
              </a:rPr>
              <a:t>max-width</a:t>
            </a:r>
            <a:r>
              <a:rPr lang="en-US" altLang="ko-KR" sz="1400" b="0" dirty="0">
                <a:solidFill>
                  <a:srgbClr val="D4D4D4"/>
                </a:solidFill>
                <a:effectLst/>
                <a:latin typeface="Consolas" panose="020B0609020204030204" pitchFamily="49" charset="0"/>
              </a:rPr>
              <a:t>: </a:t>
            </a:r>
            <a:r>
              <a:rPr lang="en-US" altLang="ko-KR" sz="1400" b="0" dirty="0">
                <a:solidFill>
                  <a:srgbClr val="B5CEA8"/>
                </a:solidFill>
                <a:effectLst/>
                <a:latin typeface="Consolas" panose="020B0609020204030204" pitchFamily="49" charset="0"/>
              </a:rPr>
              <a:t>767px</a:t>
            </a:r>
            <a:r>
              <a:rPr lang="en-US" altLang="ko-KR" sz="1400" b="0" dirty="0">
                <a:solidFill>
                  <a:srgbClr val="D4D4D4"/>
                </a:solidFill>
                <a:effectLst/>
                <a:latin typeface="Consolas" panose="020B0609020204030204" pitchFamily="49" charset="0"/>
              </a:rPr>
              <a:t>){</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body</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auto</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#menu</a:t>
            </a:r>
            <a:r>
              <a:rPr lang="en-US" altLang="ko-KR" sz="1400" b="0" dirty="0">
                <a:solidFill>
                  <a:srgbClr val="D4D4D4"/>
                </a:solidFill>
                <a:effectLst/>
                <a:latin typeface="Consolas" panose="020B0609020204030204" pitchFamily="49" charset="0"/>
              </a:rPr>
              <a:t> {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auto</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float</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none</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D7BA7D"/>
                </a:solidFill>
                <a:effectLst/>
                <a:latin typeface="Consolas" panose="020B0609020204030204" pitchFamily="49" charset="0"/>
              </a:rPr>
              <a:t>#section</a:t>
            </a:r>
            <a:r>
              <a:rPr lang="en-US" altLang="ko-KR" sz="1400" b="0" dirty="0">
                <a:solidFill>
                  <a:srgbClr val="D4D4D4"/>
                </a:solidFill>
                <a:effectLst/>
                <a:latin typeface="Consolas" panose="020B0609020204030204" pitchFamily="49" charset="0"/>
              </a:rPr>
              <a:t> { </a:t>
            </a:r>
            <a:r>
              <a:rPr lang="en-US" altLang="ko-KR" sz="1400" b="0" dirty="0">
                <a:solidFill>
                  <a:srgbClr val="9CDCFE"/>
                </a:solidFill>
                <a:effectLst/>
                <a:latin typeface="Consolas" panose="020B0609020204030204" pitchFamily="49" charset="0"/>
              </a:rPr>
              <a:t>width</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auto</a:t>
            </a:r>
            <a:r>
              <a:rPr lang="en-US" altLang="ko-KR" sz="1400" b="0" dirty="0">
                <a:solidFill>
                  <a:srgbClr val="D4D4D4"/>
                </a:solidFill>
                <a:effectLst/>
                <a:latin typeface="Consolas" panose="020B0609020204030204" pitchFamily="49" charset="0"/>
              </a:rPr>
              <a:t>; </a:t>
            </a:r>
            <a:r>
              <a:rPr lang="en-US" altLang="ko-KR" sz="1400" b="0" dirty="0">
                <a:solidFill>
                  <a:srgbClr val="9CDCFE"/>
                </a:solidFill>
                <a:effectLst/>
                <a:latin typeface="Consolas" panose="020B0609020204030204" pitchFamily="49" charset="0"/>
              </a:rPr>
              <a:t>float</a:t>
            </a:r>
            <a:r>
              <a:rPr lang="en-US" altLang="ko-KR" sz="1400" b="0" dirty="0">
                <a:solidFill>
                  <a:srgbClr val="D4D4D4"/>
                </a:solidFill>
                <a:effectLst/>
                <a:latin typeface="Consolas" panose="020B0609020204030204" pitchFamily="49" charset="0"/>
              </a:rPr>
              <a:t>: </a:t>
            </a:r>
            <a:r>
              <a:rPr lang="en-US" altLang="ko-KR" sz="1400" b="0" dirty="0">
                <a:solidFill>
                  <a:srgbClr val="CE9178"/>
                </a:solidFill>
                <a:effectLst/>
                <a:latin typeface="Consolas" panose="020B0609020204030204" pitchFamily="49" charset="0"/>
              </a:rPr>
              <a:t>none</a:t>
            </a: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p>
          <a:p>
            <a:pPr marL="0" indent="0">
              <a:buNone/>
            </a:pPr>
            <a:r>
              <a:rPr lang="en-US" altLang="ko-KR" sz="1400" b="0" dirty="0">
                <a:solidFill>
                  <a:srgbClr val="D4D4D4"/>
                </a:solidFill>
                <a:effectLst/>
                <a:latin typeface="Consolas" panose="020B0609020204030204" pitchFamily="49" charset="0"/>
              </a:rPr>
              <a:t>    </a:t>
            </a: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style</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a:p>
            <a:pPr marL="0" indent="0">
              <a:buNone/>
            </a:pPr>
            <a:r>
              <a:rPr lang="en-US" altLang="ko-KR" sz="1400" b="0" dirty="0">
                <a:solidFill>
                  <a:srgbClr val="808080"/>
                </a:solidFill>
                <a:effectLst/>
                <a:latin typeface="Consolas" panose="020B0609020204030204" pitchFamily="49" charset="0"/>
              </a:rPr>
              <a:t>&lt;/</a:t>
            </a:r>
            <a:r>
              <a:rPr lang="en-US" altLang="ko-KR" sz="1400" b="0" dirty="0">
                <a:solidFill>
                  <a:srgbClr val="569CD6"/>
                </a:solidFill>
                <a:effectLst/>
                <a:latin typeface="Consolas" panose="020B0609020204030204" pitchFamily="49" charset="0"/>
              </a:rPr>
              <a:t>head</a:t>
            </a:r>
            <a:r>
              <a:rPr lang="en-US" altLang="ko-KR" sz="1400" b="0" dirty="0">
                <a:solidFill>
                  <a:srgbClr val="808080"/>
                </a:solidFill>
                <a:effectLst/>
                <a:latin typeface="Consolas" panose="020B0609020204030204" pitchFamily="49" charset="0"/>
              </a:rPr>
              <a:t>&gt;</a:t>
            </a:r>
            <a:endParaRPr lang="en-US" altLang="ko-K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200749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1258</Words>
  <Application>Microsoft Office PowerPoint</Application>
  <PresentationFormat>와이드스크린</PresentationFormat>
  <Paragraphs>98</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Consolas</vt:lpstr>
      <vt:lpstr>Office 테마</vt:lpstr>
      <vt:lpstr>웹서버구축 [스몰과제4] 20175105_곽영주</vt:lpstr>
      <vt:lpstr>문제1 - 소스코드</vt:lpstr>
      <vt:lpstr>PowerPoint 프레젠테이션</vt:lpstr>
      <vt:lpstr>문제1 - 실행결과</vt:lpstr>
      <vt:lpstr>문제2 - 소스코드</vt:lpstr>
      <vt:lpstr>PowerPoint 프레젠테이션</vt:lpstr>
      <vt:lpstr>문제2 - 실행결과</vt:lpstr>
      <vt:lpstr>문제3 - 소스코드</vt:lpstr>
      <vt:lpstr>PowerPoint 프레젠테이션</vt:lpstr>
      <vt:lpstr>PowerPoint 프레젠테이션</vt:lpstr>
      <vt:lpstr>문제3 - 실행결과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웹서버구축 [주차_대면실습과제] 20175105_곽영주</dc:title>
  <dc:creator>YeongJu</dc:creator>
  <cp:lastModifiedBy>YeongJu</cp:lastModifiedBy>
  <cp:revision>7</cp:revision>
  <dcterms:created xsi:type="dcterms:W3CDTF">2021-03-16T04:59:39Z</dcterms:created>
  <dcterms:modified xsi:type="dcterms:W3CDTF">2021-03-23T14:05:39Z</dcterms:modified>
</cp:coreProperties>
</file>