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C02"/>
    <a:srgbClr val="7F0E01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547"/>
  </p:normalViewPr>
  <p:slideViewPr>
    <p:cSldViewPr snapToGrid="0" snapToObjects="1">
      <p:cViewPr>
        <p:scale>
          <a:sx n="70" d="100"/>
          <a:sy n="70" d="100"/>
        </p:scale>
        <p:origin x="-1952" y="-231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13D5-7067-A14A-A085-5FAC04DF733A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262D0-FEF2-E347-BD7D-92CECA6B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262D0-FEF2-E347-BD7D-92CECA6B3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427D-7423-8D45-8257-F8F9CC558066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861D-7572-0C4A-AB65-8910B67A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7131"/>
            <a:ext cx="27432000" cy="235974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01427"/>
            <a:ext cx="2743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latin typeface="Helvetica" charset="0"/>
                <a:ea typeface="Helvetica" charset="0"/>
                <a:cs typeface="Helvetica" charset="0"/>
              </a:rPr>
              <a:t>Dr. Gogol – Wikipedia Diagnosis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1638735"/>
            <a:ext cx="10058400" cy="7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Matt Linker and Ryan Mui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243" y="2301362"/>
            <a:ext cx="1766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Department of Computer Science, Stanford University</a:t>
            </a:r>
            <a:endParaRPr lang="en-US" sz="3200" b="1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427"/>
            <a:ext cx="2298700" cy="22987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9624245" y="4709184"/>
            <a:ext cx="7241789" cy="64642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624245" y="12358249"/>
            <a:ext cx="7241789" cy="52880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" y="3364099"/>
            <a:ext cx="8015909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Motivation and Problem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Approach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4443" y="4545624"/>
            <a:ext cx="7241789" cy="5947674"/>
          </a:xfrm>
          <a:prstGeom prst="roundRect">
            <a:avLst>
              <a:gd name="adj" fmla="val 5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00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554480" lvl="1" indent="-4572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4443" y="11548053"/>
            <a:ext cx="7241789" cy="6257024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Entity Extractor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Naively take all words in a sentence containing “symptom” 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Hand built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Use manually built patterns to extract symptoms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Bootstrapped Pattern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Use our hand built patterns as seeds to learn additional patterns</a:t>
            </a:r>
          </a:p>
          <a:p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elvetica" pitchFamily="2" charset="0"/>
              </a:rPr>
              <a:t>Classifier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Equally weight all symptoms and predict the disease with the most matching symptoms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Fuzzy String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Match symptoms based on partial string matches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Incidence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Add bias to more common diseases</a:t>
            </a:r>
          </a:p>
          <a:p>
            <a:pPr algn="ctr"/>
            <a:endParaRPr 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87208" y="3364098"/>
            <a:ext cx="10857582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r>
              <a:rPr lang="en-US" sz="5400" dirty="0"/>
              <a:t>An Interactive Diagnosis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6800" y="4366544"/>
            <a:ext cx="10058401" cy="13438533"/>
          </a:xfrm>
          <a:prstGeom prst="roundRect">
            <a:avLst>
              <a:gd name="adj" fmla="val 414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398341" y="3364097"/>
            <a:ext cx="8015909" cy="14923901"/>
          </a:xfrm>
          <a:prstGeom prst="rect">
            <a:avLst/>
          </a:prstGeom>
          <a:solidFill>
            <a:srgbClr val="6C0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Analysis and Future Directions</a:t>
            </a: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Sources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785400" y="16363593"/>
            <a:ext cx="7241789" cy="1441483"/>
          </a:xfrm>
          <a:prstGeom prst="roundRect">
            <a:avLst>
              <a:gd name="adj" fmla="val 124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References</a:t>
            </a:r>
          </a:p>
          <a:p>
            <a:endParaRPr lang="en-US" sz="1600" b="0" dirty="0"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 </a:t>
            </a:r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http://</a:t>
            </a:r>
            <a:r>
              <a:rPr lang="en-US" sz="16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www.obofoundry.org</a:t>
            </a:r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/ontology/</a:t>
            </a:r>
            <a:r>
              <a:rPr lang="en-US" sz="16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doid.html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785400" y="4519918"/>
            <a:ext cx="7241789" cy="10684639"/>
          </a:xfrm>
          <a:prstGeom prst="roundRect">
            <a:avLst>
              <a:gd name="adj" fmla="val 65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1863" y="8047396"/>
            <a:ext cx="6497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Dataset</a:t>
            </a:r>
            <a:r>
              <a:rPr lang="en-US" sz="24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375 Diseases and their symptoms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375 Corresponding Wikipedia pages</a:t>
            </a: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581" y="9184053"/>
            <a:ext cx="6594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1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xtract disease symptom information from Wikipedia 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Use learned symptom information to predict diseases</a:t>
            </a: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2581" y="4814627"/>
            <a:ext cx="6405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Helvetica" pitchFamily="2" charset="0"/>
                <a:ea typeface="Helvetica" charset="0"/>
                <a:cs typeface="Helvetica" charset="0"/>
              </a:rPr>
              <a:t>Lack of Medical Medical Professionals</a:t>
            </a:r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Increased life expectancy has create a surge in demand for healthcare professionals.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According to the Washington Post, the United States may face shortages of as many as 90,000 physicians by 2025.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With a limited number of specialized doctors and the presence of large amounts of medical information, it would be beneficial to develop a system that can first quickly understand text, and then use the knowledge to make diagnosis of patients given their symptoms.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877797" y="4729356"/>
            <a:ext cx="69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5A3B4-F2BD-8044-B9C2-4290B3A2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100" y="314706"/>
            <a:ext cx="2336800" cy="2368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8DE165-2CC3-D14B-B759-A265C550381C}"/>
              </a:ext>
            </a:extLst>
          </p:cNvPr>
          <p:cNvSpPr txBox="1"/>
          <p:nvPr/>
        </p:nvSpPr>
        <p:spPr>
          <a:xfrm>
            <a:off x="8891405" y="4523839"/>
            <a:ext cx="96314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Entity Extractor</a:t>
            </a:r>
          </a:p>
          <a:p>
            <a:endParaRPr lang="en-US" sz="200" b="1" dirty="0"/>
          </a:p>
          <a:p>
            <a:r>
              <a:rPr lang="en-US" sz="2400" b="1" dirty="0"/>
              <a:t>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Dengue Hemorrhagic Fever: ['world, 'leptospirosis’, 'fever', 'also', 'endemic', 'greater', 'viral', 'flu',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Lung Carcinoma: ['coughing', 'breathing', 'signs', 'fatigue', 'for', 'survival', 'pulmonary', 'weakness', 'metastatic', 'pain', 'poor’,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Ross River Fever ['influenza', 'illnesses', 'the', 'joint', 'depression', 'most’, 'rash’, disease', 'patients', 'inflammation', 'arthritis’, …]</a:t>
            </a:r>
          </a:p>
          <a:p>
            <a:endParaRPr lang="en-US" sz="1200" b="1" dirty="0"/>
          </a:p>
          <a:p>
            <a:r>
              <a:rPr lang="en-US" sz="2400" b="1" dirty="0"/>
              <a:t>Hand Built Patterns</a:t>
            </a:r>
          </a:p>
          <a:p>
            <a:r>
              <a:rPr lang="en-US" sz="1600" dirty="0">
                <a:latin typeface="Courier" pitchFamily="2" charset="0"/>
              </a:rPr>
              <a:t>Patterns: ['symptoms include (.*?)\.', 'symptoms are (.*?)\.', 'signs include (.*?)\.’]</a:t>
            </a:r>
          </a:p>
          <a:p>
            <a:endParaRPr lang="en-US" sz="10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Dengue Hemorrhagic Fever: ['generally mild but include high fever’]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Lung Carcinoma: ['coughing including coughing up blood', 'weight loss', 'shortness of breath', 'chest pains’]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Ross River Fever: ['quite easily mistaken for more common illnesses like influenza or the common cold’]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441CF7-CBDE-3349-BC1E-81DD42C2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77549"/>
              </p:ext>
            </p:extLst>
          </p:nvPr>
        </p:nvGraphicFramePr>
        <p:xfrm>
          <a:off x="20064930" y="5272748"/>
          <a:ext cx="6682728" cy="1880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0682">
                  <a:extLst>
                    <a:ext uri="{9D8B030D-6E8A-4147-A177-3AD203B41FA5}">
                      <a16:colId xmlns:a16="http://schemas.microsoft.com/office/drawing/2014/main" val="3754494854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556179291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2449097090"/>
                    </a:ext>
                  </a:extLst>
                </a:gridCol>
                <a:gridCol w="1670682">
                  <a:extLst>
                    <a:ext uri="{9D8B030D-6E8A-4147-A177-3AD203B41FA5}">
                      <a16:colId xmlns:a16="http://schemas.microsoft.com/office/drawing/2014/main" val="3080485631"/>
                    </a:ext>
                  </a:extLst>
                </a:gridCol>
              </a:tblGrid>
              <a:tr h="47015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Baseline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Hand Built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Bootstrap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2644486881"/>
                  </a:ext>
                </a:extLst>
              </a:tr>
              <a:tr h="470152"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0.0015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0.0394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0.0400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1926317152"/>
                  </a:ext>
                </a:extLst>
              </a:tr>
              <a:tr h="470152">
                <a:tc>
                  <a:txBody>
                    <a:bodyPr/>
                    <a:lstStyle/>
                    <a:p>
                      <a:r>
                        <a:rPr lang="en-US" sz="2000" dirty="0"/>
                        <a:t>Recall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0.0873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0.1264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0.0200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2998143041"/>
                  </a:ext>
                </a:extLst>
              </a:tr>
              <a:tr h="470152">
                <a:tc>
                  <a:txBody>
                    <a:bodyPr/>
                    <a:lstStyle/>
                    <a:p>
                      <a:r>
                        <a:rPr lang="en-US" sz="2000" dirty="0"/>
                        <a:t>F1 Score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0.0030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0.0601</a:t>
                      </a:r>
                    </a:p>
                  </a:txBody>
                  <a:tcPr marL="66138" marR="66138" marT="33069" marB="330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0.0267</a:t>
                      </a:r>
                    </a:p>
                  </a:txBody>
                  <a:tcPr marL="66138" marR="66138" marT="33069" marB="33069"/>
                </a:tc>
                <a:extLst>
                  <a:ext uri="{0D108BD9-81ED-4DB2-BD59-A6C34878D82A}">
                    <a16:rowId xmlns:a16="http://schemas.microsoft.com/office/drawing/2014/main" val="380478386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8A1C6F1-7EF4-7145-9E59-931978717BDE}"/>
              </a:ext>
            </a:extLst>
          </p:cNvPr>
          <p:cNvSpPr txBox="1"/>
          <p:nvPr/>
        </p:nvSpPr>
        <p:spPr>
          <a:xfrm>
            <a:off x="20042383" y="7614550"/>
            <a:ext cx="64055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Helvetica" pitchFamily="2" charset="0"/>
                <a:ea typeface="Helvetica" charset="0"/>
                <a:cs typeface="Helvetica" charset="0"/>
              </a:rPr>
              <a:t>Analysis</a:t>
            </a:r>
            <a:endParaRPr lang="en-US" sz="2400" b="1" dirty="0">
              <a:solidFill>
                <a:schemeClr val="tx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As expected, both the hand built and bootstrapped patterns significantly out performed the baseline.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Our hand built patterns outperformed our bootstrapped method, however, combining the two methods is likely to provide the best results.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More fine tuning is needed to improve our bootstrap methods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The very low evaluations scores are likely due to a  mismatch between Wikipedia and our dataset.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Qualitatively, our hand built and bootstrap models performed significantly better than the scores suggest.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Limited availability of datasets proved to be a limiting factor in both our extractor and classifier.</a:t>
            </a:r>
          </a:p>
          <a:p>
            <a:pPr marL="342900" indent="-342900" algn="just">
              <a:buFont typeface="Arial" charset="0"/>
              <a:buChar char="•"/>
            </a:pPr>
            <a:endParaRPr lang="en-US" sz="1800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3167B-3221-D140-8090-851F5CDBF2F1}"/>
              </a:ext>
            </a:extLst>
          </p:cNvPr>
          <p:cNvSpPr txBox="1"/>
          <p:nvPr/>
        </p:nvSpPr>
        <p:spPr>
          <a:xfrm>
            <a:off x="8891405" y="12322824"/>
            <a:ext cx="9631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Bootstrapped Patterns</a:t>
            </a:r>
          </a:p>
          <a:p>
            <a:r>
              <a:rPr lang="en-US" sz="1600" dirty="0">
                <a:latin typeface="Courier" pitchFamily="2" charset="0"/>
              </a:rPr>
              <a:t>Learned Patterns: ['constant symptom is (.){0,20} in the’, 'include (.){0,20} (.){0,20} (.){0,20} (.){0,20} which’, 'effects also include (.){0,20} (.){0,20} (.){0,20}’, 'severe burns malnutrition (.){0,20} severe electrolyte']</a:t>
            </a:r>
          </a:p>
          <a:p>
            <a:endParaRPr lang="en-US" sz="16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'mumps': ['fever', 'pain', 'headache', 'poor’]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'</a:t>
            </a:r>
            <a:r>
              <a:rPr lang="en-US" sz="1600" dirty="0" err="1">
                <a:latin typeface="Courier" pitchFamily="2" charset="0"/>
              </a:rPr>
              <a:t>eczema_herpeticum</a:t>
            </a:r>
            <a:r>
              <a:rPr lang="en-US" sz="1600" dirty="0">
                <a:latin typeface="Courier" pitchFamily="2" charset="0"/>
              </a:rPr>
              <a:t>': ['fever’]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'</a:t>
            </a:r>
            <a:r>
              <a:rPr lang="en-US" sz="1600" dirty="0" err="1">
                <a:latin typeface="Courier" pitchFamily="2" charset="0"/>
              </a:rPr>
              <a:t>Phlebotomus_fever</a:t>
            </a:r>
            <a:r>
              <a:rPr lang="en-US" sz="1600" dirty="0">
                <a:latin typeface="Courier" pitchFamily="2" charset="0"/>
              </a:rPr>
              <a:t>': ['fever’]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'bronchiolitis': ['nebulized', 'epinephrine', 'nasal', 'suctioning', 'Treatments', 'which'],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DD85CC-6D53-3946-9687-E715CCE276E1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10445574" y="10738444"/>
            <a:ext cx="212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BF1A8E-5D77-2047-8593-55B6012D59E4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3561077" y="9924283"/>
            <a:ext cx="0" cy="39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71946C-C17D-4D4A-9C91-1F71538FCC57}"/>
              </a:ext>
            </a:extLst>
          </p:cNvPr>
          <p:cNvCxnSpPr>
            <a:cxnSpLocks/>
            <a:stCxn id="136" idx="0"/>
            <a:endCxn id="78" idx="2"/>
          </p:cNvCxnSpPr>
          <p:nvPr/>
        </p:nvCxnSpPr>
        <p:spPr>
          <a:xfrm flipV="1">
            <a:off x="11382227" y="11155482"/>
            <a:ext cx="2178850" cy="2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36AEC5D-A93A-B245-A280-B4BBF9550158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3561077" y="11155482"/>
            <a:ext cx="2178850" cy="2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2B707EC-F92A-AA4D-B40D-F2D326A1AB4D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14548725" y="10732523"/>
            <a:ext cx="2127854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BA8531-208D-A941-930F-C18404408AFC}"/>
              </a:ext>
            </a:extLst>
          </p:cNvPr>
          <p:cNvCxnSpPr>
            <a:cxnSpLocks/>
            <a:stCxn id="79" idx="1"/>
            <a:endCxn id="136" idx="3"/>
          </p:cNvCxnSpPr>
          <p:nvPr/>
        </p:nvCxnSpPr>
        <p:spPr>
          <a:xfrm flipH="1">
            <a:off x="12222115" y="11732986"/>
            <a:ext cx="267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26AA55C-DAB4-734A-971E-529F318A49D1}"/>
              </a:ext>
            </a:extLst>
          </p:cNvPr>
          <p:cNvGrpSpPr/>
          <p:nvPr/>
        </p:nvGrpSpPr>
        <p:grpSpPr>
          <a:xfrm>
            <a:off x="9340213" y="9513226"/>
            <a:ext cx="8602091" cy="2574406"/>
            <a:chOff x="9316221" y="9606343"/>
            <a:chExt cx="8602091" cy="195701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2525DA1-10A7-F245-B4FD-614B37A858CD}"/>
                </a:ext>
              </a:extLst>
            </p:cNvPr>
            <p:cNvSpPr/>
            <p:nvPr/>
          </p:nvSpPr>
          <p:spPr>
            <a:xfrm>
              <a:off x="12198123" y="9606343"/>
              <a:ext cx="2677924" cy="3124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Seed Patterns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720F1F3-1412-3A4C-A6D5-4E8571467DF8}"/>
                </a:ext>
              </a:extLst>
            </p:cNvPr>
            <p:cNvSpPr/>
            <p:nvPr/>
          </p:nvSpPr>
          <p:spPr>
            <a:xfrm>
              <a:off x="9316221" y="10339087"/>
              <a:ext cx="1105361" cy="3972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Text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A4AA9DD-3830-204D-8039-A21B7F6E7D6B}"/>
                </a:ext>
              </a:extLst>
            </p:cNvPr>
            <p:cNvSpPr/>
            <p:nvPr/>
          </p:nvSpPr>
          <p:spPr>
            <a:xfrm>
              <a:off x="12549436" y="10220704"/>
              <a:ext cx="1975297" cy="634048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Entity Extractor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2D7CF30-8AA1-0D4E-8566-F8A74A4A90E3}"/>
                </a:ext>
              </a:extLst>
            </p:cNvPr>
            <p:cNvSpPr/>
            <p:nvPr/>
          </p:nvSpPr>
          <p:spPr>
            <a:xfrm>
              <a:off x="14876047" y="11024164"/>
              <a:ext cx="1679776" cy="53918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Pattern Extractor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99AE279-F962-0140-859B-BB7D63F28398}"/>
                </a:ext>
              </a:extLst>
            </p:cNvPr>
            <p:cNvSpPr/>
            <p:nvPr/>
          </p:nvSpPr>
          <p:spPr>
            <a:xfrm>
              <a:off x="16652587" y="10330085"/>
              <a:ext cx="1265725" cy="4062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File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E955A6C8-9CF9-1F4C-9ED9-AD993D3F5E80}"/>
                </a:ext>
              </a:extLst>
            </p:cNvPr>
            <p:cNvSpPr/>
            <p:nvPr/>
          </p:nvSpPr>
          <p:spPr>
            <a:xfrm>
              <a:off x="10518347" y="11024164"/>
              <a:ext cx="1679776" cy="53918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Pattern Scorer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9F58AA9-0DCF-4049-991C-14D79E6EC4C7}"/>
              </a:ext>
            </a:extLst>
          </p:cNvPr>
          <p:cNvSpPr txBox="1"/>
          <p:nvPr/>
        </p:nvSpPr>
        <p:spPr>
          <a:xfrm>
            <a:off x="8891405" y="15481893"/>
            <a:ext cx="96314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Classifier</a:t>
            </a:r>
          </a:p>
          <a:p>
            <a:endParaRPr lang="en-US" sz="200" b="1" dirty="0"/>
          </a:p>
          <a:p>
            <a:r>
              <a:rPr lang="en-US" sz="1600" dirty="0">
                <a:latin typeface="Courier" pitchFamily="2" charset="0"/>
              </a:rPr>
              <a:t>Dr. Gogol: What are your symptoms?</a:t>
            </a:r>
          </a:p>
          <a:p>
            <a:r>
              <a:rPr lang="en-US" sz="1600" dirty="0">
                <a:latin typeface="Courier" pitchFamily="2" charset="0"/>
              </a:rPr>
              <a:t>Patient: fever, headache, vomiting</a:t>
            </a:r>
          </a:p>
          <a:p>
            <a:r>
              <a:rPr lang="en-US" sz="1600" dirty="0">
                <a:latin typeface="Courier" pitchFamily="2" charset="0"/>
              </a:rPr>
              <a:t>Dr. Gogol: It sounds like you have human granulocytic anaplasmosis</a:t>
            </a: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B3AA2FD-268F-D041-8CB0-C67D52F8AC51}"/>
              </a:ext>
            </a:extLst>
          </p:cNvPr>
          <p:cNvSpPr txBox="1"/>
          <p:nvPr/>
        </p:nvSpPr>
        <p:spPr>
          <a:xfrm>
            <a:off x="20042383" y="11973240"/>
            <a:ext cx="64055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Helvetica" pitchFamily="2" charset="0"/>
                <a:ea typeface="Helvetica" charset="0"/>
                <a:cs typeface="Helvetica" charset="0"/>
              </a:rPr>
              <a:t>Moving Forward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Word embedding techniques such as TF-IDF weighting or </a:t>
            </a:r>
            <a:r>
              <a:rPr lang="en-US" sz="1800" dirty="0" err="1">
                <a:latin typeface="Helvetica" pitchFamily="2" charset="0"/>
              </a:rPr>
              <a:t>GloVe</a:t>
            </a:r>
            <a:r>
              <a:rPr lang="en-US" sz="1800" dirty="0">
                <a:latin typeface="Helvetica" pitchFamily="2" charset="0"/>
              </a:rPr>
              <a:t> embedding could be explored for use in more complex deep learning models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Part of speech tagging could also be beneficial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Additional models could be explored such as sequence based model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1800" dirty="0">
                <a:latin typeface="Helvetica" pitchFamily="2" charset="0"/>
              </a:rPr>
              <a:t>Improved availability of datasets could significantly improve development in this space</a:t>
            </a:r>
          </a:p>
          <a:p>
            <a:pPr algn="just"/>
            <a:endParaRPr lang="en-US" sz="1800" dirty="0">
              <a:latin typeface="Helvetica" pitchFamily="2" charset="0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5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</TotalTime>
  <Words>671</Words>
  <Application>Microsoft Macintosh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Shankara Krishna Anand</dc:creator>
  <cp:lastModifiedBy>Isabelle Connell</cp:lastModifiedBy>
  <cp:revision>156</cp:revision>
  <cp:lastPrinted>2018-06-04T17:11:31Z</cp:lastPrinted>
  <dcterms:created xsi:type="dcterms:W3CDTF">2016-12-05T06:01:20Z</dcterms:created>
  <dcterms:modified xsi:type="dcterms:W3CDTF">2018-06-05T09:01:50Z</dcterms:modified>
</cp:coreProperties>
</file>