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C02"/>
    <a:srgbClr val="7F0E01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547"/>
  </p:normalViewPr>
  <p:slideViewPr>
    <p:cSldViewPr snapToGrid="0" snapToObjects="1">
      <p:cViewPr>
        <p:scale>
          <a:sx n="60" d="100"/>
          <a:sy n="60" d="100"/>
        </p:scale>
        <p:origin x="144" y="-19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13D5-7067-A14A-A085-5FAC04DF733A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262D0-FEF2-E347-BD7D-92CECA6B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262D0-FEF2-E347-BD7D-92CECA6B3E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07131"/>
            <a:ext cx="27432000" cy="235974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01427"/>
            <a:ext cx="2743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latin typeface="Helvetica" charset="0"/>
                <a:ea typeface="Helvetica" charset="0"/>
                <a:cs typeface="Helvetica" charset="0"/>
              </a:rPr>
              <a:t>Dr. Gogol – Wikipedia Diagnosis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1638735"/>
            <a:ext cx="10058400" cy="7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Matt Linker and Ryan Mui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243" y="2301362"/>
            <a:ext cx="1766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Department of Computer Science, Stanford University</a:t>
            </a:r>
            <a:endParaRPr lang="en-US" sz="3200" b="1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427"/>
            <a:ext cx="2298700" cy="22987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9624245" y="4709184"/>
            <a:ext cx="7241789" cy="64642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9624245" y="12358249"/>
            <a:ext cx="7241789" cy="52880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" y="3364099"/>
            <a:ext cx="8015909" cy="14923901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Motivation and Problem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Approach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4443" y="4545624"/>
            <a:ext cx="7241789" cy="5947674"/>
          </a:xfrm>
          <a:prstGeom prst="roundRect">
            <a:avLst>
              <a:gd name="adj" fmla="val 5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00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4443" y="11548053"/>
            <a:ext cx="7241789" cy="6257024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Entity Extractor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Naively take all words in a sentence containing “symptom” as symptoms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Hand built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Manually built patterns to extract symptoms from text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Bootstrapped Pattern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Use our hand built patterns as seeds to learn additional patterns</a:t>
            </a:r>
          </a:p>
          <a:p>
            <a:endParaRPr lang="en-US" sz="2400" b="1" dirty="0">
              <a:solidFill>
                <a:schemeClr val="tx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Helvetica" pitchFamily="2" charset="0"/>
              </a:rPr>
              <a:t>Classifier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Equally weight all symptoms and predict the disease with the most matching symptoms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Fuzzy String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Match symptoms based on </a:t>
            </a:r>
            <a:r>
              <a:rPr lang="en-US" sz="1800">
                <a:solidFill>
                  <a:schemeClr val="tx1"/>
                </a:solidFill>
                <a:latin typeface="Helvetica" pitchFamily="2" charset="0"/>
              </a:rPr>
              <a:t>partial string matches</a:t>
            </a:r>
            <a:endParaRPr lang="en-US" sz="18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Incidence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Add bias to more common diseases</a:t>
            </a:r>
          </a:p>
          <a:p>
            <a:pPr algn="ctr"/>
            <a:endParaRPr 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87208" y="3364098"/>
            <a:ext cx="10857582" cy="14923901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r>
              <a:rPr lang="en-US" sz="5400" dirty="0"/>
              <a:t>An Interactive Diagnosis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86800" y="4545623"/>
            <a:ext cx="10058401" cy="13279707"/>
          </a:xfrm>
          <a:prstGeom prst="roundRect">
            <a:avLst>
              <a:gd name="adj" fmla="val 41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398341" y="3364097"/>
            <a:ext cx="8015909" cy="14923901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Analysis and Future Directions</a:t>
            </a: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Sources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785400" y="16383098"/>
            <a:ext cx="7241789" cy="1584028"/>
          </a:xfrm>
          <a:prstGeom prst="roundRect">
            <a:avLst>
              <a:gd name="adj" fmla="val 124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References</a:t>
            </a:r>
          </a:p>
          <a:p>
            <a:endParaRPr lang="en-US" sz="1600" b="0" dirty="0"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 </a:t>
            </a:r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http://</a:t>
            </a:r>
            <a:r>
              <a:rPr lang="en-US" sz="16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www.obofoundry.org</a:t>
            </a:r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/ontology/</a:t>
            </a:r>
            <a:r>
              <a:rPr lang="en-US" sz="16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doid.html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785400" y="4519918"/>
            <a:ext cx="7241789" cy="10684639"/>
          </a:xfrm>
          <a:prstGeom prst="roundRect">
            <a:avLst>
              <a:gd name="adj" fmla="val 65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1863" y="8047396"/>
            <a:ext cx="6497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Dataset</a:t>
            </a:r>
            <a:r>
              <a:rPr lang="en-US" sz="24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375 Diseases and their symptoms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375 Corresponding Wikipedia pages</a:t>
            </a: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581" y="9184053"/>
            <a:ext cx="6594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Goal</a:t>
            </a:r>
            <a:r>
              <a:rPr lang="en-US" sz="1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1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xtract disease symptom information from Wikipedia 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Use learned symptom information to predict diseases</a:t>
            </a: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2581" y="4814627"/>
            <a:ext cx="64055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Helvetica" pitchFamily="2" charset="0"/>
                <a:ea typeface="Helvetica" charset="0"/>
                <a:cs typeface="Helvetica" charset="0"/>
              </a:rPr>
              <a:t>Lack of Medical Medical Professionals</a:t>
            </a:r>
            <a:endParaRPr lang="en-US" sz="2400" b="1" dirty="0">
              <a:solidFill>
                <a:schemeClr val="tx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In recent years, demand for medical care has risen significantly, likely caused by an increasing life expectancy.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According to the Washington Post, the United States may face shortages of as many as 90,000 physicians by 2025.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With a limited number of specialized doctors and the presence of large amounts of medical information, it would be beneficial to develop a system that can first quickly understand the text, and then use the knowledge to make diagnosis of patients given their symptoms.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19877797" y="11121124"/>
            <a:ext cx="6988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Moving Forward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Word embeddings, Deep Learning? </a:t>
            </a:r>
          </a:p>
          <a:p>
            <a:pPr algn="just"/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877797" y="4729356"/>
            <a:ext cx="69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5A3B4-F2BD-8044-B9C2-4290B3A2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100" y="314706"/>
            <a:ext cx="2336800" cy="2368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8DE165-2CC3-D14B-B759-A265C550381C}"/>
              </a:ext>
            </a:extLst>
          </p:cNvPr>
          <p:cNvSpPr txBox="1"/>
          <p:nvPr/>
        </p:nvSpPr>
        <p:spPr>
          <a:xfrm>
            <a:off x="8909089" y="4763504"/>
            <a:ext cx="9631437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Entity Extractor</a:t>
            </a:r>
          </a:p>
          <a:p>
            <a:endParaRPr lang="en-US" sz="1200" b="1" dirty="0"/>
          </a:p>
          <a:p>
            <a:r>
              <a:rPr lang="en-US" sz="2400" b="1" dirty="0"/>
              <a:t>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Dengue Hemorrhagic Fever: ['world, 'leptospirosis’, 'fever', 'also', 'endemic', 'greater', 'viral', 'flu', </a:t>
            </a:r>
            <a:r>
              <a:rPr lang="en-US" sz="1600" dirty="0" err="1">
                <a:latin typeface="Courier" pitchFamily="2" charset="0"/>
              </a:rPr>
              <a:t>'cause</a:t>
            </a:r>
            <a:r>
              <a:rPr lang="en-US" sz="1600" dirty="0">
                <a:latin typeface="Courier" pitchFamily="2" charset="0"/>
              </a:rPr>
              <a:t>', 'zika', 'especially', 'has’,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Lung Carcinoma: ['prolongation', 'large', 'degree', 'attention', 'coughing', 'breathing', 'signs', 'fatigue', 'for', 'survival', 'pulmonary', 'weakness', 'metastatic', 'pain', 'poor’,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Ross River Fever ['influenza', 'illnesses', 'the', 'joint', 'depression', 'chronic', 'if', 'most', 'about', 'frequently', 'flu', 'expected', 'recent', 'report', 'rash', 'years', 'particularly', 'is', 'cold', 'disease', 'patients', 'inflammation', 'arthritis’, …]</a:t>
            </a:r>
          </a:p>
          <a:p>
            <a:endParaRPr lang="en-US" sz="1200" b="1" dirty="0"/>
          </a:p>
          <a:p>
            <a:r>
              <a:rPr lang="en-US" sz="2400" b="1" dirty="0"/>
              <a:t>Hand Built Patterns</a:t>
            </a:r>
          </a:p>
          <a:p>
            <a:r>
              <a:rPr lang="en-US" sz="1600" dirty="0">
                <a:latin typeface="Courier" pitchFamily="2" charset="0"/>
              </a:rPr>
              <a:t>Patterns: ['symptoms include (.*?)\.', 'symptoms are (.*?)\.', 'signs include (.*?)\.’]</a:t>
            </a:r>
          </a:p>
          <a:p>
            <a:endParaRPr lang="en-US" sz="16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Dengue Hemorrhagic Fever: ['generally mild but include high fever’]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Lung Carcinoma: ['coughing including coughing up blood', 'weight loss', 'shortness of breath', 'chest pains’]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Ross River Fever: ['quite easily mistaken for more common illnesses like influenza or the common cold’]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urier" pitchFamily="2" charset="0"/>
            </a:endParaRPr>
          </a:p>
          <a:p>
            <a:endParaRPr lang="en-US" sz="1200" b="1" dirty="0"/>
          </a:p>
          <a:p>
            <a:r>
              <a:rPr lang="en-US" sz="2400" b="1" dirty="0"/>
              <a:t>Bootstrapped Patterns (HOPEFULLY!)</a:t>
            </a:r>
          </a:p>
          <a:p>
            <a:r>
              <a:rPr lang="en-US" sz="1600" dirty="0">
                <a:latin typeface="Courier" pitchFamily="2" charset="0"/>
              </a:rPr>
              <a:t>Patterns: ['symptoms include (.*?)\.', 'symptoms are (.*?)\.', 'signs include (.*?)\.’]</a:t>
            </a:r>
          </a:p>
          <a:p>
            <a:endParaRPr lang="en-US" sz="16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Dengue Hemorrhagic Fever: ['generally mild but include high fever’]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Lung Carcinoma: ['coughing including coughing up blood', 'weight loss', 'shortness of breath', 'chest pains’]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Ross River Fever: ['quite easily mistaken for more common illnesses like influenza or the common cold']</a:t>
            </a: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441CF7-CBDE-3349-BC1E-81DD42C2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24375"/>
              </p:ext>
            </p:extLst>
          </p:nvPr>
        </p:nvGraphicFramePr>
        <p:xfrm>
          <a:off x="20064930" y="5272748"/>
          <a:ext cx="6682728" cy="1606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0682">
                  <a:extLst>
                    <a:ext uri="{9D8B030D-6E8A-4147-A177-3AD203B41FA5}">
                      <a16:colId xmlns:a16="http://schemas.microsoft.com/office/drawing/2014/main" val="3754494854"/>
                    </a:ext>
                  </a:extLst>
                </a:gridCol>
                <a:gridCol w="1670682">
                  <a:extLst>
                    <a:ext uri="{9D8B030D-6E8A-4147-A177-3AD203B41FA5}">
                      <a16:colId xmlns:a16="http://schemas.microsoft.com/office/drawing/2014/main" val="556179291"/>
                    </a:ext>
                  </a:extLst>
                </a:gridCol>
                <a:gridCol w="1670682">
                  <a:extLst>
                    <a:ext uri="{9D8B030D-6E8A-4147-A177-3AD203B41FA5}">
                      <a16:colId xmlns:a16="http://schemas.microsoft.com/office/drawing/2014/main" val="2449097090"/>
                    </a:ext>
                  </a:extLst>
                </a:gridCol>
                <a:gridCol w="1670682">
                  <a:extLst>
                    <a:ext uri="{9D8B030D-6E8A-4147-A177-3AD203B41FA5}">
                      <a16:colId xmlns:a16="http://schemas.microsoft.com/office/drawing/2014/main" val="3080485631"/>
                    </a:ext>
                  </a:extLst>
                </a:gridCol>
              </a:tblGrid>
              <a:tr h="4016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 Built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Bootstrap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2644486881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0.0015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0.0394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***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1926317152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0.0873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0.1264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***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2998143041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r>
                        <a:rPr lang="en-US" sz="1400" dirty="0"/>
                        <a:t>F1 Score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0.003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0.0601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***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380478386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8A1C6F1-7EF4-7145-9E59-931978717BDE}"/>
              </a:ext>
            </a:extLst>
          </p:cNvPr>
          <p:cNvSpPr txBox="1"/>
          <p:nvPr/>
        </p:nvSpPr>
        <p:spPr>
          <a:xfrm>
            <a:off x="20042383" y="7430355"/>
            <a:ext cx="6405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Helvetica" pitchFamily="2" charset="0"/>
                <a:ea typeface="Helvetica" charset="0"/>
                <a:cs typeface="Helvetica" charset="0"/>
              </a:rPr>
              <a:t>Analysis</a:t>
            </a:r>
            <a:endParaRPr lang="en-US" sz="2400" b="1" dirty="0">
              <a:solidFill>
                <a:schemeClr val="tx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Discussion of issues with data, </a:t>
            </a:r>
          </a:p>
          <a:p>
            <a:pPr marL="342900" indent="-342900" algn="just">
              <a:buFont typeface="Arial" charset="0"/>
              <a:buChar char="•"/>
            </a:pPr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5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523</Words>
  <Application>Microsoft Macintosh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Shankara Krishna Anand</dc:creator>
  <cp:lastModifiedBy>Isabelle Connell</cp:lastModifiedBy>
  <cp:revision>99</cp:revision>
  <cp:lastPrinted>2016-12-05T19:45:38Z</cp:lastPrinted>
  <dcterms:created xsi:type="dcterms:W3CDTF">2016-12-05T06:01:20Z</dcterms:created>
  <dcterms:modified xsi:type="dcterms:W3CDTF">2018-06-04T08:00:08Z</dcterms:modified>
</cp:coreProperties>
</file>