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76" r:id="rId4"/>
    <p:sldId id="277" r:id="rId5"/>
    <p:sldId id="257" r:id="rId6"/>
    <p:sldId id="259" r:id="rId7"/>
    <p:sldId id="260" r:id="rId8"/>
    <p:sldId id="263" r:id="rId9"/>
    <p:sldId id="261" r:id="rId10"/>
    <p:sldId id="271" r:id="rId11"/>
    <p:sldId id="266" r:id="rId12"/>
    <p:sldId id="269" r:id="rId13"/>
    <p:sldId id="270" r:id="rId14"/>
    <p:sldId id="268" r:id="rId15"/>
    <p:sldId id="282" r:id="rId16"/>
    <p:sldId id="283" r:id="rId17"/>
    <p:sldId id="284" r:id="rId18"/>
    <p:sldId id="285" r:id="rId19"/>
    <p:sldId id="286" r:id="rId20"/>
    <p:sldId id="287"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226" autoAdjust="0"/>
  </p:normalViewPr>
  <p:slideViewPr>
    <p:cSldViewPr snapToGrid="0">
      <p:cViewPr varScale="1">
        <p:scale>
          <a:sx n="69" d="100"/>
          <a:sy n="69" d="100"/>
        </p:scale>
        <p:origin x="918"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5.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53AA-BA21-4B62-BBFD-04011BC8D687}"/>
              </a:ext>
            </a:extLst>
          </p:cNvPr>
          <p:cNvSpPr>
            <a:spLocks noGrp="1"/>
          </p:cNvSpPr>
          <p:nvPr>
            <p:ph type="ctrTitle"/>
          </p:nvPr>
        </p:nvSpPr>
        <p:spPr>
          <a:xfrm>
            <a:off x="1154955" y="2246050"/>
            <a:ext cx="8299763" cy="1081354"/>
          </a:xfrm>
        </p:spPr>
        <p:txBody>
          <a:bodyPr/>
          <a:lstStyle/>
          <a:p>
            <a:r>
              <a:rPr lang="en-US" dirty="0"/>
              <a:t>Smart Travel Planner </a:t>
            </a:r>
          </a:p>
        </p:txBody>
      </p:sp>
      <p:sp>
        <p:nvSpPr>
          <p:cNvPr id="3" name="Subtitle 2">
            <a:extLst>
              <a:ext uri="{FF2B5EF4-FFF2-40B4-BE49-F238E27FC236}">
                <a16:creationId xmlns:a16="http://schemas.microsoft.com/office/drawing/2014/main" id="{A49D6729-78D4-4E87-92D1-BA4C9A778A52}"/>
              </a:ext>
            </a:extLst>
          </p:cNvPr>
          <p:cNvSpPr>
            <a:spLocks noGrp="1"/>
          </p:cNvSpPr>
          <p:nvPr>
            <p:ph type="subTitle" idx="1"/>
          </p:nvPr>
        </p:nvSpPr>
        <p:spPr/>
        <p:txBody>
          <a:bodyPr>
            <a:normAutofit fontScale="77500" lnSpcReduction="20000"/>
          </a:bodyPr>
          <a:lstStyle/>
          <a:p>
            <a:r>
              <a:rPr lang="en-US" dirty="0"/>
              <a:t>Abbas Ali                                                                                                                             fa17-bcs-087</a:t>
            </a:r>
          </a:p>
          <a:p>
            <a:r>
              <a:rPr lang="en-US" dirty="0"/>
              <a:t>Saeed Ahmad                                                                                                                    fa17-bcs-127</a:t>
            </a:r>
          </a:p>
          <a:p>
            <a:r>
              <a:rPr lang="en-US" dirty="0"/>
              <a:t>Ibad </a:t>
            </a:r>
            <a:r>
              <a:rPr lang="en-US" dirty="0" err="1"/>
              <a:t>ur</a:t>
            </a:r>
            <a:r>
              <a:rPr lang="en-US" dirty="0"/>
              <a:t> Rehman                                                                                                                fa17-bcs-152   </a:t>
            </a:r>
          </a:p>
        </p:txBody>
      </p:sp>
      <p:sp>
        <p:nvSpPr>
          <p:cNvPr id="4" name="Title 1">
            <a:extLst>
              <a:ext uri="{FF2B5EF4-FFF2-40B4-BE49-F238E27FC236}">
                <a16:creationId xmlns:a16="http://schemas.microsoft.com/office/drawing/2014/main" id="{44996467-1708-4CE7-8790-A17ABAF59EAA}"/>
              </a:ext>
            </a:extLst>
          </p:cNvPr>
          <p:cNvSpPr txBox="1">
            <a:spLocks/>
          </p:cNvSpPr>
          <p:nvPr/>
        </p:nvSpPr>
        <p:spPr bwMode="gray">
          <a:xfrm>
            <a:off x="1280722" y="3200201"/>
            <a:ext cx="8299763" cy="9513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Supervisor: Dr. Hamid </a:t>
            </a:r>
            <a:r>
              <a:rPr lang="en-US" sz="2400" dirty="0" err="1"/>
              <a:t>Turab</a:t>
            </a:r>
            <a:r>
              <a:rPr lang="en-US" sz="2400" dirty="0"/>
              <a:t> </a:t>
            </a:r>
          </a:p>
        </p:txBody>
      </p:sp>
    </p:spTree>
    <p:extLst>
      <p:ext uri="{BB962C8B-B14F-4D97-AF65-F5344CB8AC3E}">
        <p14:creationId xmlns:p14="http://schemas.microsoft.com/office/powerpoint/2010/main" val="3745785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2E17-2997-4BEC-97BC-1EB77FA186F0}"/>
              </a:ext>
            </a:extLst>
          </p:cNvPr>
          <p:cNvSpPr>
            <a:spLocks noGrp="1"/>
          </p:cNvSpPr>
          <p:nvPr>
            <p:ph type="title"/>
          </p:nvPr>
        </p:nvSpPr>
        <p:spPr/>
        <p:txBody>
          <a:bodyPr/>
          <a:lstStyle/>
          <a:p>
            <a:r>
              <a:rPr lang="en-US" dirty="0"/>
              <a:t>Categories </a:t>
            </a:r>
          </a:p>
        </p:txBody>
      </p:sp>
      <p:sp>
        <p:nvSpPr>
          <p:cNvPr id="3" name="Content Placeholder 2">
            <a:extLst>
              <a:ext uri="{FF2B5EF4-FFF2-40B4-BE49-F238E27FC236}">
                <a16:creationId xmlns:a16="http://schemas.microsoft.com/office/drawing/2014/main" id="{449DA6DF-FE76-4C33-9ADE-4AF175B81E30}"/>
              </a:ext>
            </a:extLst>
          </p:cNvPr>
          <p:cNvSpPr>
            <a:spLocks noGrp="1"/>
          </p:cNvSpPr>
          <p:nvPr>
            <p:ph idx="1"/>
          </p:nvPr>
        </p:nvSpPr>
        <p:spPr>
          <a:xfrm>
            <a:off x="782092" y="2521259"/>
            <a:ext cx="9951011" cy="3613951"/>
          </a:xfrm>
        </p:spPr>
        <p:txBody>
          <a:bodyPr>
            <a:normAutofit fontScale="85000" lnSpcReduction="20000"/>
          </a:bodyPr>
          <a:lstStyle/>
          <a:p>
            <a:pPr marL="0" indent="0">
              <a:buNone/>
            </a:pPr>
            <a:r>
              <a:rPr lang="en-US" dirty="0"/>
              <a:t>Creating a Conventional Neural Networks model that will predict these categories on an input image. </a:t>
            </a:r>
          </a:p>
          <a:p>
            <a:r>
              <a:rPr lang="en-US" dirty="0"/>
              <a:t>Gas Stations</a:t>
            </a:r>
          </a:p>
          <a:p>
            <a:r>
              <a:rPr lang="en-US" dirty="0"/>
              <a:t>Guest Houses</a:t>
            </a:r>
          </a:p>
          <a:p>
            <a:r>
              <a:rPr lang="en-US" dirty="0"/>
              <a:t>Historical Places</a:t>
            </a:r>
          </a:p>
          <a:p>
            <a:r>
              <a:rPr lang="en-US" dirty="0"/>
              <a:t>Hotels</a:t>
            </a:r>
          </a:p>
          <a:p>
            <a:r>
              <a:rPr lang="en-US" dirty="0"/>
              <a:t>Museums</a:t>
            </a:r>
          </a:p>
          <a:p>
            <a:r>
              <a:rPr lang="en-US" dirty="0"/>
              <a:t>Parks</a:t>
            </a:r>
          </a:p>
          <a:p>
            <a:r>
              <a:rPr lang="en-US" dirty="0"/>
              <a:t>Restaurants</a:t>
            </a:r>
          </a:p>
          <a:p>
            <a:r>
              <a:rPr lang="en-US" dirty="0"/>
              <a:t>Shopping Malls</a:t>
            </a:r>
          </a:p>
          <a:p>
            <a:r>
              <a:rPr lang="en-US" dirty="0"/>
              <a:t>Swimming Pools</a:t>
            </a:r>
          </a:p>
          <a:p>
            <a:r>
              <a:rPr lang="en-US" dirty="0"/>
              <a:t>Tourist Attraction</a:t>
            </a:r>
          </a:p>
        </p:txBody>
      </p:sp>
    </p:spTree>
    <p:extLst>
      <p:ext uri="{BB962C8B-B14F-4D97-AF65-F5344CB8AC3E}">
        <p14:creationId xmlns:p14="http://schemas.microsoft.com/office/powerpoint/2010/main" val="2094726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Neural Networks</a:t>
            </a:r>
          </a:p>
        </p:txBody>
      </p:sp>
      <p:sp>
        <p:nvSpPr>
          <p:cNvPr id="3" name="Content Placeholder 2"/>
          <p:cNvSpPr>
            <a:spLocks noGrp="1"/>
          </p:cNvSpPr>
          <p:nvPr>
            <p:ph idx="1"/>
          </p:nvPr>
        </p:nvSpPr>
        <p:spPr>
          <a:xfrm>
            <a:off x="1154954" y="2603500"/>
            <a:ext cx="10146320" cy="3416300"/>
          </a:xfrm>
        </p:spPr>
        <p:txBody>
          <a:bodyPr/>
          <a:lstStyle/>
          <a:p>
            <a:pPr marL="0" indent="0">
              <a:buNone/>
            </a:pPr>
            <a:r>
              <a:rPr lang="en-US" dirty="0"/>
              <a:t>After enhancement of image, images were given to convolutional neural network to predict the category of image. </a:t>
            </a:r>
          </a:p>
          <a:p>
            <a:pPr marL="0" indent="0">
              <a:buNone/>
            </a:pPr>
            <a:r>
              <a:rPr lang="en-US" dirty="0"/>
              <a:t>For that purpose </a:t>
            </a:r>
            <a:r>
              <a:rPr lang="en-US" dirty="0" err="1"/>
              <a:t>keras</a:t>
            </a:r>
            <a:r>
              <a:rPr lang="en-US" dirty="0"/>
              <a:t> library and sequential model from </a:t>
            </a:r>
            <a:r>
              <a:rPr lang="en-US" dirty="0" err="1"/>
              <a:t>keras</a:t>
            </a:r>
            <a:r>
              <a:rPr lang="en-US" dirty="0"/>
              <a:t> library is used. which have four hidden layers of inputs 32,32,64,64 respectively. And 2 dense layers first one with 128 inputs and second with is the output layer with 11 outputs.</a:t>
            </a:r>
          </a:p>
          <a:p>
            <a:pPr marL="0" indent="0">
              <a:buNone/>
            </a:pPr>
            <a:r>
              <a:rPr lang="en-US" dirty="0"/>
              <a:t>The model was trained on 30 epochs and gave good accuracy.</a:t>
            </a:r>
          </a:p>
          <a:p>
            <a:pPr marL="0" indent="0">
              <a:buNone/>
            </a:pPr>
            <a:r>
              <a:rPr lang="en-US" dirty="0"/>
              <a:t>Multiclass technique will be used to achieve our required results.</a:t>
            </a:r>
          </a:p>
        </p:txBody>
      </p:sp>
    </p:spTree>
    <p:extLst>
      <p:ext uri="{BB962C8B-B14F-4D97-AF65-F5344CB8AC3E}">
        <p14:creationId xmlns:p14="http://schemas.microsoft.com/office/powerpoint/2010/main" val="1184271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9F5D-3064-4FD3-97E6-4CD468659536}"/>
              </a:ext>
            </a:extLst>
          </p:cNvPr>
          <p:cNvSpPr>
            <a:spLocks noGrp="1"/>
          </p:cNvSpPr>
          <p:nvPr>
            <p:ph type="title"/>
          </p:nvPr>
        </p:nvSpPr>
        <p:spPr/>
        <p:txBody>
          <a:bodyPr/>
          <a:lstStyle/>
          <a:p>
            <a:r>
              <a:rPr lang="en-US" dirty="0"/>
              <a:t>Conventional Neural Networks (continued…)</a:t>
            </a:r>
          </a:p>
        </p:txBody>
      </p:sp>
      <p:sp>
        <p:nvSpPr>
          <p:cNvPr id="4" name="TextBox 3">
            <a:extLst>
              <a:ext uri="{FF2B5EF4-FFF2-40B4-BE49-F238E27FC236}">
                <a16:creationId xmlns:a16="http://schemas.microsoft.com/office/drawing/2014/main" id="{E0211837-5646-47C0-A8EF-E0D45BBE287F}"/>
              </a:ext>
            </a:extLst>
          </p:cNvPr>
          <p:cNvSpPr txBox="1"/>
          <p:nvPr/>
        </p:nvSpPr>
        <p:spPr>
          <a:xfrm>
            <a:off x="816746" y="2645546"/>
            <a:ext cx="10599937" cy="3693319"/>
          </a:xfrm>
          <a:prstGeom prst="rect">
            <a:avLst/>
          </a:prstGeom>
          <a:noFill/>
        </p:spPr>
        <p:txBody>
          <a:bodyPr wrap="square" rtlCol="0">
            <a:spAutoFit/>
          </a:bodyPr>
          <a:lstStyle/>
          <a:p>
            <a:r>
              <a:rPr lang="en-US" b="1" dirty="0"/>
              <a:t>This model have 4  hidden layers in model </a:t>
            </a:r>
          </a:p>
          <a:p>
            <a:r>
              <a:rPr lang="en-US" dirty="0"/>
              <a:t>1</a:t>
            </a:r>
            <a:r>
              <a:rPr lang="en-US" baseline="30000" dirty="0"/>
              <a:t>st</a:t>
            </a:r>
            <a:r>
              <a:rPr lang="en-US" dirty="0"/>
              <a:t>  and 2</a:t>
            </a:r>
            <a:r>
              <a:rPr lang="en-US" baseline="30000" dirty="0"/>
              <a:t>nd</a:t>
            </a:r>
            <a:r>
              <a:rPr lang="en-US" dirty="0"/>
              <a:t> layers have 32 hidden units</a:t>
            </a:r>
          </a:p>
          <a:p>
            <a:r>
              <a:rPr lang="en-US" dirty="0"/>
              <a:t>3</a:t>
            </a:r>
            <a:r>
              <a:rPr lang="en-US" baseline="30000" dirty="0"/>
              <a:t>rd</a:t>
            </a:r>
            <a:r>
              <a:rPr lang="en-US" dirty="0"/>
              <a:t> and 4th layers have 64 hidden units</a:t>
            </a:r>
          </a:p>
          <a:p>
            <a:endParaRPr lang="en-US" b="1" dirty="0"/>
          </a:p>
          <a:p>
            <a:r>
              <a:rPr lang="en-US" b="1" dirty="0"/>
              <a:t>This model have  2 dense layers in model</a:t>
            </a:r>
          </a:p>
          <a:p>
            <a:r>
              <a:rPr lang="en-US" dirty="0"/>
              <a:t>1</a:t>
            </a:r>
            <a:r>
              <a:rPr lang="en-US" baseline="30000" dirty="0"/>
              <a:t>st</a:t>
            </a:r>
            <a:r>
              <a:rPr lang="en-US" dirty="0"/>
              <a:t> dense layer have 128 units </a:t>
            </a:r>
          </a:p>
          <a:p>
            <a:r>
              <a:rPr lang="en-US" dirty="0"/>
              <a:t>2</a:t>
            </a:r>
            <a:r>
              <a:rPr lang="en-US" baseline="30000" dirty="0"/>
              <a:t>nd</a:t>
            </a:r>
            <a:r>
              <a:rPr lang="en-US" dirty="0"/>
              <a:t> dense layer has  11 units which represent output Categories </a:t>
            </a:r>
          </a:p>
          <a:p>
            <a:endParaRPr lang="en-US" dirty="0"/>
          </a:p>
          <a:p>
            <a:r>
              <a:rPr lang="en-US" b="1" dirty="0"/>
              <a:t>Activation function </a:t>
            </a:r>
          </a:p>
          <a:p>
            <a:r>
              <a:rPr lang="en-US" dirty="0"/>
              <a:t>This model used sigmoid as activation function </a:t>
            </a:r>
          </a:p>
          <a:p>
            <a:endParaRPr lang="en-US" dirty="0"/>
          </a:p>
          <a:p>
            <a:endParaRPr lang="en-US" dirty="0"/>
          </a:p>
          <a:p>
            <a:endParaRPr lang="en-US" dirty="0"/>
          </a:p>
        </p:txBody>
      </p:sp>
    </p:spTree>
    <p:extLst>
      <p:ext uri="{BB962C8B-B14F-4D97-AF65-F5344CB8AC3E}">
        <p14:creationId xmlns:p14="http://schemas.microsoft.com/office/powerpoint/2010/main" val="408651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CDC8-F0E4-4FBD-80E9-2B9BBD79E708}"/>
              </a:ext>
            </a:extLst>
          </p:cNvPr>
          <p:cNvSpPr>
            <a:spLocks noGrp="1"/>
          </p:cNvSpPr>
          <p:nvPr>
            <p:ph type="title"/>
          </p:nvPr>
        </p:nvSpPr>
        <p:spPr/>
        <p:txBody>
          <a:bodyPr/>
          <a:lstStyle/>
          <a:p>
            <a:r>
              <a:rPr lang="en-US" dirty="0"/>
              <a:t>Conventional Neural Networks (continued…)</a:t>
            </a:r>
          </a:p>
        </p:txBody>
      </p:sp>
      <p:sp>
        <p:nvSpPr>
          <p:cNvPr id="3" name="Content Placeholder 2">
            <a:extLst>
              <a:ext uri="{FF2B5EF4-FFF2-40B4-BE49-F238E27FC236}">
                <a16:creationId xmlns:a16="http://schemas.microsoft.com/office/drawing/2014/main" id="{8162B7C7-34AC-41D3-B62C-2DC47F27054B}"/>
              </a:ext>
            </a:extLst>
          </p:cNvPr>
          <p:cNvSpPr>
            <a:spLocks noGrp="1"/>
          </p:cNvSpPr>
          <p:nvPr>
            <p:ph idx="1"/>
          </p:nvPr>
        </p:nvSpPr>
        <p:spPr/>
        <p:txBody>
          <a:bodyPr/>
          <a:lstStyle/>
          <a:p>
            <a:pPr marL="0" indent="0">
              <a:buNone/>
            </a:pPr>
            <a:r>
              <a:rPr lang="en-US" dirty="0">
                <a:solidFill>
                  <a:schemeClr val="tx1"/>
                </a:solidFill>
                <a:latin typeface="+mj-lt"/>
              </a:rPr>
              <a:t>    This model use </a:t>
            </a:r>
          </a:p>
          <a:p>
            <a:r>
              <a:rPr lang="en-US" dirty="0">
                <a:solidFill>
                  <a:schemeClr val="tx1"/>
                </a:solidFill>
                <a:latin typeface="+mj-lt"/>
              </a:rPr>
              <a:t>“</a:t>
            </a:r>
            <a:r>
              <a:rPr lang="en-US" dirty="0" err="1">
                <a:solidFill>
                  <a:schemeClr val="tx1"/>
                </a:solidFill>
                <a:latin typeface="+mj-lt"/>
              </a:rPr>
              <a:t>he_uniform</a:t>
            </a:r>
            <a:r>
              <a:rPr lang="en-US" dirty="0">
                <a:solidFill>
                  <a:schemeClr val="tx1"/>
                </a:solidFill>
                <a:latin typeface="+mj-lt"/>
              </a:rPr>
              <a:t>” as </a:t>
            </a:r>
            <a:r>
              <a:rPr lang="en-US" dirty="0" err="1">
                <a:solidFill>
                  <a:schemeClr val="tx1"/>
                </a:solidFill>
                <a:latin typeface="+mj-lt"/>
              </a:rPr>
              <a:t>kernel_initializer</a:t>
            </a:r>
            <a:endParaRPr lang="en-US" dirty="0">
              <a:solidFill>
                <a:schemeClr val="tx1"/>
              </a:solidFill>
              <a:latin typeface="+mj-lt"/>
            </a:endParaRPr>
          </a:p>
          <a:p>
            <a:r>
              <a:rPr lang="en-US" dirty="0" err="1">
                <a:solidFill>
                  <a:schemeClr val="tx1"/>
                </a:solidFill>
                <a:latin typeface="+mj-lt"/>
              </a:rPr>
              <a:t>S</a:t>
            </a:r>
            <a:r>
              <a:rPr lang="en-US" b="0" dirty="0" err="1">
                <a:solidFill>
                  <a:schemeClr val="tx1"/>
                </a:solidFill>
                <a:effectLst/>
                <a:latin typeface="+mj-lt"/>
              </a:rPr>
              <a:t>oftmax</a:t>
            </a:r>
            <a:r>
              <a:rPr lang="en-US" b="0" dirty="0">
                <a:solidFill>
                  <a:schemeClr val="tx1"/>
                </a:solidFill>
                <a:effectLst/>
                <a:latin typeface="+mj-lt"/>
              </a:rPr>
              <a:t> activation function </a:t>
            </a:r>
            <a:r>
              <a:rPr lang="en-US" dirty="0">
                <a:solidFill>
                  <a:schemeClr val="tx1"/>
                </a:solidFill>
                <a:latin typeface="+mj-lt"/>
              </a:rPr>
              <a:t>in output dense layer </a:t>
            </a:r>
          </a:p>
          <a:p>
            <a:r>
              <a:rPr lang="en-US" b="0" dirty="0">
                <a:solidFill>
                  <a:schemeClr val="tx1"/>
                </a:solidFill>
                <a:effectLst/>
                <a:latin typeface="+mj-lt"/>
              </a:rPr>
              <a:t>“</a:t>
            </a:r>
            <a:r>
              <a:rPr lang="en-US" b="0" dirty="0" err="1">
                <a:solidFill>
                  <a:schemeClr val="tx1"/>
                </a:solidFill>
                <a:effectLst/>
                <a:latin typeface="+mj-lt"/>
              </a:rPr>
              <a:t>rmsprop</a:t>
            </a:r>
            <a:r>
              <a:rPr lang="en-US" b="0" dirty="0">
                <a:solidFill>
                  <a:schemeClr val="tx1"/>
                </a:solidFill>
                <a:effectLst/>
                <a:latin typeface="+mj-lt"/>
              </a:rPr>
              <a:t>” as optimizer </a:t>
            </a:r>
          </a:p>
          <a:p>
            <a:r>
              <a:rPr lang="en-US" b="0" dirty="0" err="1">
                <a:solidFill>
                  <a:schemeClr val="tx1"/>
                </a:solidFill>
                <a:effectLst/>
                <a:latin typeface="+mj-lt"/>
              </a:rPr>
              <a:t>categorical_crossentropy</a:t>
            </a:r>
            <a:endParaRPr lang="en-US" b="0" dirty="0">
              <a:solidFill>
                <a:schemeClr val="tx1"/>
              </a:solidFill>
              <a:effectLst/>
              <a:latin typeface="+mj-lt"/>
            </a:endParaRPr>
          </a:p>
          <a:p>
            <a:endParaRPr lang="en-US" b="0" dirty="0">
              <a:solidFill>
                <a:schemeClr val="tx1"/>
              </a:solidFill>
              <a:effectLst/>
              <a:latin typeface="+mj-lt"/>
            </a:endParaRPr>
          </a:p>
          <a:p>
            <a:endParaRPr lang="en-US" b="0" dirty="0">
              <a:solidFill>
                <a:schemeClr val="tx1"/>
              </a:solidFill>
              <a:effectLst/>
              <a:latin typeface="+mj-lt"/>
            </a:endParaRPr>
          </a:p>
          <a:p>
            <a:pPr marL="0" indent="0">
              <a:buNone/>
            </a:pPr>
            <a:endParaRPr lang="en-US" dirty="0">
              <a:solidFill>
                <a:schemeClr val="tx1"/>
              </a:solidFill>
              <a:latin typeface="+mj-lt"/>
            </a:endParaRPr>
          </a:p>
        </p:txBody>
      </p:sp>
    </p:spTree>
    <p:extLst>
      <p:ext uri="{BB962C8B-B14F-4D97-AF65-F5344CB8AC3E}">
        <p14:creationId xmlns:p14="http://schemas.microsoft.com/office/powerpoint/2010/main" val="696697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of Models</a:t>
            </a:r>
          </a:p>
        </p:txBody>
      </p:sp>
      <p:sp>
        <p:nvSpPr>
          <p:cNvPr id="3" name="Content Placeholder 2"/>
          <p:cNvSpPr>
            <a:spLocks noGrp="1"/>
          </p:cNvSpPr>
          <p:nvPr>
            <p:ph idx="1"/>
          </p:nvPr>
        </p:nvSpPr>
        <p:spPr/>
        <p:txBody>
          <a:bodyPr>
            <a:normAutofit fontScale="77500" lnSpcReduction="20000"/>
          </a:bodyPr>
          <a:lstStyle/>
          <a:p>
            <a:r>
              <a:rPr lang="en-US" dirty="0"/>
              <a:t>Image given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Result :</a:t>
            </a:r>
          </a:p>
          <a:p>
            <a:pPr marL="0" indent="0">
              <a:buNone/>
            </a:pPr>
            <a:r>
              <a:rPr lang="en-US" dirty="0"/>
              <a:t>{'Gas Stations': 0, 'Guest Houses': 1, '</a:t>
            </a:r>
            <a:r>
              <a:rPr lang="en-US" dirty="0" err="1"/>
              <a:t>Historcal</a:t>
            </a:r>
            <a:r>
              <a:rPr lang="en-US" dirty="0"/>
              <a:t> Places': 2, 'Hotels': 3, '</a:t>
            </a:r>
            <a:r>
              <a:rPr lang="en-US" dirty="0" err="1"/>
              <a:t>Meuseums</a:t>
            </a:r>
            <a:r>
              <a:rPr lang="en-US" dirty="0"/>
              <a:t>': 4, 'Parks': 5, 'Religious Places': 6, 'Restaurants': 7, '</a:t>
            </a:r>
            <a:r>
              <a:rPr lang="en-US" dirty="0" err="1"/>
              <a:t>Shooping</a:t>
            </a:r>
            <a:r>
              <a:rPr lang="en-US" dirty="0"/>
              <a:t> Malls': 8, 'Swimming Pools': 9, 'Tourist Attraction': 10} </a:t>
            </a:r>
          </a:p>
          <a:p>
            <a:pPr marL="0" indent="0">
              <a:buNone/>
            </a:pPr>
            <a:r>
              <a:rPr lang="en-US" dirty="0"/>
              <a:t>Output : [9]   </a:t>
            </a:r>
          </a:p>
          <a:p>
            <a:pPr marL="0" indent="0">
              <a:buNone/>
            </a:pPr>
            <a:r>
              <a:rPr lang="en-US" dirty="0"/>
              <a:t>And 9 represent swimming pool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74" y="2603500"/>
            <a:ext cx="2476500" cy="1847850"/>
          </a:xfrm>
          <a:prstGeom prst="rect">
            <a:avLst/>
          </a:prstGeom>
        </p:spPr>
      </p:pic>
    </p:spTree>
    <p:extLst>
      <p:ext uri="{BB962C8B-B14F-4D97-AF65-F5344CB8AC3E}">
        <p14:creationId xmlns:p14="http://schemas.microsoft.com/office/powerpoint/2010/main" val="3609671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Model</a:t>
            </a:r>
            <a:endParaRPr lang="en-US" dirty="0"/>
          </a:p>
        </p:txBody>
      </p:sp>
      <p:sp>
        <p:nvSpPr>
          <p:cNvPr id="3" name="Content Placeholder 2"/>
          <p:cNvSpPr>
            <a:spLocks noGrp="1"/>
          </p:cNvSpPr>
          <p:nvPr>
            <p:ph idx="1"/>
          </p:nvPr>
        </p:nvSpPr>
        <p:spPr/>
        <p:txBody>
          <a:bodyPr/>
          <a:lstStyle/>
          <a:p>
            <a:r>
              <a:rPr lang="en-US" dirty="0" smtClean="0"/>
              <a:t>User’s interest are captured on the basis user’s search history</a:t>
            </a:r>
          </a:p>
          <a:p>
            <a:r>
              <a:rPr lang="en-US" dirty="0" smtClean="0"/>
              <a:t>The interest captured are passed onto the model and model will predict locations to the user.</a:t>
            </a:r>
          </a:p>
          <a:p>
            <a:r>
              <a:rPr lang="en-US" dirty="0" smtClean="0"/>
              <a:t>The model is working in two ways:</a:t>
            </a:r>
          </a:p>
          <a:p>
            <a:pPr lvl="1">
              <a:buFont typeface="Arial" panose="020B0604020202020204" pitchFamily="34" charset="0"/>
              <a:buChar char="•"/>
            </a:pPr>
            <a:r>
              <a:rPr lang="en-US" dirty="0" smtClean="0"/>
              <a:t>First one is the user will get the locations which is close to it according to its interest.</a:t>
            </a:r>
          </a:p>
          <a:p>
            <a:pPr lvl="1">
              <a:buFont typeface="Arial" panose="020B0604020202020204" pitchFamily="34" charset="0"/>
              <a:buChar char="•"/>
            </a:pPr>
            <a:r>
              <a:rPr lang="en-US" dirty="0" smtClean="0"/>
              <a:t>Second one the model will predict the highest rated locations which matches user’s search interest.</a:t>
            </a:r>
            <a:endParaRPr lang="en-US" dirty="0"/>
          </a:p>
        </p:txBody>
      </p:sp>
    </p:spTree>
    <p:extLst>
      <p:ext uri="{BB962C8B-B14F-4D97-AF65-F5344CB8AC3E}">
        <p14:creationId xmlns:p14="http://schemas.microsoft.com/office/powerpoint/2010/main" val="59351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Model</a:t>
            </a:r>
            <a:br>
              <a:rPr lang="en-US" dirty="0" smtClean="0"/>
            </a:br>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sz="3200" dirty="0" smtClean="0"/>
              <a:t>Input:</a:t>
            </a:r>
            <a:endParaRPr lang="en-US" sz="3200" dirty="0"/>
          </a:p>
          <a:p>
            <a:pPr marL="0" indent="0">
              <a:buNone/>
            </a:pPr>
            <a:r>
              <a:rPr lang="en-US" dirty="0" smtClean="0"/>
              <a:t>The input will be search interest of the users and it will be in a form of an array, </a:t>
            </a:r>
          </a:p>
          <a:p>
            <a:pPr marL="0" indent="0">
              <a:buNone/>
            </a:pPr>
            <a:r>
              <a:rPr lang="en-US" dirty="0" smtClean="0"/>
              <a:t>Like this:</a:t>
            </a:r>
          </a:p>
          <a:p>
            <a:pPr marL="0" indent="0">
              <a:buNone/>
            </a:pPr>
            <a:r>
              <a:rPr lang="en-US" dirty="0" smtClean="0"/>
              <a:t>[</a:t>
            </a:r>
          </a:p>
          <a:p>
            <a:pPr marL="0" indent="0">
              <a:buNone/>
            </a:pPr>
            <a:r>
              <a:rPr lang="en-US" dirty="0" smtClean="0"/>
              <a:t>‘Restaurants’,</a:t>
            </a:r>
          </a:p>
          <a:p>
            <a:pPr marL="0" indent="0">
              <a:buNone/>
            </a:pPr>
            <a:r>
              <a:rPr lang="en-US" dirty="0" smtClean="0"/>
              <a:t>‘Hotels’,</a:t>
            </a:r>
          </a:p>
          <a:p>
            <a:pPr marL="0" indent="0">
              <a:buNone/>
            </a:pPr>
            <a:r>
              <a:rPr lang="en-US" dirty="0" smtClean="0"/>
              <a:t>‘Historical Places’</a:t>
            </a:r>
            <a:endParaRPr lang="en-US" dirty="0"/>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1510866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Model (continued…)</a:t>
            </a:r>
            <a:endParaRPr lang="en-US" dirty="0"/>
          </a:p>
        </p:txBody>
      </p:sp>
      <p:sp>
        <p:nvSpPr>
          <p:cNvPr id="3" name="Content Placeholder 2"/>
          <p:cNvSpPr>
            <a:spLocks noGrp="1"/>
          </p:cNvSpPr>
          <p:nvPr>
            <p:ph idx="1"/>
          </p:nvPr>
        </p:nvSpPr>
        <p:spPr/>
        <p:txBody>
          <a:bodyPr>
            <a:normAutofit/>
          </a:bodyPr>
          <a:lstStyle/>
          <a:p>
            <a:r>
              <a:rPr lang="en-US" sz="3200" dirty="0" smtClean="0"/>
              <a:t>Output:</a:t>
            </a:r>
            <a:endParaRPr lang="en-US" sz="3200" dirty="0"/>
          </a:p>
          <a:p>
            <a:pPr marL="0" indent="0">
              <a:buNone/>
            </a:pPr>
            <a:r>
              <a:rPr lang="en-US" dirty="0" smtClean="0"/>
              <a:t>The output will be an array of the locations which contain the latitude, long and picture of the location and many other prams which is showing below:</a:t>
            </a:r>
          </a:p>
          <a:p>
            <a:r>
              <a:rPr lang="en-US" sz="3200" dirty="0" smtClean="0"/>
              <a:t>Accuracy:</a:t>
            </a:r>
          </a:p>
          <a:p>
            <a:pPr marL="0" indent="0">
              <a:buNone/>
            </a:pPr>
            <a:r>
              <a:rPr lang="en-US" dirty="0" smtClean="0"/>
              <a:t>The accuracy of the model is almost 60%. This can be increased if the training data will be made more robust and clean.</a:t>
            </a:r>
            <a:endParaRPr lang="en-US" dirty="0"/>
          </a:p>
        </p:txBody>
      </p:sp>
    </p:spTree>
    <p:extLst>
      <p:ext uri="{BB962C8B-B14F-4D97-AF65-F5344CB8AC3E}">
        <p14:creationId xmlns:p14="http://schemas.microsoft.com/office/powerpoint/2010/main" val="216470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App</a:t>
            </a:r>
            <a:endParaRPr lang="en-US" dirty="0"/>
          </a:p>
        </p:txBody>
      </p:sp>
      <p:sp>
        <p:nvSpPr>
          <p:cNvPr id="3" name="Content Placeholder 2"/>
          <p:cNvSpPr>
            <a:spLocks noGrp="1"/>
          </p:cNvSpPr>
          <p:nvPr>
            <p:ph idx="1"/>
          </p:nvPr>
        </p:nvSpPr>
        <p:spPr/>
        <p:txBody>
          <a:bodyPr/>
          <a:lstStyle/>
          <a:p>
            <a:r>
              <a:rPr lang="en-US" dirty="0" smtClean="0"/>
              <a:t>A mobile app is created using react-native platform that will be useful for both android and iOS devices.</a:t>
            </a:r>
          </a:p>
          <a:p>
            <a:r>
              <a:rPr lang="en-US" dirty="0" err="1" smtClean="0"/>
              <a:t>Mern</a:t>
            </a:r>
            <a:r>
              <a:rPr lang="en-US" dirty="0" smtClean="0"/>
              <a:t> Stack platform is being used for this whole project. The backend of the system is using </a:t>
            </a:r>
            <a:r>
              <a:rPr lang="en-US" dirty="0" err="1" smtClean="0"/>
              <a:t>NodeJS</a:t>
            </a:r>
            <a:r>
              <a:rPr lang="en-US" dirty="0" smtClean="0"/>
              <a:t>. </a:t>
            </a:r>
          </a:p>
          <a:p>
            <a:r>
              <a:rPr lang="en-US" dirty="0" smtClean="0"/>
              <a:t>The App is deployed on AWS EC2 instance. </a:t>
            </a:r>
          </a:p>
          <a:p>
            <a:r>
              <a:rPr lang="en-US" dirty="0" smtClean="0"/>
              <a:t>The App is using AWS S3 bucket for all the data storage.</a:t>
            </a:r>
          </a:p>
          <a:p>
            <a:r>
              <a:rPr lang="en-US" dirty="0" smtClean="0"/>
              <a:t>The App is using MongoDB as its database.</a:t>
            </a:r>
            <a:endParaRPr lang="en-US" dirty="0"/>
          </a:p>
        </p:txBody>
      </p:sp>
    </p:spTree>
    <p:extLst>
      <p:ext uri="{BB962C8B-B14F-4D97-AF65-F5344CB8AC3E}">
        <p14:creationId xmlns:p14="http://schemas.microsoft.com/office/powerpoint/2010/main" val="608926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 of App</a:t>
            </a:r>
            <a:endParaRPr lang="en-US" dirty="0"/>
          </a:p>
        </p:txBody>
      </p:sp>
      <p:sp>
        <p:nvSpPr>
          <p:cNvPr id="3" name="Content Placeholder 2"/>
          <p:cNvSpPr>
            <a:spLocks noGrp="1"/>
          </p:cNvSpPr>
          <p:nvPr>
            <p:ph idx="1"/>
          </p:nvPr>
        </p:nvSpPr>
        <p:spPr/>
        <p:txBody>
          <a:bodyPr/>
          <a:lstStyle/>
          <a:p>
            <a:r>
              <a:rPr lang="en-US" dirty="0" smtClean="0"/>
              <a:t>Social login and login through email into the app.</a:t>
            </a:r>
          </a:p>
          <a:p>
            <a:r>
              <a:rPr lang="en-US" dirty="0" smtClean="0"/>
              <a:t>Nearest locations according to user’s search interest.</a:t>
            </a:r>
          </a:p>
          <a:p>
            <a:r>
              <a:rPr lang="en-US" dirty="0" smtClean="0"/>
              <a:t>Highest Rated locations according to user’s search interest.</a:t>
            </a:r>
          </a:p>
          <a:p>
            <a:r>
              <a:rPr lang="en-US" dirty="0" smtClean="0"/>
              <a:t>User can search places and recommendations will be given through google-maps-places API.</a:t>
            </a:r>
          </a:p>
          <a:p>
            <a:r>
              <a:rPr lang="en-US" dirty="0" smtClean="0"/>
              <a:t>Any place the user will search will be shown onto the map with the detail and pictures.</a:t>
            </a:r>
          </a:p>
          <a:p>
            <a:r>
              <a:rPr lang="en-US" dirty="0" smtClean="0"/>
              <a:t>The places which will be recommended by the model will also contain detail and pictures.</a:t>
            </a:r>
            <a:endParaRPr lang="en-US" dirty="0"/>
          </a:p>
        </p:txBody>
      </p:sp>
    </p:spTree>
    <p:extLst>
      <p:ext uri="{BB962C8B-B14F-4D97-AF65-F5344CB8AC3E}">
        <p14:creationId xmlns:p14="http://schemas.microsoft.com/office/powerpoint/2010/main" val="861905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BF3E-281C-46CA-9906-DEC371747589}"/>
              </a:ext>
            </a:extLst>
          </p:cNvPr>
          <p:cNvSpPr>
            <a:spLocks noGrp="1"/>
          </p:cNvSpPr>
          <p:nvPr>
            <p:ph type="ctrTitle"/>
          </p:nvPr>
        </p:nvSpPr>
        <p:spPr>
          <a:xfrm>
            <a:off x="742121" y="3640270"/>
            <a:ext cx="6472761" cy="492996"/>
          </a:xfrm>
        </p:spPr>
        <p:txBody>
          <a:bodyPr/>
          <a:lstStyle/>
          <a:p>
            <a:r>
              <a:rPr lang="en-US" sz="2000" dirty="0">
                <a:hlinkClick r:id="rId2" action="ppaction://hlinksldjump"/>
              </a:rPr>
              <a:t>Categories </a:t>
            </a:r>
            <a:endParaRPr lang="en-US" sz="2000" dirty="0"/>
          </a:p>
        </p:txBody>
      </p:sp>
      <p:sp>
        <p:nvSpPr>
          <p:cNvPr id="4" name="Title 1">
            <a:extLst>
              <a:ext uri="{FF2B5EF4-FFF2-40B4-BE49-F238E27FC236}">
                <a16:creationId xmlns:a16="http://schemas.microsoft.com/office/drawing/2014/main" id="{291AC06C-3DDF-460A-BC9C-7B886E371A62}"/>
              </a:ext>
            </a:extLst>
          </p:cNvPr>
          <p:cNvSpPr txBox="1">
            <a:spLocks/>
          </p:cNvSpPr>
          <p:nvPr/>
        </p:nvSpPr>
        <p:spPr bwMode="gray">
          <a:xfrm>
            <a:off x="742125" y="1362817"/>
            <a:ext cx="6472761" cy="49299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hlinkClick r:id="rId3" action="ppaction://hlinksldjump"/>
              </a:rPr>
              <a:t>Problem Statement </a:t>
            </a:r>
            <a:endParaRPr lang="en-US" sz="2000" dirty="0"/>
          </a:p>
        </p:txBody>
      </p:sp>
      <p:sp>
        <p:nvSpPr>
          <p:cNvPr id="5" name="Title 1">
            <a:extLst>
              <a:ext uri="{FF2B5EF4-FFF2-40B4-BE49-F238E27FC236}">
                <a16:creationId xmlns:a16="http://schemas.microsoft.com/office/drawing/2014/main" id="{0CB1F716-755B-4D8A-9861-D6940DBA3867}"/>
              </a:ext>
            </a:extLst>
          </p:cNvPr>
          <p:cNvSpPr txBox="1">
            <a:spLocks/>
          </p:cNvSpPr>
          <p:nvPr/>
        </p:nvSpPr>
        <p:spPr bwMode="gray">
          <a:xfrm>
            <a:off x="742124" y="1916245"/>
            <a:ext cx="6472761" cy="49299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hlinkClick r:id="rId4" action="ppaction://hlinksldjump"/>
              </a:rPr>
              <a:t>Scraping and Crawling data</a:t>
            </a:r>
            <a:endParaRPr lang="en-US" sz="2000" dirty="0"/>
          </a:p>
        </p:txBody>
      </p:sp>
      <p:sp>
        <p:nvSpPr>
          <p:cNvPr id="6" name="Title 1">
            <a:extLst>
              <a:ext uri="{FF2B5EF4-FFF2-40B4-BE49-F238E27FC236}">
                <a16:creationId xmlns:a16="http://schemas.microsoft.com/office/drawing/2014/main" id="{685E3E75-C1C3-4A70-9A92-34E5F0C5C3EC}"/>
              </a:ext>
            </a:extLst>
          </p:cNvPr>
          <p:cNvSpPr txBox="1">
            <a:spLocks/>
          </p:cNvSpPr>
          <p:nvPr/>
        </p:nvSpPr>
        <p:spPr bwMode="gray">
          <a:xfrm>
            <a:off x="742125" y="3067490"/>
            <a:ext cx="6472761" cy="49299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p:txBody>
      </p:sp>
      <p:sp>
        <p:nvSpPr>
          <p:cNvPr id="7" name="TextBox 6">
            <a:extLst>
              <a:ext uri="{FF2B5EF4-FFF2-40B4-BE49-F238E27FC236}">
                <a16:creationId xmlns:a16="http://schemas.microsoft.com/office/drawing/2014/main" id="{D9435947-09C1-4A8E-8009-BDAFF3F1BA1D}"/>
              </a:ext>
            </a:extLst>
          </p:cNvPr>
          <p:cNvSpPr txBox="1"/>
          <p:nvPr/>
        </p:nvSpPr>
        <p:spPr>
          <a:xfrm>
            <a:off x="742125" y="705733"/>
            <a:ext cx="7297624" cy="584775"/>
          </a:xfrm>
          <a:prstGeom prst="rect">
            <a:avLst/>
          </a:prstGeom>
          <a:noFill/>
        </p:spPr>
        <p:txBody>
          <a:bodyPr wrap="square" rtlCol="0">
            <a:spAutoFit/>
          </a:bodyPr>
          <a:lstStyle/>
          <a:p>
            <a:r>
              <a:rPr lang="en-US" sz="3200" b="1" dirty="0">
                <a:solidFill>
                  <a:schemeClr val="bg1"/>
                </a:solidFill>
              </a:rPr>
              <a:t>Table Of Content</a:t>
            </a:r>
          </a:p>
        </p:txBody>
      </p:sp>
      <p:sp>
        <p:nvSpPr>
          <p:cNvPr id="8" name="Title 1">
            <a:extLst>
              <a:ext uri="{FF2B5EF4-FFF2-40B4-BE49-F238E27FC236}">
                <a16:creationId xmlns:a16="http://schemas.microsoft.com/office/drawing/2014/main" id="{F71CF733-A31A-4A29-924B-5B0D80441042}"/>
              </a:ext>
            </a:extLst>
          </p:cNvPr>
          <p:cNvSpPr txBox="1">
            <a:spLocks/>
          </p:cNvSpPr>
          <p:nvPr/>
        </p:nvSpPr>
        <p:spPr bwMode="gray">
          <a:xfrm>
            <a:off x="742123" y="3022652"/>
            <a:ext cx="6472761" cy="49299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hlinkClick r:id="rId5" action="ppaction://hlinksldjump"/>
              </a:rPr>
              <a:t>Algorithm </a:t>
            </a:r>
            <a:endParaRPr lang="en-US" sz="2000" dirty="0"/>
          </a:p>
        </p:txBody>
      </p:sp>
      <p:sp>
        <p:nvSpPr>
          <p:cNvPr id="9" name="Title 1">
            <a:extLst>
              <a:ext uri="{FF2B5EF4-FFF2-40B4-BE49-F238E27FC236}">
                <a16:creationId xmlns:a16="http://schemas.microsoft.com/office/drawing/2014/main" id="{34F7CB7D-2D2D-4091-A0B5-388C4B5114C6}"/>
              </a:ext>
            </a:extLst>
          </p:cNvPr>
          <p:cNvSpPr txBox="1">
            <a:spLocks/>
          </p:cNvSpPr>
          <p:nvPr/>
        </p:nvSpPr>
        <p:spPr bwMode="gray">
          <a:xfrm>
            <a:off x="742123" y="2452463"/>
            <a:ext cx="6472761" cy="49299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hlinkClick r:id="rId6" action="ppaction://hlinksldjump"/>
              </a:rPr>
              <a:t>Data Format </a:t>
            </a:r>
            <a:endParaRPr lang="en-US" sz="2000" dirty="0"/>
          </a:p>
        </p:txBody>
      </p:sp>
      <p:sp>
        <p:nvSpPr>
          <p:cNvPr id="10" name="Title 1">
            <a:extLst>
              <a:ext uri="{FF2B5EF4-FFF2-40B4-BE49-F238E27FC236}">
                <a16:creationId xmlns:a16="http://schemas.microsoft.com/office/drawing/2014/main" id="{88AFCC37-CC5E-444A-8C92-44AF2700DC86}"/>
              </a:ext>
            </a:extLst>
          </p:cNvPr>
          <p:cNvSpPr txBox="1">
            <a:spLocks/>
          </p:cNvSpPr>
          <p:nvPr/>
        </p:nvSpPr>
        <p:spPr bwMode="gray">
          <a:xfrm>
            <a:off x="762084" y="4260790"/>
            <a:ext cx="6472761" cy="49299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hlinkClick r:id="rId7" action="ppaction://hlinksldjump"/>
              </a:rPr>
              <a:t>Conventional Neural Networks</a:t>
            </a:r>
            <a:endParaRPr lang="en-US" sz="2000" dirty="0"/>
          </a:p>
        </p:txBody>
      </p:sp>
      <p:sp>
        <p:nvSpPr>
          <p:cNvPr id="11" name="Title 1">
            <a:extLst>
              <a:ext uri="{FF2B5EF4-FFF2-40B4-BE49-F238E27FC236}">
                <a16:creationId xmlns:a16="http://schemas.microsoft.com/office/drawing/2014/main" id="{7EA32DAC-40D9-4CEB-AEE5-F6E60017800E}"/>
              </a:ext>
            </a:extLst>
          </p:cNvPr>
          <p:cNvSpPr txBox="1">
            <a:spLocks/>
          </p:cNvSpPr>
          <p:nvPr/>
        </p:nvSpPr>
        <p:spPr bwMode="gray">
          <a:xfrm>
            <a:off x="742123" y="4826095"/>
            <a:ext cx="6472761" cy="49299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hlinkClick r:id="rId8" action="ppaction://hlinksldjump"/>
              </a:rPr>
              <a:t>Problem Faced</a:t>
            </a:r>
            <a:endParaRPr lang="en-US" sz="2000" dirty="0"/>
          </a:p>
        </p:txBody>
      </p:sp>
      <p:sp>
        <p:nvSpPr>
          <p:cNvPr id="12" name="Title 1">
            <a:extLst>
              <a:ext uri="{FF2B5EF4-FFF2-40B4-BE49-F238E27FC236}">
                <a16:creationId xmlns:a16="http://schemas.microsoft.com/office/drawing/2014/main" id="{AD35C259-8EAC-43EB-9F29-A73A33D66961}"/>
              </a:ext>
            </a:extLst>
          </p:cNvPr>
          <p:cNvSpPr txBox="1">
            <a:spLocks/>
          </p:cNvSpPr>
          <p:nvPr/>
        </p:nvSpPr>
        <p:spPr bwMode="gray">
          <a:xfrm>
            <a:off x="742122" y="5446615"/>
            <a:ext cx="6472761" cy="49299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hlinkClick r:id="rId9" action="ppaction://hlinksldjump"/>
              </a:rPr>
              <a:t>Future Work</a:t>
            </a:r>
            <a:endParaRPr lang="en-US" sz="2000" dirty="0"/>
          </a:p>
        </p:txBody>
      </p:sp>
    </p:spTree>
    <p:extLst>
      <p:ext uri="{BB962C8B-B14F-4D97-AF65-F5344CB8AC3E}">
        <p14:creationId xmlns:p14="http://schemas.microsoft.com/office/powerpoint/2010/main" val="2954701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 of App </a:t>
            </a:r>
            <a:br>
              <a:rPr lang="en-US" dirty="0" smtClean="0"/>
            </a:br>
            <a:r>
              <a:rPr lang="en-US" dirty="0" smtClean="0"/>
              <a:t>(continued…)</a:t>
            </a:r>
            <a:endParaRPr lang="en-US" dirty="0"/>
          </a:p>
        </p:txBody>
      </p:sp>
      <p:sp>
        <p:nvSpPr>
          <p:cNvPr id="3" name="Content Placeholder 2"/>
          <p:cNvSpPr>
            <a:spLocks noGrp="1"/>
          </p:cNvSpPr>
          <p:nvPr>
            <p:ph idx="1"/>
          </p:nvPr>
        </p:nvSpPr>
        <p:spPr/>
        <p:txBody>
          <a:bodyPr/>
          <a:lstStyle/>
          <a:p>
            <a:r>
              <a:rPr lang="en-US" dirty="0" smtClean="0"/>
              <a:t>Proper search filter mechanism will be provided to narrow down search according to user.</a:t>
            </a:r>
          </a:p>
          <a:p>
            <a:r>
              <a:rPr lang="en-US" dirty="0" smtClean="0"/>
              <a:t>User can comment and provide rating to the place he/she will visit.</a:t>
            </a:r>
          </a:p>
        </p:txBody>
      </p:sp>
    </p:spTree>
    <p:extLst>
      <p:ext uri="{BB962C8B-B14F-4D97-AF65-F5344CB8AC3E}">
        <p14:creationId xmlns:p14="http://schemas.microsoft.com/office/powerpoint/2010/main" val="3883582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C561-2501-436E-B1C4-F6857AFEE7FA}"/>
              </a:ext>
            </a:extLst>
          </p:cNvPr>
          <p:cNvSpPr>
            <a:spLocks noGrp="1"/>
          </p:cNvSpPr>
          <p:nvPr>
            <p:ph type="title"/>
          </p:nvPr>
        </p:nvSpPr>
        <p:spPr/>
        <p:txBody>
          <a:bodyPr/>
          <a:lstStyle/>
          <a:p>
            <a:r>
              <a:rPr lang="en-US" dirty="0"/>
              <a:t>Problem Faced</a:t>
            </a:r>
          </a:p>
        </p:txBody>
      </p:sp>
      <p:sp>
        <p:nvSpPr>
          <p:cNvPr id="3" name="Content Placeholder 2">
            <a:extLst>
              <a:ext uri="{FF2B5EF4-FFF2-40B4-BE49-F238E27FC236}">
                <a16:creationId xmlns:a16="http://schemas.microsoft.com/office/drawing/2014/main" id="{330F6488-4108-4D7E-BCF0-723E27998BA6}"/>
              </a:ext>
            </a:extLst>
          </p:cNvPr>
          <p:cNvSpPr>
            <a:spLocks noGrp="1"/>
          </p:cNvSpPr>
          <p:nvPr>
            <p:ph idx="1"/>
          </p:nvPr>
        </p:nvSpPr>
        <p:spPr>
          <a:xfrm>
            <a:off x="1154954" y="2603500"/>
            <a:ext cx="9977644" cy="3416300"/>
          </a:xfrm>
        </p:spPr>
        <p:txBody>
          <a:bodyPr/>
          <a:lstStyle/>
          <a:p>
            <a:r>
              <a:rPr lang="en-US" dirty="0"/>
              <a:t>Group projects works just well for R&amp;D projects and produces effective outcomes, but it is not easy to chain all the ideas in a single project.</a:t>
            </a:r>
          </a:p>
          <a:p>
            <a:r>
              <a:rPr lang="en-US" dirty="0"/>
              <a:t> Outlining the tasks of the group members and synchronizing with the supervisors on the given time is very vital and one thing that is learned here is to work good and more in fewer time.</a:t>
            </a:r>
          </a:p>
          <a:p>
            <a:r>
              <a:rPr lang="en-US" dirty="0"/>
              <a:t>To increase accuracy of model preprocessing on the images is performed in which digital image processing and CNN techniques were very helpful</a:t>
            </a:r>
            <a:r>
              <a:rPr lang="en-US" dirty="0" smtClean="0"/>
              <a:t>.</a:t>
            </a:r>
          </a:p>
          <a:p>
            <a:r>
              <a:rPr lang="en-US" dirty="0" smtClean="0"/>
              <a:t>To make the app more fruitful the MERN stack platform, AWS was very helpful.</a:t>
            </a:r>
            <a:endParaRPr lang="en-US" dirty="0"/>
          </a:p>
          <a:p>
            <a:endParaRPr lang="en-US" dirty="0"/>
          </a:p>
        </p:txBody>
      </p:sp>
    </p:spTree>
    <p:extLst>
      <p:ext uri="{BB962C8B-B14F-4D97-AF65-F5344CB8AC3E}">
        <p14:creationId xmlns:p14="http://schemas.microsoft.com/office/powerpoint/2010/main" val="1130188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46DF-0E40-4789-8B52-D5699B7D1B9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4A895BA-8E39-44C0-A4C3-7A57999F1282}"/>
              </a:ext>
            </a:extLst>
          </p:cNvPr>
          <p:cNvSpPr>
            <a:spLocks noGrp="1"/>
          </p:cNvSpPr>
          <p:nvPr>
            <p:ph idx="1"/>
          </p:nvPr>
        </p:nvSpPr>
        <p:spPr>
          <a:xfrm>
            <a:off x="1154954" y="2603499"/>
            <a:ext cx="10119687" cy="3459949"/>
          </a:xfrm>
        </p:spPr>
        <p:txBody>
          <a:bodyPr/>
          <a:lstStyle/>
          <a:p>
            <a:r>
              <a:rPr lang="en-US" dirty="0" smtClean="0"/>
              <a:t>User will be suggested routes and directions using google map API.</a:t>
            </a:r>
          </a:p>
          <a:p>
            <a:r>
              <a:rPr lang="en-US" dirty="0" smtClean="0"/>
              <a:t>User’s profile will be managed properly in the app.</a:t>
            </a:r>
          </a:p>
          <a:p>
            <a:r>
              <a:rPr lang="en-US" dirty="0" smtClean="0"/>
              <a:t>App setting menu will be created.</a:t>
            </a:r>
          </a:p>
          <a:p>
            <a:r>
              <a:rPr lang="en-US" dirty="0" smtClean="0"/>
              <a:t>App ‘Help &amp; Support’ menu will be created.</a:t>
            </a:r>
          </a:p>
          <a:p>
            <a:r>
              <a:rPr lang="en-US" dirty="0" smtClean="0"/>
              <a:t>‘All Visited Places’ screen will be created.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7084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C51C-4933-4DF5-89F0-5949CEC5D0FA}"/>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64D118BB-806B-443B-80F0-6BFDD5C6597C}"/>
              </a:ext>
            </a:extLst>
          </p:cNvPr>
          <p:cNvSpPr>
            <a:spLocks noGrp="1"/>
          </p:cNvSpPr>
          <p:nvPr>
            <p:ph idx="1"/>
          </p:nvPr>
        </p:nvSpPr>
        <p:spPr/>
        <p:txBody>
          <a:bodyPr/>
          <a:lstStyle/>
          <a:p>
            <a:r>
              <a:rPr lang="en-US" dirty="0"/>
              <a:t>The trend of travelling is increasing day by day. So does the problem of choosing the right place to go.</a:t>
            </a:r>
          </a:p>
          <a:p>
            <a:r>
              <a:rPr lang="en-US" dirty="0"/>
              <a:t>A person who travels have some prior knowledge about the place but he/she still have to search for reviews and a lot of time will be wasted in this process. </a:t>
            </a:r>
          </a:p>
          <a:p>
            <a:r>
              <a:rPr lang="en-US" dirty="0"/>
              <a:t>A person can see the photos of places and can read the reviews about it from different persons. Then the problem arises of finding reviews by going to different platforms that will also cost a lot of time.</a:t>
            </a:r>
          </a:p>
          <a:p>
            <a:endParaRPr lang="en-US" dirty="0"/>
          </a:p>
        </p:txBody>
      </p:sp>
    </p:spTree>
    <p:extLst>
      <p:ext uri="{BB962C8B-B14F-4D97-AF65-F5344CB8AC3E}">
        <p14:creationId xmlns:p14="http://schemas.microsoft.com/office/powerpoint/2010/main" val="3915749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4E2A-CD10-4E90-BCD6-6B9386414453}"/>
              </a:ext>
            </a:extLst>
          </p:cNvPr>
          <p:cNvSpPr>
            <a:spLocks noGrp="1"/>
          </p:cNvSpPr>
          <p:nvPr>
            <p:ph type="title"/>
          </p:nvPr>
        </p:nvSpPr>
        <p:spPr/>
        <p:txBody>
          <a:bodyPr/>
          <a:lstStyle/>
          <a:p>
            <a:r>
              <a:rPr lang="en-US" dirty="0"/>
              <a:t>Problem Statement (continued…)</a:t>
            </a:r>
          </a:p>
        </p:txBody>
      </p:sp>
      <p:sp>
        <p:nvSpPr>
          <p:cNvPr id="3" name="Content Placeholder 2">
            <a:extLst>
              <a:ext uri="{FF2B5EF4-FFF2-40B4-BE49-F238E27FC236}">
                <a16:creationId xmlns:a16="http://schemas.microsoft.com/office/drawing/2014/main" id="{3DC4DBCB-59BE-41C5-BC31-184286246B0B}"/>
              </a:ext>
            </a:extLst>
          </p:cNvPr>
          <p:cNvSpPr>
            <a:spLocks noGrp="1"/>
          </p:cNvSpPr>
          <p:nvPr>
            <p:ph idx="1"/>
          </p:nvPr>
        </p:nvSpPr>
        <p:spPr/>
        <p:txBody>
          <a:bodyPr/>
          <a:lstStyle/>
          <a:p>
            <a:r>
              <a:rPr lang="en-US" dirty="0"/>
              <a:t>The project will contain a recommendation model to suggest places to users.</a:t>
            </a:r>
          </a:p>
          <a:p>
            <a:r>
              <a:rPr lang="en-US" dirty="0"/>
              <a:t>There will be extraction of user behavior and interests according to their search history using supervised and unsupervised machine learning techniques.</a:t>
            </a:r>
          </a:p>
          <a:p>
            <a:r>
              <a:rPr lang="en-US" dirty="0"/>
              <a:t>Real time user reviews are available for correct data generation and better model accuracy.</a:t>
            </a:r>
          </a:p>
          <a:p>
            <a:endParaRPr lang="en-US" dirty="0"/>
          </a:p>
          <a:p>
            <a:endParaRPr lang="en-US" dirty="0"/>
          </a:p>
        </p:txBody>
      </p:sp>
    </p:spTree>
    <p:extLst>
      <p:ext uri="{BB962C8B-B14F-4D97-AF65-F5344CB8AC3E}">
        <p14:creationId xmlns:p14="http://schemas.microsoft.com/office/powerpoint/2010/main" val="1813758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06F0-5553-4BF2-91E4-70214D17E92C}"/>
              </a:ext>
            </a:extLst>
          </p:cNvPr>
          <p:cNvSpPr>
            <a:spLocks noGrp="1"/>
          </p:cNvSpPr>
          <p:nvPr>
            <p:ph type="title"/>
          </p:nvPr>
        </p:nvSpPr>
        <p:spPr>
          <a:xfrm>
            <a:off x="691967" y="938944"/>
            <a:ext cx="9979892" cy="706964"/>
          </a:xfrm>
        </p:spPr>
        <p:txBody>
          <a:bodyPr/>
          <a:lstStyle/>
          <a:p>
            <a:r>
              <a:rPr lang="en-US" dirty="0"/>
              <a:t>Scraping and Crawling Data</a:t>
            </a:r>
          </a:p>
        </p:txBody>
      </p:sp>
      <p:sp>
        <p:nvSpPr>
          <p:cNvPr id="3" name="Content Placeholder 2">
            <a:extLst>
              <a:ext uri="{FF2B5EF4-FFF2-40B4-BE49-F238E27FC236}">
                <a16:creationId xmlns:a16="http://schemas.microsoft.com/office/drawing/2014/main" id="{FD8EFB56-0115-4816-8C11-3A24C90E5327}"/>
              </a:ext>
            </a:extLst>
          </p:cNvPr>
          <p:cNvSpPr>
            <a:spLocks noGrp="1"/>
          </p:cNvSpPr>
          <p:nvPr>
            <p:ph idx="1"/>
          </p:nvPr>
        </p:nvSpPr>
        <p:spPr>
          <a:xfrm>
            <a:off x="1154954" y="2603499"/>
            <a:ext cx="8825659" cy="3717401"/>
          </a:xfrm>
        </p:spPr>
        <p:txBody>
          <a:bodyPr/>
          <a:lstStyle/>
          <a:p>
            <a:r>
              <a:rPr lang="en-US" dirty="0" err="1"/>
              <a:t>Phantombuster</a:t>
            </a:r>
            <a:r>
              <a:rPr lang="en-US" dirty="0"/>
              <a:t> software is used to get data from google map.</a:t>
            </a:r>
          </a:p>
          <a:p>
            <a:r>
              <a:rPr lang="en-US" dirty="0"/>
              <a:t>In this project 11 categories of data is used for testing and training. (discussed latter)</a:t>
            </a:r>
          </a:p>
          <a:p>
            <a:r>
              <a:rPr lang="en-US" dirty="0"/>
              <a:t>Bing-image-downloader python library is used to scrape images for training.</a:t>
            </a:r>
          </a:p>
          <a:p>
            <a:endParaRPr lang="en-US" dirty="0"/>
          </a:p>
          <a:p>
            <a:endParaRPr lang="en-US" dirty="0"/>
          </a:p>
        </p:txBody>
      </p:sp>
    </p:spTree>
    <p:extLst>
      <p:ext uri="{BB962C8B-B14F-4D97-AF65-F5344CB8AC3E}">
        <p14:creationId xmlns:p14="http://schemas.microsoft.com/office/powerpoint/2010/main" val="1354656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C12F-B5FF-41AA-8E9E-18F484BC3B59}"/>
              </a:ext>
            </a:extLst>
          </p:cNvPr>
          <p:cNvSpPr>
            <a:spLocks noGrp="1"/>
          </p:cNvSpPr>
          <p:nvPr>
            <p:ph type="title"/>
          </p:nvPr>
        </p:nvSpPr>
        <p:spPr>
          <a:xfrm>
            <a:off x="625704" y="877747"/>
            <a:ext cx="10547051" cy="706964"/>
          </a:xfrm>
        </p:spPr>
        <p:txBody>
          <a:bodyPr/>
          <a:lstStyle/>
          <a:p>
            <a:r>
              <a:rPr lang="en-US" dirty="0"/>
              <a:t>Scraping and Crawling data (continued…)</a:t>
            </a:r>
          </a:p>
        </p:txBody>
      </p:sp>
      <p:sp>
        <p:nvSpPr>
          <p:cNvPr id="3" name="Content Placeholder 2">
            <a:extLst>
              <a:ext uri="{FF2B5EF4-FFF2-40B4-BE49-F238E27FC236}">
                <a16:creationId xmlns:a16="http://schemas.microsoft.com/office/drawing/2014/main" id="{0B4D5D91-15AA-41B9-A567-E46A36728627}"/>
              </a:ext>
            </a:extLst>
          </p:cNvPr>
          <p:cNvSpPr>
            <a:spLocks noGrp="1"/>
          </p:cNvSpPr>
          <p:nvPr>
            <p:ph idx="1"/>
          </p:nvPr>
        </p:nvSpPr>
        <p:spPr>
          <a:xfrm>
            <a:off x="1120230" y="2563953"/>
            <a:ext cx="8825659" cy="3416300"/>
          </a:xfrm>
        </p:spPr>
        <p:txBody>
          <a:bodyPr/>
          <a:lstStyle/>
          <a:p>
            <a:r>
              <a:rPr lang="en-US" dirty="0"/>
              <a:t>Now by using the name of place 5 images of each location has been scrap.</a:t>
            </a:r>
          </a:p>
          <a:p>
            <a:r>
              <a:rPr lang="en-US" dirty="0"/>
              <a:t>Over three thousand record of places has been collected.</a:t>
            </a:r>
          </a:p>
          <a:p>
            <a:r>
              <a:rPr lang="en-US" dirty="0"/>
              <a:t>Number of scrap images are over 15000.</a:t>
            </a:r>
          </a:p>
          <a:p>
            <a:r>
              <a:rPr lang="en-US" dirty="0"/>
              <a:t>The images were not very high quality. Otherwise, the size of images would be relatively large.</a:t>
            </a:r>
          </a:p>
          <a:p>
            <a:pPr marL="0" indent="0">
              <a:buNone/>
            </a:pP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3966346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Format</a:t>
            </a:r>
          </a:p>
        </p:txBody>
      </p:sp>
      <p:sp>
        <p:nvSpPr>
          <p:cNvPr id="4" name="Rectangle 2"/>
          <p:cNvSpPr>
            <a:spLocks noChangeArrowheads="1"/>
          </p:cNvSpPr>
          <p:nvPr/>
        </p:nvSpPr>
        <p:spPr bwMode="auto">
          <a:xfrm>
            <a:off x="1425387" y="155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32929877"/>
              </p:ext>
            </p:extLst>
          </p:nvPr>
        </p:nvGraphicFramePr>
        <p:xfrm>
          <a:off x="2354683" y="2440080"/>
          <a:ext cx="6335058" cy="4417920"/>
        </p:xfrm>
        <a:graphic>
          <a:graphicData uri="http://schemas.openxmlformats.org/presentationml/2006/ole">
            <mc:AlternateContent xmlns:mc="http://schemas.openxmlformats.org/markup-compatibility/2006">
              <mc:Choice xmlns:v="urn:schemas-microsoft-com:vml" Requires="v">
                <p:oleObj spid="_x0000_s1028" name="Document" r:id="rId3" imgW="5943600" imgH="5313240" progId="Word.OpenDocumentText.12">
                  <p:embed/>
                </p:oleObj>
              </mc:Choice>
              <mc:Fallback>
                <p:oleObj name="Document" r:id="rId3" imgW="5943600" imgH="5313240" progId="Word.OpenDocumentText.12">
                  <p:embed/>
                  <p:pic>
                    <p:nvPicPr>
                      <p:cNvPr id="0" name="Object 1"/>
                      <p:cNvPicPr>
                        <a:picLocks noChangeAspect="1" noChangeArrowheads="1"/>
                      </p:cNvPicPr>
                      <p:nvPr/>
                    </p:nvPicPr>
                    <p:blipFill>
                      <a:blip r:embed="rId4"/>
                      <a:srcRect/>
                      <a:stretch>
                        <a:fillRect/>
                      </a:stretch>
                    </p:blipFill>
                    <p:spPr bwMode="auto">
                      <a:xfrm>
                        <a:off x="2354683" y="2440080"/>
                        <a:ext cx="6335058" cy="4417920"/>
                      </a:xfrm>
                      <a:prstGeom prst="rect">
                        <a:avLst/>
                      </a:prstGeom>
                      <a:noFill/>
                    </p:spPr>
                  </p:pic>
                </p:oleObj>
              </mc:Fallback>
            </mc:AlternateContent>
          </a:graphicData>
        </a:graphic>
      </p:graphicFrame>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710213187"/>
              </p:ext>
            </p:extLst>
          </p:nvPr>
        </p:nvGraphicFramePr>
        <p:xfrm>
          <a:off x="3067377" y="-2341283"/>
          <a:ext cx="6615113" cy="2341283"/>
        </p:xfrm>
        <a:graphic>
          <a:graphicData uri="http://schemas.openxmlformats.org/presentationml/2006/ole">
            <mc:AlternateContent xmlns:mc="http://schemas.openxmlformats.org/markup-compatibility/2006">
              <mc:Choice xmlns:v="urn:schemas-microsoft-com:vml" Requires="v">
                <p:oleObj spid="_x0000_s1029" name="Document" r:id="rId5" imgW="8124840" imgH="5418000" progId="Word.OpenDocumentText.12">
                  <p:embed/>
                </p:oleObj>
              </mc:Choice>
              <mc:Fallback>
                <p:oleObj name="Document" r:id="rId5" imgW="8124840" imgH="5418000" progId="Word.OpenDocumentText.12">
                  <p:embed/>
                  <p:pic>
                    <p:nvPicPr>
                      <p:cNvPr id="0" name=""/>
                      <p:cNvPicPr/>
                      <p:nvPr/>
                    </p:nvPicPr>
                    <p:blipFill>
                      <a:blip r:embed="rId6"/>
                      <a:stretch>
                        <a:fillRect/>
                      </a:stretch>
                    </p:blipFill>
                    <p:spPr>
                      <a:xfrm>
                        <a:off x="3067377" y="-2341283"/>
                        <a:ext cx="6615113" cy="2341283"/>
                      </a:xfrm>
                      <a:prstGeom prst="rect">
                        <a:avLst/>
                      </a:prstGeom>
                    </p:spPr>
                  </p:pic>
                </p:oleObj>
              </mc:Fallback>
            </mc:AlternateContent>
          </a:graphicData>
        </a:graphic>
      </p:graphicFrame>
    </p:spTree>
    <p:extLst>
      <p:ext uri="{BB962C8B-B14F-4D97-AF65-F5344CB8AC3E}">
        <p14:creationId xmlns:p14="http://schemas.microsoft.com/office/powerpoint/2010/main" val="1727064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a:xfrm>
            <a:off x="862150" y="2603500"/>
            <a:ext cx="10437222" cy="3416300"/>
          </a:xfrm>
        </p:spPr>
        <p:txBody>
          <a:bodyPr/>
          <a:lstStyle/>
          <a:p>
            <a:pPr algn="just"/>
            <a:r>
              <a:rPr lang="en-US" dirty="0"/>
              <a:t>Algorithm first checks for noise in the image and apply adaptive AM filter on the image.</a:t>
            </a:r>
          </a:p>
          <a:p>
            <a:pPr algn="just"/>
            <a:r>
              <a:rPr lang="en-US" dirty="0"/>
              <a:t>Then correct the contrast of the image using adaptive histogram equalization.</a:t>
            </a:r>
          </a:p>
          <a:p>
            <a:pPr algn="just"/>
            <a:r>
              <a:rPr lang="en-US" dirty="0"/>
              <a:t>And at the last sharp the image using Laplacian filter with mask of  [-1 -1 -1;-1 8 -1;-1 -1 -1].</a:t>
            </a:r>
          </a:p>
          <a:p>
            <a:endParaRPr lang="en-US" dirty="0"/>
          </a:p>
          <a:p>
            <a:endParaRPr lang="en-US" dirty="0"/>
          </a:p>
        </p:txBody>
      </p:sp>
    </p:spTree>
    <p:extLst>
      <p:ext uri="{BB962C8B-B14F-4D97-AF65-F5344CB8AC3E}">
        <p14:creationId xmlns:p14="http://schemas.microsoft.com/office/powerpoint/2010/main" val="4228617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(continued…)</a:t>
            </a:r>
          </a:p>
        </p:txBody>
      </p:sp>
      <p:sp>
        <p:nvSpPr>
          <p:cNvPr id="3" name="Content Placeholder 2"/>
          <p:cNvSpPr>
            <a:spLocks noGrp="1"/>
          </p:cNvSpPr>
          <p:nvPr>
            <p:ph idx="1"/>
          </p:nvPr>
        </p:nvSpPr>
        <p:spPr/>
        <p:txBody>
          <a:bodyPr/>
          <a:lstStyle/>
          <a:p>
            <a:r>
              <a:rPr lang="en-US" dirty="0"/>
              <a:t>Images appear to be low contrast such 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947" y="3294695"/>
            <a:ext cx="2430751" cy="2476500"/>
          </a:xfrm>
          <a:prstGeom prst="rect">
            <a:avLst/>
          </a:prstGeom>
        </p:spPr>
      </p:pic>
      <p:pic>
        <p:nvPicPr>
          <p:cNvPr id="5" name="Content Placeholder 5">
            <a:extLst>
              <a:ext uri="{FF2B5EF4-FFF2-40B4-BE49-F238E27FC236}">
                <a16:creationId xmlns:a16="http://schemas.microsoft.com/office/drawing/2014/main" id="{35571C9A-156E-4D07-84ED-B135E41EA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336" y="3294695"/>
            <a:ext cx="2494252" cy="2476500"/>
          </a:xfrm>
          <a:prstGeom prst="rect">
            <a:avLst/>
          </a:prstGeom>
        </p:spPr>
      </p:pic>
      <p:pic>
        <p:nvPicPr>
          <p:cNvPr id="6" name="Picture 5">
            <a:extLst>
              <a:ext uri="{FF2B5EF4-FFF2-40B4-BE49-F238E27FC236}">
                <a16:creationId xmlns:a16="http://schemas.microsoft.com/office/drawing/2014/main" id="{361817CE-E9FD-4891-B25E-19773F4A9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7781" y="3273051"/>
            <a:ext cx="2450439" cy="2498144"/>
          </a:xfrm>
          <a:prstGeom prst="rect">
            <a:avLst/>
          </a:prstGeom>
        </p:spPr>
      </p:pic>
      <p:pic>
        <p:nvPicPr>
          <p:cNvPr id="7" name="Picture 6">
            <a:extLst>
              <a:ext uri="{FF2B5EF4-FFF2-40B4-BE49-F238E27FC236}">
                <a16:creationId xmlns:a16="http://schemas.microsoft.com/office/drawing/2014/main" id="{A158420D-A20A-4FE6-9987-9B5914CD6C67}"/>
              </a:ext>
            </a:extLst>
          </p:cNvPr>
          <p:cNvPicPr>
            <a:picLocks noChangeAspect="1"/>
          </p:cNvPicPr>
          <p:nvPr/>
        </p:nvPicPr>
        <p:blipFill rotWithShape="1">
          <a:blip r:embed="rId5">
            <a:extLst>
              <a:ext uri="{28A0092B-C50C-407E-A947-70E740481C1C}">
                <a14:useLocalDpi xmlns:a14="http://schemas.microsoft.com/office/drawing/2010/main" val="0"/>
              </a:ext>
            </a:extLst>
          </a:blip>
          <a:srcRect l="15613" t="7815" r="16189" b="18904"/>
          <a:stretch/>
        </p:blipFill>
        <p:spPr>
          <a:xfrm>
            <a:off x="3768891" y="3256114"/>
            <a:ext cx="2494252" cy="2515081"/>
          </a:xfrm>
          <a:prstGeom prst="rect">
            <a:avLst/>
          </a:prstGeom>
        </p:spPr>
      </p:pic>
      <p:sp>
        <p:nvSpPr>
          <p:cNvPr id="8" name="TextBox 7">
            <a:extLst>
              <a:ext uri="{FF2B5EF4-FFF2-40B4-BE49-F238E27FC236}">
                <a16:creationId xmlns:a16="http://schemas.microsoft.com/office/drawing/2014/main" id="{638549FD-6B7F-4A89-975C-5106E6416887}"/>
              </a:ext>
            </a:extLst>
          </p:cNvPr>
          <p:cNvSpPr txBox="1"/>
          <p:nvPr/>
        </p:nvSpPr>
        <p:spPr>
          <a:xfrm>
            <a:off x="1681284" y="5771195"/>
            <a:ext cx="910827"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9CF8EE58-B64B-49EE-87AB-B1C6AFC3ECBF}"/>
              </a:ext>
            </a:extLst>
          </p:cNvPr>
          <p:cNvSpPr txBox="1"/>
          <p:nvPr/>
        </p:nvSpPr>
        <p:spPr>
          <a:xfrm>
            <a:off x="7666464" y="5771195"/>
            <a:ext cx="910827" cy="369332"/>
          </a:xfrm>
          <a:prstGeom prst="rect">
            <a:avLst/>
          </a:prstGeom>
          <a:noFill/>
        </p:spPr>
        <p:txBody>
          <a:bodyPr wrap="none" rtlCol="0">
            <a:spAutoFit/>
          </a:bodyPr>
          <a:lstStyle/>
          <a:p>
            <a:r>
              <a:rPr lang="en-US" dirty="0"/>
              <a:t>Before</a:t>
            </a:r>
          </a:p>
        </p:txBody>
      </p:sp>
      <p:sp>
        <p:nvSpPr>
          <p:cNvPr id="10" name="TextBox 9">
            <a:extLst>
              <a:ext uri="{FF2B5EF4-FFF2-40B4-BE49-F238E27FC236}">
                <a16:creationId xmlns:a16="http://schemas.microsoft.com/office/drawing/2014/main" id="{22DC74EF-6A99-43ED-94E6-B503EC88CD53}"/>
              </a:ext>
            </a:extLst>
          </p:cNvPr>
          <p:cNvSpPr txBox="1"/>
          <p:nvPr/>
        </p:nvSpPr>
        <p:spPr>
          <a:xfrm>
            <a:off x="4673874" y="5789690"/>
            <a:ext cx="726481" cy="369332"/>
          </a:xfrm>
          <a:prstGeom prst="rect">
            <a:avLst/>
          </a:prstGeom>
          <a:noFill/>
        </p:spPr>
        <p:txBody>
          <a:bodyPr wrap="none" rtlCol="0">
            <a:spAutoFit/>
          </a:bodyPr>
          <a:lstStyle/>
          <a:p>
            <a:r>
              <a:rPr lang="en-US" dirty="0"/>
              <a:t>After</a:t>
            </a:r>
          </a:p>
        </p:txBody>
      </p:sp>
      <p:sp>
        <p:nvSpPr>
          <p:cNvPr id="11" name="TextBox 10">
            <a:extLst>
              <a:ext uri="{FF2B5EF4-FFF2-40B4-BE49-F238E27FC236}">
                <a16:creationId xmlns:a16="http://schemas.microsoft.com/office/drawing/2014/main" id="{025F3B37-8A6B-43B5-991A-243381947299}"/>
              </a:ext>
            </a:extLst>
          </p:cNvPr>
          <p:cNvSpPr txBox="1"/>
          <p:nvPr/>
        </p:nvSpPr>
        <p:spPr>
          <a:xfrm>
            <a:off x="10566081" y="5710832"/>
            <a:ext cx="726481" cy="369332"/>
          </a:xfrm>
          <a:prstGeom prst="rect">
            <a:avLst/>
          </a:prstGeom>
          <a:noFill/>
        </p:spPr>
        <p:txBody>
          <a:bodyPr wrap="none" rtlCol="0">
            <a:spAutoFit/>
          </a:bodyPr>
          <a:lstStyle/>
          <a:p>
            <a:r>
              <a:rPr lang="en-US" dirty="0"/>
              <a:t>After</a:t>
            </a:r>
          </a:p>
        </p:txBody>
      </p:sp>
    </p:spTree>
    <p:extLst>
      <p:ext uri="{BB962C8B-B14F-4D97-AF65-F5344CB8AC3E}">
        <p14:creationId xmlns:p14="http://schemas.microsoft.com/office/powerpoint/2010/main" val="3151105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766</TotalTime>
  <Words>1177</Words>
  <Application>Microsoft Office PowerPoint</Application>
  <PresentationFormat>Widescreen</PresentationFormat>
  <Paragraphs>141</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Century Gothic</vt:lpstr>
      <vt:lpstr>Wingdings 3</vt:lpstr>
      <vt:lpstr>Ion Boardroom</vt:lpstr>
      <vt:lpstr>Document</vt:lpstr>
      <vt:lpstr>Smart Travel Planner </vt:lpstr>
      <vt:lpstr>Categories </vt:lpstr>
      <vt:lpstr>Problem Statement </vt:lpstr>
      <vt:lpstr>Problem Statement (continued…)</vt:lpstr>
      <vt:lpstr>Scraping and Crawling Data</vt:lpstr>
      <vt:lpstr>Scraping and Crawling data (continued…)</vt:lpstr>
      <vt:lpstr>Data Format</vt:lpstr>
      <vt:lpstr>Algorithm</vt:lpstr>
      <vt:lpstr>Algorithm (continued…)</vt:lpstr>
      <vt:lpstr>Categories </vt:lpstr>
      <vt:lpstr>Conventional Neural Networks</vt:lpstr>
      <vt:lpstr>Conventional Neural Networks (continued…)</vt:lpstr>
      <vt:lpstr>Conventional Neural Networks (continued…)</vt:lpstr>
      <vt:lpstr>Result of Models</vt:lpstr>
      <vt:lpstr>Recommendation Model</vt:lpstr>
      <vt:lpstr>Recommendation Model (continued…)</vt:lpstr>
      <vt:lpstr>Recommendation Model (continued…)</vt:lpstr>
      <vt:lpstr>Mobile App</vt:lpstr>
      <vt:lpstr>Functionalities of App</vt:lpstr>
      <vt:lpstr>Functionalities of App  (continued…)</vt:lpstr>
      <vt:lpstr>Problem Faced</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travel</dc:title>
  <dc:creator>FA17-BCS-152</dc:creator>
  <cp:lastModifiedBy>Windows User</cp:lastModifiedBy>
  <cp:revision>43</cp:revision>
  <dcterms:created xsi:type="dcterms:W3CDTF">2020-12-21T16:44:54Z</dcterms:created>
  <dcterms:modified xsi:type="dcterms:W3CDTF">2021-05-15T09:17:38Z</dcterms:modified>
</cp:coreProperties>
</file>