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a8968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a8968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9ac3633d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9ac3633d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ac3633d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9ac3633d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ac3633d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ac3633d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9ac3633d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9ac3633d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9ac3633d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9ac3633d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9ac3633d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9ac3633d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9ac3633d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9ac3633d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9ac3633d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9ac3633d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9ac3633d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9ac3633d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db50bae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db50bae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b50bae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b50bae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cafbb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3cafbb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db50bae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db50bae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3cafbb3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3cafbb3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9d3e17f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9d3e17f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9d3e17f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49d3e17f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b50ba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b50ba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ac3633d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ac3633d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a8968d1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a8968d1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ac3633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ac3633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ac3633d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ac3633d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ac3633d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ac3633d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9ac3633d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9ac3633d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8.png"/><Relationship Id="rId8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8.png"/><Relationship Id="rId8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5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5"/>
          <p:cNvSpPr txBox="1"/>
          <p:nvPr/>
        </p:nvSpPr>
        <p:spPr>
          <a:xfrm>
            <a:off x="2030400" y="1776300"/>
            <a:ext cx="50832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Servidor de Autenticação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Guardião</a:t>
            </a:r>
            <a:endParaRPr sz="3000"/>
          </a:p>
        </p:txBody>
      </p:sp>
      <p:sp>
        <p:nvSpPr>
          <p:cNvPr id="103" name="Google Shape;103;p25"/>
          <p:cNvSpPr txBox="1"/>
          <p:nvPr/>
        </p:nvSpPr>
        <p:spPr>
          <a:xfrm>
            <a:off x="317325" y="4667500"/>
            <a:ext cx="1824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Carlos Magno Abreu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6254175" y="4667500"/>
            <a:ext cx="2485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magno.femar@marinha.mil.br</a:t>
            </a:r>
            <a:endParaRPr sz="1100">
              <a:solidFill>
                <a:srgbClr val="666666"/>
              </a:solidFill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50" y="66275"/>
            <a:ext cx="358840" cy="48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4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4"/>
          <p:cNvSpPr txBox="1"/>
          <p:nvPr/>
        </p:nvSpPr>
        <p:spPr>
          <a:xfrm>
            <a:off x="182675" y="4279150"/>
            <a:ext cx="4433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usuário está autenticado.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179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/>
          <p:nvPr/>
        </p:nvSpPr>
        <p:spPr>
          <a:xfrm rot="10800000">
            <a:off x="1610850" y="2251925"/>
            <a:ext cx="15411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434625" y="2740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3443750" y="2740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2725" y="1930650"/>
            <a:ext cx="809550" cy="8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5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5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2030400" y="2385900"/>
            <a:ext cx="5083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Acesso a Outros Sistemas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36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6"/>
          <p:cNvSpPr txBox="1"/>
          <p:nvPr/>
        </p:nvSpPr>
        <p:spPr>
          <a:xfrm>
            <a:off x="182675" y="4279150"/>
            <a:ext cx="4433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O usuário tenta acessar outra aplicação.</a:t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179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6"/>
          <p:cNvSpPr/>
          <p:nvPr/>
        </p:nvSpPr>
        <p:spPr>
          <a:xfrm rot="926742">
            <a:off x="1584131" y="2726653"/>
            <a:ext cx="1748241" cy="35889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 txBox="1"/>
          <p:nvPr/>
        </p:nvSpPr>
        <p:spPr>
          <a:xfrm>
            <a:off x="434625" y="2740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3516650" y="18538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já logada</a:t>
            </a:r>
            <a:endParaRPr/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5625" y="1044250"/>
            <a:ext cx="809550" cy="8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8450" y="2202361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6"/>
          <p:cNvSpPr txBox="1"/>
          <p:nvPr/>
        </p:nvSpPr>
        <p:spPr>
          <a:xfrm>
            <a:off x="3516650" y="3518975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 a</a:t>
            </a:r>
            <a:r>
              <a:rPr lang="pt-BR"/>
              <a:t>plicação</a:t>
            </a:r>
            <a:endParaRPr/>
          </a:p>
        </p:txBody>
      </p:sp>
      <p:pic>
        <p:nvPicPr>
          <p:cNvPr id="317" name="Google Shape;31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5625" y="2709425"/>
            <a:ext cx="809550" cy="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4513850" y="1045338"/>
            <a:ext cx="1925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nsolas"/>
                <a:ea typeface="Consolas"/>
                <a:cs typeface="Consolas"/>
                <a:sym typeface="Consolas"/>
              </a:rPr>
              <a:t>http://apolo.defesa.mil.br/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4513850" y="2692050"/>
            <a:ext cx="22626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nsolas"/>
                <a:ea typeface="Consolas"/>
                <a:cs typeface="Consolas"/>
                <a:sym typeface="Consolas"/>
              </a:rPr>
              <a:t>http://geodef.defesa.mil.br/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37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7" name="Google Shape;3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179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/>
          <p:nvPr/>
        </p:nvSpPr>
        <p:spPr>
          <a:xfrm>
            <a:off x="4655100" y="2224425"/>
            <a:ext cx="15411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434625" y="2740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3443750" y="2740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 a</a:t>
            </a:r>
            <a:r>
              <a:rPr lang="pt-BR"/>
              <a:t>plicação</a:t>
            </a:r>
            <a:endParaRPr/>
          </a:p>
        </p:txBody>
      </p:sp>
      <p:sp>
        <p:nvSpPr>
          <p:cNvPr id="331" name="Google Shape;331;p37"/>
          <p:cNvSpPr txBox="1"/>
          <p:nvPr/>
        </p:nvSpPr>
        <p:spPr>
          <a:xfrm>
            <a:off x="132575" y="3997800"/>
            <a:ext cx="4433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lang="pt-BR"/>
              <a:t>A aplicação se autentica no Guardião.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lang="pt-BR"/>
              <a:t>O Guardião verifica se a aplicação está cadastrada e se o login está correto.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333" name="Google Shape;33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950" y="1864974"/>
            <a:ext cx="940901" cy="9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2725" y="1930650"/>
            <a:ext cx="809550" cy="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6362650" y="2740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Guardião</a:t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4746750" y="1601550"/>
            <a:ext cx="281400" cy="578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 txBox="1"/>
          <p:nvPr/>
        </p:nvSpPr>
        <p:spPr>
          <a:xfrm>
            <a:off x="4881638" y="15589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APP_USER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4881638" y="18841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APP_PWD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37"/>
          <p:cNvSpPr/>
          <p:nvPr/>
        </p:nvSpPr>
        <p:spPr>
          <a:xfrm flipH="1">
            <a:off x="5694050" y="1601550"/>
            <a:ext cx="215100" cy="578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4805450" y="1333650"/>
            <a:ext cx="1027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nsolas"/>
                <a:ea typeface="Consolas"/>
                <a:cs typeface="Consolas"/>
                <a:sym typeface="Consolas"/>
              </a:rPr>
              <a:t>POST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1" name="Google Shape;34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7097" y="4055575"/>
            <a:ext cx="698604" cy="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/>
          <p:nvPr/>
        </p:nvSpPr>
        <p:spPr>
          <a:xfrm>
            <a:off x="6817125" y="3224600"/>
            <a:ext cx="151500" cy="69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7118838" y="3397888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Aplicação válida?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8450" y="945721"/>
            <a:ext cx="489700" cy="48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77200" y="3338888"/>
            <a:ext cx="489700" cy="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25" y="912100"/>
            <a:ext cx="421550" cy="4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/>
        </p:nvSpPr>
        <p:spPr>
          <a:xfrm>
            <a:off x="1719750" y="13336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Aplicação já logada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38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5" name="Google Shape;3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560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 txBox="1"/>
          <p:nvPr/>
        </p:nvSpPr>
        <p:spPr>
          <a:xfrm>
            <a:off x="434625" y="3121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357" name="Google Shape;357;p38"/>
          <p:cNvSpPr txBox="1"/>
          <p:nvPr/>
        </p:nvSpPr>
        <p:spPr>
          <a:xfrm>
            <a:off x="34437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 a</a:t>
            </a:r>
            <a:r>
              <a:rPr lang="pt-BR"/>
              <a:t>plicação</a:t>
            </a:r>
            <a:endParaRPr/>
          </a:p>
        </p:txBody>
      </p:sp>
      <p:sp>
        <p:nvSpPr>
          <p:cNvPr id="358" name="Google Shape;358;p38"/>
          <p:cNvSpPr txBox="1"/>
          <p:nvPr/>
        </p:nvSpPr>
        <p:spPr>
          <a:xfrm>
            <a:off x="132575" y="3769200"/>
            <a:ext cx="50832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4"/>
            </a:pPr>
            <a:r>
              <a:rPr lang="pt-BR"/>
              <a:t>O Guardião recupera os dados da aplicação do banco ( nome, logotipo, etc… 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4"/>
            </a:pPr>
            <a:r>
              <a:rPr lang="pt-BR"/>
              <a:t>O Guardião percebe que o usuário já está logado em outra aplicação e o autentica automaticamente.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4"/>
            </a:pPr>
            <a:r>
              <a:rPr lang="pt-BR"/>
              <a:t>O usuário agora está logado nas duas aplicações.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950" y="2245974"/>
            <a:ext cx="940901" cy="9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2725" y="2311650"/>
            <a:ext cx="809550" cy="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8"/>
          <p:cNvSpPr txBox="1"/>
          <p:nvPr/>
        </p:nvSpPr>
        <p:spPr>
          <a:xfrm>
            <a:off x="63626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Guardião</a:t>
            </a:r>
            <a:endParaRPr/>
          </a:p>
        </p:txBody>
      </p:sp>
      <p:pic>
        <p:nvPicPr>
          <p:cNvPr id="363" name="Google Shape;363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7097" y="4121250"/>
            <a:ext cx="698604" cy="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/>
          <p:nvPr/>
        </p:nvSpPr>
        <p:spPr>
          <a:xfrm rot="10800000">
            <a:off x="6817125" y="3605475"/>
            <a:ext cx="151500" cy="40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7111650" y="3621225"/>
            <a:ext cx="1263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Aplicação Ok: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“FOOBAR APP”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6" name="Google Shape;366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7400" y="3605475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8"/>
          <p:cNvSpPr/>
          <p:nvPr/>
        </p:nvSpPr>
        <p:spPr>
          <a:xfrm rot="10800000">
            <a:off x="6817125" y="1595350"/>
            <a:ext cx="231000" cy="50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6515050" y="7392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ACME</a:t>
            </a:r>
            <a:endParaRPr b="1" sz="11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9" name="Google Shape;369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80550" y="815438"/>
            <a:ext cx="489700" cy="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18500" y="751638"/>
            <a:ext cx="698600" cy="6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8"/>
          <p:cNvSpPr/>
          <p:nvPr/>
        </p:nvSpPr>
        <p:spPr>
          <a:xfrm flipH="1">
            <a:off x="3924650" y="1623450"/>
            <a:ext cx="2798700" cy="4896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25" y="912100"/>
            <a:ext cx="421550" cy="4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 txBox="1"/>
          <p:nvPr/>
        </p:nvSpPr>
        <p:spPr>
          <a:xfrm>
            <a:off x="1719750" y="13336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Aplicação já logada</a:t>
            </a:r>
            <a:endParaRPr sz="900"/>
          </a:p>
        </p:txBody>
      </p:sp>
      <p:pic>
        <p:nvPicPr>
          <p:cNvPr id="374" name="Google Shape;374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26025" y="2326900"/>
            <a:ext cx="489700" cy="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33075" y="856088"/>
            <a:ext cx="489700" cy="4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39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9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sp>
        <p:nvSpPr>
          <p:cNvPr id="384" name="Google Shape;384;p39"/>
          <p:cNvSpPr txBox="1"/>
          <p:nvPr/>
        </p:nvSpPr>
        <p:spPr>
          <a:xfrm>
            <a:off x="2030400" y="2385900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Acesso a Serviços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40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25" y="87979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/>
          <p:nvPr/>
        </p:nvSpPr>
        <p:spPr>
          <a:xfrm>
            <a:off x="413000" y="144035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394" name="Google Shape;394;p40"/>
          <p:cNvSpPr txBox="1"/>
          <p:nvPr/>
        </p:nvSpPr>
        <p:spPr>
          <a:xfrm>
            <a:off x="2022625" y="25408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395" name="Google Shape;395;p40"/>
          <p:cNvSpPr txBox="1"/>
          <p:nvPr/>
        </p:nvSpPr>
        <p:spPr>
          <a:xfrm>
            <a:off x="132575" y="3997800"/>
            <a:ext cx="5025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O usuário faz uma requisição à aplicação e esta realiza um acesso à um serviço. A aplicação passa o “</a:t>
            </a:r>
            <a:r>
              <a:rPr i="1" lang="pt-BR"/>
              <a:t>token</a:t>
            </a:r>
            <a:r>
              <a:rPr lang="pt-BR"/>
              <a:t>” de usuário recebido do Guardião.</a:t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397" name="Google Shape;39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600" y="1731300"/>
            <a:ext cx="809550" cy="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/>
          <p:nvPr/>
        </p:nvSpPr>
        <p:spPr>
          <a:xfrm rot="-3178272">
            <a:off x="1615937" y="1231532"/>
            <a:ext cx="151441" cy="54864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7625" y="1134686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0"/>
          <p:cNvSpPr/>
          <p:nvPr/>
        </p:nvSpPr>
        <p:spPr>
          <a:xfrm>
            <a:off x="3132950" y="1907325"/>
            <a:ext cx="15411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5850" y="1766875"/>
            <a:ext cx="738425" cy="7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0"/>
          <p:cNvSpPr txBox="1"/>
          <p:nvPr/>
        </p:nvSpPr>
        <p:spPr>
          <a:xfrm>
            <a:off x="3457325" y="1371588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TOKEN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3457325" y="1535625"/>
            <a:ext cx="137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REQUEST_PARAMS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40"/>
          <p:cNvSpPr/>
          <p:nvPr/>
        </p:nvSpPr>
        <p:spPr>
          <a:xfrm flipH="1">
            <a:off x="4650738" y="1435348"/>
            <a:ext cx="215100" cy="418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 txBox="1"/>
          <p:nvPr/>
        </p:nvSpPr>
        <p:spPr>
          <a:xfrm>
            <a:off x="3381138" y="1168563"/>
            <a:ext cx="1027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nsolas"/>
                <a:ea typeface="Consolas"/>
                <a:cs typeface="Consolas"/>
                <a:sym typeface="Consolas"/>
              </a:rPr>
              <a:t>GET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3264313" y="1432425"/>
            <a:ext cx="281400" cy="418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 txBox="1"/>
          <p:nvPr/>
        </p:nvSpPr>
        <p:spPr>
          <a:xfrm>
            <a:off x="4721300" y="25408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41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5" name="Google Shape;41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25" y="87979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1"/>
          <p:cNvSpPr txBox="1"/>
          <p:nvPr/>
        </p:nvSpPr>
        <p:spPr>
          <a:xfrm>
            <a:off x="413000" y="144035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417" name="Google Shape;417;p41"/>
          <p:cNvSpPr txBox="1"/>
          <p:nvPr/>
        </p:nvSpPr>
        <p:spPr>
          <a:xfrm>
            <a:off x="2022625" y="25408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418" name="Google Shape;418;p41"/>
          <p:cNvSpPr txBox="1"/>
          <p:nvPr/>
        </p:nvSpPr>
        <p:spPr>
          <a:xfrm>
            <a:off x="132575" y="3997800"/>
            <a:ext cx="5025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lang="pt-BR"/>
              <a:t>O serviço questiona o Guardião sobre a validade do “</a:t>
            </a:r>
            <a:r>
              <a:rPr i="1" lang="pt-BR"/>
              <a:t>token</a:t>
            </a:r>
            <a:r>
              <a:rPr lang="pt-BR"/>
              <a:t>”</a:t>
            </a:r>
            <a:r>
              <a:rPr lang="pt-BR"/>
              <a:t>.</a:t>
            </a:r>
            <a:endParaRPr/>
          </a:p>
        </p:txBody>
      </p:sp>
      <p:sp>
        <p:nvSpPr>
          <p:cNvPr id="419" name="Google Shape;419;p41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420" name="Google Shape;42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600" y="1731300"/>
            <a:ext cx="809550" cy="8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5850" y="1766875"/>
            <a:ext cx="738425" cy="7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4450" y="1766874"/>
            <a:ext cx="940901" cy="9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2972" y="3655500"/>
            <a:ext cx="698604" cy="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1"/>
          <p:cNvSpPr/>
          <p:nvPr/>
        </p:nvSpPr>
        <p:spPr>
          <a:xfrm>
            <a:off x="7403000" y="2824525"/>
            <a:ext cx="151500" cy="69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 txBox="1"/>
          <p:nvPr/>
        </p:nvSpPr>
        <p:spPr>
          <a:xfrm>
            <a:off x="7704726" y="2997825"/>
            <a:ext cx="1127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 válido?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45925" y="1160434"/>
            <a:ext cx="489700" cy="48968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/>
          <p:nvPr/>
        </p:nvSpPr>
        <p:spPr>
          <a:xfrm>
            <a:off x="5822275" y="1907325"/>
            <a:ext cx="9408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 txBox="1"/>
          <p:nvPr/>
        </p:nvSpPr>
        <p:spPr>
          <a:xfrm>
            <a:off x="5898475" y="1132263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TOKEN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41"/>
          <p:cNvSpPr/>
          <p:nvPr/>
        </p:nvSpPr>
        <p:spPr>
          <a:xfrm flipH="1">
            <a:off x="6406088" y="1196023"/>
            <a:ext cx="215100" cy="418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1"/>
          <p:cNvSpPr txBox="1"/>
          <p:nvPr/>
        </p:nvSpPr>
        <p:spPr>
          <a:xfrm>
            <a:off x="5669888" y="929238"/>
            <a:ext cx="1027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nsolas"/>
                <a:ea typeface="Consolas"/>
                <a:cs typeface="Consolas"/>
                <a:sym typeface="Consolas"/>
              </a:rPr>
              <a:t>GET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5705463" y="1193100"/>
            <a:ext cx="281400" cy="418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63075" y="3033534"/>
            <a:ext cx="489700" cy="48968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1"/>
          <p:cNvSpPr txBox="1"/>
          <p:nvPr/>
        </p:nvSpPr>
        <p:spPr>
          <a:xfrm>
            <a:off x="4721300" y="25408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42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1" name="Google Shape;4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25" y="87979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2"/>
          <p:cNvSpPr txBox="1"/>
          <p:nvPr/>
        </p:nvSpPr>
        <p:spPr>
          <a:xfrm>
            <a:off x="413000" y="144035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443" name="Google Shape;443;p42"/>
          <p:cNvSpPr txBox="1"/>
          <p:nvPr/>
        </p:nvSpPr>
        <p:spPr>
          <a:xfrm>
            <a:off x="2022625" y="25408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444" name="Google Shape;444;p42"/>
          <p:cNvSpPr txBox="1"/>
          <p:nvPr/>
        </p:nvSpPr>
        <p:spPr>
          <a:xfrm>
            <a:off x="132575" y="3997800"/>
            <a:ext cx="5025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3"/>
            </a:pPr>
            <a:r>
              <a:rPr lang="pt-BR"/>
              <a:t>O Guardião responde com os dados do usuário logado.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3"/>
            </a:pPr>
            <a:r>
              <a:rPr lang="pt-BR"/>
              <a:t>O Serviço verifica se o usuário pode executar esta solicitação, realiza sua função e devolve a resposta solicitada para a aplicação.</a:t>
            </a:r>
            <a:endParaRPr/>
          </a:p>
        </p:txBody>
      </p:sp>
      <p:sp>
        <p:nvSpPr>
          <p:cNvPr id="445" name="Google Shape;445;p42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446" name="Google Shape;44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600" y="1731300"/>
            <a:ext cx="809550" cy="8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5850" y="1766875"/>
            <a:ext cx="738425" cy="7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4450" y="1766874"/>
            <a:ext cx="940901" cy="9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2972" y="3655500"/>
            <a:ext cx="698604" cy="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2"/>
          <p:cNvSpPr/>
          <p:nvPr/>
        </p:nvSpPr>
        <p:spPr>
          <a:xfrm rot="10800000">
            <a:off x="7403000" y="2824525"/>
            <a:ext cx="151500" cy="69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 rot="10800000">
            <a:off x="5822275" y="1907325"/>
            <a:ext cx="9408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 txBox="1"/>
          <p:nvPr/>
        </p:nvSpPr>
        <p:spPr>
          <a:xfrm>
            <a:off x="5797288" y="1440338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USER_DATA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42"/>
          <p:cNvSpPr/>
          <p:nvPr/>
        </p:nvSpPr>
        <p:spPr>
          <a:xfrm flipH="1">
            <a:off x="6609700" y="1502915"/>
            <a:ext cx="215100" cy="24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 txBox="1"/>
          <p:nvPr/>
        </p:nvSpPr>
        <p:spPr>
          <a:xfrm>
            <a:off x="5721100" y="1237313"/>
            <a:ext cx="1027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nsolas"/>
                <a:ea typeface="Consolas"/>
                <a:cs typeface="Consolas"/>
                <a:sym typeface="Consolas"/>
              </a:rPr>
              <a:t>RESPONSE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5604275" y="1501175"/>
            <a:ext cx="281400" cy="24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74025" y="946213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2"/>
          <p:cNvSpPr txBox="1"/>
          <p:nvPr/>
        </p:nvSpPr>
        <p:spPr>
          <a:xfrm>
            <a:off x="4721300" y="25408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</a:t>
            </a:r>
            <a:endParaRPr/>
          </a:p>
        </p:txBody>
      </p:sp>
      <p:pic>
        <p:nvPicPr>
          <p:cNvPr id="458" name="Google Shape;458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13138" y="2422850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2"/>
          <p:cNvSpPr/>
          <p:nvPr/>
        </p:nvSpPr>
        <p:spPr>
          <a:xfrm rot="10800000">
            <a:off x="3433100" y="1907325"/>
            <a:ext cx="9408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43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43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sp>
        <p:nvSpPr>
          <p:cNvPr id="468" name="Google Shape;468;p43"/>
          <p:cNvSpPr txBox="1"/>
          <p:nvPr/>
        </p:nvSpPr>
        <p:spPr>
          <a:xfrm>
            <a:off x="2030400" y="2385900"/>
            <a:ext cx="5083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Guardião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6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6"/>
          <p:cNvSpPr txBox="1"/>
          <p:nvPr/>
        </p:nvSpPr>
        <p:spPr>
          <a:xfrm>
            <a:off x="885050" y="1623300"/>
            <a:ext cx="66603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centralizar o controle de credenciais de usuários</a:t>
            </a:r>
            <a:r>
              <a:rPr lang="pt-BR" sz="1800"/>
              <a:t>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garantir a aplicação de regras de segurança de forma homogênea entre sistemas;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oferecer aos usuários uma única credencial de acesso para utilizar diversos sistemas, sem que precise se autenticar em cada um individualmente;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permitir que o intercâmbio de dados entre sistemas ocorra no contexto de segurança do usuário.</a:t>
            </a:r>
            <a:endParaRPr sz="1800"/>
          </a:p>
        </p:txBody>
      </p:sp>
      <p:sp>
        <p:nvSpPr>
          <p:cNvPr id="114" name="Google Shape;114;p26"/>
          <p:cNvSpPr txBox="1"/>
          <p:nvPr/>
        </p:nvSpPr>
        <p:spPr>
          <a:xfrm>
            <a:off x="753850" y="1161300"/>
            <a:ext cx="3886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/>
              <a:t>Propósito:</a:t>
            </a:r>
            <a:endParaRPr b="1" sz="1800" u="sng"/>
          </a:p>
        </p:txBody>
      </p:sp>
      <p:sp>
        <p:nvSpPr>
          <p:cNvPr id="115" name="Google Shape;115;p26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44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4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477" name="Google Shape;47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150" y="733575"/>
            <a:ext cx="6426649" cy="43417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45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45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725" y="1032950"/>
            <a:ext cx="7735350" cy="3958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p46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46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030400" y="2385900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Exemplo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47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47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504" name="Google Shape;50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63" y="674584"/>
            <a:ext cx="8054872" cy="43396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p48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48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513" name="Google Shape;51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75" y="674575"/>
            <a:ext cx="8103776" cy="4339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7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7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2030400" y="2385900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Primeiro Acesso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8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8"/>
          <p:cNvSpPr txBox="1"/>
          <p:nvPr/>
        </p:nvSpPr>
        <p:spPr>
          <a:xfrm>
            <a:off x="182675" y="4279150"/>
            <a:ext cx="4433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O usuário tenta acessar sua aplicação.</a:t>
            </a:r>
            <a:endParaRPr/>
          </a:p>
        </p:txBody>
      </p:sp>
      <p:sp>
        <p:nvSpPr>
          <p:cNvPr id="133" name="Google Shape;133;p28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179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/>
          <p:nvPr/>
        </p:nvSpPr>
        <p:spPr>
          <a:xfrm>
            <a:off x="1610850" y="2251925"/>
            <a:ext cx="15411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434625" y="2740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3443750" y="2740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2725" y="1930650"/>
            <a:ext cx="809550" cy="8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5975" y="1719574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/>
        </p:nvSpPr>
        <p:spPr>
          <a:xfrm>
            <a:off x="3151950" y="1644100"/>
            <a:ext cx="1925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nsolas"/>
                <a:ea typeface="Consolas"/>
                <a:cs typeface="Consolas"/>
                <a:sym typeface="Consolas"/>
              </a:rPr>
              <a:t>http://apolo.defesa.mil.br/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9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179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/>
          <p:nvPr/>
        </p:nvSpPr>
        <p:spPr>
          <a:xfrm>
            <a:off x="4655100" y="2224425"/>
            <a:ext cx="15411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434625" y="2740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151" name="Google Shape;151;p29"/>
          <p:cNvSpPr txBox="1"/>
          <p:nvPr/>
        </p:nvSpPr>
        <p:spPr>
          <a:xfrm>
            <a:off x="3443750" y="2740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132575" y="3997800"/>
            <a:ext cx="4433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lang="pt-BR"/>
              <a:t>A aplicação se autentica no Guardião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lang="pt-BR"/>
              <a:t>O Guardião verifica se a aplicação está cadastrada e se o login está correto.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950" y="1864974"/>
            <a:ext cx="940901" cy="9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2725" y="1930650"/>
            <a:ext cx="809550" cy="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6362650" y="2740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Guardião</a:t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4746750" y="1601550"/>
            <a:ext cx="281400" cy="578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4881638" y="15589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APP_USER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4881638" y="18841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APP_PWD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9"/>
          <p:cNvSpPr/>
          <p:nvPr/>
        </p:nvSpPr>
        <p:spPr>
          <a:xfrm flipH="1">
            <a:off x="5694050" y="1601550"/>
            <a:ext cx="215100" cy="578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4805450" y="1333650"/>
            <a:ext cx="1027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nsolas"/>
                <a:ea typeface="Consolas"/>
                <a:cs typeface="Consolas"/>
                <a:sym typeface="Consolas"/>
              </a:rPr>
              <a:t>POST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7097" y="4055575"/>
            <a:ext cx="698604" cy="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/>
          <p:nvPr/>
        </p:nvSpPr>
        <p:spPr>
          <a:xfrm>
            <a:off x="6817125" y="3224600"/>
            <a:ext cx="151500" cy="69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7118838" y="3397888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Aplicação válida?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8450" y="945721"/>
            <a:ext cx="489700" cy="48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77200" y="3338888"/>
            <a:ext cx="489700" cy="4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30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560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434625" y="3121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34437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132575" y="3997800"/>
            <a:ext cx="4433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4"/>
            </a:pPr>
            <a:r>
              <a:rPr lang="pt-BR"/>
              <a:t>O Guardião recupera os dados da aplicação do banco ( nome, logotipo, etc… )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4"/>
            </a:pPr>
            <a:r>
              <a:rPr lang="pt-BR"/>
              <a:t>O Guardião apresenta ao usuário uma tela de login com o nome e logotipo da aplicação.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950" y="2245974"/>
            <a:ext cx="940901" cy="9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2725" y="2311650"/>
            <a:ext cx="809550" cy="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63626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Guardião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7097" y="4121250"/>
            <a:ext cx="698604" cy="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 rot="10800000">
            <a:off x="6817125" y="3605475"/>
            <a:ext cx="151500" cy="40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7111650" y="3621225"/>
            <a:ext cx="1263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Aplicação Ok: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“ACME APP”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1963" y="869813"/>
            <a:ext cx="1128875" cy="11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/>
          <p:nvPr/>
        </p:nvSpPr>
        <p:spPr>
          <a:xfrm rot="10800000">
            <a:off x="6817125" y="1880900"/>
            <a:ext cx="151500" cy="33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6362650" y="1051500"/>
            <a:ext cx="656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ACME</a:t>
            </a:r>
            <a:endParaRPr b="1" sz="11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7400" y="3605475"/>
            <a:ext cx="489700" cy="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29875" y="1147663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3046175" y="2051550"/>
            <a:ext cx="1925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nsolas"/>
                <a:ea typeface="Consolas"/>
                <a:cs typeface="Consolas"/>
                <a:sym typeface="Consolas"/>
              </a:rPr>
              <a:t>http://apolo.defesa.mil.br/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6246225" y="751425"/>
            <a:ext cx="22161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nsolas"/>
                <a:ea typeface="Consolas"/>
                <a:cs typeface="Consolas"/>
                <a:sym typeface="Consolas"/>
              </a:rPr>
              <a:t>http://guardiao.defesa.mil.br/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1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560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434625" y="3121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34437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132575" y="3997800"/>
            <a:ext cx="5025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6"/>
            </a:pPr>
            <a:r>
              <a:rPr lang="pt-BR"/>
              <a:t>O usuário insere suas credenciais na tela de login do Guardião e as envia ao servidor.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6"/>
            </a:pPr>
            <a:r>
              <a:rPr lang="pt-BR"/>
              <a:t>O Guardião verifica se o usuário é válido, suas credenciais são válidas e se pode usar esta aplicação.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950" y="2245974"/>
            <a:ext cx="940901" cy="9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2725" y="2311650"/>
            <a:ext cx="809550" cy="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63626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Guardião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7097" y="4121250"/>
            <a:ext cx="698604" cy="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/>
          <p:nvPr/>
        </p:nvSpPr>
        <p:spPr>
          <a:xfrm>
            <a:off x="6817125" y="3605475"/>
            <a:ext cx="151500" cy="40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7111650" y="3545025"/>
            <a:ext cx="1263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Usuário válido?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1963" y="555963"/>
            <a:ext cx="1128875" cy="11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/>
          <p:nvPr/>
        </p:nvSpPr>
        <p:spPr>
          <a:xfrm>
            <a:off x="6817125" y="1586600"/>
            <a:ext cx="151500" cy="54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6362650" y="7392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ACME</a:t>
            </a:r>
            <a:endParaRPr b="1" sz="11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764675" y="872875"/>
            <a:ext cx="5407800" cy="1255200"/>
          </a:xfrm>
          <a:prstGeom prst="bentArrow">
            <a:avLst>
              <a:gd fmla="val 16092" name="adj1"/>
              <a:gd fmla="val 16666" name="adj2"/>
              <a:gd fmla="val 18172" name="adj3"/>
              <a:gd fmla="val 3563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7300" y="1343113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7295500" y="1609025"/>
            <a:ext cx="281400" cy="578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7430388" y="154415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USR</a:t>
            </a: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_LOGIN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7430388" y="1708175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USR</a:t>
            </a: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_PWD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1"/>
          <p:cNvSpPr/>
          <p:nvPr/>
        </p:nvSpPr>
        <p:spPr>
          <a:xfrm flipH="1">
            <a:off x="8242800" y="1609025"/>
            <a:ext cx="215100" cy="578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7354200" y="1341125"/>
            <a:ext cx="1027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nsolas"/>
                <a:ea typeface="Consolas"/>
                <a:cs typeface="Consolas"/>
                <a:sym typeface="Consolas"/>
              </a:rPr>
              <a:t>POST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7430388" y="1891625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_ID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72475" y="3605475"/>
            <a:ext cx="489700" cy="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39900" y="1623375"/>
            <a:ext cx="489700" cy="4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2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" name="Google Shape;23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560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434625" y="3121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34437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132575" y="3997800"/>
            <a:ext cx="6273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8"/>
            </a:pPr>
            <a:r>
              <a:rPr lang="pt-BR"/>
              <a:t>Guardião envia o “</a:t>
            </a:r>
            <a:r>
              <a:rPr i="1" lang="pt-BR"/>
              <a:t>token</a:t>
            </a:r>
            <a:r>
              <a:rPr lang="pt-BR"/>
              <a:t>” e o ID do usuário para a aplicação solicitante através da URL de </a:t>
            </a:r>
            <a:r>
              <a:rPr i="1" lang="pt-BR"/>
              <a:t>callback</a:t>
            </a:r>
            <a:r>
              <a:rPr lang="pt-BR"/>
              <a:t> cadastrada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8"/>
            </a:pPr>
            <a:r>
              <a:rPr lang="pt-BR"/>
              <a:t>Opcionalmente a aplicação poderá requisitar os dados do usuário que estão cadastrados do Guardião ( perfis, foto, nome completo, etc… 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950" y="2245974"/>
            <a:ext cx="940901" cy="9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2725" y="2311650"/>
            <a:ext cx="809550" cy="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63626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Guardião</a:t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3876" y="1006424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/>
          <p:nvPr/>
        </p:nvSpPr>
        <p:spPr>
          <a:xfrm flipH="1">
            <a:off x="3924450" y="1623438"/>
            <a:ext cx="3015300" cy="4896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4956438" y="1053788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TOKEN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4956438" y="1217813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USR_ID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2"/>
          <p:cNvSpPr/>
          <p:nvPr/>
        </p:nvSpPr>
        <p:spPr>
          <a:xfrm flipH="1">
            <a:off x="5768850" y="1117528"/>
            <a:ext cx="215100" cy="415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4880250" y="850763"/>
            <a:ext cx="1027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nsolas"/>
                <a:ea typeface="Consolas"/>
                <a:cs typeface="Consolas"/>
                <a:sym typeface="Consolas"/>
              </a:rPr>
              <a:t>POST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4763425" y="1114625"/>
            <a:ext cx="281400" cy="415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4613563" y="2605425"/>
            <a:ext cx="15411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2100" y="3062199"/>
            <a:ext cx="489700" cy="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4921288" y="2201913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TOKEN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4921288" y="2365938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USR_ID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2"/>
          <p:cNvSpPr/>
          <p:nvPr/>
        </p:nvSpPr>
        <p:spPr>
          <a:xfrm flipH="1">
            <a:off x="5733700" y="2265673"/>
            <a:ext cx="215100" cy="418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4845100" y="1998888"/>
            <a:ext cx="1027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nsolas"/>
                <a:ea typeface="Consolas"/>
                <a:cs typeface="Consolas"/>
                <a:sym typeface="Consolas"/>
              </a:rPr>
              <a:t>GET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4728275" y="2262750"/>
            <a:ext cx="281400" cy="418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50" y="66275"/>
            <a:ext cx="316175" cy="4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750" y="77475"/>
            <a:ext cx="316175" cy="42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3"/>
          <p:cNvCxnSpPr/>
          <p:nvPr/>
        </p:nvCxnSpPr>
        <p:spPr>
          <a:xfrm>
            <a:off x="20750" y="615275"/>
            <a:ext cx="91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0" y="2560649"/>
            <a:ext cx="547050" cy="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434625" y="3121200"/>
            <a:ext cx="858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4437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132575" y="3997800"/>
            <a:ext cx="6273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10"/>
            </a:pPr>
            <a:r>
              <a:rPr lang="pt-BR"/>
              <a:t>Guardião devolve os dados do usuário solicitado.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10"/>
            </a:pPr>
            <a:r>
              <a:rPr lang="pt-BR"/>
              <a:t>Opcionalmente a aplicação poderá complementar os dados do usuário recebidos do Guardião com seus próprios dados do mesmo usuário, usando o ID de usuário do Guardião como chave.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132575" y="125275"/>
            <a:ext cx="5083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de Autenticação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950" y="2245974"/>
            <a:ext cx="940901" cy="9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2725" y="2311650"/>
            <a:ext cx="809550" cy="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6362650" y="3121200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Guardião</a:t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 rot="10800000">
            <a:off x="4613563" y="2605425"/>
            <a:ext cx="1541100" cy="457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5149888" y="2354313"/>
            <a:ext cx="102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USER_DATA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33"/>
          <p:cNvSpPr/>
          <p:nvPr/>
        </p:nvSpPr>
        <p:spPr>
          <a:xfrm flipH="1">
            <a:off x="5962300" y="2416890"/>
            <a:ext cx="215100" cy="24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5073700" y="2151288"/>
            <a:ext cx="1027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nsolas"/>
                <a:ea typeface="Consolas"/>
                <a:cs typeface="Consolas"/>
                <a:sym typeface="Consolas"/>
              </a:rPr>
              <a:t>RESPONSE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4956875" y="2415150"/>
            <a:ext cx="281400" cy="24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6069" y="1864643"/>
            <a:ext cx="489700" cy="48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1672" y="733575"/>
            <a:ext cx="698604" cy="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/>
          <p:nvPr/>
        </p:nvSpPr>
        <p:spPr>
          <a:xfrm>
            <a:off x="3785225" y="1550375"/>
            <a:ext cx="151500" cy="62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2241400" y="1429288"/>
            <a:ext cx="12945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nsolas"/>
                <a:ea typeface="Consolas"/>
                <a:cs typeface="Consolas"/>
                <a:sym typeface="Consolas"/>
              </a:rPr>
              <a:t>Dados complementares do usuário.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33"/>
          <p:cNvSpPr/>
          <p:nvPr/>
        </p:nvSpPr>
        <p:spPr>
          <a:xfrm flipH="1">
            <a:off x="3409500" y="1466985"/>
            <a:ext cx="215100" cy="693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2099275" y="1462138"/>
            <a:ext cx="281400" cy="693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