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F070C7-89F4-4099-B8B3-D12BD75FB3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54E698-A479-4C46-B505-AFD7D41D2E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F9476B-8477-47DA-93C8-D27A2E5477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CD508E-7029-4784-AF8F-3FF080A59F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A635C5-11FA-49B5-A569-36BDB3ED7A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B935F0-F6B0-4970-9687-DBD7F10ED3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287B15-CBFA-4AA3-9FBE-7B573B0906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DDAF62-0471-48E3-991E-F34A7086D1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56A8D8-76B8-4073-A7D7-25E3F665CF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4270F0-8182-4C02-A2C5-25AAB47489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4304AA-2CC7-4F85-809E-1FEF66A571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598F3A-1B5E-4C1B-952D-05A103E765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Rectangle 7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1A99693-9517-42E5-A1B9-B9FC200D283A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CAB0600-BF0B-49C5-A60C-4F794D1CB778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528B6FD-9E66-4DF7-BACE-A84074751526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7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63800"/>
            <a:ext cx="9358560" cy="31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Presentation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 I R A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560" cy="14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 u="sng">
                <a:solidFill>
                  <a:srgbClr val="81d41a"/>
                </a:solidFill>
                <a:uFillTx/>
                <a:latin typeface="Source Sans Pro"/>
                <a:ea typeface="DejaVu Sans"/>
              </a:rPr>
              <a:t>Presented by:-</a:t>
            </a:r>
            <a:r>
              <a:rPr b="0" lang="en-US" sz="2200" spc="-1" strike="noStrike">
                <a:solidFill>
                  <a:srgbClr val="81d41a"/>
                </a:solidFill>
                <a:latin typeface="Source Sans Pro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81d41a"/>
                </a:solidFill>
                <a:latin typeface="Source Sans Pro"/>
                <a:ea typeface="DejaVu Sans"/>
              </a:rPr>
              <a:t>John Subba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81d41a"/>
                </a:solidFill>
                <a:latin typeface="Source Sans Pro"/>
                <a:ea typeface="DejaVu Sans"/>
              </a:rPr>
              <a:t>Sudeep Khadka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81d41a"/>
                </a:solidFill>
                <a:latin typeface="Source Sans Pro"/>
                <a:ea typeface="DejaVu Sans"/>
              </a:rPr>
              <a:t>Kaustuv Baral</a:t>
            </a:r>
            <a:r>
              <a:rPr b="0" lang="en-US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Picture 133" descr=""/>
          <p:cNvPicPr/>
          <p:nvPr/>
        </p:nvPicPr>
        <p:blipFill>
          <a:blip r:embed="rId1"/>
          <a:stretch/>
        </p:blipFill>
        <p:spPr>
          <a:xfrm>
            <a:off x="4114800" y="3886200"/>
            <a:ext cx="1869120" cy="1782360"/>
          </a:xfrm>
          <a:prstGeom prst="rect">
            <a:avLst/>
          </a:prstGeom>
          <a:ln w="10800">
            <a:noFill/>
          </a:ln>
        </p:spPr>
      </p:pic>
      <p:pic>
        <p:nvPicPr>
          <p:cNvPr id="135" name="Picture 134" descr=""/>
          <p:cNvPicPr/>
          <p:nvPr/>
        </p:nvPicPr>
        <p:blipFill>
          <a:blip r:embed="rId2"/>
          <a:stretch/>
        </p:blipFill>
        <p:spPr>
          <a:xfrm>
            <a:off x="8915400" y="0"/>
            <a:ext cx="1263240" cy="1263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DTMF Technology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Used in touch tone phones, best known for sound made when pressing a number key.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It signals the phone company that you want to make call and send a command to the switch by sending 2 tones(1 high and 1 low) for each number pressed.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Frequency Chart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9" name="Table 171"/>
          <p:cNvGraphicFramePr/>
          <p:nvPr/>
        </p:nvGraphicFramePr>
        <p:xfrm>
          <a:off x="1273680" y="1200240"/>
          <a:ext cx="6813000" cy="4121280"/>
        </p:xfrm>
        <a:graphic>
          <a:graphicData uri="http://schemas.openxmlformats.org/drawingml/2006/table">
            <a:tbl>
              <a:tblPr/>
              <a:tblGrid>
                <a:gridCol w="1702440"/>
                <a:gridCol w="1702440"/>
                <a:gridCol w="1702440"/>
                <a:gridCol w="1706040"/>
              </a:tblGrid>
              <a:tr h="8532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      </a:t>
                      </a: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F2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F1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1209 Hz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1336 Hz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1477 Hz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198a8a"/>
                    </a:solidFill>
                  </a:tcPr>
                </a:tc>
              </a:tr>
              <a:tr h="8463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697Hz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33a3a3"/>
                    </a:solidFill>
                  </a:tcPr>
                </a:tc>
              </a:tr>
              <a:tr h="8463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770 Hz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47b8b8"/>
                    </a:solidFill>
                  </a:tcPr>
                </a:tc>
              </a:tr>
              <a:tr h="8463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852 Hz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33a3a3"/>
                    </a:solidFill>
                  </a:tcPr>
                </a:tc>
              </a:tr>
              <a:tr h="7282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941 Hz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c3e50"/>
                          </a:solidFill>
                          <a:latin typeface="Times New Roman"/>
                          <a:ea typeface="DejaVu Sans"/>
                        </a:rPr>
                        <a:t>#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47b8b8"/>
                    </a:solidFill>
                  </a:tcPr>
                </a:tc>
              </a:tr>
            </a:tbl>
          </a:graphicData>
        </a:graphic>
      </p:graphicFrame>
      <p:sp>
        <p:nvSpPr>
          <p:cNvPr id="180" name="Straight Connector 172"/>
          <p:cNvSpPr/>
          <p:nvPr/>
        </p:nvSpPr>
        <p:spPr>
          <a:xfrm>
            <a:off x="1301760" y="1600200"/>
            <a:ext cx="167004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Straight Connector 173"/>
          <p:cNvSpPr/>
          <p:nvPr/>
        </p:nvSpPr>
        <p:spPr>
          <a:xfrm>
            <a:off x="1828800" y="1828800"/>
            <a:ext cx="360" cy="22860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14120" bIns="11412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Straight Connector 174"/>
          <p:cNvSpPr/>
          <p:nvPr/>
        </p:nvSpPr>
        <p:spPr>
          <a:xfrm>
            <a:off x="2514600" y="1371600"/>
            <a:ext cx="457200" cy="3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Algorithm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228600" y="1136880"/>
            <a:ext cx="9358560" cy="41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1280" indent="-32328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1: Start.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2: Supply the power to the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3: Configure phone-number for DTMF based control.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4: Wait for call in sim module and activate as per the desired extension number for start/stop various loads.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5: Display in LCD relevant messages.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6: Monitor for IR Sensor input.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2576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if input notify user via SMS, else goto step 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7: Stop.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Pre-Configuration Requirements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25028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8480" indent="-32832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Automatically pick any incoming call after 1 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8480" indent="-32832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Enable DTMF decoder in SIM800 (AT command data sheet for parameters).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8480" indent="-32832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Listen for incoming DTMF values on the serial connection.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8480" indent="-32832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Programmed dial pad numbers: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77320" indent="-328320">
              <a:lnSpc>
                <a:spcPct val="100000"/>
              </a:lnSpc>
              <a:spcBef>
                <a:spcPts val="499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1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1 </a:t>
            </a:r>
            <a:r>
              <a:rPr b="0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for turning ON relay 1 and </a:t>
            </a:r>
            <a:r>
              <a:rPr b="1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2</a:t>
            </a:r>
            <a:r>
              <a:rPr b="0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 for turning OFF relay 1.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77320" indent="-328320">
              <a:lnSpc>
                <a:spcPct val="100000"/>
              </a:lnSpc>
              <a:spcBef>
                <a:spcPts val="499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1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3</a:t>
            </a:r>
            <a:r>
              <a:rPr b="0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 for turning ON relay 2 and </a:t>
            </a:r>
            <a:r>
              <a:rPr b="1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4</a:t>
            </a:r>
            <a:r>
              <a:rPr b="0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 for turning OFF relay 2.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77320" indent="-328320">
              <a:lnSpc>
                <a:spcPct val="100000"/>
              </a:lnSpc>
              <a:spcBef>
                <a:spcPts val="499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1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5</a:t>
            </a:r>
            <a:r>
              <a:rPr b="0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 for turning ON relay 3 and </a:t>
            </a:r>
            <a:r>
              <a:rPr b="1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6</a:t>
            </a:r>
            <a:r>
              <a:rPr b="0" lang="en-US" sz="21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 for turning OFF relay 3. and so on...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547920" indent="0">
              <a:lnSpc>
                <a:spcPct val="100000"/>
              </a:lnSpc>
              <a:spcBef>
                <a:spcPts val="499"/>
              </a:spcBef>
              <a:spcAft>
                <a:spcPts val="850"/>
              </a:spcAft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42280" y="-3204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Circuit Diagram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59720" y="914400"/>
            <a:ext cx="868392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Gantt Chart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0" name="Table 182"/>
          <p:cNvGraphicFramePr/>
          <p:nvPr/>
        </p:nvGraphicFramePr>
        <p:xfrm>
          <a:off x="0" y="948600"/>
          <a:ext cx="10092600" cy="4766400"/>
        </p:xfrm>
        <a:graphic>
          <a:graphicData uri="http://schemas.openxmlformats.org/drawingml/2006/table">
            <a:tbl>
              <a:tblPr/>
              <a:tblGrid>
                <a:gridCol w="2097360"/>
                <a:gridCol w="1081080"/>
                <a:gridCol w="1207080"/>
                <a:gridCol w="984960"/>
                <a:gridCol w="731880"/>
                <a:gridCol w="1021320"/>
                <a:gridCol w="358200"/>
                <a:gridCol w="1345680"/>
                <a:gridCol w="1265400"/>
              </a:tblGrid>
              <a:tr h="7070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567"/>
                        </a:spcAft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Task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January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February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March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April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May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June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675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Requirement gathering &amp; analysis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75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Hardware selection &amp; configuration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75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Database design and implementation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75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UID &amp; Java Prrogramming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75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Testing and debugging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80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2a6099"/>
                          </a:solidFill>
                          <a:latin typeface="Calibri Light"/>
                          <a:ea typeface="DejaVu Sans"/>
                        </a:rPr>
                        <a:t>Documentation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91" name="Rectangle 183"/>
          <p:cNvSpPr/>
          <p:nvPr/>
        </p:nvSpPr>
        <p:spPr>
          <a:xfrm>
            <a:off x="2286000" y="1828800"/>
            <a:ext cx="2741760" cy="227160"/>
          </a:xfrm>
          <a:prstGeom prst="rect">
            <a:avLst/>
          </a:prstGeom>
          <a:solidFill>
            <a:srgbClr val="3465a4"/>
          </a:solidFill>
          <a:ln w="108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" name="Rectangle 184"/>
          <p:cNvSpPr/>
          <p:nvPr/>
        </p:nvSpPr>
        <p:spPr>
          <a:xfrm>
            <a:off x="2743200" y="2527200"/>
            <a:ext cx="3347280" cy="258480"/>
          </a:xfrm>
          <a:prstGeom prst="rect">
            <a:avLst/>
          </a:prstGeom>
          <a:solidFill>
            <a:srgbClr val="3465a4"/>
          </a:solidFill>
          <a:ln w="108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Rectangle 185"/>
          <p:cNvSpPr/>
          <p:nvPr/>
        </p:nvSpPr>
        <p:spPr>
          <a:xfrm>
            <a:off x="2743200" y="3189600"/>
            <a:ext cx="3347280" cy="237960"/>
          </a:xfrm>
          <a:prstGeom prst="rect">
            <a:avLst/>
          </a:prstGeom>
          <a:solidFill>
            <a:srgbClr val="3465a4"/>
          </a:solidFill>
          <a:ln w="108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Rectangle 186"/>
          <p:cNvSpPr/>
          <p:nvPr/>
        </p:nvSpPr>
        <p:spPr>
          <a:xfrm>
            <a:off x="2286000" y="5220000"/>
            <a:ext cx="7462080" cy="264960"/>
          </a:xfrm>
          <a:prstGeom prst="rect">
            <a:avLst/>
          </a:prstGeom>
          <a:solidFill>
            <a:srgbClr val="3465a4"/>
          </a:solidFill>
          <a:ln w="108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Rectangle 7"/>
          <p:cNvSpPr/>
          <p:nvPr/>
        </p:nvSpPr>
        <p:spPr>
          <a:xfrm>
            <a:off x="4486680" y="3902760"/>
            <a:ext cx="5231880" cy="237960"/>
          </a:xfrm>
          <a:prstGeom prst="rect">
            <a:avLst/>
          </a:prstGeom>
          <a:solidFill>
            <a:srgbClr val="3465a4"/>
          </a:solidFill>
          <a:ln w="108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Rectangle 8"/>
          <p:cNvSpPr/>
          <p:nvPr/>
        </p:nvSpPr>
        <p:spPr>
          <a:xfrm>
            <a:off x="4486680" y="4595760"/>
            <a:ext cx="5231880" cy="237960"/>
          </a:xfrm>
          <a:prstGeom prst="rect">
            <a:avLst/>
          </a:prstGeom>
          <a:solidFill>
            <a:srgbClr val="3465a4"/>
          </a:solidFill>
          <a:ln w="108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M-I-R-A is a  system aimed to utilize the cell phones to control it with minimal or no physical human effort to On/Off the appliance switch as well as monitor surrounding environment using various sensors.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Reference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683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Muhammad Ali Mazidi et al.(Oct 01, 2022). The 8051 Microcontroller and Embedded Systems.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Nevon Projects (Oct 10, 2022). Digitally controlled home automation projects. https://nevonprojects.com/digitally-controlled-home-automation-project/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Last Minute Engineers (Oct 20,2022). Send Receive SMS &amp; Call with SIM800L GSM Module &amp; Arduino. https://lastminuteengineers.com/sim800l-gsm-module-arduino-tutorial/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Any Questions/Queries?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 algn="ctr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THANK YOU!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>
        <p:fade thruBlk="true"/>
      </p:transition>
    </mc:Choice>
    <mc:Fallback>
      <p:transition>
        <p:fade thruBlk="true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Contents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588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4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Literature Review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4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Features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4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Block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4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Hardware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4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Software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4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Algorithms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576680" y="1485000"/>
            <a:ext cx="525168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Pre-Configuration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Circuit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Gantt Chart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Conclusion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References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M-I-R-A stands for Micro-controller Integration by Radio-Frequency in Automation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8051 micro-controller will act as the processing component of the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It uses DTMF(Dual Tone Multi-Frequency) as input for controlling the appliances attached to the output of 8051.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Objective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To control electrical home appliances using cell-phones.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To detect and notify objects in the entrance passage(door).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Literature Review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Research on 8051 micro-controller based projects on websites such as nevonprojects, circuitstoday, lastminuteengineers 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DTMF technology(Dual Tone Multi- Frequency).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Home Automation Systems.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00a933"/>
                </a:solidFill>
                <a:latin typeface="Source Sans Pro Black"/>
                <a:ea typeface="DejaVu Sans"/>
              </a:rPr>
              <a:t>Features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Long Range of control (limited by the existence of cellular carrier cell towers).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Give command directly by calling to the sim number.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Receive Alert messages through the SMS.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Block Diagram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828800" y="3430080"/>
            <a:ext cx="1598760" cy="684360"/>
          </a:xfrm>
          <a:prstGeom prst="rect">
            <a:avLst/>
          </a:prstGeom>
          <a:solidFill>
            <a:srgbClr val="158466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LCD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114800" y="1372680"/>
            <a:ext cx="1598760" cy="2970360"/>
          </a:xfrm>
          <a:prstGeom prst="rect">
            <a:avLst/>
          </a:prstGeom>
          <a:solidFill>
            <a:srgbClr val="666666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8051/52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MCU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828800" y="1372680"/>
            <a:ext cx="1598760" cy="1598760"/>
          </a:xfrm>
          <a:prstGeom prst="rect">
            <a:avLst/>
          </a:prstGeom>
          <a:solidFill>
            <a:srgbClr val="80808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SIM800L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Rectangle 151"/>
          <p:cNvSpPr/>
          <p:nvPr/>
        </p:nvSpPr>
        <p:spPr>
          <a:xfrm>
            <a:off x="8230680" y="1371600"/>
            <a:ext cx="1141560" cy="684360"/>
          </a:xfrm>
          <a:prstGeom prst="rect">
            <a:avLst/>
          </a:prstGeom>
          <a:solidFill>
            <a:srgbClr val="b4c7d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LIGHTS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Rectangle 152"/>
          <p:cNvSpPr/>
          <p:nvPr/>
        </p:nvSpPr>
        <p:spPr>
          <a:xfrm>
            <a:off x="8229600" y="2087640"/>
            <a:ext cx="1149480" cy="655200"/>
          </a:xfrm>
          <a:prstGeom prst="rect">
            <a:avLst/>
          </a:prstGeom>
          <a:solidFill>
            <a:srgbClr val="b3cac7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FAN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angle 153"/>
          <p:cNvSpPr/>
          <p:nvPr/>
        </p:nvSpPr>
        <p:spPr>
          <a:xfrm>
            <a:off x="6172200" y="1372680"/>
            <a:ext cx="912960" cy="684360"/>
          </a:xfrm>
          <a:prstGeom prst="rect">
            <a:avLst/>
          </a:prstGeom>
          <a:solidFill>
            <a:srgbClr val="bbe33d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Relay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driver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angle 154"/>
          <p:cNvSpPr/>
          <p:nvPr/>
        </p:nvSpPr>
        <p:spPr>
          <a:xfrm>
            <a:off x="6629760" y="4573080"/>
            <a:ext cx="1142280" cy="684360"/>
          </a:xfrm>
          <a:prstGeom prst="rect">
            <a:avLst/>
          </a:prstGeom>
          <a:solidFill>
            <a:srgbClr val="ffa6a6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IR sensor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ctangle 155"/>
          <p:cNvSpPr/>
          <p:nvPr/>
        </p:nvSpPr>
        <p:spPr>
          <a:xfrm>
            <a:off x="228600" y="1372680"/>
            <a:ext cx="912960" cy="1598760"/>
          </a:xfrm>
          <a:prstGeom prst="rect">
            <a:avLst/>
          </a:prstGeom>
          <a:solidFill>
            <a:srgbClr val="b4c7d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Phone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Straight Connector 156"/>
          <p:cNvSpPr/>
          <p:nvPr/>
        </p:nvSpPr>
        <p:spPr>
          <a:xfrm>
            <a:off x="1143000" y="2514600"/>
            <a:ext cx="685800" cy="360"/>
          </a:xfrm>
          <a:prstGeom prst="line">
            <a:avLst/>
          </a:prstGeom>
          <a:ln w="1908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960" rIns="93960" tIns="-3600" bIns="-36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Straight Connector 157"/>
          <p:cNvSpPr/>
          <p:nvPr/>
        </p:nvSpPr>
        <p:spPr>
          <a:xfrm>
            <a:off x="3429000" y="2514600"/>
            <a:ext cx="68580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960" rIns="93960" tIns="-3600" bIns="-36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Straight Connector 160"/>
          <p:cNvSpPr/>
          <p:nvPr/>
        </p:nvSpPr>
        <p:spPr>
          <a:xfrm>
            <a:off x="7085520" y="1681200"/>
            <a:ext cx="114408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960" rIns="93960" tIns="-3960" bIns="-396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Straight Connector 162"/>
          <p:cNvSpPr/>
          <p:nvPr/>
        </p:nvSpPr>
        <p:spPr>
          <a:xfrm flipH="1">
            <a:off x="3427920" y="3885840"/>
            <a:ext cx="68580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960" rIns="93960" tIns="-3600" bIns="-36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Rectangle 1"/>
          <p:cNvSpPr/>
          <p:nvPr/>
        </p:nvSpPr>
        <p:spPr>
          <a:xfrm>
            <a:off x="8229600" y="2773440"/>
            <a:ext cx="1149480" cy="655200"/>
          </a:xfrm>
          <a:prstGeom prst="rect">
            <a:avLst/>
          </a:prstGeom>
          <a:solidFill>
            <a:srgbClr val="b4c7d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AIR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COOLER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Rectangle 2"/>
          <p:cNvSpPr/>
          <p:nvPr/>
        </p:nvSpPr>
        <p:spPr>
          <a:xfrm>
            <a:off x="8229600" y="3459240"/>
            <a:ext cx="1149480" cy="655200"/>
          </a:xfrm>
          <a:prstGeom prst="rect">
            <a:avLst/>
          </a:prstGeom>
          <a:solidFill>
            <a:srgbClr val="b3cac7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WATER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HEATER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2" name=""/>
          <p:cNvCxnSpPr>
            <a:stCxn id="153" idx="2"/>
            <a:endCxn id="152" idx="1"/>
          </p:cNvCxnSpPr>
          <p:nvPr/>
        </p:nvCxnSpPr>
        <p:spPr>
          <a:xfrm flipH="1" rot="16200000">
            <a:off x="7250040" y="1435320"/>
            <a:ext cx="358560" cy="1601280"/>
          </a:xfrm>
          <a:prstGeom prst="bentConnector2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63" name=""/>
          <p:cNvCxnSpPr>
            <a:stCxn id="162" idx="0"/>
            <a:endCxn id="160" idx="1"/>
          </p:cNvCxnSpPr>
          <p:nvPr/>
        </p:nvCxnSpPr>
        <p:spPr>
          <a:xfrm flipH="1" rot="16200000">
            <a:off x="7086240" y="1957320"/>
            <a:ext cx="686160" cy="1601280"/>
          </a:xfrm>
          <a:prstGeom prst="bentConnector2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64" name=""/>
          <p:cNvCxnSpPr>
            <a:stCxn id="163" idx="0"/>
            <a:endCxn id="161" idx="1"/>
          </p:cNvCxnSpPr>
          <p:nvPr/>
        </p:nvCxnSpPr>
        <p:spPr>
          <a:xfrm flipH="1" rot="16200000">
            <a:off x="7086240" y="2643120"/>
            <a:ext cx="686160" cy="1601280"/>
          </a:xfrm>
          <a:prstGeom prst="bentConnector2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65" name=""/>
          <p:cNvSpPr/>
          <p:nvPr/>
        </p:nvSpPr>
        <p:spPr>
          <a:xfrm>
            <a:off x="5713920" y="1828800"/>
            <a:ext cx="45828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166" name=""/>
          <p:cNvCxnSpPr>
            <a:stCxn id="154" idx="1"/>
            <a:endCxn id="149" idx="2"/>
          </p:cNvCxnSpPr>
          <p:nvPr/>
        </p:nvCxnSpPr>
        <p:spPr>
          <a:xfrm rot="10800000">
            <a:off x="4914000" y="4342680"/>
            <a:ext cx="1716120" cy="572400"/>
          </a:xfrm>
          <a:prstGeom prst="bentConnector2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67" name="Rectangle 3"/>
          <p:cNvSpPr/>
          <p:nvPr/>
        </p:nvSpPr>
        <p:spPr>
          <a:xfrm>
            <a:off x="1829160" y="4343400"/>
            <a:ext cx="1599480" cy="912960"/>
          </a:xfrm>
          <a:prstGeom prst="rect">
            <a:avLst/>
          </a:prstGeom>
          <a:solidFill>
            <a:srgbClr val="ffd428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RECORD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PLAYER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8" name=""/>
          <p:cNvCxnSpPr>
            <a:stCxn id="149" idx="-1"/>
            <a:endCxn id="167" idx="3"/>
          </p:cNvCxnSpPr>
          <p:nvPr/>
        </p:nvCxnSpPr>
        <p:spPr>
          <a:xfrm flipV="1" rot="10800000">
            <a:off x="3428640" y="2857320"/>
            <a:ext cx="686520" cy="1942560"/>
          </a:xfrm>
          <a:prstGeom prst="bentConnector3">
            <a:avLst>
              <a:gd name="adj1" fmla="val 50052"/>
            </a:avLst>
          </a:prstGeom>
          <a:ln w="1908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69" name=""/>
          <p:cNvCxnSpPr>
            <a:stCxn id="167" idx="1"/>
            <a:endCxn id="150" idx="-1"/>
          </p:cNvCxnSpPr>
          <p:nvPr/>
        </p:nvCxnSpPr>
        <p:spPr>
          <a:xfrm rot="10800000">
            <a:off x="1828440" y="2171880"/>
            <a:ext cx="720" cy="2628360"/>
          </a:xfrm>
          <a:prstGeom prst="bentConnector3">
            <a:avLst>
              <a:gd name="adj1" fmla="val 1700000"/>
            </a:avLst>
          </a:prstGeom>
          <a:ln w="1908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0" name=""/>
          <p:cNvSpPr/>
          <p:nvPr/>
        </p:nvSpPr>
        <p:spPr>
          <a:xfrm flipH="1">
            <a:off x="3427920" y="2286000"/>
            <a:ext cx="68688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 flipH="1">
            <a:off x="1143000" y="1828800"/>
            <a:ext cx="68688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Hardware Requirements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60000" y="12618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3800" indent="-32472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8051/52 Micro-controller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3800" indent="-32472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SIM800L GSM Module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3800" indent="-32472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PCB/Breadboard and connecting wires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3800" indent="-32472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Infrared Sensor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3800" indent="-32472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LCD Display(16x2)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3800" indent="-32472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ULN2003A Relay Driver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3800" indent="-32472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3-4pcs (5v relay with plug and socket for 220v)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Software Requirements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Keil Compiler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Proteus 8 for simulation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Micro-Controller programming language – C/Embedded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2022-10-16T07:39:36Z</dcterms:created>
  <dc:creator/>
  <dc:description/>
  <dc:language>en-US</dc:language>
  <cp:lastModifiedBy/>
  <dcterms:modified xsi:type="dcterms:W3CDTF">2023-04-06T03:38:35Z</dcterms:modified>
  <cp:revision>46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18</vt:r8>
  </property>
</Properties>
</file>