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16"/>
  </p:notesMasterIdLst>
  <p:sldIdLst>
    <p:sldId id="256" r:id="rId2"/>
    <p:sldId id="434" r:id="rId3"/>
    <p:sldId id="290" r:id="rId4"/>
    <p:sldId id="266" r:id="rId5"/>
    <p:sldId id="257" r:id="rId6"/>
    <p:sldId id="431" r:id="rId7"/>
    <p:sldId id="259" r:id="rId8"/>
    <p:sldId id="273" r:id="rId9"/>
    <p:sldId id="376" r:id="rId10"/>
    <p:sldId id="443" r:id="rId11"/>
    <p:sldId id="439" r:id="rId12"/>
    <p:sldId id="444" r:id="rId13"/>
    <p:sldId id="445" r:id="rId14"/>
    <p:sldId id="261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1" hangingPunct="1">
      <a:defRPr sz="24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787"/>
    <p:restoredTop sz="81990" autoAdjust="0"/>
  </p:normalViewPr>
  <p:slideViewPr>
    <p:cSldViewPr>
      <p:cViewPr varScale="1">
        <p:scale>
          <a:sx n="70" d="100"/>
          <a:sy n="70" d="100"/>
        </p:scale>
        <p:origin x="446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4D88E5C4-E932-46C4-B7A7-4CE6490082C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6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8093DA28-CA0D-48E1-BE0E-AAA601F65D4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6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BA1F21F6-D841-456F-8966-B85C4C674065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A3B7C1E4-7549-4919-8B37-4E6CDB524E04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EB84886D-C6AD-4B8F-8914-DFE5D8DA62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pitchFamily="16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0050FCD0-ED96-4DDE-BBFE-6D9780CDCF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3E2263B7-46F1-4FF4-9A5D-4FF0A3275C8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6" charset="0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id="{BCF66C06-2659-4E30-825F-ADCCF7EA19C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06DDEB6-7466-42BC-AB61-714A3009B168}" type="slidenum">
              <a:rPr lang="en-US" altLang="ko-KR" sz="1200" smtClean="0"/>
              <a:pPr/>
              <a:t>1</a:t>
            </a:fld>
            <a:endParaRPr lang="en-US" altLang="ko-KR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2A05784-A229-414F-8826-0BDEAB5FBE9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id="{C47ADFBA-DF2F-4D19-B78A-EB22D8397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>
                <a:latin typeface="Times" panose="02020603050405020304" pitchFamily="18" charset="0"/>
                <a:ea typeface="굴림" panose="020B0600000101010101" pitchFamily="50" charset="-127"/>
              </a:rPr>
              <a:t>YAML</a:t>
            </a:r>
            <a:endParaRPr lang="ko-KR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id="{3F592B24-7DE6-4715-B181-12A87B736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A347B38-8AF0-43C2-A8C3-C89217698C61}" type="slidenum">
              <a:rPr lang="en-US" altLang="ko-KR" sz="1200" smtClean="0"/>
              <a:pPr/>
              <a:t>5</a:t>
            </a:fld>
            <a:endParaRPr lang="en-US" altLang="ko-KR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AF8DE2CD-5383-43B6-8CD3-4E577FE006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id="{6A698BD7-3CA7-4CD7-BA93-51ABD266C7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ko-KR">
                <a:latin typeface="Trebuchet MS" panose="020B0603020202020204" pitchFamily="34" charset="0"/>
                <a:ea typeface="굴림" panose="020B0600000101010101" pitchFamily="50" charset="-127"/>
              </a:rPr>
              <a:t>http://secretgeek.net/json_3mins.asp</a:t>
            </a:r>
            <a:endParaRPr lang="ko-KR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61817CC0-FB71-499B-B598-FFE91705D2D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91857D48-3129-4B13-B562-E811E1E889D9}" type="slidenum">
              <a:rPr lang="en-US" altLang="ko-KR" sz="1200" smtClean="0"/>
              <a:pPr/>
              <a:t>7</a:t>
            </a:fld>
            <a:endParaRPr lang="en-US" altLang="ko-KR" sz="12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BC4C1BF4-D79D-4D19-8AA1-EF08892990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79209219-09CF-4F8D-9985-AC006AA884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http://api.openweathermap.org/data/2.5/weather?</a:t>
            </a:r>
            <a:r>
              <a:rPr lang="en-US" altLang="ko-KR" dirty="0"/>
              <a:t> q=</a:t>
            </a:r>
            <a:r>
              <a:rPr lang="en-US" altLang="ko-KR" dirty="0" err="1"/>
              <a:t>Seoul&amp;appid</a:t>
            </a:r>
            <a:r>
              <a:rPr lang="en-US" altLang="ko-KR" dirty="0"/>
              <a:t>=a070fcd8fc2db8d5d1f140466a2012b4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E2263B7-46F1-4FF4-9A5D-4FF0A3275C8E}" type="slidenum">
              <a:rPr lang="en-US" altLang="ko-KR" smtClean="0"/>
              <a:pPr>
                <a:defRPr/>
              </a:pPr>
              <a:t>11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37730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>
            <a:extLst>
              <a:ext uri="{FF2B5EF4-FFF2-40B4-BE49-F238E27FC236}">
                <a16:creationId xmlns:a16="http://schemas.microsoft.com/office/drawing/2014/main" id="{7786EB78-9D94-4111-8E77-3174993E1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D2E1096D-3B26-4365-A11E-C270FA89D808}" type="slidenum">
              <a:rPr lang="en-US" altLang="ko-KR" sz="1200" smtClean="0"/>
              <a:pPr/>
              <a:t>14</a:t>
            </a:fld>
            <a:endParaRPr lang="en-US" altLang="ko-KR" sz="1200"/>
          </a:p>
        </p:txBody>
      </p:sp>
      <p:sp>
        <p:nvSpPr>
          <p:cNvPr id="35843" name="Rectangle 2">
            <a:extLst>
              <a:ext uri="{FF2B5EF4-FFF2-40B4-BE49-F238E27FC236}">
                <a16:creationId xmlns:a16="http://schemas.microsoft.com/office/drawing/2014/main" id="{88C2317D-33A4-4C92-8EB1-362439C2FA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>
            <a:extLst>
              <a:ext uri="{FF2B5EF4-FFF2-40B4-BE49-F238E27FC236}">
                <a16:creationId xmlns:a16="http://schemas.microsoft.com/office/drawing/2014/main" id="{A3B09CC0-95B2-4483-B2DE-F48A0B700A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ko-KR" altLang="ko-KR">
              <a:latin typeface="Times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>
            <a:extLst>
              <a:ext uri="{FF2B5EF4-FFF2-40B4-BE49-F238E27FC236}">
                <a16:creationId xmlns:a16="http://schemas.microsoft.com/office/drawing/2014/main" id="{18F1A632-7A9F-41C4-BF03-D9B9FDAB78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800" y="5334000"/>
            <a:ext cx="895350" cy="63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6">
            <a:extLst>
              <a:ext uri="{FF2B5EF4-FFF2-40B4-BE49-F238E27FC236}">
                <a16:creationId xmlns:a16="http://schemas.microsoft.com/office/drawing/2014/main" id="{0BBFE312-90F0-43C5-8A7A-826D6F3E950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58800" y="2625725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6" name="Rectangle 7">
            <a:extLst>
              <a:ext uri="{FF2B5EF4-FFF2-40B4-BE49-F238E27FC236}">
                <a16:creationId xmlns:a16="http://schemas.microsoft.com/office/drawing/2014/main" id="{BBC17B18-A58A-4F95-8A88-52766760A5E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25500" y="2625725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D74140D9-3545-4397-8E1E-A7661E36D3D7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66738" y="3048000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2BFD237B-1725-4736-A67B-808E000A943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36625" y="30480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7505CBD1-2D9E-4346-AC19-7EF99C3328C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52400" y="2974975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0F00D80-BCAB-4004-84F8-F1A98116E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2438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>
              <a:defRPr/>
            </a:pPr>
            <a:endParaRPr lang="ko-KR" altLang="en-US">
              <a:ea typeface="굴림" pitchFamily="50" charset="-127"/>
            </a:endParaRPr>
          </a:p>
        </p:txBody>
      </p:sp>
      <p:sp>
        <p:nvSpPr>
          <p:cNvPr id="11" name="Rectangle 12">
            <a:extLst>
              <a:ext uri="{FF2B5EF4-FFF2-40B4-BE49-F238E27FC236}">
                <a16:creationId xmlns:a16="http://schemas.microsoft.com/office/drawing/2014/main" id="{ED632EFB-5BF9-48D9-BDC1-E6DA64A8262C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209800"/>
            <a:ext cx="7620000" cy="10668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ko-KR" noProof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914400"/>
          </a:xfrm>
        </p:spPr>
        <p:txBody>
          <a:bodyPr/>
          <a:lstStyle>
            <a:lvl1pPr marL="0" indent="0" algn="ctr">
              <a:buFont typeface="Wingdings" pitchFamily="16" charset="2"/>
              <a:buNone/>
              <a:defRPr>
                <a:solidFill>
                  <a:srgbClr val="993300"/>
                </a:solidFill>
              </a:defRPr>
            </a:lvl1pPr>
          </a:lstStyle>
          <a:p>
            <a:pPr lvl="0"/>
            <a:r>
              <a:rPr lang="en-US" altLang="ko-KR" noProof="0"/>
              <a:t>Click to edit Master subtitle style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E16F624-5DE9-45E3-8AFD-D150F756A2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8077200" y="6553200"/>
            <a:ext cx="1066800" cy="3048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3BCAC-3505-4FCA-A898-7E3C9B17FBD6}" type="datetime5">
              <a:rPr lang="en-US" altLang="ko-KR"/>
              <a:pPr>
                <a:defRPr/>
              </a:pPr>
              <a:t>6-Oct-20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072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9CC25D3-B40D-4C4B-8762-900AD864417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A18DCC-F627-454D-B5BF-074D7FEFFC5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36493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854825" y="228600"/>
            <a:ext cx="2157413" cy="590391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6321425" cy="590391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3DB1EAEB-6B49-4AED-9D14-4B417FD898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1996BF-0705-4BDC-A48C-D901247B3AE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23184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Shape 195"/>
          <p:cNvSpPr txBox="1">
            <a:spLocks noGrp="1"/>
          </p:cNvSpPr>
          <p:nvPr>
            <p:ph type="title"/>
          </p:nvPr>
        </p:nvSpPr>
        <p:spPr>
          <a:xfrm>
            <a:off x="650081" y="571501"/>
            <a:ext cx="7836750" cy="13334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/>
          <a:lstStyle>
            <a:lvl1pPr lvl="0" algn="ctr" rtl="0">
              <a:spcBef>
                <a:spcPts val="0"/>
              </a:spcBef>
              <a:spcAft>
                <a:spcPts val="0"/>
              </a:spcAft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defRPr/>
            </a:lvl5pPr>
            <a:lvl6pPr marL="257175" lvl="5" algn="ctr" rtl="0">
              <a:spcBef>
                <a:spcPts val="0"/>
              </a:spcBef>
              <a:spcAft>
                <a:spcPts val="0"/>
              </a:spcAft>
              <a:defRPr/>
            </a:lvl6pPr>
            <a:lvl7pPr marL="514350" lvl="6" algn="ctr" rtl="0">
              <a:spcBef>
                <a:spcPts val="0"/>
              </a:spcBef>
              <a:spcAft>
                <a:spcPts val="0"/>
              </a:spcAft>
              <a:defRPr/>
            </a:lvl7pPr>
            <a:lvl8pPr marL="771525" lvl="7" algn="ctr" rtl="0">
              <a:spcBef>
                <a:spcPts val="0"/>
              </a:spcBef>
              <a:spcAft>
                <a:spcPts val="0"/>
              </a:spcAft>
              <a:defRPr/>
            </a:lvl8pPr>
            <a:lvl9pPr marL="1028700" lvl="8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8573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E4282E78-9E8A-4F22-A971-6FA5D3D5B7B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8D9C9C-D2F6-4A58-B8FB-228ADAF0CE7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7331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C2A9B09C-CB22-4DF4-9F3C-B1B92B9E37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E1C6F7-4A09-4889-BCD8-0469B4D3E43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479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1000" y="1371600"/>
            <a:ext cx="4210050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43450" y="1371600"/>
            <a:ext cx="4211638" cy="476091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E783F875-47AC-4C64-8163-E352CB8F10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D34C55-50E2-47F4-B946-AB384E92837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76881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6F53C67-1074-479B-91AE-39A1DED475F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ED604F-217A-4AF5-B024-D89BDAD570B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6679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D3C0171A-BF06-4B3D-BA20-5CD16E85FB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9850A8-6DE2-4D16-BECC-74A674D874F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47196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81FF55D9-66B8-4EC7-81AE-EB3C6D5092E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A2DD78-B041-4BDE-9FD3-4DEAAA22116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86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FE59604-DACE-4917-A457-A5C6E6E3AB7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3F94A-03BE-40D4-BD2D-0CF4B2958F5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90735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C46CA54-E1E4-4C60-BCBA-D1DF6D7E22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70B88-6DDE-4E8A-B4A7-5C0AA945A62F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99281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0FE6DC8-6B88-4B2B-B221-31EE63408A3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33400" y="260350"/>
            <a:ext cx="322263" cy="47466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2314B26C-E8D2-462D-BDA1-DDEBD2475F35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260350"/>
            <a:ext cx="328613" cy="474663"/>
          </a:xfrm>
          <a:prstGeom prst="rect">
            <a:avLst/>
          </a:prstGeom>
          <a:gradFill rotWithShape="0">
            <a:gsLst>
              <a:gs pos="0">
                <a:schemeClr val="tx2"/>
              </a:gs>
              <a:gs pos="100000">
                <a:schemeClr val="tx2">
                  <a:gamma/>
                  <a:tint val="18039"/>
                  <a:invGamma/>
                </a:scheme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chemeClr val="tx2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C0EF559-4A14-48CA-B778-F4A85D71F29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682625"/>
            <a:ext cx="422275" cy="47466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593047E-07EF-4359-A404-D470474018D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4400" y="685800"/>
            <a:ext cx="368300" cy="474663"/>
          </a:xfrm>
          <a:prstGeom prst="rect">
            <a:avLst/>
          </a:prstGeom>
          <a:gradFill rotWithShape="0">
            <a:gsLst>
              <a:gs pos="0">
                <a:srgbClr val="FFFF00"/>
              </a:gs>
              <a:gs pos="100000">
                <a:srgbClr val="FFFFF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E7703DF8-3184-40EA-B2C3-DEF014C10FA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609600"/>
            <a:ext cx="560388" cy="422275"/>
          </a:xfrm>
          <a:prstGeom prst="rect">
            <a:avLst/>
          </a:prstGeom>
          <a:gradFill rotWithShape="0">
            <a:gsLst>
              <a:gs pos="0">
                <a:schemeClr val="folHlink">
                  <a:gamma/>
                  <a:tint val="45490"/>
                  <a:invGamma/>
                </a:schemeClr>
              </a:gs>
              <a:gs pos="100000">
                <a:schemeClr val="fol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3472CE6-7DBE-4F13-AD16-3C203DC7C18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152400"/>
            <a:ext cx="31750" cy="1052513"/>
          </a:xfrm>
          <a:prstGeom prst="rect">
            <a:avLst/>
          </a:prstGeom>
          <a:solidFill>
            <a:srgbClr val="9933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E8BAC3CA-F9FA-483E-8C82-CFFA66F0B00D}"/>
              </a:ext>
            </a:extLst>
          </p:cNvPr>
          <p:cNvSpPr>
            <a:spLocks noChangeArrowheads="1"/>
          </p:cNvSpPr>
          <p:nvPr/>
        </p:nvSpPr>
        <p:spPr bwMode="gray">
          <a:xfrm flipV="1">
            <a:off x="460375" y="990600"/>
            <a:ext cx="8683625" cy="46038"/>
          </a:xfrm>
          <a:prstGeom prst="rect">
            <a:avLst/>
          </a:prstGeom>
          <a:gradFill rotWithShape="0">
            <a:gsLst>
              <a:gs pos="0">
                <a:srgbClr val="99330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bg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ot="10800000" wrap="none" anchor="ctr"/>
          <a:lstStyle>
            <a:lvl1pPr>
              <a:defRPr sz="2400">
                <a:solidFill>
                  <a:schemeClr val="tx1"/>
                </a:solidFill>
                <a:latin typeface="Times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18" charset="0"/>
              </a:defRPr>
            </a:lvl9pPr>
          </a:lstStyle>
          <a:p>
            <a:pPr algn="ctr" eaLnBrk="1" hangingPunct="1">
              <a:defRPr/>
            </a:pPr>
            <a:endParaRPr kumimoji="1" lang="ko-KR" altLang="ko-KR">
              <a:solidFill>
                <a:srgbClr val="993300"/>
              </a:solidFill>
              <a:latin typeface="Arial" pitchFamily="34" charset="0"/>
              <a:ea typeface="굴림" pitchFamily="50" charset="-127"/>
            </a:endParaRPr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F1C68865-899A-46DB-B909-E481E50DFE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219200" y="228600"/>
            <a:ext cx="7793038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title style</a:t>
            </a:r>
          </a:p>
        </p:txBody>
      </p:sp>
      <p:sp>
        <p:nvSpPr>
          <p:cNvPr id="3082" name="Rectangle 10">
            <a:extLst>
              <a:ext uri="{FF2B5EF4-FFF2-40B4-BE49-F238E27FC236}">
                <a16:creationId xmlns:a16="http://schemas.microsoft.com/office/drawing/2014/main" id="{C4226ECE-500A-42E6-8EE1-BCCAB19F8E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71600"/>
            <a:ext cx="8574088" cy="476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3083" name="Rectangle 11">
            <a:extLst>
              <a:ext uri="{FF2B5EF4-FFF2-40B4-BE49-F238E27FC236}">
                <a16:creationId xmlns:a16="http://schemas.microsoft.com/office/drawing/2014/main" id="{01DF934C-9B99-479E-9BD3-ECD25B2503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Arial" panose="020B0604020202020204" pitchFamily="34" charset="0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fld id="{2EB55BCD-9E7C-4F5D-AE59-19946637568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8" r:id="rId1"/>
    <p:sldLayoutId id="2147483798" r:id="rId2"/>
    <p:sldLayoutId id="2147483799" r:id="rId3"/>
    <p:sldLayoutId id="2147483800" r:id="rId4"/>
    <p:sldLayoutId id="2147483801" r:id="rId5"/>
    <p:sldLayoutId id="2147483802" r:id="rId6"/>
    <p:sldLayoutId id="2147483803" r:id="rId7"/>
    <p:sldLayoutId id="2147483804" r:id="rId8"/>
    <p:sldLayoutId id="2147483805" r:id="rId9"/>
    <p:sldLayoutId id="2147483806" r:id="rId10"/>
    <p:sldLayoutId id="2147483807" r:id="rId11"/>
    <p:sldLayoutId id="2147483809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00"/>
          </a:solidFill>
          <a:latin typeface="Times New Roman" pitchFamily="1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6" charset="2"/>
        <a:buChar char="n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6" charset="2"/>
        <a:buChar char="n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6" charset="2"/>
        <a:buChar char="n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16" charset="2"/>
        <a:buChar char="n"/>
        <a:defRPr>
          <a:solidFill>
            <a:schemeClr val="tx1"/>
          </a:solidFill>
          <a:latin typeface="+mn-lt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5E6A3702-65E7-4BFB-B3DE-0A69C654DB0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br>
              <a:rPr lang="en-US" altLang="ko-KR" sz="3600" dirty="0">
                <a:ea typeface="굴림" panose="020B0600000101010101" pitchFamily="50" charset="-127"/>
              </a:rPr>
            </a:br>
            <a:r>
              <a:rPr lang="en-US" altLang="ko-KR" sz="3600" dirty="0">
                <a:ea typeface="굴림" panose="020B0600000101010101" pitchFamily="50" charset="-127"/>
              </a:rPr>
              <a:t>JSON</a:t>
            </a:r>
          </a:p>
        </p:txBody>
      </p:sp>
      <p:sp>
        <p:nvSpPr>
          <p:cNvPr id="5123" name="부제목 3">
            <a:extLst>
              <a:ext uri="{FF2B5EF4-FFF2-40B4-BE49-F238E27FC236}">
                <a16:creationId xmlns:a16="http://schemas.microsoft.com/office/drawing/2014/main" id="{07530DD4-9B66-4883-ADDC-165F67DB4DFB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143000" y="3886200"/>
            <a:ext cx="7620000" cy="11430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2400" dirty="0">
                <a:ea typeface="굴림" panose="020B0600000101010101" pitchFamily="50" charset="-127"/>
              </a:rPr>
              <a:t>백석대학교 강윤희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2258E-BD39-4BF3-A080-2E7D22C4C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ko-KR" altLang="en-US" dirty="0"/>
              <a:t> </a:t>
            </a:r>
            <a:r>
              <a:rPr lang="en-US" altLang="ko-KR" dirty="0"/>
              <a:t>JSON</a:t>
            </a:r>
            <a:r>
              <a:rPr lang="ko-KR" altLang="en-US" dirty="0"/>
              <a:t> 응답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0230C9-DD79-48AA-B2BF-F051DF647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계정 생성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AF452DC-FB43-4769-AF46-05C25F551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17" y="2209800"/>
            <a:ext cx="8201077" cy="431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629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B87F6-47EF-409B-ADC7-D95D58B5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openAPI</a:t>
            </a:r>
            <a:r>
              <a:rPr lang="en-US" altLang="ko-KR" dirty="0"/>
              <a:t> JSON </a:t>
            </a:r>
            <a:r>
              <a:rPr lang="ko-KR" altLang="en-US" dirty="0"/>
              <a:t>응답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4DDE29-6C4A-4F2D-A2C2-9A7B993BE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도시 날씨 정보를 </a:t>
            </a:r>
            <a:r>
              <a:rPr lang="en-US" altLang="ko-KR" dirty="0" err="1"/>
              <a:t>openweathermap</a:t>
            </a:r>
            <a:r>
              <a:rPr lang="ko-KR" altLang="en-US" dirty="0"/>
              <a:t>에 요청함 </a:t>
            </a:r>
            <a:endParaRPr lang="en-US" altLang="ko-KR" dirty="0"/>
          </a:p>
          <a:p>
            <a:pPr lvl="1"/>
            <a:r>
              <a:rPr lang="en-US" altLang="ko-KR" dirty="0"/>
              <a:t>(</a:t>
            </a:r>
            <a:r>
              <a:rPr lang="ko-KR" altLang="en-US" dirty="0"/>
              <a:t>사전작업</a:t>
            </a:r>
            <a:r>
              <a:rPr lang="en-US" altLang="ko-KR" dirty="0"/>
              <a:t>) </a:t>
            </a:r>
            <a:r>
              <a:rPr lang="ko-KR" altLang="en-US" dirty="0"/>
              <a:t>요청을 위해 </a:t>
            </a:r>
            <a:r>
              <a:rPr lang="en-US" altLang="ko-KR" dirty="0"/>
              <a:t>id</a:t>
            </a:r>
            <a:r>
              <a:rPr lang="ko-KR" altLang="en-US" dirty="0"/>
              <a:t>를 얻어야 함 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43288B-4954-414C-888E-9997FC7D2017}"/>
              </a:ext>
            </a:extLst>
          </p:cNvPr>
          <p:cNvSpPr/>
          <p:nvPr/>
        </p:nvSpPr>
        <p:spPr>
          <a:xfrm>
            <a:off x="378542" y="2722493"/>
            <a:ext cx="7285703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2000" dirty="0"/>
              <a:t>요청</a:t>
            </a:r>
            <a:endParaRPr lang="en-US" altLang="ko-KR" sz="2000" dirty="0"/>
          </a:p>
          <a:p>
            <a:r>
              <a:rPr lang="ko-KR" altLang="en-US" sz="1800" dirty="0"/>
              <a:t>http://api.openweathermap.org/data/2.5/weather?</a:t>
            </a:r>
            <a:r>
              <a:rPr lang="en-US" altLang="ko-KR" sz="1800" dirty="0"/>
              <a:t> q=</a:t>
            </a:r>
            <a:r>
              <a:rPr lang="en-US" altLang="ko-KR" sz="1800" dirty="0" err="1"/>
              <a:t>Seoul&amp;appid</a:t>
            </a:r>
            <a:r>
              <a:rPr lang="en-US" altLang="ko-KR" sz="1800" dirty="0"/>
              <a:t>=</a:t>
            </a:r>
            <a:r>
              <a:rPr lang="ko-KR" altLang="en-US" sz="1800" dirty="0"/>
              <a:t>등록</a:t>
            </a:r>
            <a:r>
              <a:rPr lang="en-US" altLang="ko-KR" sz="1800" dirty="0"/>
              <a:t>id</a:t>
            </a:r>
            <a:endParaRPr lang="ko-KR" altLang="en-US" sz="18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833809B-B9F6-4847-9079-D8301D070A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441" y="3991441"/>
            <a:ext cx="8218359" cy="14949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474D50-1036-48B6-8CA1-2492EA97850F}"/>
              </a:ext>
            </a:extLst>
          </p:cNvPr>
          <p:cNvSpPr txBox="1"/>
          <p:nvPr/>
        </p:nvSpPr>
        <p:spPr>
          <a:xfrm>
            <a:off x="381000" y="355200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2144197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CBEFF4-5C4B-4EF8-8897-017E5A85B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자료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92AE6-998D-49A8-9D23-F421325C8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from JSON(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문자열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Python(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딕셔너리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endParaRPr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D36B86E-BADF-4C1B-8B51-E02DE0BE5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09800"/>
            <a:ext cx="5400675" cy="2790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4EC5254-739A-400F-8F08-73198305C7BB}"/>
              </a:ext>
            </a:extLst>
          </p:cNvPr>
          <p:cNvSpPr txBox="1"/>
          <p:nvPr/>
        </p:nvSpPr>
        <p:spPr>
          <a:xfrm>
            <a:off x="838200" y="5497286"/>
            <a:ext cx="7543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https://www.w3schools.com/python/python_json.asp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1AA742-EA4A-4B2D-82E1-CBF7360E7D03}"/>
              </a:ext>
            </a:extLst>
          </p:cNvPr>
          <p:cNvSpPr txBox="1"/>
          <p:nvPr/>
        </p:nvSpPr>
        <p:spPr>
          <a:xfrm>
            <a:off x="2667000" y="3752056"/>
            <a:ext cx="2682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accent2"/>
                </a:solidFill>
              </a:rPr>
              <a:t>오픈</a:t>
            </a:r>
            <a:r>
              <a:rPr lang="en-US" altLang="ko-KR" dirty="0">
                <a:solidFill>
                  <a:schemeClr val="accent2"/>
                </a:solidFill>
              </a:rPr>
              <a:t>API </a:t>
            </a:r>
            <a:r>
              <a:rPr lang="ko-KR" altLang="en-US" dirty="0">
                <a:solidFill>
                  <a:schemeClr val="accent2"/>
                </a:solidFill>
              </a:rPr>
              <a:t>응답 처리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9BAE727-3C85-4C76-8FC4-74D1E2FA28F6}"/>
              </a:ext>
            </a:extLst>
          </p:cNvPr>
          <p:cNvSpPr/>
          <p:nvPr/>
        </p:nvSpPr>
        <p:spPr bwMode="auto">
          <a:xfrm>
            <a:off x="685800" y="3605212"/>
            <a:ext cx="5400675" cy="1700213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188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8179B-0ADD-475C-A4AC-2DD6A522D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JSON </a:t>
            </a:r>
            <a:r>
              <a:rPr lang="ko-KR" altLang="en-US" dirty="0"/>
              <a:t>자료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1E6194-E00F-4623-96E5-47ECB12CEE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Convert from Python(</a:t>
            </a:r>
            <a:r>
              <a:rPr lang="ko-KR" altLang="en-US" sz="2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디셔너리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to JSON(</a:t>
            </a:r>
            <a:r>
              <a:rPr lang="ko-KR" alt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문자열</a:t>
            </a:r>
            <a:r>
              <a:rPr lang="en-US" altLang="ko-KR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):</a:t>
            </a:r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B37E1A-FB55-46B4-8C7D-282956E53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2133600"/>
            <a:ext cx="3600450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3315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171158CA-0485-4C68-9F1D-BF61543DB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The 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3F8F193E-4507-40B2-AD93-96624A60CF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>
                <a:ea typeface="굴림" panose="020B0600000101010101" pitchFamily="50" charset="-127"/>
              </a:rPr>
              <a:t>수업목표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2560C268-75C0-468F-8BB5-F6786AD5E9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</a:t>
            </a:r>
            <a:r>
              <a:rPr lang="ko-KR" altLang="en-US">
                <a:ea typeface="굴림" panose="020B0600000101010101" pitchFamily="50" charset="-127"/>
              </a:rPr>
              <a:t>문법을 이해하고 처리 방법을 학습한다</a:t>
            </a:r>
            <a:endParaRPr lang="en-US" altLang="ko-KR">
              <a:ea typeface="굴림" panose="020B0600000101010101" pitchFamily="50" charset="-127"/>
            </a:endParaRPr>
          </a:p>
          <a:p>
            <a:r>
              <a:rPr lang="ko-KR" altLang="en-US">
                <a:ea typeface="굴림" panose="020B0600000101010101" pitchFamily="50" charset="-127"/>
              </a:rPr>
              <a:t>오픈 </a:t>
            </a:r>
            <a:r>
              <a:rPr lang="en-US" altLang="ko-KR">
                <a:ea typeface="굴림" panose="020B0600000101010101" pitchFamily="50" charset="-127"/>
              </a:rPr>
              <a:t>API </a:t>
            </a:r>
            <a:r>
              <a:rPr lang="ko-KR" altLang="en-US">
                <a:ea typeface="굴림" panose="020B0600000101010101" pitchFamily="50" charset="-127"/>
              </a:rPr>
              <a:t>의 자료 제공 형식으로 활용되는 </a:t>
            </a:r>
            <a:r>
              <a:rPr lang="en-US" altLang="ko-KR">
                <a:ea typeface="굴림" panose="020B0600000101010101" pitchFamily="50" charset="-127"/>
              </a:rPr>
              <a:t>JSON </a:t>
            </a:r>
            <a:r>
              <a:rPr lang="ko-KR" altLang="en-US">
                <a:ea typeface="굴림" panose="020B0600000101010101" pitchFamily="50" charset="-127"/>
              </a:rPr>
              <a:t>을 이해한다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>
            <a:extLst>
              <a:ext uri="{FF2B5EF4-FFF2-40B4-BE49-F238E27FC236}">
                <a16:creationId xmlns:a16="http://schemas.microsoft.com/office/drawing/2014/main" id="{F7EE722D-5B3C-4D07-A224-0518298B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447800"/>
            <a:ext cx="5410200" cy="3903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5" name="TextBox 3">
            <a:extLst>
              <a:ext uri="{FF2B5EF4-FFF2-40B4-BE49-F238E27FC236}">
                <a16:creationId xmlns:a16="http://schemas.microsoft.com/office/drawing/2014/main" id="{4262FA56-57A8-4884-9E3E-3091E436A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1371600"/>
            <a:ext cx="28956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www.json.org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ko-KR" sz="2400">
              <a:latin typeface="Gill Sans" pitchFamily="1" charset="0"/>
              <a:ea typeface="MS PGothic" panose="020B0600070205080204" pitchFamily="34" charset="-128"/>
              <a:sym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JavaScript </a:t>
            </a:r>
            <a:r>
              <a:rPr lang="ko-KR" altLang="en-US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문법에서 유래함 </a:t>
            </a:r>
            <a:r>
              <a:rPr lang="en-US" altLang="ko-KR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 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Python </a:t>
            </a:r>
            <a:r>
              <a:rPr lang="ko-KR" altLang="en-US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사전문법</a:t>
            </a:r>
            <a:endParaRPr lang="en-US" altLang="ko-KR" sz="2400">
              <a:latin typeface="Gill Sans" pitchFamily="1" charset="0"/>
              <a:ea typeface="MS PGothic" panose="020B0600070205080204" pitchFamily="34" charset="-128"/>
              <a:sym typeface="Helvetica" panose="020B0604020202020204" pitchFamily="34" charset="0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ko-KR" altLang="en-US" sz="2400">
                <a:latin typeface="Gill Sans" pitchFamily="1" charset="0"/>
                <a:ea typeface="MS PGothic" panose="020B0600070205080204" pitchFamily="34" charset="-128"/>
                <a:sym typeface="Helvetica" panose="020B0604020202020204" pitchFamily="34" charset="0"/>
              </a:rPr>
              <a:t>유사함 </a:t>
            </a:r>
            <a:endParaRPr lang="en-US" altLang="ko-KR" sz="2400">
              <a:latin typeface="Gill Sans" pitchFamily="1" charset="0"/>
              <a:ea typeface="MS PGothic" panose="020B0600070205080204" pitchFamily="34" charset="-128"/>
              <a:sym typeface="Helvetica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930B7253-81D6-440E-A826-F10B98C4E6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latin typeface="맑은 고딕" panose="020B0503020000020004" pitchFamily="50" charset="-127"/>
                <a:ea typeface="맑은 고딕" panose="020B0503020000020004" pitchFamily="50" charset="-127"/>
              </a:rPr>
              <a:t>수업 목표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460EDE8F-9EB6-4D05-A741-D8EED5687B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(JSON) </a:t>
            </a:r>
            <a:r>
              <a:rPr lang="ko-KR" altLang="en-US" dirty="0">
                <a:ea typeface="굴림" panose="020B0600000101010101" pitchFamily="50" charset="-127"/>
              </a:rPr>
              <a:t>자료를 표현할 수 있는 형식을 찾아본다</a:t>
            </a:r>
            <a:endParaRPr lang="en-US" altLang="ko-KR" dirty="0">
              <a:ea typeface="굴림" panose="020B0600000101010101" pitchFamily="50" charset="-127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>
                <a:ea typeface="굴림" panose="020B0600000101010101" pitchFamily="50" charset="-127"/>
              </a:rPr>
              <a:t>JSON </a:t>
            </a:r>
            <a:r>
              <a:rPr lang="ko-KR" altLang="en-US" dirty="0">
                <a:ea typeface="굴림" panose="020B0600000101010101" pitchFamily="50" charset="-127"/>
              </a:rPr>
              <a:t>의 특징을 이해한다 </a:t>
            </a:r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endParaRPr lang="en-US" altLang="ko-KR" dirty="0">
              <a:ea typeface="굴림" panose="020B0600000101010101" pitchFamily="50" charset="-127"/>
            </a:endParaRPr>
          </a:p>
          <a:p>
            <a:pPr eaLnBrk="1" hangingPunct="1"/>
            <a:r>
              <a:rPr lang="en-US" altLang="ko-KR" dirty="0" err="1">
                <a:ea typeface="굴림" panose="020B0600000101010101" pitchFamily="50" charset="-127"/>
              </a:rPr>
              <a:t>OpenAPI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  <a:r>
              <a:rPr lang="ko-KR" altLang="en-US" dirty="0">
                <a:ea typeface="굴림" panose="020B0600000101010101" pitchFamily="50" charset="-127"/>
              </a:rPr>
              <a:t>에서 </a:t>
            </a:r>
            <a:r>
              <a:rPr lang="en-US" altLang="ko-KR" dirty="0">
                <a:ea typeface="굴림" panose="020B0600000101010101" pitchFamily="50" charset="-127"/>
              </a:rPr>
              <a:t>JSON </a:t>
            </a:r>
            <a:r>
              <a:rPr lang="ko-KR" altLang="en-US" dirty="0">
                <a:ea typeface="굴림" panose="020B0600000101010101" pitchFamily="50" charset="-127"/>
              </a:rPr>
              <a:t>처리를 이해한다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F6239FE-11BE-406C-8089-8F442294CC0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JSON </a:t>
            </a:r>
            <a:r>
              <a:rPr lang="ko-KR" altLang="en-US">
                <a:ea typeface="굴림" panose="020B0600000101010101" pitchFamily="50" charset="-127"/>
              </a:rPr>
              <a:t>예</a:t>
            </a:r>
            <a:endParaRPr lang="en-US" altLang="ko-KR">
              <a:ea typeface="굴림" panose="020B0600000101010101" pitchFamily="50" charset="-127"/>
            </a:endParaRP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2622E7C-6E13-4FE3-8AE9-7208EE2B51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38150" y="1295400"/>
            <a:ext cx="8574088" cy="5638800"/>
          </a:xfrm>
        </p:spPr>
        <p:txBody>
          <a:bodyPr/>
          <a:lstStyle/>
          <a:p>
            <a:pPr eaLnBrk="1" hangingPunct="1">
              <a:lnSpc>
                <a:spcPct val="70000"/>
              </a:lnSpc>
            </a:pPr>
            <a:r>
              <a:rPr lang="en-US" altLang="ko-KR" sz="1700" dirty="0">
                <a:ea typeface="굴림" panose="020B0600000101010101" pitchFamily="50" charset="-127"/>
              </a:rPr>
              <a:t>JSON  </a:t>
            </a:r>
            <a:r>
              <a:rPr lang="ko-KR" altLang="en-US" sz="1700" dirty="0">
                <a:ea typeface="굴림" panose="020B0600000101010101" pitchFamily="50" charset="-127"/>
              </a:rPr>
              <a:t>은 </a:t>
            </a:r>
            <a:r>
              <a:rPr lang="en-US" altLang="ko-KR" sz="1700" dirty="0">
                <a:ea typeface="굴림" panose="020B0600000101010101" pitchFamily="50" charset="-127"/>
              </a:rPr>
              <a:t> JavaScript Object Notation </a:t>
            </a:r>
            <a:r>
              <a:rPr lang="ko-KR" altLang="en-US" sz="1700" dirty="0">
                <a:ea typeface="굴림" panose="020B0600000101010101" pitchFamily="50" charset="-127"/>
              </a:rPr>
              <a:t>의 약어임 </a:t>
            </a:r>
            <a:endParaRPr lang="en-US" altLang="ko-KR" sz="1700" dirty="0">
              <a:ea typeface="굴림" panose="020B0600000101010101" pitchFamily="50" charset="-127"/>
            </a:endParaRPr>
          </a:p>
          <a:p>
            <a:pPr lvl="1" eaLnBrk="1" hangingPunct="1">
              <a:lnSpc>
                <a:spcPct val="70000"/>
              </a:lnSpc>
            </a:pPr>
            <a:r>
              <a:rPr lang="ko-KR" altLang="en-US" sz="1400" dirty="0">
                <a:ea typeface="굴림" panose="020B0600000101010101" pitchFamily="50" charset="-127"/>
              </a:rPr>
              <a:t>정보는 객체들로 구성 됨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 lvl="1" eaLnBrk="1" hangingPunct="1">
              <a:lnSpc>
                <a:spcPct val="70000"/>
              </a:lnSpc>
            </a:pPr>
            <a:r>
              <a:rPr lang="ko-KR" altLang="en-US" sz="1400" dirty="0">
                <a:ea typeface="굴림" panose="020B0600000101010101" pitchFamily="50" charset="-127"/>
              </a:rPr>
              <a:t>객체는 </a:t>
            </a:r>
            <a:r>
              <a:rPr lang="en-US" altLang="ko-KR" sz="1400" dirty="0">
                <a:ea typeface="굴림" panose="020B0600000101010101" pitchFamily="50" charset="-127"/>
              </a:rPr>
              <a:t>name </a:t>
            </a:r>
            <a:r>
              <a:rPr lang="ko-KR" altLang="en-US" sz="1400" dirty="0">
                <a:ea typeface="굴림" panose="020B0600000101010101" pitchFamily="50" charset="-127"/>
              </a:rPr>
              <a:t>과 </a:t>
            </a:r>
            <a:r>
              <a:rPr lang="en-US" altLang="ko-KR" sz="1400" dirty="0">
                <a:ea typeface="굴림" panose="020B0600000101010101" pitchFamily="50" charset="-127"/>
              </a:rPr>
              <a:t>value </a:t>
            </a:r>
            <a:r>
              <a:rPr lang="ko-KR" altLang="en-US" sz="1400" dirty="0">
                <a:ea typeface="굴림" panose="020B0600000101010101" pitchFamily="50" charset="-127"/>
              </a:rPr>
              <a:t>의 쌍으로 표현함 </a:t>
            </a:r>
            <a:endParaRPr lang="en-US" altLang="ko-KR" sz="1400" dirty="0">
              <a:ea typeface="굴림" panose="020B0600000101010101" pitchFamily="50" charset="-127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예제 </a:t>
            </a:r>
            <a:r>
              <a:rPr lang="en-US" altLang="ko-KR" sz="14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:</a:t>
            </a:r>
            <a:br>
              <a:rPr lang="en-US" altLang="ko-KR" sz="14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br>
              <a:rPr lang="en-US" altLang="ko-KR" sz="1400" dirty="0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</a:b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[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{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"name":“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홍길동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"city":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＂서울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“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books":[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    “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태백산맥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    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＂해리포터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],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"job":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＂교사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},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{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"name":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＂이순신＂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city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</a:t>
            </a:r>
            <a:r>
              <a:rPr lang="ko-KR" altLang="en-US" sz="1400" u="sng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천안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"books":[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    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</a:t>
            </a:r>
            <a:r>
              <a:rPr lang="ko-KR" altLang="en-US" sz="1400" u="sng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라루토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    “</a:t>
            </a:r>
            <a:r>
              <a:rPr lang="ko-KR" altLang="en-US" sz="1400" u="sng" dirty="0" err="1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드레곤볼</a:t>
            </a:r>
            <a:r>
              <a:rPr lang="en-US" altLang="ko-KR" sz="1400" u="sng" dirty="0">
                <a:solidFill>
                  <a:srgbClr val="000000"/>
                </a:solidFill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],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        "job":</a:t>
            </a: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＂연구원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ko-KR" altLang="en-US" sz="1400" dirty="0">
                <a:latin typeface="Consolas" panose="020B0609020204030204" pitchFamily="49" charset="0"/>
                <a:ea typeface="굴림" panose="020B0600000101010101" pitchFamily="50" charset="-127"/>
              </a:rPr>
              <a:t>    </a:t>
            </a: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ko-KR" sz="1400" dirty="0">
                <a:latin typeface="Consolas" panose="020B0609020204030204" pitchFamily="49" charset="0"/>
                <a:ea typeface="굴림" panose="020B0600000101010101" pitchFamily="50" charset="-127"/>
              </a:rPr>
              <a:t>]</a:t>
            </a:r>
            <a:endParaRPr lang="en-US" altLang="ko-KR" sz="1400" dirty="0">
              <a:solidFill>
                <a:schemeClr val="accent2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F64FD71-ABD6-4285-8C0F-7AE25BF38A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Is Not...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11F2F024-64CF-452F-9D1B-A68C68B921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50" charset="-127"/>
              </a:rPr>
              <a:t>JSON </a:t>
            </a:r>
            <a:r>
              <a:rPr lang="ko-KR" altLang="en-US" dirty="0">
                <a:ea typeface="굴림" panose="020B0600000101010101" pitchFamily="50" charset="-127"/>
              </a:rPr>
              <a:t>은 문서 형식이 </a:t>
            </a:r>
            <a:r>
              <a:rPr lang="ko-KR" altLang="en-US" dirty="0">
                <a:solidFill>
                  <a:srgbClr val="FF0000"/>
                </a:solidFill>
                <a:ea typeface="굴림" panose="020B0600000101010101" pitchFamily="50" charset="-127"/>
              </a:rPr>
              <a:t>아님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JSON </a:t>
            </a:r>
            <a:r>
              <a:rPr lang="ko-KR" altLang="en-US" dirty="0">
                <a:ea typeface="굴림" panose="020B0600000101010101" pitchFamily="50" charset="-127"/>
              </a:rPr>
              <a:t>은 마크업 언어가 </a:t>
            </a:r>
            <a:r>
              <a:rPr lang="ko-KR" altLang="en-US" dirty="0">
                <a:solidFill>
                  <a:srgbClr val="FF0000"/>
                </a:solidFill>
                <a:ea typeface="굴림" panose="020B0600000101010101" pitchFamily="50" charset="-127"/>
              </a:rPr>
              <a:t>아님</a:t>
            </a:r>
            <a:r>
              <a:rPr lang="ko-KR" altLang="en-US" dirty="0">
                <a:ea typeface="굴림" panose="020B0600000101010101" pitchFamily="50" charset="-127"/>
              </a:rPr>
              <a:t> 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  <a:p>
            <a:r>
              <a:rPr lang="en-US" altLang="ko-KR" dirty="0">
                <a:ea typeface="굴림" panose="020B0600000101010101" pitchFamily="50" charset="-127"/>
              </a:rPr>
              <a:t>JSON </a:t>
            </a:r>
            <a:r>
              <a:rPr lang="ko-KR" altLang="en-US" dirty="0">
                <a:ea typeface="굴림" panose="020B0600000101010101" pitchFamily="50" charset="-127"/>
              </a:rPr>
              <a:t>은 범용 자료전송 형식이 </a:t>
            </a:r>
            <a:r>
              <a:rPr lang="ko-KR" altLang="en-US" dirty="0">
                <a:solidFill>
                  <a:srgbClr val="FF0000"/>
                </a:solidFill>
                <a:ea typeface="굴림" panose="020B0600000101010101" pitchFamily="50" charset="-127"/>
              </a:rPr>
              <a:t>아님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사이클 또는 재귀 구조가 아님 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구조에 대한 표현이 없음 </a:t>
            </a:r>
            <a:r>
              <a:rPr lang="en-US" altLang="ko-KR" dirty="0">
                <a:ea typeface="굴림" panose="020B0600000101010101" pitchFamily="50" charset="-127"/>
              </a:rPr>
              <a:t> </a:t>
            </a:r>
          </a:p>
          <a:p>
            <a:pPr lvl="1"/>
            <a:r>
              <a:rPr lang="ko-KR" altLang="en-US" dirty="0">
                <a:ea typeface="굴림" panose="020B0600000101010101" pitchFamily="50" charset="-127"/>
              </a:rPr>
              <a:t>함수가 아님 </a:t>
            </a:r>
            <a:endParaRPr lang="en-US" altLang="ko-KR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FC6F9778-1347-4077-8535-2501D44B6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ko-KR">
                <a:ea typeface="굴림" panose="020B0600000101010101" pitchFamily="50" charset="-127"/>
              </a:rPr>
              <a:t>JSON syntax, I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08E481DA-FC69-4057-9750-69B66BEF3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객체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en-US" altLang="ko-KR" i="1">
                <a:ea typeface="굴림" panose="020B0600000101010101" pitchFamily="50" charset="-127"/>
              </a:rPr>
              <a:t>object</a:t>
            </a:r>
            <a:r>
              <a:rPr lang="en-US" altLang="ko-KR">
                <a:ea typeface="굴림" panose="020B0600000101010101" pitchFamily="50" charset="-127"/>
              </a:rPr>
              <a:t>)  </a:t>
            </a:r>
            <a:r>
              <a:rPr lang="ko-KR" altLang="en-US">
                <a:ea typeface="굴림" panose="020B0600000101010101" pitchFamily="50" charset="-127"/>
              </a:rPr>
              <a:t>은</a:t>
            </a:r>
            <a:r>
              <a:rPr lang="en-US" altLang="ko-KR">
                <a:ea typeface="굴림" panose="020B0600000101010101" pitchFamily="50" charset="-127"/>
              </a:rPr>
              <a:t> name/value </a:t>
            </a:r>
            <a:r>
              <a:rPr lang="ko-KR" altLang="en-US">
                <a:ea typeface="굴림" panose="020B0600000101010101" pitchFamily="50" charset="-127"/>
              </a:rPr>
              <a:t>쌍의 집합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name/value </a:t>
            </a:r>
            <a:r>
              <a:rPr lang="ko-KR" altLang="en-US">
                <a:ea typeface="굴림" panose="020B0600000101010101" pitchFamily="50" charset="-127"/>
              </a:rPr>
              <a:t>쌍은 </a:t>
            </a:r>
            <a:r>
              <a:rPr lang="en-US" altLang="ko-KR">
                <a:ea typeface="굴림" panose="020B0600000101010101" pitchFamily="50" charset="-127"/>
              </a:rPr>
              <a:t>  { } </a:t>
            </a:r>
            <a:r>
              <a:rPr lang="ko-KR" altLang="en-US">
                <a:ea typeface="굴림" panose="020B0600000101010101" pitchFamily="50" charset="-127"/>
              </a:rPr>
              <a:t>에 포함됨</a:t>
            </a:r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en-US" altLang="ko-KR">
                <a:ea typeface="굴림" panose="020B0600000101010101" pitchFamily="50" charset="-127"/>
              </a:rPr>
              <a:t> name</a:t>
            </a:r>
            <a:r>
              <a:rPr lang="ko-KR" altLang="en-US">
                <a:ea typeface="굴림" panose="020B0600000101010101" pitchFamily="50" charset="-127"/>
              </a:rPr>
              <a:t>과 </a:t>
            </a:r>
            <a:r>
              <a:rPr lang="en-US" altLang="ko-KR">
                <a:ea typeface="굴림" panose="020B0600000101010101" pitchFamily="50" charset="-127"/>
              </a:rPr>
              <a:t>value </a:t>
            </a:r>
            <a:r>
              <a:rPr lang="ko-KR" altLang="en-US">
                <a:ea typeface="굴림" panose="020B0600000101010101" pitchFamily="50" charset="-127"/>
              </a:rPr>
              <a:t>사이에는 </a:t>
            </a:r>
            <a:r>
              <a:rPr lang="en-US" altLang="ko-KR" b="1">
                <a:ea typeface="굴림" panose="020B0600000101010101" pitchFamily="50" charset="-127"/>
              </a:rPr>
              <a:t>: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을 사용함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 </a:t>
            </a:r>
            <a:r>
              <a:rPr lang="en-US" altLang="ko-KR">
                <a:ea typeface="굴림" panose="020B0600000101010101" pitchFamily="50" charset="-127"/>
              </a:rPr>
              <a:t>name/value </a:t>
            </a:r>
            <a:r>
              <a:rPr lang="ko-KR" altLang="en-US">
                <a:ea typeface="굴림" panose="020B0600000101010101" pitchFamily="50" charset="-127"/>
              </a:rPr>
              <a:t>쌍은   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로</a:t>
            </a:r>
            <a:r>
              <a:rPr lang="en-US" altLang="ko-KR">
                <a:ea typeface="굴림" panose="020B0600000101010101" pitchFamily="50" charset="-127"/>
              </a:rPr>
              <a:t> </a:t>
            </a:r>
            <a:r>
              <a:rPr lang="ko-KR" altLang="en-US">
                <a:ea typeface="굴림" panose="020B0600000101010101" pitchFamily="50" charset="-127"/>
              </a:rPr>
              <a:t>구분함 </a:t>
            </a:r>
            <a:endParaRPr lang="en-US" altLang="ko-KR">
              <a:ea typeface="굴림" panose="020B0600000101010101" pitchFamily="50" charset="-127"/>
            </a:endParaRP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예</a:t>
            </a:r>
            <a:r>
              <a:rPr lang="en-US" altLang="ko-KR">
                <a:ea typeface="굴림" panose="020B0600000101010101" pitchFamily="50" charset="-127"/>
              </a:rPr>
              <a:t>: </a:t>
            </a:r>
            <a:r>
              <a:rPr lang="en-US" altLang="ko-KR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{</a:t>
            </a:r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"name":“</a:t>
            </a:r>
            <a:r>
              <a:rPr lang="ko-KR" altLang="en-US">
                <a:latin typeface="Consolas" panose="020B0609020204030204" pitchFamily="49" charset="0"/>
                <a:ea typeface="굴림" panose="020B0600000101010101" pitchFamily="50" charset="-127"/>
              </a:rPr>
              <a:t>홍길동</a:t>
            </a:r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", "city":</a:t>
            </a:r>
            <a:r>
              <a:rPr lang="ko-KR" altLang="en-US">
                <a:latin typeface="Consolas" panose="020B0609020204030204" pitchFamily="49" charset="0"/>
                <a:ea typeface="굴림" panose="020B0600000101010101" pitchFamily="50" charset="-127"/>
              </a:rPr>
              <a:t>＂서울</a:t>
            </a:r>
            <a:r>
              <a:rPr lang="en-US" altLang="ko-KR">
                <a:latin typeface="Consolas" panose="020B0609020204030204" pitchFamily="49" charset="0"/>
                <a:ea typeface="굴림" panose="020B0600000101010101" pitchFamily="50" charset="-127"/>
              </a:rPr>
              <a:t>"</a:t>
            </a:r>
            <a:r>
              <a:rPr lang="en-US" altLang="ko-KR">
                <a:solidFill>
                  <a:schemeClr val="accent2"/>
                </a:solidFill>
                <a:latin typeface="Trebuchet MS" panose="020B0603020202020204" pitchFamily="34" charset="0"/>
                <a:ea typeface="굴림" panose="020B0600000101010101" pitchFamily="50" charset="-127"/>
              </a:rPr>
              <a:t>}</a:t>
            </a:r>
          </a:p>
          <a:p>
            <a:pPr eaLnBrk="1" hangingPunct="1"/>
            <a:r>
              <a:rPr lang="ko-KR" altLang="en-US">
                <a:ea typeface="굴림" panose="020B0600000101010101" pitchFamily="50" charset="-127"/>
              </a:rPr>
              <a:t>배열</a:t>
            </a:r>
            <a:r>
              <a:rPr lang="en-US" altLang="ko-KR">
                <a:ea typeface="굴림" panose="020B0600000101010101" pitchFamily="50" charset="-127"/>
              </a:rPr>
              <a:t>(</a:t>
            </a:r>
            <a:r>
              <a:rPr lang="en-US" altLang="ko-KR" i="1">
                <a:ea typeface="굴림" panose="020B0600000101010101" pitchFamily="50" charset="-127"/>
              </a:rPr>
              <a:t>array</a:t>
            </a:r>
            <a:r>
              <a:rPr lang="en-US" altLang="ko-KR">
                <a:ea typeface="굴림" panose="020B0600000101010101" pitchFamily="50" charset="-127"/>
              </a:rPr>
              <a:t> ) </a:t>
            </a:r>
            <a:r>
              <a:rPr lang="ko-KR" altLang="en-US">
                <a:ea typeface="굴림" panose="020B0600000101010101" pitchFamily="50" charset="-127"/>
              </a:rPr>
              <a:t>값의 모임</a:t>
            </a:r>
            <a:r>
              <a:rPr lang="en-US" altLang="ko-KR">
                <a:ea typeface="굴림" panose="020B0600000101010101" pitchFamily="50" charset="-127"/>
              </a:rPr>
              <a:t>(collection)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값은  </a:t>
            </a:r>
            <a:r>
              <a:rPr lang="en-US" altLang="ko-KR">
                <a:ea typeface="굴림" panose="020B0600000101010101" pitchFamily="50" charset="-127"/>
              </a:rPr>
              <a:t> [ </a:t>
            </a:r>
            <a:r>
              <a:rPr lang="ko-KR" altLang="en-US">
                <a:ea typeface="굴림" panose="020B0600000101010101" pitchFamily="50" charset="-127"/>
              </a:rPr>
              <a:t>과 </a:t>
            </a:r>
            <a:r>
              <a:rPr lang="en-US" altLang="ko-KR">
                <a:ea typeface="굴림" panose="020B0600000101010101" pitchFamily="50" charset="-127"/>
              </a:rPr>
              <a:t> ] </a:t>
            </a:r>
            <a:r>
              <a:rPr lang="ko-KR" altLang="en-US">
                <a:ea typeface="굴림" panose="020B0600000101010101" pitchFamily="50" charset="-127"/>
              </a:rPr>
              <a:t>사이에 작성함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값은 </a:t>
            </a:r>
            <a:r>
              <a:rPr lang="en-US" altLang="ko-KR">
                <a:ea typeface="굴림" panose="020B0600000101010101" pitchFamily="50" charset="-127"/>
              </a:rPr>
              <a:t>, </a:t>
            </a:r>
            <a:r>
              <a:rPr lang="ko-KR" altLang="en-US">
                <a:ea typeface="굴림" panose="020B0600000101010101" pitchFamily="50" charset="-127"/>
              </a:rPr>
              <a:t>로 분리됨 </a:t>
            </a:r>
            <a:r>
              <a:rPr lang="en-US" altLang="ko-KR">
                <a:ea typeface="굴림" panose="020B0600000101010101" pitchFamily="50" charset="-127"/>
              </a:rPr>
              <a:t> </a:t>
            </a:r>
          </a:p>
          <a:p>
            <a:pPr lvl="1" eaLnBrk="1" hangingPunct="1"/>
            <a:r>
              <a:rPr lang="ko-KR" altLang="en-US">
                <a:ea typeface="굴림" panose="020B0600000101010101" pitchFamily="50" charset="-127"/>
              </a:rPr>
              <a:t>예</a:t>
            </a:r>
            <a:r>
              <a:rPr lang="en-US" altLang="ko-KR">
                <a:ea typeface="굴림" panose="020B0600000101010101" pitchFamily="50" charset="-127"/>
              </a:rPr>
              <a:t>: </a:t>
            </a:r>
            <a:r>
              <a:rPr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 </a:t>
            </a:r>
            <a:r>
              <a:rPr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“</a:t>
            </a:r>
            <a:r>
              <a:rPr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books":[ “</a:t>
            </a:r>
            <a:r>
              <a:rPr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태백산맥</a:t>
            </a:r>
            <a:r>
              <a:rPr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", </a:t>
            </a:r>
            <a:r>
              <a:rPr lang="ko-KR" altLang="en-US" sz="2000">
                <a:latin typeface="Consolas" panose="020B0609020204030204" pitchFamily="49" charset="0"/>
                <a:ea typeface="굴림" panose="020B0600000101010101" pitchFamily="50" charset="-127"/>
              </a:rPr>
              <a:t>＂해리포터</a:t>
            </a:r>
            <a:r>
              <a:rPr lang="en-US" altLang="ko-KR" sz="2000">
                <a:latin typeface="Consolas" panose="020B0609020204030204" pitchFamily="49" charset="0"/>
                <a:ea typeface="굴림" panose="020B0600000101010101" pitchFamily="50" charset="-127"/>
              </a:rPr>
              <a:t>” ],</a:t>
            </a:r>
            <a:endParaRPr lang="en-US" altLang="ko-KR">
              <a:solidFill>
                <a:schemeClr val="accent2"/>
              </a:solidFill>
              <a:latin typeface="Trebuchet MS" panose="020B0603020202020204" pitchFamily="34" charset="0"/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AutoShape 1">
            <a:extLst>
              <a:ext uri="{FF2B5EF4-FFF2-40B4-BE49-F238E27FC236}">
                <a16:creationId xmlns:a16="http://schemas.microsoft.com/office/drawing/2014/main" id="{F6A43560-25BF-469D-979F-8B270325D2EA}"/>
              </a:ext>
            </a:extLst>
          </p:cNvPr>
          <p:cNvSpPr>
            <a:spLocks/>
          </p:cNvSpPr>
          <p:nvPr/>
        </p:nvSpPr>
        <p:spPr bwMode="auto">
          <a:xfrm>
            <a:off x="350326" y="1535112"/>
            <a:ext cx="8515350" cy="4191000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tx2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who = {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bg2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"name": 'Chuck',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rgbClr val="FFFFFF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00F9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</a:t>
            </a:r>
            <a:r>
              <a:rPr lang="en-US" altLang="ko-KR" sz="1800" dirty="0">
                <a:solidFill>
                  <a:schemeClr val="accent2">
                    <a:lumMod val="50000"/>
                  </a:schemeClr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"age": 29, 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rgbClr val="00FDFF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tx2">
                    <a:lumMod val="50000"/>
                  </a:schemeClr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"college" : true,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rgbClr val="FF40FF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40FF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"offices" : [ '3350DMC', '3437NQ' ],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endParaRPr lang="en-US" altLang="ko-KR" sz="1800" dirty="0">
              <a:solidFill>
                <a:srgbClr val="FF9300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"skills" : { "</a:t>
            </a:r>
            <a:r>
              <a:rPr lang="en-US" altLang="ko-KR" sz="1800" dirty="0" err="1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fortran</a:t>
            </a: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": 10, 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   "C": 10, 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   "C++": 5, 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   "python" : '7'</a:t>
            </a: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rgbClr val="FF9300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    }</a:t>
            </a:r>
            <a:endParaRPr lang="en-US" altLang="ko-KR" sz="1800" dirty="0">
              <a:solidFill>
                <a:srgbClr val="FFFFFF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Courier New" panose="02070309020205020404" pitchFamily="49" charset="0"/>
            </a:endParaRPr>
          </a:p>
          <a:p>
            <a:pPr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1800" dirty="0">
                <a:solidFill>
                  <a:schemeClr val="tx2"/>
                </a:solidFill>
                <a:latin typeface="Courier"/>
                <a:ea typeface="MS PGothic" panose="020B0600070205080204" pitchFamily="34" charset="-128"/>
                <a:cs typeface="Gill Sans" pitchFamily="1" charset="0"/>
                <a:sym typeface="Courier New" panose="02070309020205020404" pitchFamily="49" charset="0"/>
              </a:rPr>
              <a:t>};</a:t>
            </a:r>
            <a:endParaRPr lang="en-US" altLang="ko-KR" sz="1800" dirty="0">
              <a:solidFill>
                <a:schemeClr val="tx2"/>
              </a:solidFill>
              <a:latin typeface="Courier"/>
              <a:ea typeface="MS PGothic" panose="020B0600070205080204" pitchFamily="34" charset="-128"/>
              <a:cs typeface="Gill Sans" pitchFamily="1" charset="0"/>
              <a:sym typeface="Helvetica" panose="020B0604020202020204" pitchFamily="34" charset="0"/>
            </a:endParaRPr>
          </a:p>
        </p:txBody>
      </p:sp>
      <p:sp>
        <p:nvSpPr>
          <p:cNvPr id="20483" name="AutoShape 2">
            <a:extLst>
              <a:ext uri="{FF2B5EF4-FFF2-40B4-BE49-F238E27FC236}">
                <a16:creationId xmlns:a16="http://schemas.microsoft.com/office/drawing/2014/main" id="{1E815ECE-5CB7-4358-A45F-F67F6926581A}"/>
              </a:ext>
            </a:extLst>
          </p:cNvPr>
          <p:cNvSpPr>
            <a:spLocks/>
          </p:cNvSpPr>
          <p:nvPr/>
        </p:nvSpPr>
        <p:spPr bwMode="auto">
          <a:xfrm>
            <a:off x="7135198" y="1830388"/>
            <a:ext cx="922337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100" dirty="0">
                <a:solidFill>
                  <a:schemeClr val="bg2"/>
                </a:solidFill>
                <a:latin typeface="Gill Sans" pitchFamily="1" charset="0"/>
                <a:ea typeface="MS PGothic" panose="020B0600070205080204" pitchFamily="34" charset="-128"/>
                <a:cs typeface="Gill Sans" pitchFamily="1" charset="0"/>
                <a:sym typeface="Gill Sans" pitchFamily="1" charset="0"/>
              </a:rPr>
              <a:t>String</a:t>
            </a:r>
            <a:endParaRPr lang="en-US" altLang="ko-KR" sz="300" dirty="0">
              <a:solidFill>
                <a:schemeClr val="bg2"/>
              </a:solidFill>
              <a:latin typeface="Helvetica" panose="020B0604020202020204" pitchFamily="34" charset="0"/>
              <a:ea typeface="MS PGothic" panose="020B0600070205080204" pitchFamily="34" charset="-128"/>
              <a:cs typeface="Gill Sans" pitchFamily="1" charset="0"/>
              <a:sym typeface="Helvetica" panose="020B0604020202020204" pitchFamily="34" charset="0"/>
            </a:endParaRPr>
          </a:p>
        </p:txBody>
      </p:sp>
      <p:sp>
        <p:nvSpPr>
          <p:cNvPr id="20484" name="AutoShape 3">
            <a:extLst>
              <a:ext uri="{FF2B5EF4-FFF2-40B4-BE49-F238E27FC236}">
                <a16:creationId xmlns:a16="http://schemas.microsoft.com/office/drawing/2014/main" id="{E538FE4A-7746-4130-A731-7F0069605F99}"/>
              </a:ext>
            </a:extLst>
          </p:cNvPr>
          <p:cNvSpPr>
            <a:spLocks/>
          </p:cNvSpPr>
          <p:nvPr/>
        </p:nvSpPr>
        <p:spPr bwMode="auto">
          <a:xfrm>
            <a:off x="7086600" y="2311401"/>
            <a:ext cx="114617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solidFill>
                  <a:schemeClr val="accent2">
                    <a:lumMod val="50000"/>
                  </a:schemeClr>
                </a:solidFill>
                <a:latin typeface="Gill Sans"/>
                <a:ea typeface="MS PGothic" panose="020B0600070205080204" pitchFamily="34" charset="-128"/>
                <a:sym typeface="Gill Sans" pitchFamily="1" charset="0"/>
              </a:rPr>
              <a:t>Integer</a:t>
            </a:r>
            <a:endParaRPr lang="en-US" altLang="ko-KR" sz="2000" dirty="0">
              <a:solidFill>
                <a:schemeClr val="accent2">
                  <a:lumMod val="50000"/>
                </a:schemeClr>
              </a:solidFill>
              <a:latin typeface="Gill Sans"/>
              <a:ea typeface="MS PGothic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0485" name="AutoShape 4">
            <a:extLst>
              <a:ext uri="{FF2B5EF4-FFF2-40B4-BE49-F238E27FC236}">
                <a16:creationId xmlns:a16="http://schemas.microsoft.com/office/drawing/2014/main" id="{D6D70C03-B769-4484-96F2-399C4FD4D221}"/>
              </a:ext>
            </a:extLst>
          </p:cNvPr>
          <p:cNvSpPr>
            <a:spLocks/>
          </p:cNvSpPr>
          <p:nvPr/>
        </p:nvSpPr>
        <p:spPr bwMode="auto">
          <a:xfrm>
            <a:off x="7086600" y="2844800"/>
            <a:ext cx="1099523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599" y="0"/>
                </a:lnTo>
                <a:lnTo>
                  <a:pt x="21599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000" dirty="0">
                <a:solidFill>
                  <a:schemeClr val="tx2">
                    <a:lumMod val="50000"/>
                  </a:schemeClr>
                </a:solidFill>
                <a:latin typeface="Gill Sans"/>
                <a:ea typeface="MS PGothic" panose="020B0600070205080204" pitchFamily="34" charset="-128"/>
                <a:sym typeface="Gill Sans" pitchFamily="1" charset="0"/>
              </a:rPr>
              <a:t>Boolean</a:t>
            </a:r>
            <a:endParaRPr lang="en-US" altLang="ko-KR" sz="1800" dirty="0">
              <a:solidFill>
                <a:schemeClr val="tx2">
                  <a:lumMod val="50000"/>
                </a:schemeClr>
              </a:solidFill>
              <a:latin typeface="Gill Sans"/>
              <a:ea typeface="MS PGothic" panose="020B0600070205080204" pitchFamily="34" charset="-128"/>
              <a:sym typeface="Helvetica" panose="020B0604020202020204" pitchFamily="34" charset="0"/>
            </a:endParaRPr>
          </a:p>
        </p:txBody>
      </p:sp>
      <p:sp>
        <p:nvSpPr>
          <p:cNvPr id="20486" name="AutoShape 5">
            <a:extLst>
              <a:ext uri="{FF2B5EF4-FFF2-40B4-BE49-F238E27FC236}">
                <a16:creationId xmlns:a16="http://schemas.microsoft.com/office/drawing/2014/main" id="{4C69B528-C82E-4F4F-861E-1EE17F3003E7}"/>
              </a:ext>
            </a:extLst>
          </p:cNvPr>
          <p:cNvSpPr>
            <a:spLocks/>
          </p:cNvSpPr>
          <p:nvPr/>
        </p:nvSpPr>
        <p:spPr bwMode="auto">
          <a:xfrm>
            <a:off x="7135198" y="3444875"/>
            <a:ext cx="1323002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100" dirty="0">
                <a:solidFill>
                  <a:srgbClr val="FF40FF"/>
                </a:solidFill>
                <a:latin typeface="Gill Sans" pitchFamily="1" charset="0"/>
                <a:ea typeface="MS PGothic" panose="020B0600070205080204" pitchFamily="34" charset="-128"/>
                <a:cs typeface="Gill Sans" pitchFamily="1" charset="0"/>
                <a:sym typeface="Gill Sans" pitchFamily="1" charset="0"/>
              </a:rPr>
              <a:t>List/Array</a:t>
            </a:r>
            <a:endParaRPr lang="en-US" altLang="ko-KR" sz="300" dirty="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  <a:cs typeface="Gill Sans" pitchFamily="1" charset="0"/>
              <a:sym typeface="Helvetica" panose="020B0604020202020204" pitchFamily="34" charset="0"/>
            </a:endParaRPr>
          </a:p>
        </p:txBody>
      </p:sp>
      <p:sp>
        <p:nvSpPr>
          <p:cNvPr id="20487" name="AutoShape 6">
            <a:extLst>
              <a:ext uri="{FF2B5EF4-FFF2-40B4-BE49-F238E27FC236}">
                <a16:creationId xmlns:a16="http://schemas.microsoft.com/office/drawing/2014/main" id="{6E400F48-1E7E-451C-8873-CDA07E843B6B}"/>
              </a:ext>
            </a:extLst>
          </p:cNvPr>
          <p:cNvSpPr>
            <a:spLocks/>
          </p:cNvSpPr>
          <p:nvPr/>
        </p:nvSpPr>
        <p:spPr bwMode="auto">
          <a:xfrm>
            <a:off x="7295535" y="4200525"/>
            <a:ext cx="1010265" cy="371475"/>
          </a:xfrm>
          <a:custGeom>
            <a:avLst/>
            <a:gdLst>
              <a:gd name="T0" fmla="*/ 2147483646 w 21600"/>
              <a:gd name="T1" fmla="*/ 2147483646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0 60000 65536"/>
              <a:gd name="T9" fmla="*/ 0 60000 65536"/>
              <a:gd name="T10" fmla="*/ 0 60000 65536"/>
              <a:gd name="T11" fmla="*/ 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599"/>
                </a:lnTo>
                <a:lnTo>
                  <a:pt x="0" y="2159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8575" tIns="28575" rIns="28575" bIns="28575" anchor="ctr"/>
          <a:lstStyle>
            <a:lvl1pPr defTabSz="306388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306388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306388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306388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306388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306388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ko-KR" sz="2100" dirty="0">
                <a:solidFill>
                  <a:srgbClr val="FF9300"/>
                </a:solidFill>
                <a:latin typeface="Gill Sans" pitchFamily="1" charset="0"/>
                <a:ea typeface="MS PGothic" panose="020B0600070205080204" pitchFamily="34" charset="-128"/>
                <a:cs typeface="Gill Sans" pitchFamily="1" charset="0"/>
                <a:sym typeface="Gill Sans" pitchFamily="1" charset="0"/>
              </a:rPr>
              <a:t>Object</a:t>
            </a:r>
            <a:endParaRPr lang="en-US" altLang="ko-KR" sz="300" dirty="0">
              <a:solidFill>
                <a:srgbClr val="000000"/>
              </a:solidFill>
              <a:latin typeface="Helvetica" panose="020B0604020202020204" pitchFamily="34" charset="0"/>
              <a:ea typeface="MS PGothic" panose="020B0600070205080204" pitchFamily="34" charset="-128"/>
              <a:cs typeface="Gill Sans" pitchFamily="1" charset="0"/>
              <a:sym typeface="Helvetica" panose="020B0604020202020204" pitchFamily="34" charset="0"/>
            </a:endParaRPr>
          </a:p>
        </p:txBody>
      </p:sp>
      <p:sp>
        <p:nvSpPr>
          <p:cNvPr id="20488" name="제목 2">
            <a:extLst>
              <a:ext uri="{FF2B5EF4-FFF2-40B4-BE49-F238E27FC236}">
                <a16:creationId xmlns:a16="http://schemas.microsoft.com/office/drawing/2014/main" id="{69B329D4-FFED-4AE7-A503-6CC171DDB7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syntax, I</a:t>
            </a:r>
            <a:endParaRPr lang="ko-KR" altLang="en-US">
              <a:ea typeface="굴림" panose="020B0600000101010101" pitchFamily="50" charset="-127"/>
            </a:endParaRP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BB612C21-727B-43A3-AC23-8333C5B09B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50" charset="-127"/>
              </a:rPr>
              <a:t>JSON – </a:t>
            </a:r>
            <a:r>
              <a:rPr lang="ko-KR" altLang="en-US">
                <a:ea typeface="굴림" panose="020B0600000101010101" pitchFamily="50" charset="-127"/>
              </a:rPr>
              <a:t>자료형과 값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8F317E7C-4763-4F2C-AEC6-424C67F316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>
                <a:ea typeface="굴림" panose="020B0600000101010101" pitchFamily="50" charset="-127"/>
              </a:rPr>
              <a:t>JSON </a:t>
            </a:r>
            <a:r>
              <a:rPr lang="ko-KR" altLang="en-US" sz="2000" dirty="0">
                <a:ea typeface="굴림" panose="020B0600000101010101" pitchFamily="50" charset="-127"/>
              </a:rPr>
              <a:t>의 자료형과 값</a:t>
            </a:r>
            <a:endParaRPr lang="en-US" altLang="ko-KR" sz="2000" dirty="0">
              <a:ea typeface="굴림" panose="020B0600000101010101" pitchFamily="50" charset="-127"/>
            </a:endParaRP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문자열 </a:t>
            </a:r>
            <a:r>
              <a:rPr lang="en-US" altLang="ko-KR" sz="1800" dirty="0">
                <a:ea typeface="굴림" panose="020B0600000101010101" pitchFamily="50" charset="-127"/>
              </a:rPr>
              <a:t>(“   “ </a:t>
            </a:r>
            <a:r>
              <a:rPr lang="ko-KR" altLang="en-US" sz="1800" dirty="0">
                <a:ea typeface="굴림" panose="020B0600000101010101" pitchFamily="50" charset="-127"/>
              </a:rPr>
              <a:t>또는 </a:t>
            </a:r>
            <a:r>
              <a:rPr lang="en-US" altLang="ko-KR" sz="1800" dirty="0">
                <a:ea typeface="굴림" panose="020B0600000101010101" pitchFamily="50" charset="-127"/>
              </a:rPr>
              <a:t>‘  ‘</a:t>
            </a:r>
            <a:r>
              <a:rPr lang="ko-KR" altLang="en-US" sz="1800" dirty="0">
                <a:ea typeface="굴림" panose="020B0600000101010101" pitchFamily="50" charset="-127"/>
              </a:rPr>
              <a:t>에</a:t>
            </a:r>
            <a:r>
              <a:rPr lang="en-US" altLang="ko-KR" sz="1800" dirty="0"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ea typeface="굴림" panose="020B0600000101010101" pitchFamily="50" charset="-127"/>
              </a:rPr>
              <a:t>포함됨</a:t>
            </a:r>
            <a:r>
              <a:rPr lang="en-US" altLang="ko-KR" sz="1800" dirty="0">
                <a:ea typeface="굴림" panose="020B0600000101010101" pitchFamily="50" charset="-127"/>
              </a:rPr>
              <a:t>): "John" </a:t>
            </a: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숫자</a:t>
            </a:r>
            <a:r>
              <a:rPr lang="en-US" altLang="ko-KR" sz="1800" dirty="0">
                <a:ea typeface="굴림" panose="020B0600000101010101" pitchFamily="50" charset="-127"/>
              </a:rPr>
              <a:t>:   30 </a:t>
            </a: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객체</a:t>
            </a:r>
            <a:r>
              <a:rPr lang="en-US" altLang="ko-KR" sz="1800" dirty="0">
                <a:ea typeface="굴림" panose="020B0600000101010101" pitchFamily="50" charset="-127"/>
              </a:rPr>
              <a:t>(JSON </a:t>
            </a:r>
            <a:r>
              <a:rPr lang="ko-KR" altLang="en-US" sz="1800" dirty="0">
                <a:ea typeface="굴림" panose="020B0600000101010101" pitchFamily="50" charset="-127"/>
              </a:rPr>
              <a:t>객체</a:t>
            </a:r>
            <a:r>
              <a:rPr lang="en-US" altLang="ko-KR" sz="1800" dirty="0">
                <a:ea typeface="굴림" panose="020B0600000101010101" pitchFamily="50" charset="-127"/>
              </a:rPr>
              <a:t>): </a:t>
            </a:r>
            <a:br>
              <a:rPr lang="en-US" altLang="ko-KR" sz="1800" dirty="0">
                <a:ea typeface="굴림" panose="020B0600000101010101" pitchFamily="50" charset="-127"/>
              </a:rPr>
            </a:br>
            <a:r>
              <a:rPr lang="en-US" altLang="ko-KR" sz="1800" dirty="0">
                <a:ea typeface="굴림" panose="020B0600000101010101" pitchFamily="50" charset="-127"/>
              </a:rPr>
              <a:t>{ "employee":</a:t>
            </a:r>
            <a:br>
              <a:rPr lang="en-US" altLang="ko-KR" sz="1800" dirty="0">
                <a:ea typeface="굴림" panose="020B0600000101010101" pitchFamily="50" charset="-127"/>
              </a:rPr>
            </a:br>
            <a:r>
              <a:rPr lang="en-US" altLang="ko-KR" sz="1800" dirty="0">
                <a:ea typeface="굴림" panose="020B0600000101010101" pitchFamily="50" charset="-127"/>
              </a:rPr>
              <a:t>     {"</a:t>
            </a:r>
            <a:r>
              <a:rPr lang="en-US" altLang="ko-KR" sz="1800" dirty="0" err="1">
                <a:ea typeface="굴림" panose="020B0600000101010101" pitchFamily="50" charset="-127"/>
              </a:rPr>
              <a:t>name":"John</a:t>
            </a:r>
            <a:r>
              <a:rPr lang="en-US" altLang="ko-KR" sz="1800" dirty="0">
                <a:ea typeface="굴림" panose="020B0600000101010101" pitchFamily="50" charset="-127"/>
              </a:rPr>
              <a:t>", "age":30, "</a:t>
            </a:r>
            <a:r>
              <a:rPr lang="en-US" altLang="ko-KR" sz="1800" dirty="0" err="1">
                <a:ea typeface="굴림" panose="020B0600000101010101" pitchFamily="50" charset="-127"/>
              </a:rPr>
              <a:t>city":"New</a:t>
            </a:r>
            <a:r>
              <a:rPr lang="en-US" altLang="ko-KR" sz="1800" dirty="0">
                <a:ea typeface="굴림" panose="020B0600000101010101" pitchFamily="50" charset="-127"/>
              </a:rPr>
              <a:t> York" }</a:t>
            </a:r>
            <a:br>
              <a:rPr lang="en-US" altLang="ko-KR" sz="1800" dirty="0">
                <a:ea typeface="굴림" panose="020B0600000101010101" pitchFamily="50" charset="-127"/>
              </a:rPr>
            </a:br>
            <a:r>
              <a:rPr lang="en-US" altLang="ko-KR" sz="1800" dirty="0">
                <a:ea typeface="굴림" panose="020B0600000101010101" pitchFamily="50" charset="-127"/>
              </a:rPr>
              <a:t> }</a:t>
            </a: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배열</a:t>
            </a:r>
            <a:r>
              <a:rPr lang="en-US" altLang="ko-KR" sz="1800" dirty="0">
                <a:ea typeface="굴림" panose="020B0600000101010101" pitchFamily="50" charset="-127"/>
              </a:rPr>
              <a:t>:  [  " John ",  " Anna ",  " Peter "  ] </a:t>
            </a:r>
          </a:p>
          <a:p>
            <a:pPr lvl="1" indent="-342900"/>
            <a:r>
              <a:rPr lang="ko-KR" altLang="en-US" sz="1800" dirty="0" err="1">
                <a:ea typeface="굴림" panose="020B0600000101010101" pitchFamily="50" charset="-127"/>
              </a:rPr>
              <a:t>불리언</a:t>
            </a:r>
            <a:r>
              <a:rPr lang="en-US" altLang="ko-KR" sz="1800" dirty="0">
                <a:ea typeface="굴림" panose="020B0600000101010101" pitchFamily="50" charset="-127"/>
              </a:rPr>
              <a:t>: true</a:t>
            </a:r>
          </a:p>
          <a:p>
            <a:pPr lvl="1" indent="-342900"/>
            <a:r>
              <a:rPr lang="ko-KR" altLang="en-US" sz="1800" dirty="0">
                <a:ea typeface="굴림" panose="020B0600000101010101" pitchFamily="50" charset="-127"/>
              </a:rPr>
              <a:t>널</a:t>
            </a:r>
            <a:r>
              <a:rPr lang="en-US" altLang="ko-KR" sz="1800" dirty="0">
                <a:ea typeface="굴림" panose="020B0600000101010101" pitchFamily="50" charset="-127"/>
              </a:rPr>
              <a:t>:   null</a:t>
            </a:r>
          </a:p>
          <a:p>
            <a:pPr lvl="1" indent="-342900">
              <a:buFont typeface="Wingdings" panose="05000000000000000000" pitchFamily="2" charset="2"/>
              <a:buNone/>
            </a:pPr>
            <a:endParaRPr lang="en-US" altLang="ko-KR" sz="1800" dirty="0">
              <a:ea typeface="굴림" panose="020B0600000101010101" pitchFamily="50" charset="-127"/>
            </a:endParaRPr>
          </a:p>
          <a:p>
            <a:r>
              <a:rPr lang="en-US" altLang="ko-KR" sz="2200" dirty="0">
                <a:ea typeface="굴림" panose="020B0600000101010101" pitchFamily="50" charset="-127"/>
              </a:rPr>
              <a:t>JSON file: .json</a:t>
            </a:r>
          </a:p>
          <a:p>
            <a:endParaRPr lang="en-US" altLang="ko-KR" sz="2200" dirty="0">
              <a:ea typeface="굴림" panose="020B0600000101010101" pitchFamily="50" charset="-127"/>
            </a:endParaRPr>
          </a:p>
          <a:p>
            <a:endParaRPr lang="ko-KR" altLang="en-US" sz="2000" dirty="0">
              <a:ea typeface="굴림" panose="020B0600000101010101" pitchFamily="50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uke9">
  <a:themeElements>
    <a:clrScheme name="">
      <a:dk1>
        <a:srgbClr val="000000"/>
      </a:dk1>
      <a:lt1>
        <a:srgbClr val="FFFFFF"/>
      </a:lt1>
      <a:dk2>
        <a:srgbClr val="FF0000"/>
      </a:dk2>
      <a:lt2>
        <a:srgbClr val="804000"/>
      </a:lt2>
      <a:accent1>
        <a:srgbClr val="009900"/>
      </a:accent1>
      <a:accent2>
        <a:srgbClr val="3300FF"/>
      </a:accent2>
      <a:accent3>
        <a:srgbClr val="FFFFFF"/>
      </a:accent3>
      <a:accent4>
        <a:srgbClr val="000000"/>
      </a:accent4>
      <a:accent5>
        <a:srgbClr val="AACAAA"/>
      </a:accent5>
      <a:accent6>
        <a:srgbClr val="2D00E7"/>
      </a:accent6>
      <a:hlink>
        <a:srgbClr val="CB00CB"/>
      </a:hlink>
      <a:folHlink>
        <a:srgbClr val="0098CB"/>
      </a:folHlink>
    </a:clrScheme>
    <a:fontScheme name="duke9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ko-K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6" charset="0"/>
          </a:defRPr>
        </a:defPPr>
      </a:lstStyle>
    </a:lnDef>
  </a:objectDefaults>
  <a:extraClrSchemeLst>
    <a:extraClrScheme>
      <a:clrScheme name="duke9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uke9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uke9 8">
        <a:dk1>
          <a:srgbClr val="000000"/>
        </a:dk1>
        <a:lt1>
          <a:srgbClr val="FFFFFF"/>
        </a:lt1>
        <a:dk2>
          <a:srgbClr val="FF0000"/>
        </a:dk2>
        <a:lt2>
          <a:srgbClr val="FF9900"/>
        </a:lt2>
        <a:accent1>
          <a:srgbClr val="009900"/>
        </a:accent1>
        <a:accent2>
          <a:srgbClr val="996633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5C2D"/>
        </a:accent6>
        <a:hlink>
          <a:srgbClr val="CC00FF"/>
        </a:hlink>
        <a:folHlink>
          <a:srgbClr val="3333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X:Templates:Presentations:duke9.pot</Template>
  <TotalTime>657</TotalTime>
  <Words>561</Words>
  <Application>Microsoft Office PowerPoint</Application>
  <PresentationFormat>화면 슬라이드 쇼(4:3)</PresentationFormat>
  <Paragraphs>111</Paragraphs>
  <Slides>14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6" baseType="lpstr">
      <vt:lpstr>Courier</vt:lpstr>
      <vt:lpstr>Gill Sans</vt:lpstr>
      <vt:lpstr>맑은 고딕</vt:lpstr>
      <vt:lpstr>Arial</vt:lpstr>
      <vt:lpstr>Consolas</vt:lpstr>
      <vt:lpstr>Helvetica</vt:lpstr>
      <vt:lpstr>Times</vt:lpstr>
      <vt:lpstr>Times New Roman</vt:lpstr>
      <vt:lpstr>Trebuchet MS</vt:lpstr>
      <vt:lpstr>Verdana</vt:lpstr>
      <vt:lpstr>Wingdings</vt:lpstr>
      <vt:lpstr>duke9</vt:lpstr>
      <vt:lpstr> JSON</vt:lpstr>
      <vt:lpstr>수업목표</vt:lpstr>
      <vt:lpstr>PowerPoint 프레젠테이션</vt:lpstr>
      <vt:lpstr>수업 목표</vt:lpstr>
      <vt:lpstr>JSON 예</vt:lpstr>
      <vt:lpstr>JSON Is Not...</vt:lpstr>
      <vt:lpstr>JSON syntax, I</vt:lpstr>
      <vt:lpstr>JSON syntax, I</vt:lpstr>
      <vt:lpstr>JSON – 자료형과 값</vt:lpstr>
      <vt:lpstr>openAPI JSON 응답</vt:lpstr>
      <vt:lpstr>openAPI JSON 응답 </vt:lpstr>
      <vt:lpstr>JSON 자료 처리</vt:lpstr>
      <vt:lpstr>JSON 자료 처리</vt:lpstr>
      <vt:lpstr>The End</vt:lpstr>
    </vt:vector>
  </TitlesOfParts>
  <Company>뿿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JSON</dc:title>
  <dc:creator>David Matuszek</dc:creator>
  <cp:lastModifiedBy>Yunhee Kang</cp:lastModifiedBy>
  <cp:revision>52</cp:revision>
  <dcterms:created xsi:type="dcterms:W3CDTF">2007-11-26T13:48:13Z</dcterms:created>
  <dcterms:modified xsi:type="dcterms:W3CDTF">2020-10-06T00:28:52Z</dcterms:modified>
</cp:coreProperties>
</file>