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sldIdLst>
    <p:sldId id="256" r:id="rId2"/>
    <p:sldId id="434" r:id="rId3"/>
    <p:sldId id="290" r:id="rId4"/>
    <p:sldId id="266" r:id="rId5"/>
    <p:sldId id="257" r:id="rId6"/>
    <p:sldId id="431" r:id="rId7"/>
    <p:sldId id="259" r:id="rId8"/>
    <p:sldId id="273" r:id="rId9"/>
    <p:sldId id="376" r:id="rId10"/>
    <p:sldId id="443" r:id="rId11"/>
    <p:sldId id="439" r:id="rId12"/>
    <p:sldId id="444" r:id="rId13"/>
    <p:sldId id="445" r:id="rId14"/>
    <p:sldId id="26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1990" autoAdjust="0"/>
  </p:normalViewPr>
  <p:slideViewPr>
    <p:cSldViewPr>
      <p:cViewPr varScale="1">
        <p:scale>
          <a:sx n="70" d="100"/>
          <a:sy n="70" d="100"/>
        </p:scale>
        <p:origin x="4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D88E5C4-E932-46C4-B7A7-4CE6490082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93DA28-CA0D-48E1-BE0E-AAA601F65D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A1F21F6-D841-456F-8966-B85C4C6740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3B7C1E4-7549-4919-8B37-4E6CDB524E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B84886D-C6AD-4B8F-8914-DFE5D8DA62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050FCD0-ED96-4DDE-BBFE-6D9780CDC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E2263B7-46F1-4FF4-9A5D-4FF0A3275C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F66C06-2659-4E30-825F-ADCCF7EA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6DDEB6-7466-42BC-AB61-714A3009B168}" type="slidenum">
              <a:rPr lang="en-US" altLang="ko-KR" sz="1200" smtClean="0"/>
              <a:pPr/>
              <a:t>1</a:t>
            </a:fld>
            <a:endParaRPr lang="en-US" altLang="ko-K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A05784-A229-414F-8826-0BDEAB5FB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7ADFBA-DF2F-4D19-B78A-EB22D8397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YAML</a:t>
            </a:r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F592B24-7DE6-4715-B181-12A87B736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A347B38-8AF0-43C2-A8C3-C89217698C61}" type="slidenum">
              <a:rPr lang="en-US" altLang="ko-KR" sz="1200" smtClean="0"/>
              <a:pPr/>
              <a:t>5</a:t>
            </a:fld>
            <a:endParaRPr lang="en-US" altLang="ko-KR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F8DE2CD-5383-43B6-8CD3-4E577FE00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A698BD7-3CA7-4CD7-BA93-51ABD266C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http://secretgeek.net/json_3mins.asp</a:t>
            </a:r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1817CC0-FB71-499B-B598-FFE91705D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857D48-3129-4B13-B562-E811E1E889D9}" type="slidenum">
              <a:rPr lang="en-US" altLang="ko-KR" sz="1200" smtClean="0"/>
              <a:pPr/>
              <a:t>7</a:t>
            </a:fld>
            <a:endParaRPr lang="en-US" altLang="ko-KR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C4C1BF4-D79D-4D19-8AA1-EF0889299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9209219-09CF-4F8D-9985-AC006AA88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http://api.openweathermap.org/data/2.5/weather?</a:t>
            </a:r>
            <a:r>
              <a:rPr lang="en-US" altLang="ko-KR" dirty="0"/>
              <a:t> q=</a:t>
            </a:r>
            <a:r>
              <a:rPr lang="en-US" altLang="ko-KR" dirty="0" err="1"/>
              <a:t>Seoul&amp;appid</a:t>
            </a:r>
            <a:r>
              <a:rPr lang="en-US" altLang="ko-KR" dirty="0"/>
              <a:t>=a070fcd8fc2db8d5d1f140466a2012b4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773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 문자열을 파이썬 객체로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37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텍스파일 또는 문장열을 파이썬 객체로 내보냄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087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786EB78-9D94-4111-8E77-3174993E1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2E1096D-3B26-4365-A11E-C270FA89D808}" type="slidenum">
              <a:rPr lang="en-US" altLang="ko-KR" sz="1200" smtClean="0"/>
              <a:pPr/>
              <a:t>14</a:t>
            </a:fld>
            <a:endParaRPr lang="en-US" altLang="ko-KR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8C2317D-33A4-4C92-8EB1-362439C2F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3B09CC0-95B2-4483-B2DE-F48A0B700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18F1A632-7A9F-41C4-BF03-D9B9FDAB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0BBFE312-90F0-43C5-8A7A-826D6F3E95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C17B18-A58A-4F95-8A88-52766760A5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74140D9-3545-4397-8E1E-A7661E36D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BFD237B-1725-4736-A67B-808E000A94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505CBD1-2D9E-4346-AC19-7EF99C3328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F00D80-BCAB-4004-84F8-F1A98116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D632EFB-5BF9-48D9-BDC1-E6DA64A8262C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16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E16F624-5DE9-45E3-8AFD-D150F756A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3BCAC-3505-4FCA-A898-7E3C9B17FBD6}" type="datetime5">
              <a:rPr lang="en-US" altLang="ko-KR"/>
              <a:pPr>
                <a:defRPr/>
              </a:pPr>
              <a:t>6-Oct-20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0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9CC25D3-B40D-4C4B-8762-900AD86441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8DCC-F627-454D-B5BF-074D7FEFFC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4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DB1EAEB-6B49-4AED-9D14-4B417FD898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996BF-0705-4BDC-A48C-D901247B3A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1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571501"/>
            <a:ext cx="783675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5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282E78-9E8A-4F22-A971-6FA5D3D5B7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D9C9C-D2F6-4A58-B8FB-228ADAF0CE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3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2A9B09C-CB22-4DF4-9F3C-B1B92B9E37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C6F7-4A09-4889-BCD8-0469B4D3E4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9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783F875-47AC-4C64-8163-E352CB8F10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34C55-50E2-47F4-B946-AB384E928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8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F53C67-1074-479B-91AE-39A1DED475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604F-217A-4AF5-B024-D89BDAD570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6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3C0171A-BF06-4B3D-BA20-5CD16E85FB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850A8-6DE2-4D16-BECC-74A674D87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19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1FF55D9-66B8-4EC7-81AE-EB3C6D5092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2DD78-B041-4BDE-9FD3-4DEAAA2211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E59604-DACE-4917-A457-A5C6E6E3A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3F94A-03BE-40D4-BD2D-0CF4B2958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3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46CA54-E1E4-4C60-BCBA-D1DF6D7E22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0B88-6DDE-4E8A-B4A7-5C0AA945A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2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FE6DC8-6B88-4B2B-B221-31EE63408A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14B26C-E8D2-462D-BDA1-DDEBD2475F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C0EF559-4A14-48CA-B778-F4A85D71F2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93047E-07EF-4359-A404-D470474018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7703DF8-3184-40EA-B2C3-DEF014C10F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3472CE6-7DBE-4F13-AD16-3C203DC7C1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8BAC3CA-F9FA-483E-8C82-CFFA66F0B00D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rgbClr val="993300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1C68865-899A-46DB-B909-E481E50DF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C4226ECE-500A-42E6-8EE1-BCCAB19F8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01DF934C-9B99-479E-9BD3-ECD25B2503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EB55BCD-9E7C-4F5D-AE59-1994663756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E6A3702-65E7-4BFB-B3DE-0A69C654DB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ko-KR" sz="3600" dirty="0">
                <a:ea typeface="굴림" panose="020B0600000101010101" pitchFamily="50" charset="-127"/>
              </a:rPr>
            </a:br>
            <a:r>
              <a:rPr lang="en-US" altLang="ko-KR" sz="3600" dirty="0">
                <a:ea typeface="굴림" panose="020B0600000101010101" pitchFamily="50" charset="-127"/>
              </a:rPr>
              <a:t>JSON</a:t>
            </a:r>
          </a:p>
        </p:txBody>
      </p:sp>
      <p:sp>
        <p:nvSpPr>
          <p:cNvPr id="5123" name="부제목 3">
            <a:extLst>
              <a:ext uri="{FF2B5EF4-FFF2-40B4-BE49-F238E27FC236}">
                <a16:creationId xmlns:a16="http://schemas.microsoft.com/office/drawing/2014/main" id="{07530DD4-9B66-4883-ADDC-165F67DB4D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ea typeface="굴림" panose="020B0600000101010101" pitchFamily="50" charset="-127"/>
              </a:rPr>
              <a:t>백석대학교 강윤희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258E-BD39-4BF3-A080-2E7D22C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30C9-DD79-48AA-B2BF-F051DF6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452DC-FB43-4769-AF46-05C25F55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7" y="2209800"/>
            <a:ext cx="8201077" cy="4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B87F6-47EF-409B-ADC7-D95D58B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JSON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DDE29-6C4A-4F2D-A2C2-9A7B993B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도시 날씨 정보를 </a:t>
            </a:r>
            <a:r>
              <a:rPr lang="en-US" altLang="ko-KR" dirty="0" err="1"/>
              <a:t>openweathermap</a:t>
            </a:r>
            <a:r>
              <a:rPr lang="ko-KR" altLang="en-US" dirty="0"/>
              <a:t>에 요청함 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사전작업</a:t>
            </a:r>
            <a:r>
              <a:rPr lang="en-US" altLang="ko-KR" dirty="0"/>
              <a:t>) </a:t>
            </a:r>
            <a:r>
              <a:rPr lang="ko-KR" altLang="en-US" dirty="0"/>
              <a:t>요청을 위해 </a:t>
            </a:r>
            <a:r>
              <a:rPr lang="en-US" altLang="ko-KR" dirty="0"/>
              <a:t>id</a:t>
            </a:r>
            <a:r>
              <a:rPr lang="ko-KR" altLang="en-US" dirty="0"/>
              <a:t>를 얻어야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43288B-4954-414C-888E-9997FC7D2017}"/>
              </a:ext>
            </a:extLst>
          </p:cNvPr>
          <p:cNvSpPr/>
          <p:nvPr/>
        </p:nvSpPr>
        <p:spPr>
          <a:xfrm>
            <a:off x="378542" y="2722493"/>
            <a:ext cx="728570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ko-KR" altLang="en-US" sz="1800" dirty="0"/>
              <a:t>http://api.openweathermap.org/data/2.5/weather?</a:t>
            </a:r>
            <a:r>
              <a:rPr lang="en-US" altLang="ko-KR" sz="1800" dirty="0"/>
              <a:t> q=</a:t>
            </a:r>
            <a:r>
              <a:rPr lang="en-US" altLang="ko-KR" sz="1800" dirty="0" err="1"/>
              <a:t>Seoul&amp;appid</a:t>
            </a:r>
            <a:r>
              <a:rPr lang="en-US" altLang="ko-KR" sz="1800" dirty="0"/>
              <a:t>=</a:t>
            </a:r>
            <a:r>
              <a:rPr lang="ko-KR" altLang="en-US" sz="1800" dirty="0"/>
              <a:t>등록</a:t>
            </a:r>
            <a:r>
              <a:rPr lang="en-US" altLang="ko-KR" sz="1800" dirty="0"/>
              <a:t>id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33809B-B9F6-4847-9079-D8301D07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1" y="3991441"/>
            <a:ext cx="8218359" cy="1494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74D50-1036-48B6-8CA1-2492EA97850F}"/>
              </a:ext>
            </a:extLst>
          </p:cNvPr>
          <p:cNvSpPr txBox="1"/>
          <p:nvPr/>
        </p:nvSpPr>
        <p:spPr>
          <a:xfrm>
            <a:off x="381000" y="35520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214419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BEFF4-5C4B-4EF8-8897-017E5A85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자료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92AE6-998D-49A8-9D23-F421325C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from JSON(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문자열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Python(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딕셔너리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36B86E-BADF-4C1B-8B51-E02DE0BE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800"/>
            <a:ext cx="5400675" cy="2790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C5254-739A-400F-8F08-73198305C7BB}"/>
              </a:ext>
            </a:extLst>
          </p:cNvPr>
          <p:cNvSpPr txBox="1"/>
          <p:nvPr/>
        </p:nvSpPr>
        <p:spPr>
          <a:xfrm>
            <a:off x="838200" y="5497286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https://www.w3schools.com/python/python_json.asp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AA742-EA4A-4B2D-82E1-CBF7360E7D03}"/>
              </a:ext>
            </a:extLst>
          </p:cNvPr>
          <p:cNvSpPr txBox="1"/>
          <p:nvPr/>
        </p:nvSpPr>
        <p:spPr>
          <a:xfrm>
            <a:off x="4497729" y="3482252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오픈</a:t>
            </a:r>
            <a:r>
              <a:rPr lang="en-US" altLang="ko-KR" dirty="0">
                <a:solidFill>
                  <a:schemeClr val="accent2"/>
                </a:solidFill>
              </a:rPr>
              <a:t>API </a:t>
            </a:r>
            <a:r>
              <a:rPr lang="ko-KR" altLang="en-US" dirty="0">
                <a:solidFill>
                  <a:schemeClr val="accent2"/>
                </a:solidFill>
              </a:rPr>
              <a:t>응답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BAE727-3C85-4C76-8FC4-74D1E2FA28F6}"/>
              </a:ext>
            </a:extLst>
          </p:cNvPr>
          <p:cNvSpPr/>
          <p:nvPr/>
        </p:nvSpPr>
        <p:spPr bwMode="auto">
          <a:xfrm>
            <a:off x="685801" y="3605212"/>
            <a:ext cx="3811928" cy="17002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6F827-C851-4505-90F3-D10C7DF5E0E2}"/>
              </a:ext>
            </a:extLst>
          </p:cNvPr>
          <p:cNvSpPr txBox="1"/>
          <p:nvPr/>
        </p:nvSpPr>
        <p:spPr>
          <a:xfrm>
            <a:off x="4497729" y="3995447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역직렬화</a:t>
            </a:r>
            <a:r>
              <a:rPr lang="en-US" altLang="ko-KR" dirty="0">
                <a:solidFill>
                  <a:schemeClr val="accent2"/>
                </a:solidFill>
              </a:rPr>
              <a:t>(deserialization)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8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8179B-0ADD-475C-A4AC-2DD6A52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자료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E6194-E00F-4623-96E5-47ECB12C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from Python(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디셔너리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JSON(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문자열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37E1A-FB55-46B4-8C7D-282956E5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3600450" cy="3819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6C890-D7A4-4BB0-9256-350C0AD43E47}"/>
              </a:ext>
            </a:extLst>
          </p:cNvPr>
          <p:cNvSpPr txBox="1"/>
          <p:nvPr/>
        </p:nvSpPr>
        <p:spPr>
          <a:xfrm>
            <a:off x="3326971" y="4648200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직렬화</a:t>
            </a:r>
            <a:r>
              <a:rPr lang="en-US" altLang="ko-KR" dirty="0">
                <a:solidFill>
                  <a:schemeClr val="accent2"/>
                </a:solidFill>
              </a:rPr>
              <a:t>(serialization)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71158CA-0485-4C68-9F1D-BF61543DB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3F8F193E-4507-40B2-AD93-96624A60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수업목표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2560C268-75C0-468F-8BB5-F6786AD5E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문법을 이해하고 처리 방법을 학습한다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오픈 </a:t>
            </a:r>
            <a:r>
              <a:rPr lang="en-US" altLang="ko-KR">
                <a:ea typeface="굴림" panose="020B0600000101010101" pitchFamily="50" charset="-127"/>
              </a:rPr>
              <a:t>API </a:t>
            </a:r>
            <a:r>
              <a:rPr lang="ko-KR" altLang="en-US">
                <a:ea typeface="굴림" panose="020B0600000101010101" pitchFamily="50" charset="-127"/>
              </a:rPr>
              <a:t>의 자료 제공 형식으로 활용되는 </a:t>
            </a:r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을 이해한다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7EE722D-5B3C-4D07-A224-0518298B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41020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3">
            <a:extLst>
              <a:ext uri="{FF2B5EF4-FFF2-40B4-BE49-F238E27FC236}">
                <a16:creationId xmlns:a16="http://schemas.microsoft.com/office/drawing/2014/main" id="{4262FA56-57A8-4884-9E3E-3091E436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3716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www.json.org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JavaScript </a:t>
            </a: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문법에서 유래함 </a:t>
            </a: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Python </a:t>
            </a: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사전문법</a:t>
            </a: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유사함 </a:t>
            </a: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930B7253-81D6-440E-A826-F10B98C4E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수업 목표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460EDE8F-9EB6-4D05-A741-D8EED5687B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(JSON) </a:t>
            </a:r>
            <a:r>
              <a:rPr lang="ko-KR" altLang="en-US" dirty="0">
                <a:ea typeface="굴림" panose="020B0600000101010101" pitchFamily="50" charset="-127"/>
              </a:rPr>
              <a:t>자료를 표현할 수 있는 형식을 찾아본다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의 특징을 이해한다 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err="1">
                <a:ea typeface="굴림" panose="020B0600000101010101" pitchFamily="50" charset="-127"/>
              </a:rPr>
              <a:t>OpenAPI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처리를 이해한다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239FE-11BE-406C-8089-8F442294C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2622E7C-6E13-4FE3-8AE9-7208EE2B5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295400"/>
            <a:ext cx="8574088" cy="5638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ko-KR" sz="1700" dirty="0">
                <a:ea typeface="굴림" panose="020B0600000101010101" pitchFamily="50" charset="-127"/>
              </a:rPr>
              <a:t>JSON  </a:t>
            </a:r>
            <a:r>
              <a:rPr lang="ko-KR" altLang="en-US" sz="1700" dirty="0">
                <a:ea typeface="굴림" panose="020B0600000101010101" pitchFamily="50" charset="-127"/>
              </a:rPr>
              <a:t>은 </a:t>
            </a:r>
            <a:r>
              <a:rPr lang="en-US" altLang="ko-KR" sz="1700" dirty="0">
                <a:ea typeface="굴림" panose="020B0600000101010101" pitchFamily="50" charset="-127"/>
              </a:rPr>
              <a:t> JavaScript Object Notation </a:t>
            </a:r>
            <a:r>
              <a:rPr lang="ko-KR" altLang="en-US" sz="1700" dirty="0">
                <a:ea typeface="굴림" panose="020B0600000101010101" pitchFamily="50" charset="-127"/>
              </a:rPr>
              <a:t>의 약어임 </a:t>
            </a:r>
            <a:endParaRPr lang="en-US" altLang="ko-KR" sz="17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70000"/>
              </a:lnSpc>
            </a:pPr>
            <a:r>
              <a:rPr lang="ko-KR" altLang="en-US" sz="1400" dirty="0">
                <a:ea typeface="굴림" panose="020B0600000101010101" pitchFamily="50" charset="-127"/>
              </a:rPr>
              <a:t>정보는 객체들로 구성 됨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70000"/>
              </a:lnSpc>
            </a:pPr>
            <a:r>
              <a:rPr lang="ko-KR" altLang="en-US" sz="1400" dirty="0">
                <a:ea typeface="굴림" panose="020B0600000101010101" pitchFamily="50" charset="-127"/>
              </a:rPr>
              <a:t>객체는 </a:t>
            </a:r>
            <a:r>
              <a:rPr lang="en-US" altLang="ko-KR" sz="1400" dirty="0">
                <a:ea typeface="굴림" panose="020B0600000101010101" pitchFamily="50" charset="-127"/>
              </a:rPr>
              <a:t>name </a:t>
            </a:r>
            <a:r>
              <a:rPr lang="ko-KR" altLang="en-US" sz="1400" dirty="0">
                <a:ea typeface="굴림" panose="020B0600000101010101" pitchFamily="50" charset="-127"/>
              </a:rPr>
              <a:t>과 </a:t>
            </a:r>
            <a:r>
              <a:rPr lang="en-US" altLang="ko-KR" sz="1400" dirty="0">
                <a:ea typeface="굴림" panose="020B0600000101010101" pitchFamily="50" charset="-127"/>
              </a:rPr>
              <a:t>value </a:t>
            </a:r>
            <a:r>
              <a:rPr lang="ko-KR" altLang="en-US" sz="1400" dirty="0">
                <a:ea typeface="굴림" panose="020B0600000101010101" pitchFamily="50" charset="-127"/>
              </a:rPr>
              <a:t>의 쌍으로 표현함 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예제 </a:t>
            </a:r>
            <a: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</a:t>
            </a:r>
            <a:b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b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"name":“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"city":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＂서울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“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books":[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“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태백산맥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＂해리포터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"job":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＂교사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"name":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＂이순신＂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city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ko-KR" alt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천안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"books":[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ko-KR" alt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라루토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“</a:t>
            </a:r>
            <a:r>
              <a:rPr lang="ko-KR" alt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드레곤볼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"job":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＂연구원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</a:t>
            </a:r>
            <a:endParaRPr lang="en-US" altLang="ko-KR" sz="14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F64FD71-ABD6-4285-8C0F-7AE25BF38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Is Not...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1F2F024-64CF-452F-9D1B-A68C68B92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은 문서 형식이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아님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은 마크업 언어가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아님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은 범용 자료전송 형식이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아님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사이클 또는 재귀 구조가 아님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구조에 대한 표현이 없음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함수가 아님 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C6F9778-1347-4077-8535-2501D44B6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JSON syntax, I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8E481DA-FC69-4057-9750-69B66BEF3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객체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object</a:t>
            </a:r>
            <a:r>
              <a:rPr lang="en-US" altLang="ko-KR">
                <a:ea typeface="굴림" panose="020B0600000101010101" pitchFamily="50" charset="-127"/>
              </a:rPr>
              <a:t>)  </a:t>
            </a:r>
            <a:r>
              <a:rPr lang="ko-KR" altLang="en-US">
                <a:ea typeface="굴림" panose="020B0600000101010101" pitchFamily="50" charset="-127"/>
              </a:rPr>
              <a:t>은</a:t>
            </a:r>
            <a:r>
              <a:rPr lang="en-US" altLang="ko-KR">
                <a:ea typeface="굴림" panose="020B0600000101010101" pitchFamily="50" charset="-127"/>
              </a:rPr>
              <a:t> name/value </a:t>
            </a:r>
            <a:r>
              <a:rPr lang="ko-KR" altLang="en-US">
                <a:ea typeface="굴림" panose="020B0600000101010101" pitchFamily="50" charset="-127"/>
              </a:rPr>
              <a:t>쌍의 집합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name/value </a:t>
            </a:r>
            <a:r>
              <a:rPr lang="ko-KR" altLang="en-US">
                <a:ea typeface="굴림" panose="020B0600000101010101" pitchFamily="50" charset="-127"/>
              </a:rPr>
              <a:t>쌍은 </a:t>
            </a:r>
            <a:r>
              <a:rPr lang="en-US" altLang="ko-KR">
                <a:ea typeface="굴림" panose="020B0600000101010101" pitchFamily="50" charset="-127"/>
              </a:rPr>
              <a:t>  { } </a:t>
            </a:r>
            <a:r>
              <a:rPr lang="ko-KR" altLang="en-US">
                <a:ea typeface="굴림" panose="020B0600000101010101" pitchFamily="50" charset="-127"/>
              </a:rPr>
              <a:t>에 포함됨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 name</a:t>
            </a:r>
            <a:r>
              <a:rPr lang="ko-KR" altLang="en-US">
                <a:ea typeface="굴림" panose="020B0600000101010101" pitchFamily="50" charset="-127"/>
              </a:rPr>
              <a:t>과 </a:t>
            </a:r>
            <a:r>
              <a:rPr lang="en-US" altLang="ko-KR">
                <a:ea typeface="굴림" panose="020B0600000101010101" pitchFamily="50" charset="-127"/>
              </a:rPr>
              <a:t>value </a:t>
            </a:r>
            <a:r>
              <a:rPr lang="ko-KR" altLang="en-US">
                <a:ea typeface="굴림" panose="020B0600000101010101" pitchFamily="50" charset="-127"/>
              </a:rPr>
              <a:t>사이에는 </a:t>
            </a:r>
            <a:r>
              <a:rPr lang="en-US" altLang="ko-KR" b="1">
                <a:ea typeface="굴림" panose="020B0600000101010101" pitchFamily="50" charset="-127"/>
              </a:rPr>
              <a:t>: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을 사용함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name/value </a:t>
            </a:r>
            <a:r>
              <a:rPr lang="ko-KR" altLang="en-US">
                <a:ea typeface="굴림" panose="020B0600000101010101" pitchFamily="50" charset="-127"/>
              </a:rPr>
              <a:t>쌍은   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로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구분함 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"name":“</a:t>
            </a:r>
            <a:r>
              <a:rPr lang="ko-KR" altLang="en-US">
                <a:latin typeface="Consolas" panose="020B0609020204030204" pitchFamily="49" charset="0"/>
                <a:ea typeface="굴림" panose="020B0600000101010101" pitchFamily="50" charset="-127"/>
              </a:rPr>
              <a:t>홍길동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", "city":</a:t>
            </a:r>
            <a:r>
              <a:rPr lang="ko-KR" altLang="en-US">
                <a:latin typeface="Consolas" panose="020B0609020204030204" pitchFamily="49" charset="0"/>
                <a:ea typeface="굴림" panose="020B0600000101010101" pitchFamily="50" charset="-127"/>
              </a:rPr>
              <a:t>＂서울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배열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array</a:t>
            </a:r>
            <a:r>
              <a:rPr lang="en-US" altLang="ko-KR">
                <a:ea typeface="굴림" panose="020B0600000101010101" pitchFamily="50" charset="-127"/>
              </a:rPr>
              <a:t> ) </a:t>
            </a:r>
            <a:r>
              <a:rPr lang="ko-KR" altLang="en-US">
                <a:ea typeface="굴림" panose="020B0600000101010101" pitchFamily="50" charset="-127"/>
              </a:rPr>
              <a:t>값의 모임</a:t>
            </a:r>
            <a:r>
              <a:rPr lang="en-US" altLang="ko-KR">
                <a:ea typeface="굴림" panose="020B0600000101010101" pitchFamily="50" charset="-127"/>
              </a:rPr>
              <a:t>(collection)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값은  </a:t>
            </a:r>
            <a:r>
              <a:rPr lang="en-US" altLang="ko-KR">
                <a:ea typeface="굴림" panose="020B0600000101010101" pitchFamily="50" charset="-127"/>
              </a:rPr>
              <a:t> [ </a:t>
            </a:r>
            <a:r>
              <a:rPr lang="ko-KR" altLang="en-US">
                <a:ea typeface="굴림" panose="020B0600000101010101" pitchFamily="50" charset="-127"/>
              </a:rPr>
              <a:t>과 </a:t>
            </a:r>
            <a:r>
              <a:rPr lang="en-US" altLang="ko-KR">
                <a:ea typeface="굴림" panose="020B0600000101010101" pitchFamily="50" charset="-127"/>
              </a:rPr>
              <a:t> ] </a:t>
            </a:r>
            <a:r>
              <a:rPr lang="ko-KR" altLang="en-US">
                <a:ea typeface="굴림" panose="020B0600000101010101" pitchFamily="50" charset="-127"/>
              </a:rPr>
              <a:t>사이에 작성함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값은 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로 분리됨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“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books":[ “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태백산맥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", 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＂해리포터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” ],</a:t>
            </a:r>
            <a:endParaRPr lang="en-US" altLang="ko-KR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>
            <a:extLst>
              <a:ext uri="{FF2B5EF4-FFF2-40B4-BE49-F238E27FC236}">
                <a16:creationId xmlns:a16="http://schemas.microsoft.com/office/drawing/2014/main" id="{F6A43560-25BF-469D-979F-8B270325D2EA}"/>
              </a:ext>
            </a:extLst>
          </p:cNvPr>
          <p:cNvSpPr>
            <a:spLocks/>
          </p:cNvSpPr>
          <p:nvPr/>
        </p:nvSpPr>
        <p:spPr bwMode="auto">
          <a:xfrm>
            <a:off x="350326" y="1535112"/>
            <a:ext cx="8515350" cy="4191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who = {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bg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"name": 'Chuck',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FF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F9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"age": 29,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00FD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"college" : true,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40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40FF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"offices" : [ '3350DMC', '3437NQ' ],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9300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"skills" : { "</a:t>
            </a:r>
            <a:r>
              <a:rPr lang="en-US" altLang="ko-KR" sz="1800" dirty="0" err="1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fortran</a:t>
            </a: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": 10,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"C": 10,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"C++": 5,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"python" : '7'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}</a:t>
            </a:r>
            <a:endParaRPr lang="en-US" altLang="ko-KR" sz="1800" dirty="0">
              <a:solidFill>
                <a:srgbClr val="FFFF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};</a:t>
            </a:r>
            <a:endParaRPr lang="en-US" altLang="ko-KR" sz="1800" dirty="0">
              <a:solidFill>
                <a:schemeClr val="tx2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3" name="AutoShape 2">
            <a:extLst>
              <a:ext uri="{FF2B5EF4-FFF2-40B4-BE49-F238E27FC236}">
                <a16:creationId xmlns:a16="http://schemas.microsoft.com/office/drawing/2014/main" id="{1E815ECE-5CB7-4358-A45F-F67F6926581A}"/>
              </a:ext>
            </a:extLst>
          </p:cNvPr>
          <p:cNvSpPr>
            <a:spLocks/>
          </p:cNvSpPr>
          <p:nvPr/>
        </p:nvSpPr>
        <p:spPr bwMode="auto">
          <a:xfrm>
            <a:off x="7135198" y="1830388"/>
            <a:ext cx="922337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chemeClr val="bg2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String</a:t>
            </a:r>
            <a:endParaRPr lang="en-US" altLang="ko-KR" sz="300" dirty="0">
              <a:solidFill>
                <a:schemeClr val="bg2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4" name="AutoShape 3">
            <a:extLst>
              <a:ext uri="{FF2B5EF4-FFF2-40B4-BE49-F238E27FC236}">
                <a16:creationId xmlns:a16="http://schemas.microsoft.com/office/drawing/2014/main" id="{E538FE4A-7746-4130-A731-7F0069605F99}"/>
              </a:ext>
            </a:extLst>
          </p:cNvPr>
          <p:cNvSpPr>
            <a:spLocks/>
          </p:cNvSpPr>
          <p:nvPr/>
        </p:nvSpPr>
        <p:spPr bwMode="auto">
          <a:xfrm>
            <a:off x="7086600" y="2311401"/>
            <a:ext cx="11461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Gill Sans"/>
                <a:ea typeface="MS PGothic" panose="020B0600070205080204" pitchFamily="34" charset="-128"/>
                <a:sym typeface="Gill Sans" pitchFamily="1" charset="0"/>
              </a:rPr>
              <a:t>Integer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Gill Sans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0485" name="AutoShape 4">
            <a:extLst>
              <a:ext uri="{FF2B5EF4-FFF2-40B4-BE49-F238E27FC236}">
                <a16:creationId xmlns:a16="http://schemas.microsoft.com/office/drawing/2014/main" id="{D6D70C03-B769-4484-96F2-399C4FD4D221}"/>
              </a:ext>
            </a:extLst>
          </p:cNvPr>
          <p:cNvSpPr>
            <a:spLocks/>
          </p:cNvSpPr>
          <p:nvPr/>
        </p:nvSpPr>
        <p:spPr bwMode="auto">
          <a:xfrm>
            <a:off x="7086600" y="2844800"/>
            <a:ext cx="109952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Gill Sans"/>
                <a:ea typeface="MS PGothic" panose="020B0600070205080204" pitchFamily="34" charset="-128"/>
                <a:sym typeface="Gill Sans" pitchFamily="1" charset="0"/>
              </a:rPr>
              <a:t>Boolean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Gill Sans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0486" name="AutoShape 5">
            <a:extLst>
              <a:ext uri="{FF2B5EF4-FFF2-40B4-BE49-F238E27FC236}">
                <a16:creationId xmlns:a16="http://schemas.microsoft.com/office/drawing/2014/main" id="{4C69B528-C82E-4F4F-861E-1EE17F3003E7}"/>
              </a:ext>
            </a:extLst>
          </p:cNvPr>
          <p:cNvSpPr>
            <a:spLocks/>
          </p:cNvSpPr>
          <p:nvPr/>
        </p:nvSpPr>
        <p:spPr bwMode="auto">
          <a:xfrm>
            <a:off x="7135198" y="3444875"/>
            <a:ext cx="1323002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rgbClr val="FF40FF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List/Array</a:t>
            </a:r>
            <a:endParaRPr lang="en-US" altLang="ko-KR" sz="300" dirty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7" name="AutoShape 6">
            <a:extLst>
              <a:ext uri="{FF2B5EF4-FFF2-40B4-BE49-F238E27FC236}">
                <a16:creationId xmlns:a16="http://schemas.microsoft.com/office/drawing/2014/main" id="{6E400F48-1E7E-451C-8873-CDA07E843B6B}"/>
              </a:ext>
            </a:extLst>
          </p:cNvPr>
          <p:cNvSpPr>
            <a:spLocks/>
          </p:cNvSpPr>
          <p:nvPr/>
        </p:nvSpPr>
        <p:spPr bwMode="auto">
          <a:xfrm>
            <a:off x="7295535" y="4200525"/>
            <a:ext cx="101026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rgbClr val="FF9300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Object</a:t>
            </a:r>
            <a:endParaRPr lang="en-US" altLang="ko-KR" sz="300" dirty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8" name="제목 2">
            <a:extLst>
              <a:ext uri="{FF2B5EF4-FFF2-40B4-BE49-F238E27FC236}">
                <a16:creationId xmlns:a16="http://schemas.microsoft.com/office/drawing/2014/main" id="{69B329D4-FFED-4AE7-A503-6CC171DDB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syntax, I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BB612C21-727B-43A3-AC23-8333C5B09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– </a:t>
            </a:r>
            <a:r>
              <a:rPr lang="ko-KR" altLang="en-US">
                <a:ea typeface="굴림" panose="020B0600000101010101" pitchFamily="50" charset="-127"/>
              </a:rPr>
              <a:t>자료형과 값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8F317E7C-4763-4F2C-AEC6-424C67F31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anose="020B0600000101010101" pitchFamily="50" charset="-127"/>
              </a:rPr>
              <a:t>JSON </a:t>
            </a:r>
            <a:r>
              <a:rPr lang="ko-KR" altLang="en-US" sz="2000" dirty="0">
                <a:ea typeface="굴림" panose="020B0600000101010101" pitchFamily="50" charset="-127"/>
              </a:rPr>
              <a:t>의 자료형과 값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문자열 </a:t>
            </a:r>
            <a:r>
              <a:rPr lang="en-US" altLang="ko-KR" sz="1800" dirty="0">
                <a:ea typeface="굴림" panose="020B0600000101010101" pitchFamily="50" charset="-127"/>
              </a:rPr>
              <a:t>(“   “ </a:t>
            </a:r>
            <a:r>
              <a:rPr lang="ko-KR" altLang="en-US" sz="1800" dirty="0">
                <a:ea typeface="굴림" panose="020B0600000101010101" pitchFamily="50" charset="-127"/>
              </a:rPr>
              <a:t>또는 </a:t>
            </a:r>
            <a:r>
              <a:rPr lang="en-US" altLang="ko-KR" sz="1800" dirty="0">
                <a:ea typeface="굴림" panose="020B0600000101010101" pitchFamily="50" charset="-127"/>
              </a:rPr>
              <a:t>‘  ‘</a:t>
            </a:r>
            <a:r>
              <a:rPr lang="ko-KR" altLang="en-US" sz="1800" dirty="0">
                <a:ea typeface="굴림" panose="020B0600000101010101" pitchFamily="50" charset="-127"/>
              </a:rPr>
              <a:t>에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포함됨</a:t>
            </a:r>
            <a:r>
              <a:rPr lang="en-US" altLang="ko-KR" sz="1800" dirty="0">
                <a:ea typeface="굴림" panose="020B0600000101010101" pitchFamily="50" charset="-127"/>
              </a:rPr>
              <a:t>): "John" 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숫자</a:t>
            </a:r>
            <a:r>
              <a:rPr lang="en-US" altLang="ko-KR" sz="1800" dirty="0">
                <a:ea typeface="굴림" panose="020B0600000101010101" pitchFamily="50" charset="-127"/>
              </a:rPr>
              <a:t>:   30 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객체</a:t>
            </a:r>
            <a:r>
              <a:rPr lang="en-US" altLang="ko-KR" sz="1800" dirty="0">
                <a:ea typeface="굴림" panose="020B0600000101010101" pitchFamily="50" charset="-127"/>
              </a:rPr>
              <a:t>(JSON </a:t>
            </a:r>
            <a:r>
              <a:rPr lang="ko-KR" altLang="en-US" sz="1800" dirty="0">
                <a:ea typeface="굴림" panose="020B0600000101010101" pitchFamily="50" charset="-127"/>
              </a:rPr>
              <a:t>객체</a:t>
            </a:r>
            <a:r>
              <a:rPr lang="en-US" altLang="ko-KR" sz="1800" dirty="0">
                <a:ea typeface="굴림" panose="020B0600000101010101" pitchFamily="50" charset="-127"/>
              </a:rPr>
              <a:t>): 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{ "employee":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     {"</a:t>
            </a:r>
            <a:r>
              <a:rPr lang="en-US" altLang="ko-KR" sz="1800" dirty="0" err="1">
                <a:ea typeface="굴림" panose="020B0600000101010101" pitchFamily="50" charset="-127"/>
              </a:rPr>
              <a:t>name":"John</a:t>
            </a:r>
            <a:r>
              <a:rPr lang="en-US" altLang="ko-KR" sz="1800" dirty="0">
                <a:ea typeface="굴림" panose="020B0600000101010101" pitchFamily="50" charset="-127"/>
              </a:rPr>
              <a:t>", "age":30, "</a:t>
            </a:r>
            <a:r>
              <a:rPr lang="en-US" altLang="ko-KR" sz="1800" dirty="0" err="1">
                <a:ea typeface="굴림" panose="020B0600000101010101" pitchFamily="50" charset="-127"/>
              </a:rPr>
              <a:t>city":"New</a:t>
            </a:r>
            <a:r>
              <a:rPr lang="en-US" altLang="ko-KR" sz="1800" dirty="0">
                <a:ea typeface="굴림" panose="020B0600000101010101" pitchFamily="50" charset="-127"/>
              </a:rPr>
              <a:t> York" }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 }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배열</a:t>
            </a:r>
            <a:r>
              <a:rPr lang="en-US" altLang="ko-KR" sz="1800" dirty="0">
                <a:ea typeface="굴림" panose="020B0600000101010101" pitchFamily="50" charset="-127"/>
              </a:rPr>
              <a:t>:  [  " John ",  " Anna ",  " Peter "  ] </a:t>
            </a:r>
          </a:p>
          <a:p>
            <a:pPr lvl="1" indent="-342900"/>
            <a:r>
              <a:rPr lang="ko-KR" altLang="en-US" sz="1800" dirty="0" err="1">
                <a:ea typeface="굴림" panose="020B0600000101010101" pitchFamily="50" charset="-127"/>
              </a:rPr>
              <a:t>불리언</a:t>
            </a:r>
            <a:r>
              <a:rPr lang="en-US" altLang="ko-KR" sz="1800" dirty="0">
                <a:ea typeface="굴림" panose="020B0600000101010101" pitchFamily="50" charset="-127"/>
              </a:rPr>
              <a:t>: true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널</a:t>
            </a:r>
            <a:r>
              <a:rPr lang="en-US" altLang="ko-KR" sz="1800" dirty="0">
                <a:ea typeface="굴림" panose="020B0600000101010101" pitchFamily="50" charset="-127"/>
              </a:rPr>
              <a:t>:   null</a:t>
            </a:r>
          </a:p>
          <a:p>
            <a:pPr lvl="1" indent="-342900">
              <a:buFont typeface="Wingdings" panose="05000000000000000000" pitchFamily="2" charset="2"/>
              <a:buNone/>
            </a:pP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2200" dirty="0">
                <a:ea typeface="굴림" panose="020B0600000101010101" pitchFamily="50" charset="-127"/>
              </a:rPr>
              <a:t>JSON file: .json</a:t>
            </a:r>
          </a:p>
          <a:p>
            <a:endParaRPr lang="en-US" altLang="ko-KR" sz="2200" dirty="0">
              <a:ea typeface="굴림" panose="020B0600000101010101" pitchFamily="50" charset="-127"/>
            </a:endParaRPr>
          </a:p>
          <a:p>
            <a:endParaRPr lang="ko-KR" altLang="en-US" sz="20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CB00CB"/>
      </a:hlink>
      <a:folHlink>
        <a:srgbClr val="0098CB"/>
      </a:folHlink>
    </a:clrScheme>
    <a:fontScheme name="duke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X:Templates:Presentations:duke9.pot</Template>
  <TotalTime>660</TotalTime>
  <Words>582</Words>
  <Application>Microsoft Office PowerPoint</Application>
  <PresentationFormat>화면 슬라이드 쇼(4:3)</PresentationFormat>
  <Paragraphs>117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Courier</vt:lpstr>
      <vt:lpstr>Gill Sans</vt:lpstr>
      <vt:lpstr>맑은 고딕</vt:lpstr>
      <vt:lpstr>Arial</vt:lpstr>
      <vt:lpstr>Consolas</vt:lpstr>
      <vt:lpstr>Helvetica</vt:lpstr>
      <vt:lpstr>Times</vt:lpstr>
      <vt:lpstr>Times New Roman</vt:lpstr>
      <vt:lpstr>Trebuchet MS</vt:lpstr>
      <vt:lpstr>Verdana</vt:lpstr>
      <vt:lpstr>Wingdings</vt:lpstr>
      <vt:lpstr>duke9</vt:lpstr>
      <vt:lpstr> JSON</vt:lpstr>
      <vt:lpstr>수업목표</vt:lpstr>
      <vt:lpstr>PowerPoint 프레젠테이션</vt:lpstr>
      <vt:lpstr>수업 목표</vt:lpstr>
      <vt:lpstr>JSON 예</vt:lpstr>
      <vt:lpstr>JSON Is Not...</vt:lpstr>
      <vt:lpstr>JSON syntax, I</vt:lpstr>
      <vt:lpstr>JSON syntax, I</vt:lpstr>
      <vt:lpstr>JSON – 자료형과 값</vt:lpstr>
      <vt:lpstr>openAPI JSON 응답</vt:lpstr>
      <vt:lpstr>openAPI JSON 응답 </vt:lpstr>
      <vt:lpstr>JSON 자료 처리</vt:lpstr>
      <vt:lpstr>JSON 자료 처리</vt:lpstr>
      <vt:lpstr>The End</vt:lpstr>
    </vt:vector>
  </TitlesOfParts>
  <Company>뿿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David Matuszek</dc:creator>
  <cp:lastModifiedBy>Yunhee Kang</cp:lastModifiedBy>
  <cp:revision>53</cp:revision>
  <dcterms:created xsi:type="dcterms:W3CDTF">2007-11-26T13:48:13Z</dcterms:created>
  <dcterms:modified xsi:type="dcterms:W3CDTF">2020-10-06T00:33:30Z</dcterms:modified>
</cp:coreProperties>
</file>