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81" r:id="rId3"/>
    <p:sldId id="280" r:id="rId4"/>
    <p:sldId id="283" r:id="rId5"/>
    <p:sldId id="284" r:id="rId6"/>
    <p:sldId id="285" r:id="rId7"/>
    <p:sldId id="286" r:id="rId8"/>
    <p:sldId id="287" r:id="rId9"/>
    <p:sldId id="293" r:id="rId10"/>
    <p:sldId id="288" r:id="rId11"/>
    <p:sldId id="289" r:id="rId12"/>
    <p:sldId id="292" r:id="rId13"/>
    <p:sldId id="291" r:id="rId14"/>
    <p:sldId id="290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D11E0-BB4F-48A5-9912-1AD78A72FCE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0843-1208-47AF-8A28-AD8766669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6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writing robust software, When an error occurs in a Java program it usually results in an exception being thrown.</a:t>
            </a:r>
          </a:p>
          <a:p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http://pages.cs.wisc.edu/~hasti/cs368/JavaTutorial/NOTES/Exceptions.html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36D7BC1B-F4B1-4FBD-85FF-6C73C322AAED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4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79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036B7E5B-0DDD-4F74-80FF-EE36D72DD7E9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5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08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D53122D4-643D-42CA-8918-80B9B88CDD38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6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54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F65748DD-A539-489A-BCAD-EAB802AA0909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7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3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F70DF1D0-8888-4F8F-BD26-658115D317A5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8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3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33EC0DF0-2819-42D5-9ADE-6895CF4BD01C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10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462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65F1AFF4-F3B5-4DE7-9C8F-54F7587E8565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11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48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fld id="{B90A1F40-40B9-4A6C-81D0-674DB66D940D}" type="slidenum">
              <a:rPr lang="en-US" altLang="ko-KR" sz="1200">
                <a:latin typeface="Times New Roman" panose="02020603050405020304" pitchFamily="18" charset="0"/>
                <a:ea typeface="돋움" panose="020B0600000101010101" pitchFamily="50" charset="-127"/>
              </a:rPr>
              <a:pPr/>
              <a:t>12</a:t>
            </a:fld>
            <a:endParaRPr lang="en-US" altLang="ko-KR" sz="1200">
              <a:latin typeface="Times New Roman" panose="02020603050405020304" pitchFamily="18" charset="0"/>
              <a:ea typeface="돋움" panose="020B0600000101010101" pitchFamily="50" charset="-127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14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4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082678"/>
            <a:ext cx="10945216" cy="5514674"/>
          </a:xfrm>
        </p:spPr>
        <p:txBody>
          <a:bodyPr/>
          <a:lstStyle>
            <a:lvl1pPr marL="269875" indent="-26987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44251" y="6550026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96313" y="6551273"/>
            <a:ext cx="569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6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1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BC50-77FF-48F1-8760-AC5CC7E72801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주차</a:t>
            </a:r>
            <a:r>
              <a:rPr lang="en-US" altLang="ko-KR" dirty="0"/>
              <a:t>: Java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백석대학교 강윤희</a:t>
            </a:r>
          </a:p>
        </p:txBody>
      </p:sp>
    </p:spTree>
    <p:extLst>
      <p:ext uri="{BB962C8B-B14F-4D97-AF65-F5344CB8AC3E}">
        <p14:creationId xmlns:p14="http://schemas.microsoft.com/office/powerpoint/2010/main" val="1908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7"/>
          <p:cNvSpPr>
            <a:spLocks noChangeArrowheads="1"/>
          </p:cNvSpPr>
          <p:nvPr/>
        </p:nvSpPr>
        <p:spPr bwMode="auto">
          <a:xfrm>
            <a:off x="2135189" y="2133601"/>
            <a:ext cx="7705725" cy="35274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전파속성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2566988" y="2060576"/>
            <a:ext cx="64817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 sz="1400"/>
              <a:t>class Exception4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public static void main(String args[]) {</a:t>
            </a:r>
          </a:p>
          <a:p>
            <a:r>
              <a:rPr lang="en-US" altLang="ko-KR" sz="1400"/>
              <a:t>	  </a:t>
            </a:r>
            <a:r>
              <a:rPr lang="en-US" altLang="ko-KR" sz="1400">
                <a:solidFill>
                  <a:srgbClr val="CC3300"/>
                </a:solidFill>
              </a:rPr>
              <a:t>method1();</a:t>
            </a:r>
          </a:p>
          <a:p>
            <a:r>
              <a:rPr lang="en-US" altLang="ko-KR" sz="1400"/>
              <a:t>   }</a:t>
            </a:r>
          </a:p>
          <a:p>
            <a:r>
              <a:rPr lang="en-US" altLang="ko-KR" sz="1400"/>
              <a:t>   static void method1() {</a:t>
            </a:r>
          </a:p>
          <a:p>
            <a:r>
              <a:rPr lang="en-US" altLang="ko-KR" sz="1400"/>
              <a:t>	  </a:t>
            </a:r>
            <a:r>
              <a:rPr lang="en-US" altLang="ko-KR" sz="1400">
                <a:solidFill>
                  <a:srgbClr val="CC3300"/>
                </a:solidFill>
              </a:rPr>
              <a:t>method2();      // (2) </a:t>
            </a:r>
            <a:r>
              <a:rPr lang="ko-KR" altLang="en-US" sz="1400">
                <a:solidFill>
                  <a:srgbClr val="CC3300"/>
                </a:solidFill>
              </a:rPr>
              <a:t>오류</a:t>
            </a:r>
            <a:r>
              <a:rPr lang="en-US" altLang="ko-KR" sz="1400">
                <a:solidFill>
                  <a:srgbClr val="CC3300"/>
                </a:solidFill>
              </a:rPr>
              <a:t> </a:t>
            </a:r>
            <a:r>
              <a:rPr lang="ko-KR" altLang="en-US" sz="1400">
                <a:solidFill>
                  <a:srgbClr val="CC3300"/>
                </a:solidFill>
              </a:rPr>
              <a:t>전파</a:t>
            </a:r>
            <a:r>
              <a:rPr lang="en-US" altLang="ko-KR" sz="1400">
                <a:solidFill>
                  <a:srgbClr val="CC3300"/>
                </a:solidFill>
              </a:rPr>
              <a:t> : main()</a:t>
            </a:r>
            <a:r>
              <a:rPr lang="ko-KR" altLang="en-US" sz="1400">
                <a:solidFill>
                  <a:srgbClr val="CC3300"/>
                </a:solidFill>
              </a:rPr>
              <a:t>으로</a:t>
            </a:r>
            <a:r>
              <a:rPr lang="en-US" altLang="ko-KR" sz="1400">
                <a:solidFill>
                  <a:srgbClr val="CC3300"/>
                </a:solidFill>
              </a:rPr>
              <a:t> </a:t>
            </a:r>
            <a:r>
              <a:rPr lang="ko-KR" altLang="en-US" sz="1400">
                <a:solidFill>
                  <a:srgbClr val="CC3300"/>
                </a:solidFill>
              </a:rPr>
              <a:t>전파</a:t>
            </a:r>
            <a:endParaRPr lang="en-US" altLang="ko-KR" sz="1400">
              <a:solidFill>
                <a:srgbClr val="CC3300"/>
              </a:solidFill>
            </a:endParaRPr>
          </a:p>
          <a:p>
            <a:r>
              <a:rPr lang="en-US" altLang="ko-KR" sz="1400"/>
              <a:t>   }</a:t>
            </a:r>
          </a:p>
          <a:p>
            <a:r>
              <a:rPr lang="en-US" altLang="ko-KR" sz="1400"/>
              <a:t>   static void method2(){</a:t>
            </a:r>
          </a:p>
          <a:p>
            <a:r>
              <a:rPr lang="en-US" altLang="ko-KR" sz="1400"/>
              <a:t>	  int i = 5; int j = 0;</a:t>
            </a:r>
          </a:p>
          <a:p>
            <a:r>
              <a:rPr lang="en-US" altLang="ko-KR" sz="1400"/>
              <a:t>	  </a:t>
            </a:r>
            <a:r>
              <a:rPr lang="en-US" altLang="ko-KR" sz="1400">
                <a:solidFill>
                  <a:srgbClr val="CC3300"/>
                </a:solidFill>
              </a:rPr>
              <a:t>int k = i / j;     // (1) </a:t>
            </a:r>
            <a:r>
              <a:rPr lang="ko-KR" altLang="en-US" sz="1400">
                <a:solidFill>
                  <a:srgbClr val="CC3300"/>
                </a:solidFill>
              </a:rPr>
              <a:t>오류발생</a:t>
            </a:r>
            <a:r>
              <a:rPr lang="en-US" altLang="ko-KR" sz="1400">
                <a:solidFill>
                  <a:srgbClr val="CC3300"/>
                </a:solidFill>
              </a:rPr>
              <a:t> : method1()</a:t>
            </a:r>
            <a:r>
              <a:rPr lang="ko-KR" altLang="en-US" sz="1400">
                <a:solidFill>
                  <a:srgbClr val="CC3300"/>
                </a:solidFill>
              </a:rPr>
              <a:t>으로</a:t>
            </a:r>
            <a:r>
              <a:rPr lang="en-US" altLang="ko-KR" sz="1400">
                <a:solidFill>
                  <a:srgbClr val="CC3300"/>
                </a:solidFill>
              </a:rPr>
              <a:t> </a:t>
            </a:r>
            <a:r>
              <a:rPr lang="ko-KR" altLang="en-US" sz="1400">
                <a:solidFill>
                  <a:srgbClr val="CC3300"/>
                </a:solidFill>
              </a:rPr>
              <a:t>전파</a:t>
            </a:r>
            <a:endParaRPr lang="en-US" altLang="ko-KR" sz="1400">
              <a:solidFill>
                <a:srgbClr val="CC3300"/>
              </a:solidFill>
            </a:endParaRPr>
          </a:p>
          <a:p>
            <a:r>
              <a:rPr lang="en-US" altLang="ko-KR" sz="1400"/>
              <a:t>	  System.out.println("k = " + k);</a:t>
            </a:r>
          </a:p>
          <a:p>
            <a:r>
              <a:rPr lang="en-US" altLang="ko-KR" sz="1400"/>
              <a:t>   }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4511676" y="5589589"/>
            <a:ext cx="55102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/>
              <a:t>Java.lang.ArithematicException : / by zero</a:t>
            </a:r>
          </a:p>
          <a:p>
            <a:r>
              <a:rPr lang="en-US" altLang="ko-KR"/>
              <a:t>At Exception4.method2 Exception4.java.11&gt;</a:t>
            </a:r>
          </a:p>
          <a:p>
            <a:r>
              <a:rPr lang="en-US" altLang="ko-KR"/>
              <a:t>At Exception4.method1 Exception4.java.7&gt;</a:t>
            </a:r>
          </a:p>
          <a:p>
            <a:r>
              <a:rPr lang="en-US" altLang="ko-KR"/>
              <a:t>At Exception4.main Exception4.java.4&gt;</a:t>
            </a:r>
          </a:p>
        </p:txBody>
      </p:sp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2295526" y="5667376"/>
            <a:ext cx="19653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오류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메시지</a:t>
            </a:r>
            <a:endParaRPr lang="en-US" altLang="ko-KR" sz="1800">
              <a:solidFill>
                <a:srgbClr val="FF6600"/>
              </a:solidFill>
            </a:endParaRPr>
          </a:p>
        </p:txBody>
      </p:sp>
      <p:sp>
        <p:nvSpPr>
          <p:cNvPr id="32774" name="Rectangle 15"/>
          <p:cNvSpPr>
            <a:spLocks noChangeArrowheads="1"/>
          </p:cNvSpPr>
          <p:nvPr/>
        </p:nvSpPr>
        <p:spPr bwMode="auto">
          <a:xfrm>
            <a:off x="2093914" y="958851"/>
            <a:ext cx="75199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669925" indent="-325438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예외의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처리가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정의되지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않으면</a:t>
            </a:r>
            <a:endParaRPr lang="en-US" altLang="ko-KR" sz="1800">
              <a:solidFill>
                <a:srgbClr val="FF6600"/>
              </a:solidFill>
            </a:endParaRPr>
          </a:p>
          <a:p>
            <a:pPr lvl="1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 sz="1800">
                <a:solidFill>
                  <a:srgbClr val="339933"/>
                </a:solidFill>
              </a:rPr>
              <a:t>예외가</a:t>
            </a:r>
            <a:r>
              <a:rPr lang="en-US" altLang="ko-KR" sz="1800">
                <a:solidFill>
                  <a:srgbClr val="339933"/>
                </a:solidFill>
              </a:rPr>
              <a:t> </a:t>
            </a:r>
            <a:r>
              <a:rPr lang="ko-KR" altLang="en-US" sz="1800">
                <a:solidFill>
                  <a:srgbClr val="339933"/>
                </a:solidFill>
              </a:rPr>
              <a:t>발생된</a:t>
            </a:r>
            <a:r>
              <a:rPr lang="en-US" altLang="ko-KR" sz="1800">
                <a:solidFill>
                  <a:srgbClr val="339933"/>
                </a:solidFill>
              </a:rPr>
              <a:t> </a:t>
            </a:r>
            <a:r>
              <a:rPr lang="ko-KR" altLang="en-US" sz="1800">
                <a:solidFill>
                  <a:srgbClr val="339933"/>
                </a:solidFill>
              </a:rPr>
              <a:t>메소드를</a:t>
            </a:r>
            <a:r>
              <a:rPr lang="en-US" altLang="ko-KR" sz="1800">
                <a:solidFill>
                  <a:srgbClr val="339933"/>
                </a:solidFill>
              </a:rPr>
              <a:t> </a:t>
            </a:r>
            <a:r>
              <a:rPr lang="ko-KR" altLang="en-US" sz="1800">
                <a:solidFill>
                  <a:srgbClr val="0066FF"/>
                </a:solidFill>
              </a:rPr>
              <a:t>호출한</a:t>
            </a:r>
            <a:r>
              <a:rPr lang="en-US" altLang="ko-KR" sz="1800">
                <a:solidFill>
                  <a:srgbClr val="0066FF"/>
                </a:solidFill>
              </a:rPr>
              <a:t> </a:t>
            </a:r>
            <a:r>
              <a:rPr lang="ko-KR" altLang="en-US" sz="1800">
                <a:solidFill>
                  <a:srgbClr val="0066FF"/>
                </a:solidFill>
              </a:rPr>
              <a:t>메소드로</a:t>
            </a:r>
            <a:r>
              <a:rPr lang="en-US" altLang="ko-KR" sz="1800">
                <a:solidFill>
                  <a:srgbClr val="339933"/>
                </a:solidFill>
              </a:rPr>
              <a:t> </a:t>
            </a:r>
            <a:r>
              <a:rPr lang="ko-KR" altLang="en-US" sz="1800">
                <a:solidFill>
                  <a:srgbClr val="339933"/>
                </a:solidFill>
              </a:rPr>
              <a:t>전파됨</a:t>
            </a:r>
            <a:endParaRPr lang="en-US" altLang="ko-KR" sz="1800">
              <a:solidFill>
                <a:srgbClr val="339933"/>
              </a:solidFill>
            </a:endParaRPr>
          </a:p>
          <a:p>
            <a:pPr lvl="1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endParaRPr lang="en-US" altLang="ko-KR" sz="1800">
              <a:solidFill>
                <a:srgbClr val="339933"/>
              </a:solidFill>
            </a:endParaRP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프로그램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en-US" altLang="ko-KR" sz="1800">
                <a:solidFill>
                  <a:srgbClr val="FF6600"/>
                </a:solidFill>
                <a:latin typeface="굴림" panose="020B0600000101010101" pitchFamily="50" charset="-127"/>
              </a:rPr>
              <a:t>–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예외의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전파</a:t>
            </a:r>
            <a:endParaRPr lang="en-US" altLang="ko-KR" sz="1800">
              <a:solidFill>
                <a:srgbClr val="FF6600"/>
              </a:solidFill>
            </a:endParaRPr>
          </a:p>
        </p:txBody>
      </p:sp>
      <p:pic>
        <p:nvPicPr>
          <p:cNvPr id="3277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5157789"/>
            <a:ext cx="7553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6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11"/>
          <p:cNvSpPr>
            <a:spLocks noChangeArrowheads="1"/>
          </p:cNvSpPr>
          <p:nvPr/>
        </p:nvSpPr>
        <p:spPr bwMode="auto">
          <a:xfrm>
            <a:off x="1919289" y="1628776"/>
            <a:ext cx="8372475" cy="4537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전파된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32001" y="1117600"/>
            <a:ext cx="2289175" cy="533400"/>
          </a:xfrm>
          <a:noFill/>
        </p:spPr>
        <p:txBody>
          <a:bodyPr/>
          <a:lstStyle/>
          <a:p>
            <a:pPr eaLnBrk="1" hangingPunct="1"/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2287589" y="1595439"/>
            <a:ext cx="7947025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/>
              <a:t>class Exception5 {</a:t>
            </a:r>
          </a:p>
          <a:p>
            <a:r>
              <a:rPr lang="en-US" altLang="ko-KR"/>
              <a:t>   public </a:t>
            </a:r>
            <a:r>
              <a:rPr lang="en-US" altLang="ko-KR">
                <a:solidFill>
                  <a:srgbClr val="009900"/>
                </a:solidFill>
              </a:rPr>
              <a:t>static</a:t>
            </a:r>
            <a:r>
              <a:rPr lang="en-US" altLang="ko-KR"/>
              <a:t> void main(String args[]) {</a:t>
            </a:r>
          </a:p>
          <a:p>
            <a:r>
              <a:rPr lang="en-US" altLang="ko-KR"/>
              <a:t>	  method1();</a:t>
            </a:r>
          </a:p>
          <a:p>
            <a:r>
              <a:rPr lang="en-US" altLang="ko-KR"/>
              <a:t>   }</a:t>
            </a:r>
          </a:p>
          <a:p>
            <a:r>
              <a:rPr lang="en-US" altLang="ko-KR"/>
              <a:t>   </a:t>
            </a:r>
            <a:r>
              <a:rPr lang="en-US" altLang="ko-KR">
                <a:solidFill>
                  <a:srgbClr val="009900"/>
                </a:solidFill>
              </a:rPr>
              <a:t>static</a:t>
            </a:r>
            <a:r>
              <a:rPr lang="en-US" altLang="ko-KR"/>
              <a:t> void method1() {	// static</a:t>
            </a:r>
            <a:r>
              <a:rPr lang="ko-KR" altLang="en-US"/>
              <a:t>인</a:t>
            </a:r>
            <a:r>
              <a:rPr lang="en-US" altLang="ko-KR"/>
              <a:t> main()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호출되므로</a:t>
            </a:r>
            <a:r>
              <a:rPr lang="en-US" altLang="ko-KR"/>
              <a:t> static </a:t>
            </a:r>
            <a:r>
              <a:rPr lang="ko-KR" altLang="en-US"/>
              <a:t>메소드가</a:t>
            </a:r>
            <a:r>
              <a:rPr lang="en-US" altLang="ko-KR"/>
              <a:t> </a:t>
            </a:r>
            <a:r>
              <a:rPr lang="ko-KR" altLang="en-US"/>
              <a:t>됨</a:t>
            </a:r>
            <a:endParaRPr lang="en-US" altLang="ko-KR"/>
          </a:p>
          <a:p>
            <a:r>
              <a:rPr lang="en-US" altLang="ko-KR"/>
              <a:t>      try {</a:t>
            </a:r>
          </a:p>
          <a:p>
            <a:r>
              <a:rPr lang="en-US" altLang="ko-KR"/>
              <a:t>         method2();    // method2() </a:t>
            </a:r>
            <a:r>
              <a:rPr lang="ko-KR" altLang="en-US"/>
              <a:t>수행시의</a:t>
            </a:r>
            <a:r>
              <a:rPr lang="en-US" altLang="ko-KR"/>
              <a:t> </a:t>
            </a:r>
            <a:r>
              <a:rPr lang="ko-KR" altLang="en-US"/>
              <a:t>연산</a:t>
            </a:r>
            <a:r>
              <a:rPr lang="en-US" altLang="ko-KR"/>
              <a:t> </a:t>
            </a:r>
            <a:r>
              <a:rPr lang="ko-KR" altLang="en-US"/>
              <a:t>오류는</a:t>
            </a:r>
            <a:r>
              <a:rPr lang="en-US" altLang="ko-KR"/>
              <a:t> </a:t>
            </a:r>
            <a:r>
              <a:rPr lang="ko-KR" altLang="en-US"/>
              <a:t>여기서</a:t>
            </a:r>
            <a:r>
              <a:rPr lang="en-US" altLang="ko-KR"/>
              <a:t> </a:t>
            </a:r>
            <a:r>
              <a:rPr lang="ko-KR" altLang="en-US"/>
              <a:t>처리</a:t>
            </a:r>
            <a:endParaRPr lang="en-US" altLang="ko-KR"/>
          </a:p>
          <a:p>
            <a:r>
              <a:rPr lang="en-US" altLang="ko-KR"/>
              <a:t>      } </a:t>
            </a:r>
            <a:r>
              <a:rPr lang="en-US" altLang="ko-KR">
                <a:solidFill>
                  <a:srgbClr val="CC3300"/>
                </a:solidFill>
              </a:rPr>
              <a:t>catch (ArithmeticException e) </a:t>
            </a:r>
            <a:r>
              <a:rPr lang="en-US" altLang="ko-KR"/>
              <a:t>{   // </a:t>
            </a:r>
            <a:r>
              <a:rPr lang="ko-KR" altLang="en-US"/>
              <a:t>오류내역은</a:t>
            </a:r>
            <a:r>
              <a:rPr lang="en-US" altLang="ko-KR"/>
              <a:t> e </a:t>
            </a:r>
            <a:r>
              <a:rPr lang="ko-KR" altLang="en-US"/>
              <a:t>객체에서</a:t>
            </a:r>
            <a:r>
              <a:rPr lang="en-US" altLang="ko-KR"/>
              <a:t> </a:t>
            </a:r>
            <a:r>
              <a:rPr lang="ko-KR" altLang="en-US"/>
              <a:t>관리됨</a:t>
            </a:r>
            <a:endParaRPr lang="en-US" altLang="ko-KR"/>
          </a:p>
          <a:p>
            <a:r>
              <a:rPr lang="en-US" altLang="ko-KR"/>
              <a:t>         e.printStackTrace(); // e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들어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</a:t>
            </a:r>
            <a:r>
              <a:rPr lang="ko-KR" altLang="en-US"/>
              <a:t>오류의</a:t>
            </a:r>
            <a:r>
              <a:rPr lang="en-US" altLang="ko-KR"/>
              <a:t> </a:t>
            </a:r>
            <a:r>
              <a:rPr lang="ko-KR" altLang="en-US"/>
              <a:t>내용을</a:t>
            </a:r>
            <a:r>
              <a:rPr lang="en-US" altLang="ko-KR"/>
              <a:t> </a:t>
            </a:r>
            <a:r>
              <a:rPr lang="ko-KR" altLang="en-US"/>
              <a:t>출력함</a:t>
            </a:r>
            <a:endParaRPr lang="en-US" altLang="ko-KR"/>
          </a:p>
          <a:p>
            <a:r>
              <a:rPr lang="en-US" altLang="ko-KR"/>
              <a:t>      }</a:t>
            </a:r>
          </a:p>
          <a:p>
            <a:r>
              <a:rPr lang="en-US" altLang="ko-KR"/>
              <a:t>   }</a:t>
            </a:r>
          </a:p>
          <a:p>
            <a:r>
              <a:rPr lang="en-US" altLang="ko-KR"/>
              <a:t>   static void method2() </a:t>
            </a:r>
            <a:r>
              <a:rPr lang="en-US" altLang="ko-KR">
                <a:solidFill>
                  <a:srgbClr val="CC3300"/>
                </a:solidFill>
              </a:rPr>
              <a:t>throws ArithmeticException</a:t>
            </a:r>
            <a:r>
              <a:rPr lang="en-US" altLang="ko-KR"/>
              <a:t> { </a:t>
            </a:r>
          </a:p>
          <a:p>
            <a:r>
              <a:rPr lang="en-US" altLang="ko-KR"/>
              <a:t>                                     // throws : </a:t>
            </a:r>
            <a:r>
              <a:rPr lang="ko-KR" altLang="en-US"/>
              <a:t>호출</a:t>
            </a:r>
            <a:r>
              <a:rPr lang="en-US" altLang="ko-KR"/>
              <a:t> </a:t>
            </a:r>
            <a:r>
              <a:rPr lang="ko-KR" altLang="en-US"/>
              <a:t>메소드로</a:t>
            </a:r>
            <a:r>
              <a:rPr lang="en-US" altLang="ko-KR"/>
              <a:t> </a:t>
            </a:r>
            <a:r>
              <a:rPr lang="ko-KR" altLang="en-US"/>
              <a:t>예외를</a:t>
            </a:r>
            <a:r>
              <a:rPr lang="en-US" altLang="ko-KR"/>
              <a:t> </a:t>
            </a:r>
            <a:r>
              <a:rPr lang="ko-KR" altLang="en-US"/>
              <a:t>전파</a:t>
            </a:r>
            <a:r>
              <a:rPr lang="en-US" altLang="ko-KR"/>
              <a:t> </a:t>
            </a:r>
          </a:p>
          <a:p>
            <a:r>
              <a:rPr lang="en-US" altLang="ko-KR"/>
              <a:t>	  int i = 5; int j = 0;</a:t>
            </a:r>
          </a:p>
          <a:p>
            <a:r>
              <a:rPr lang="en-US" altLang="ko-KR"/>
              <a:t>	  </a:t>
            </a:r>
            <a:r>
              <a:rPr lang="en-US" altLang="ko-KR">
                <a:solidFill>
                  <a:srgbClr val="CC3300"/>
                </a:solidFill>
              </a:rPr>
              <a:t>int k = i / j;   // </a:t>
            </a:r>
            <a:r>
              <a:rPr lang="ko-KR" altLang="en-US">
                <a:solidFill>
                  <a:srgbClr val="CC3300"/>
                </a:solidFill>
              </a:rPr>
              <a:t>예외발생    직접처리하지 않고 처리를 넘김</a:t>
            </a:r>
            <a:r>
              <a:rPr lang="en-US" altLang="ko-KR">
                <a:solidFill>
                  <a:srgbClr val="CC3300"/>
                </a:solidFill>
              </a:rPr>
              <a:t>(</a:t>
            </a:r>
            <a:r>
              <a:rPr lang="ko-KR" altLang="en-US">
                <a:solidFill>
                  <a:srgbClr val="CC3300"/>
                </a:solidFill>
              </a:rPr>
              <a:t>예외 전파</a:t>
            </a:r>
            <a:r>
              <a:rPr lang="en-US" altLang="ko-KR">
                <a:solidFill>
                  <a:srgbClr val="CC3300"/>
                </a:solidFill>
              </a:rPr>
              <a:t>)</a:t>
            </a:r>
          </a:p>
          <a:p>
            <a:r>
              <a:rPr lang="en-US" altLang="ko-KR"/>
              <a:t>	  System.out.println("k = " + k);</a:t>
            </a:r>
          </a:p>
          <a:p>
            <a:r>
              <a:rPr lang="en-US" altLang="ko-KR"/>
              <a:t>   }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6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8"/>
          <p:cNvSpPr>
            <a:spLocks noChangeArrowheads="1"/>
          </p:cNvSpPr>
          <p:nvPr/>
        </p:nvSpPr>
        <p:spPr bwMode="auto">
          <a:xfrm>
            <a:off x="2135188" y="2849564"/>
            <a:ext cx="8139112" cy="38195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2208213" y="2924176"/>
            <a:ext cx="7969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 sz="1400"/>
              <a:t>class Grade {</a:t>
            </a:r>
          </a:p>
          <a:p>
            <a:r>
              <a:rPr lang="en-US" altLang="ko-KR" sz="1400"/>
              <a:t>      int grade;</a:t>
            </a:r>
          </a:p>
          <a:p>
            <a:r>
              <a:rPr lang="en-US" altLang="ko-KR" sz="1400"/>
              <a:t>      void setGrade(int score)</a:t>
            </a:r>
          </a:p>
          <a:p>
            <a:r>
              <a:rPr lang="en-US" altLang="ko-KR" sz="1400"/>
              <a:t>      {</a:t>
            </a:r>
          </a:p>
          <a:p>
            <a:r>
              <a:rPr lang="en-US" altLang="ko-KR" sz="1400"/>
              <a:t>	if (score &gt; 100 || score &lt; 0)               // </a:t>
            </a:r>
            <a:r>
              <a:rPr lang="ko-KR" altLang="en-US" sz="1400"/>
              <a:t>점수</a:t>
            </a:r>
            <a:r>
              <a:rPr lang="en-US" altLang="ko-KR" sz="1400"/>
              <a:t> </a:t>
            </a:r>
            <a:r>
              <a:rPr lang="ko-KR" altLang="en-US" sz="1400"/>
              <a:t>범위</a:t>
            </a:r>
            <a:r>
              <a:rPr lang="en-US" altLang="ko-KR" sz="1400"/>
              <a:t> </a:t>
            </a:r>
            <a:r>
              <a:rPr lang="ko-KR" altLang="en-US" sz="1400"/>
              <a:t>오류</a:t>
            </a:r>
            <a:endParaRPr lang="en-US" altLang="ko-KR" sz="1400"/>
          </a:p>
          <a:p>
            <a:r>
              <a:rPr lang="en-US" altLang="ko-KR" sz="1400"/>
              <a:t>	        </a:t>
            </a:r>
            <a:r>
              <a:rPr lang="en-US" altLang="ko-KR" sz="1400">
                <a:solidFill>
                  <a:srgbClr val="0066FF"/>
                </a:solidFill>
              </a:rPr>
              <a:t>throw</a:t>
            </a:r>
            <a:r>
              <a:rPr lang="en-US" altLang="ko-KR" sz="1400">
                <a:solidFill>
                  <a:srgbClr val="CC3300"/>
                </a:solidFill>
              </a:rPr>
              <a:t> new OutOfBounds(score);</a:t>
            </a:r>
            <a:r>
              <a:rPr lang="en-US" altLang="ko-KR" sz="1400"/>
              <a:t>   // </a:t>
            </a:r>
            <a:r>
              <a:rPr lang="ko-KR" altLang="en-US" sz="1400"/>
              <a:t>예외의</a:t>
            </a:r>
            <a:r>
              <a:rPr lang="en-US" altLang="ko-KR" sz="1400"/>
              <a:t> </a:t>
            </a:r>
            <a:r>
              <a:rPr lang="ko-KR" altLang="en-US" sz="1400"/>
              <a:t>생성</a:t>
            </a:r>
            <a:r>
              <a:rPr lang="en-US" altLang="ko-KR" sz="1400"/>
              <a:t> </a:t>
            </a:r>
            <a:r>
              <a:rPr lang="ko-KR" altLang="en-US" sz="1400"/>
              <a:t>및</a:t>
            </a:r>
            <a:r>
              <a:rPr lang="en-US" altLang="ko-KR" sz="1400"/>
              <a:t> </a:t>
            </a:r>
            <a:r>
              <a:rPr lang="ko-KR" altLang="en-US" sz="1400"/>
              <a:t>발생</a:t>
            </a:r>
            <a:endParaRPr lang="en-US" altLang="ko-KR" sz="1400"/>
          </a:p>
          <a:p>
            <a:r>
              <a:rPr lang="en-US" altLang="ko-KR" sz="1400"/>
              <a:t>	else        grade = score / 10;              // </a:t>
            </a:r>
            <a:r>
              <a:rPr lang="ko-KR" altLang="en-US" sz="1400"/>
              <a:t>정상</a:t>
            </a:r>
            <a:r>
              <a:rPr lang="en-US" altLang="ko-KR" sz="1400"/>
              <a:t> </a:t>
            </a:r>
            <a:r>
              <a:rPr lang="ko-KR" altLang="en-US" sz="1400"/>
              <a:t>값</a:t>
            </a:r>
            <a:endParaRPr lang="en-US" altLang="ko-KR" sz="1400"/>
          </a:p>
          <a:p>
            <a:r>
              <a:rPr lang="en-US" altLang="ko-KR" sz="1400"/>
              <a:t>      }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>
                <a:solidFill>
                  <a:srgbClr val="CC3300"/>
                </a:solidFill>
              </a:rPr>
              <a:t>class OutOfBounds </a:t>
            </a:r>
            <a:r>
              <a:rPr lang="en-US" altLang="ko-KR" sz="1400">
                <a:solidFill>
                  <a:srgbClr val="FF3300"/>
                </a:solidFill>
              </a:rPr>
              <a:t>extends Exception</a:t>
            </a:r>
            <a:r>
              <a:rPr lang="en-US" altLang="ko-KR" sz="1400"/>
              <a:t>       // </a:t>
            </a:r>
            <a:r>
              <a:rPr lang="ko-KR" altLang="en-US" sz="1400"/>
              <a:t>예외</a:t>
            </a:r>
            <a:r>
              <a:rPr lang="en-US" altLang="ko-KR" sz="1400"/>
              <a:t> </a:t>
            </a:r>
            <a:r>
              <a:rPr lang="ko-KR" altLang="en-US" sz="1400"/>
              <a:t>클래스의</a:t>
            </a:r>
            <a:r>
              <a:rPr lang="en-US" altLang="ko-KR" sz="1400"/>
              <a:t> </a:t>
            </a:r>
            <a:r>
              <a:rPr lang="ko-KR" altLang="en-US" sz="1400"/>
              <a:t>정의</a:t>
            </a:r>
            <a:endParaRPr lang="en-US" altLang="ko-KR" sz="1400"/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   OutOfBounds(int score) {</a:t>
            </a:r>
          </a:p>
          <a:p>
            <a:r>
              <a:rPr lang="en-US" altLang="ko-KR" sz="1400"/>
              <a:t>	super(</a:t>
            </a:r>
            <a:r>
              <a:rPr lang="ko-KR" altLang="en-US" sz="1400">
                <a:latin typeface="굴림" panose="020B0600000101010101" pitchFamily="50" charset="-127"/>
              </a:rPr>
              <a:t>“</a:t>
            </a:r>
            <a:r>
              <a:rPr lang="en-US" altLang="ko-KR" sz="1400"/>
              <a:t>OutOfBoundsException : </a:t>
            </a:r>
            <a:r>
              <a:rPr lang="ko-KR" altLang="en-US" sz="1400">
                <a:latin typeface="굴림" panose="020B0600000101010101" pitchFamily="50" charset="-127"/>
              </a:rPr>
              <a:t>“</a:t>
            </a:r>
            <a:r>
              <a:rPr lang="en-US" altLang="ko-KR" sz="1400"/>
              <a:t> + score); // super = Exception</a:t>
            </a:r>
          </a:p>
          <a:p>
            <a:r>
              <a:rPr lang="en-US" altLang="ko-KR" sz="1400"/>
              <a:t>       } 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44035" name="Rectangle 6"/>
          <p:cNvSpPr>
            <a:spLocks noChangeArrowheads="1"/>
          </p:cNvSpPr>
          <p:nvPr/>
        </p:nvSpPr>
        <p:spPr bwMode="auto">
          <a:xfrm>
            <a:off x="1981200" y="277814"/>
            <a:ext cx="8229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buFontTx/>
              <a:buNone/>
            </a:pPr>
            <a:r>
              <a:rPr lang="ko-KR" altLang="en-US" sz="3200" b="1" dirty="0">
                <a:solidFill>
                  <a:srgbClr val="663300"/>
                </a:solidFill>
              </a:rPr>
              <a:t>예외의</a:t>
            </a:r>
            <a:r>
              <a:rPr lang="en-US" altLang="ko-KR" sz="3200" b="1" dirty="0">
                <a:solidFill>
                  <a:srgbClr val="663300"/>
                </a:solidFill>
              </a:rPr>
              <a:t> </a:t>
            </a:r>
            <a:r>
              <a:rPr lang="ko-KR" altLang="en-US" sz="3200" b="1" dirty="0">
                <a:solidFill>
                  <a:srgbClr val="663300"/>
                </a:solidFill>
              </a:rPr>
              <a:t>인위적인</a:t>
            </a:r>
            <a:r>
              <a:rPr lang="en-US" altLang="ko-KR" sz="3200" b="1" dirty="0">
                <a:solidFill>
                  <a:srgbClr val="663300"/>
                </a:solidFill>
              </a:rPr>
              <a:t> </a:t>
            </a:r>
            <a:r>
              <a:rPr lang="ko-KR" altLang="en-US" sz="3200" b="1" dirty="0">
                <a:solidFill>
                  <a:srgbClr val="663300"/>
                </a:solidFill>
              </a:rPr>
              <a:t>발생</a:t>
            </a:r>
            <a:endParaRPr lang="en-US" altLang="ko-KR" sz="3200" b="1" dirty="0">
              <a:solidFill>
                <a:srgbClr val="663300"/>
              </a:solidFill>
            </a:endParaRPr>
          </a:p>
        </p:txBody>
      </p:sp>
      <p:sp>
        <p:nvSpPr>
          <p:cNvPr id="44036" name="Rectangle 7"/>
          <p:cNvSpPr>
            <a:spLocks noChangeArrowheads="1"/>
          </p:cNvSpPr>
          <p:nvPr/>
        </p:nvSpPr>
        <p:spPr bwMode="auto">
          <a:xfrm>
            <a:off x="1992314" y="836614"/>
            <a:ext cx="74882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669925" indent="-325438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>
                <a:solidFill>
                  <a:srgbClr val="FF6600"/>
                </a:solidFill>
              </a:rPr>
              <a:t>응용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프로그램에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의한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예외의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발생</a:t>
            </a:r>
            <a:endParaRPr lang="en-US" altLang="ko-KR">
              <a:solidFill>
                <a:srgbClr val="FF6600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>
                <a:solidFill>
                  <a:srgbClr val="339933"/>
                </a:solidFill>
              </a:rPr>
              <a:t>시스템에서는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예외의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상황을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만나면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C00000"/>
                </a:solidFill>
              </a:rPr>
              <a:t>미리</a:t>
            </a:r>
            <a:r>
              <a:rPr lang="en-US" altLang="ko-KR">
                <a:solidFill>
                  <a:srgbClr val="C00000"/>
                </a:solidFill>
              </a:rPr>
              <a:t> </a:t>
            </a:r>
            <a:r>
              <a:rPr lang="ko-KR" altLang="en-US">
                <a:solidFill>
                  <a:srgbClr val="C00000"/>
                </a:solidFill>
              </a:rPr>
              <a:t>정의된</a:t>
            </a:r>
            <a:r>
              <a:rPr lang="en-US" altLang="ko-KR">
                <a:solidFill>
                  <a:srgbClr val="C00000"/>
                </a:solidFill>
              </a:rPr>
              <a:t> </a:t>
            </a:r>
            <a:r>
              <a:rPr lang="ko-KR" altLang="en-US">
                <a:solidFill>
                  <a:srgbClr val="C00000"/>
                </a:solidFill>
              </a:rPr>
              <a:t>예외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사용자정의 예외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r>
              <a:rPr lang="ko-KR" altLang="en-US">
                <a:solidFill>
                  <a:srgbClr val="339933"/>
                </a:solidFill>
              </a:rPr>
              <a:t>를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발생시킴</a:t>
            </a:r>
            <a:endParaRPr lang="en-US" altLang="ko-KR">
              <a:solidFill>
                <a:srgbClr val="339933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>
                <a:solidFill>
                  <a:srgbClr val="339933"/>
                </a:solidFill>
              </a:rPr>
              <a:t>응용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프로그램에서도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필요한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경우에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예외를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발생시킬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수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있음</a:t>
            </a:r>
            <a:endParaRPr lang="en-US" altLang="ko-KR">
              <a:solidFill>
                <a:srgbClr val="339933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>
                <a:solidFill>
                  <a:srgbClr val="FF6600"/>
                </a:solidFill>
              </a:rPr>
              <a:t>예외의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발생은</a:t>
            </a:r>
            <a:r>
              <a:rPr lang="en-US" altLang="ko-KR">
                <a:solidFill>
                  <a:srgbClr val="FF6600"/>
                </a:solidFill>
              </a:rPr>
              <a:t> throw</a:t>
            </a:r>
            <a:r>
              <a:rPr lang="ko-KR" altLang="en-US">
                <a:solidFill>
                  <a:srgbClr val="FF6600"/>
                </a:solidFill>
              </a:rPr>
              <a:t>라는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키워드를</a:t>
            </a:r>
            <a:r>
              <a:rPr lang="en-US" altLang="ko-KR">
                <a:solidFill>
                  <a:srgbClr val="FF6600"/>
                </a:solidFill>
              </a:rPr>
              <a:t> </a:t>
            </a:r>
            <a:r>
              <a:rPr lang="ko-KR" altLang="en-US">
                <a:solidFill>
                  <a:srgbClr val="FF6600"/>
                </a:solidFill>
              </a:rPr>
              <a:t>사용</a:t>
            </a:r>
            <a:endParaRPr lang="en-US" altLang="ko-KR">
              <a:solidFill>
                <a:srgbClr val="FF6600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>
                <a:solidFill>
                  <a:srgbClr val="339933"/>
                </a:solidFill>
              </a:rPr>
              <a:t>예외클래스는</a:t>
            </a:r>
            <a:r>
              <a:rPr lang="en-US" altLang="ko-KR">
                <a:solidFill>
                  <a:srgbClr val="339933"/>
                </a:solidFill>
              </a:rPr>
              <a:t> Exception </a:t>
            </a:r>
            <a:r>
              <a:rPr lang="ko-KR" altLang="en-US">
                <a:solidFill>
                  <a:srgbClr val="339933"/>
                </a:solidFill>
              </a:rPr>
              <a:t>클래스를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상속함</a:t>
            </a:r>
            <a:endParaRPr lang="en-US" altLang="ko-KR">
              <a:solidFill>
                <a:srgbClr val="339933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ko-KR">
                <a:solidFill>
                  <a:srgbClr val="339933"/>
                </a:solidFill>
              </a:rPr>
              <a:t>throw</a:t>
            </a:r>
            <a:r>
              <a:rPr lang="ko-KR" altLang="en-US">
                <a:solidFill>
                  <a:srgbClr val="339933"/>
                </a:solidFill>
              </a:rPr>
              <a:t>는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프로그램에서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정의하는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예외클래스로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예외를</a:t>
            </a:r>
            <a:r>
              <a:rPr lang="en-US" altLang="ko-KR">
                <a:solidFill>
                  <a:srgbClr val="339933"/>
                </a:solidFill>
              </a:rPr>
              <a:t> </a:t>
            </a:r>
            <a:r>
              <a:rPr lang="ko-KR" altLang="en-US">
                <a:solidFill>
                  <a:srgbClr val="339933"/>
                </a:solidFill>
              </a:rPr>
              <a:t>발생시킴</a:t>
            </a:r>
            <a:endParaRPr lang="en-US" altLang="ko-KR">
              <a:solidFill>
                <a:srgbClr val="339933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ko-KR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663300"/>
                </a:solidFill>
              </a:rPr>
              <a:t>예외의</a:t>
            </a:r>
            <a:r>
              <a:rPr lang="en-US" altLang="ko-KR" b="1" dirty="0">
                <a:solidFill>
                  <a:srgbClr val="663300"/>
                </a:solidFill>
              </a:rPr>
              <a:t> </a:t>
            </a:r>
            <a:r>
              <a:rPr lang="ko-KR" altLang="en-US" b="1" dirty="0">
                <a:solidFill>
                  <a:srgbClr val="663300"/>
                </a:solidFill>
              </a:rPr>
              <a:t>인위적인</a:t>
            </a:r>
            <a:r>
              <a:rPr lang="en-US" altLang="ko-KR" b="1" dirty="0">
                <a:solidFill>
                  <a:srgbClr val="663300"/>
                </a:solidFill>
              </a:rPr>
              <a:t> </a:t>
            </a:r>
            <a:r>
              <a:rPr lang="ko-KR" altLang="en-US" b="1" dirty="0" smtClean="0">
                <a:solidFill>
                  <a:srgbClr val="663300"/>
                </a:solidFill>
              </a:rPr>
              <a:t>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17" y="2173574"/>
            <a:ext cx="6334125" cy="42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" charset="-127"/>
              </a:rPr>
              <a:t>정리하기</a:t>
            </a:r>
          </a:p>
        </p:txBody>
      </p:sp>
      <p:sp>
        <p:nvSpPr>
          <p:cNvPr id="4608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>
                <a:latin typeface="굴림" panose="020B0600000101010101" pitchFamily="50" charset="-127"/>
              </a:rPr>
              <a:t>예외는 프로그램에서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발생하는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예기치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않은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상황으로 정의됨</a:t>
            </a:r>
            <a:endParaRPr lang="en-US" altLang="ko-KR" sz="24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>
                <a:latin typeface="굴림" panose="020B0600000101010101" pitchFamily="50" charset="-127"/>
              </a:rPr>
              <a:t>자바언어에서는 정상적인 코드와 예외 처리를 위한 코드를 분리하도록 설계함 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latin typeface="굴림" panose="020B0600000101010101" pitchFamily="50" charset="-127"/>
              </a:rPr>
              <a:t>try-catch-finally</a:t>
            </a:r>
            <a:r>
              <a:rPr lang="ko-KR" altLang="en-US" sz="2400">
                <a:latin typeface="굴림" panose="020B0600000101010101" pitchFamily="50" charset="-127"/>
              </a:rPr>
              <a:t>’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구문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이용하여 예외가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발생한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메소드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내에서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처리하거나 또는 예외를 전파</a:t>
            </a:r>
            <a:r>
              <a:rPr lang="en-US" altLang="ko-KR" sz="2400">
                <a:latin typeface="굴림" panose="020B0600000101010101" pitchFamily="50" charset="-127"/>
              </a:rPr>
              <a:t>(throws)</a:t>
            </a:r>
            <a:r>
              <a:rPr lang="ko-KR" altLang="en-US" sz="2400">
                <a:latin typeface="굴림" panose="020B0600000101010101" pitchFamily="50" charset="-127"/>
              </a:rPr>
              <a:t>하여 처리하도록 함 </a:t>
            </a:r>
            <a:endParaRPr lang="en-US" altLang="ko-KR" sz="24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>
                <a:latin typeface="굴림" panose="020B0600000101010101" pitchFamily="50" charset="-127"/>
              </a:rPr>
              <a:t>필요 시 예외를 정의하기 위해 </a:t>
            </a:r>
            <a:r>
              <a:rPr lang="en-US" altLang="ko-KR" sz="2400">
                <a:latin typeface="굴림" panose="020B0600000101010101" pitchFamily="50" charset="-127"/>
              </a:rPr>
              <a:t>Exception </a:t>
            </a:r>
            <a:r>
              <a:rPr lang="ko-KR" altLang="en-US" sz="2400">
                <a:latin typeface="굴림" panose="020B0600000101010101" pitchFamily="50" charset="-127"/>
              </a:rPr>
              <a:t>클래스를 상속하여 사용자 정의 예외처리 클래스</a:t>
            </a:r>
            <a:r>
              <a:rPr lang="en-US" altLang="ko-KR" sz="2400">
                <a:latin typeface="굴림" panose="020B0600000101010101" pitchFamily="50" charset="-127"/>
              </a:rPr>
              <a:t> </a:t>
            </a:r>
            <a:r>
              <a:rPr lang="ko-KR" altLang="en-US" sz="2400">
                <a:latin typeface="굴림" panose="020B0600000101010101" pitchFamily="50" charset="-127"/>
              </a:rPr>
              <a:t>작성함 </a:t>
            </a:r>
            <a:endParaRPr lang="en-US" altLang="ko-KR" sz="24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>
                <a:latin typeface="굴림" panose="020B0600000101010101" pitchFamily="50" charset="-127"/>
              </a:rPr>
              <a:t>사용자 정의 예외를 발생시키기 위해 예외 객체를 생성한 후 </a:t>
            </a:r>
            <a:r>
              <a:rPr lang="en-US" altLang="ko-KR" sz="2400">
                <a:latin typeface="굴림" panose="020B0600000101010101" pitchFamily="50" charset="-127"/>
              </a:rPr>
              <a:t>throw</a:t>
            </a:r>
            <a:r>
              <a:rPr lang="ko-KR" altLang="en-US" sz="2400">
                <a:latin typeface="굴림" panose="020B0600000101010101" pitchFamily="50" charset="-127"/>
              </a:rPr>
              <a:t>문을 사용함</a:t>
            </a:r>
            <a:endParaRPr lang="en-US" altLang="ko-KR" sz="24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실습문제</a:t>
            </a:r>
            <a:endParaRPr lang="ko-KR" altLang="en-US" dirty="0" smtClean="0">
              <a:latin typeface="나눔고딕" charset="-127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1564"/>
            <a:ext cx="4569069" cy="498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879" y="2007393"/>
            <a:ext cx="5291315" cy="103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879" y="3577891"/>
            <a:ext cx="4924436" cy="148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2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DD601-9408-42ED-BA46-8D0BABA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주차 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E72562-0EC2-46C8-8453-C04C6DA5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92" y="950259"/>
            <a:ext cx="9581931" cy="590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0BC18-E668-4CC5-941B-1FD0A9EBEC71}"/>
              </a:ext>
            </a:extLst>
          </p:cNvPr>
          <p:cNvSpPr txBox="1"/>
          <p:nvPr/>
        </p:nvSpPr>
        <p:spPr>
          <a:xfrm>
            <a:off x="7593106" y="268044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클래스정보 얻기</a:t>
            </a:r>
          </a:p>
        </p:txBody>
      </p:sp>
    </p:spTree>
    <p:extLst>
      <p:ext uri="{BB962C8B-B14F-4D97-AF65-F5344CB8AC3E}">
        <p14:creationId xmlns:p14="http://schemas.microsoft.com/office/powerpoint/2010/main" val="32841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55" y="1991050"/>
            <a:ext cx="2524125" cy="40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나눔고딕" charset="-127"/>
              </a:rPr>
              <a:t>수업목표</a:t>
            </a:r>
            <a:endParaRPr lang="en-US" altLang="ko-KR" smtClean="0">
              <a:latin typeface="나눔고딕" charset="-127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예외의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발생을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이해한다</a:t>
            </a:r>
            <a:endParaRPr lang="en-US" altLang="ko-KR" smtClean="0">
              <a:latin typeface="나눔고딕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예외란 </a:t>
            </a:r>
            <a:r>
              <a:rPr lang="en-US" altLang="ko-KR" smtClean="0">
                <a:latin typeface="나눔고딕" charset="-127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예외처리가 필요한 이유는 </a:t>
            </a:r>
            <a:r>
              <a:rPr lang="en-US" altLang="ko-KR" smtClean="0">
                <a:latin typeface="나눔고딕" charset="-127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예외처리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방식을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이해한다</a:t>
            </a:r>
            <a:endParaRPr lang="en-US" altLang="ko-KR" smtClean="0">
              <a:latin typeface="나눔고딕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>
                <a:latin typeface="나눔고딕" charset="-127"/>
              </a:rPr>
              <a:t>자바의 예외처리문법 이해</a:t>
            </a:r>
            <a:r>
              <a:rPr lang="en-US" altLang="ko-KR">
                <a:latin typeface="나눔고딕" charset="-127"/>
              </a:rPr>
              <a:t>(try-catch-finally)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>
                <a:latin typeface="나눔고딕" charset="-127"/>
              </a:rPr>
              <a:t>예외의</a:t>
            </a:r>
            <a:r>
              <a:rPr lang="en-US" altLang="ko-KR">
                <a:latin typeface="나눔고딕" charset="-127"/>
              </a:rPr>
              <a:t> </a:t>
            </a:r>
            <a:r>
              <a:rPr lang="ko-KR" altLang="en-US">
                <a:latin typeface="나눔고딕" charset="-127"/>
              </a:rPr>
              <a:t>전파</a:t>
            </a:r>
            <a:r>
              <a:rPr lang="en-US" altLang="ko-KR">
                <a:latin typeface="나눔고딕" charset="-127"/>
              </a:rPr>
              <a:t>(throws, </a:t>
            </a:r>
            <a:r>
              <a:rPr lang="ko-KR" altLang="en-US">
                <a:latin typeface="나눔고딕" charset="-127"/>
              </a:rPr>
              <a:t>예외를 호출한 메소드로 전달</a:t>
            </a:r>
            <a:r>
              <a:rPr lang="en-US" altLang="ko-KR">
                <a:latin typeface="나눔고딕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예외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클래스를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작성한다</a:t>
            </a:r>
            <a:endParaRPr lang="en-US" altLang="ko-KR" smtClean="0">
              <a:latin typeface="나눔고딕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사용자 정의 예외 클래스</a:t>
            </a:r>
            <a:r>
              <a:rPr lang="en-US" altLang="ko-KR" smtClean="0">
                <a:latin typeface="나눔고딕" charset="-127"/>
              </a:rPr>
              <a:t> </a:t>
            </a:r>
            <a:r>
              <a:rPr lang="ko-KR" altLang="en-US" smtClean="0">
                <a:latin typeface="나눔고딕" charset="-127"/>
              </a:rPr>
              <a:t>작성</a:t>
            </a:r>
            <a:endParaRPr lang="en-US" altLang="ko-KR" smtClean="0">
              <a:latin typeface="나눔고딕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latin typeface="나눔고딕" charset="-127"/>
              </a:rPr>
              <a:t>작성한 예외 클래스를 사용한 예외 전파 </a:t>
            </a:r>
            <a:r>
              <a:rPr lang="en-US" altLang="ko-KR" smtClean="0">
                <a:latin typeface="나눔고딕" charset="-127"/>
              </a:rPr>
              <a:t>(throw)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>
              <a:latin typeface="나눔고딕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latin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2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9"/>
          <p:cNvSpPr>
            <a:spLocks noChangeArrowheads="1"/>
          </p:cNvSpPr>
          <p:nvPr/>
        </p:nvSpPr>
        <p:spPr bwMode="auto">
          <a:xfrm>
            <a:off x="2133601" y="1628776"/>
            <a:ext cx="8139113" cy="24479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발생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3200" b="1">
                <a:solidFill>
                  <a:srgbClr val="663300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–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연산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오류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0900" y="1244600"/>
            <a:ext cx="6635750" cy="533400"/>
          </a:xfrm>
        </p:spPr>
        <p:txBody>
          <a:bodyPr/>
          <a:lstStyle/>
          <a:p>
            <a:pPr eaLnBrk="1" hangingPunct="1"/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>
                <a:solidFill>
                  <a:srgbClr val="FF6600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–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연산오류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발생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08213" y="4508500"/>
            <a:ext cx="70294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669925" indent="-325438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ko-KR"/>
              <a:t>       </a:t>
            </a:r>
            <a:r>
              <a:rPr lang="en-US" altLang="ko-KR" sz="1800"/>
              <a:t> </a:t>
            </a:r>
          </a:p>
          <a:p>
            <a:pPr lvl="1" eaLnBrk="1" latin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ko-KR" sz="1800"/>
          </a:p>
          <a:p>
            <a:pPr lvl="1" eaLnBrk="1" latin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ko-KR" sz="1800">
                <a:solidFill>
                  <a:srgbClr val="CC3300"/>
                </a:solidFill>
              </a:rPr>
              <a:t>i</a:t>
            </a:r>
            <a:r>
              <a:rPr lang="ko-KR" altLang="en-US" sz="1800">
                <a:solidFill>
                  <a:srgbClr val="CC3300"/>
                </a:solidFill>
              </a:rPr>
              <a:t>의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값인</a:t>
            </a:r>
            <a:r>
              <a:rPr lang="en-US" altLang="ko-KR" sz="1800">
                <a:solidFill>
                  <a:srgbClr val="CC3300"/>
                </a:solidFill>
              </a:rPr>
              <a:t> 5</a:t>
            </a:r>
            <a:r>
              <a:rPr lang="ko-KR" altLang="en-US" sz="1800">
                <a:solidFill>
                  <a:srgbClr val="CC3300"/>
                </a:solidFill>
              </a:rPr>
              <a:t>를</a:t>
            </a:r>
            <a:r>
              <a:rPr lang="en-US" altLang="ko-KR" sz="1800">
                <a:solidFill>
                  <a:srgbClr val="CC3300"/>
                </a:solidFill>
              </a:rPr>
              <a:t> j</a:t>
            </a:r>
            <a:r>
              <a:rPr lang="ko-KR" altLang="en-US" sz="1800">
                <a:solidFill>
                  <a:srgbClr val="CC3300"/>
                </a:solidFill>
              </a:rPr>
              <a:t>의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값인</a:t>
            </a:r>
            <a:r>
              <a:rPr lang="en-US" altLang="ko-KR" sz="1800">
                <a:solidFill>
                  <a:srgbClr val="CC3300"/>
                </a:solidFill>
              </a:rPr>
              <a:t> 0</a:t>
            </a:r>
            <a:r>
              <a:rPr lang="ko-KR" altLang="en-US" sz="1800">
                <a:solidFill>
                  <a:srgbClr val="CC3300"/>
                </a:solidFill>
              </a:rPr>
              <a:t>으로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나눌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때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오류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발생</a:t>
            </a:r>
            <a:endParaRPr lang="en-US" altLang="ko-KR" sz="1800">
              <a:solidFill>
                <a:srgbClr val="CC3300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 sz="1800">
                <a:solidFill>
                  <a:srgbClr val="CC3300"/>
                </a:solidFill>
              </a:rPr>
              <a:t>예외</a:t>
            </a:r>
            <a:r>
              <a:rPr lang="en-US" altLang="ko-KR" sz="1800">
                <a:solidFill>
                  <a:srgbClr val="CC3300"/>
                </a:solidFill>
              </a:rPr>
              <a:t> ArithmeticException</a:t>
            </a:r>
            <a:r>
              <a:rPr lang="ko-KR" altLang="en-US" sz="1800">
                <a:solidFill>
                  <a:srgbClr val="CC3300"/>
                </a:solidFill>
              </a:rPr>
              <a:t>이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발생</a:t>
            </a:r>
            <a:endParaRPr lang="en-US" altLang="ko-KR" sz="1800">
              <a:solidFill>
                <a:srgbClr val="CC3300"/>
              </a:solidFill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79650" y="1628776"/>
            <a:ext cx="80645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class Exception1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      public static void main(String args[])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int i = 5; int </a:t>
            </a:r>
            <a:r>
              <a:rPr lang="en-US" altLang="ko-KR" sz="1800">
                <a:solidFill>
                  <a:srgbClr val="FF3300"/>
                </a:solidFill>
              </a:rPr>
              <a:t>j = 0</a:t>
            </a:r>
            <a:r>
              <a:rPr lang="en-US" altLang="ko-KR" sz="1800">
                <a:solidFill>
                  <a:srgbClr val="4D4D4D"/>
                </a:solidFill>
              </a:rPr>
              <a:t>;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</a:t>
            </a:r>
            <a:r>
              <a:rPr lang="en-US" altLang="ko-KR" sz="1800">
                <a:solidFill>
                  <a:srgbClr val="CC3300"/>
                </a:solidFill>
              </a:rPr>
              <a:t>int k = i / j;	// </a:t>
            </a:r>
            <a:r>
              <a:rPr lang="ko-KR" altLang="en-US" sz="1800">
                <a:solidFill>
                  <a:srgbClr val="CC3300"/>
                </a:solidFill>
              </a:rPr>
              <a:t>불능</a:t>
            </a:r>
            <a:r>
              <a:rPr lang="en-US" altLang="ko-KR" sz="1800">
                <a:solidFill>
                  <a:srgbClr val="CC3300"/>
                </a:solidFill>
              </a:rPr>
              <a:t> : </a:t>
            </a:r>
            <a:r>
              <a:rPr lang="ko-KR" altLang="en-US" sz="1800">
                <a:solidFill>
                  <a:srgbClr val="CC3300"/>
                </a:solidFill>
              </a:rPr>
              <a:t>예외상황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발생</a:t>
            </a:r>
            <a:r>
              <a:rPr lang="en-US" altLang="ko-KR" sz="1800">
                <a:solidFill>
                  <a:srgbClr val="CC3300"/>
                </a:solidFill>
              </a:rPr>
              <a:t> -&gt; </a:t>
            </a:r>
            <a:r>
              <a:rPr lang="ko-KR" altLang="en-US" sz="1800">
                <a:solidFill>
                  <a:srgbClr val="CC3300"/>
                </a:solidFill>
              </a:rPr>
              <a:t>프로그램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수정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필요</a:t>
            </a:r>
            <a:endParaRPr lang="en-US" altLang="ko-KR" sz="1800">
              <a:solidFill>
                <a:srgbClr val="CC3300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	System.out.println(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>
                <a:solidFill>
                  <a:srgbClr val="4D4D4D"/>
                </a:solidFill>
              </a:rPr>
              <a:t>k = </a:t>
            </a:r>
            <a:r>
              <a:rPr lang="ko-KR" altLang="en-US" sz="180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>
                <a:solidFill>
                  <a:srgbClr val="4D4D4D"/>
                </a:solidFill>
              </a:rPr>
              <a:t> + k);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      }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>
                <a:solidFill>
                  <a:srgbClr val="4D4D4D"/>
                </a:solidFill>
              </a:rPr>
              <a:t>}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2182814" y="4073526"/>
            <a:ext cx="25415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오류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메시지</a:t>
            </a:r>
            <a:endParaRPr lang="en-US" altLang="ko-KR" sz="1800">
              <a:solidFill>
                <a:srgbClr val="FF6600"/>
              </a:solidFill>
            </a:endParaRPr>
          </a:p>
        </p:txBody>
      </p: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6600825" y="1052514"/>
            <a:ext cx="3811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ko-KR" altLang="en-US"/>
              <a:t>프로그램 실행 후 오류 메시지를 확인함</a:t>
            </a:r>
          </a:p>
        </p:txBody>
      </p:sp>
      <p:pic>
        <p:nvPicPr>
          <p:cNvPr id="245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4581526"/>
            <a:ext cx="71294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6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9"/>
          <p:cNvSpPr>
            <a:spLocks noChangeArrowheads="1"/>
          </p:cNvSpPr>
          <p:nvPr/>
        </p:nvSpPr>
        <p:spPr bwMode="auto">
          <a:xfrm>
            <a:off x="2133601" y="1412876"/>
            <a:ext cx="8139113" cy="24479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발생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3200" b="1">
                <a:solidFill>
                  <a:srgbClr val="663300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–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배열범위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초과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2063750" y="4649788"/>
            <a:ext cx="7245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669925" indent="-325438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>
                <a:solidFill>
                  <a:srgbClr val="FF33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800"/>
              <a:t>Java.lang.ArrayIndexOutOfBoundException : 3</a:t>
            </a:r>
          </a:p>
          <a:p>
            <a:r>
              <a:rPr lang="en-US" altLang="ko-KR" sz="1800"/>
              <a:t>            At Exception2.main&lt;Exception2.java.6&gt;</a:t>
            </a:r>
          </a:p>
          <a:p>
            <a:endParaRPr lang="en-US" altLang="ko-KR" sz="1800"/>
          </a:p>
          <a:p>
            <a:pPr lvl="1" eaLnBrk="1" latin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 sz="1800">
                <a:solidFill>
                  <a:srgbClr val="CC3300"/>
                </a:solidFill>
              </a:rPr>
              <a:t>생성된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배열의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크기를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초과한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배열요소의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인쇄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시도</a:t>
            </a:r>
            <a:endParaRPr lang="en-US" altLang="ko-KR" sz="1800">
              <a:solidFill>
                <a:srgbClr val="CC3300"/>
              </a:solidFill>
            </a:endParaRPr>
          </a:p>
          <a:p>
            <a:pPr lvl="1" eaLnBrk="1" latin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ko-KR" altLang="en-US" sz="1800">
                <a:solidFill>
                  <a:srgbClr val="CC3300"/>
                </a:solidFill>
              </a:rPr>
              <a:t>예외</a:t>
            </a:r>
            <a:r>
              <a:rPr lang="en-US" altLang="ko-KR" sz="1800">
                <a:solidFill>
                  <a:srgbClr val="CC3300"/>
                </a:solidFill>
              </a:rPr>
              <a:t> ArrayIndexOutOfBoundException</a:t>
            </a:r>
            <a:r>
              <a:rPr lang="ko-KR" altLang="en-US" sz="1800">
                <a:solidFill>
                  <a:srgbClr val="CC3300"/>
                </a:solidFill>
              </a:rPr>
              <a:t>이</a:t>
            </a:r>
            <a:r>
              <a:rPr lang="en-US" altLang="ko-KR" sz="1800">
                <a:solidFill>
                  <a:srgbClr val="CC3300"/>
                </a:solidFill>
              </a:rPr>
              <a:t> </a:t>
            </a:r>
            <a:r>
              <a:rPr lang="ko-KR" altLang="en-US" sz="1800">
                <a:solidFill>
                  <a:srgbClr val="CC3300"/>
                </a:solidFill>
              </a:rPr>
              <a:t>발생</a:t>
            </a:r>
            <a:endParaRPr lang="en-US" altLang="ko-KR" sz="1800">
              <a:solidFill>
                <a:srgbClr val="CC3300"/>
              </a:solidFill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360614" y="1512888"/>
            <a:ext cx="7850187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class Exception2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      public static void main(String args[])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	int i = 0;             // </a:t>
            </a:r>
            <a:r>
              <a:rPr lang="ko-KR" altLang="en-US">
                <a:solidFill>
                  <a:srgbClr val="4D4D4D"/>
                </a:solidFill>
              </a:rPr>
              <a:t>배열요소는</a:t>
            </a:r>
            <a:r>
              <a:rPr lang="en-US" altLang="ko-KR">
                <a:solidFill>
                  <a:srgbClr val="4D4D4D"/>
                </a:solidFill>
              </a:rPr>
              <a:t> 3</a:t>
            </a:r>
            <a:r>
              <a:rPr lang="ko-KR" altLang="en-US">
                <a:solidFill>
                  <a:srgbClr val="4D4D4D"/>
                </a:solidFill>
              </a:rPr>
              <a:t>개</a:t>
            </a:r>
            <a:r>
              <a:rPr lang="en-US" altLang="ko-KR">
                <a:solidFill>
                  <a:srgbClr val="4D4D4D"/>
                </a:solidFill>
              </a:rPr>
              <a:t> : </a:t>
            </a:r>
            <a:r>
              <a:rPr lang="en-US" altLang="ko-KR">
                <a:solidFill>
                  <a:srgbClr val="FF3300"/>
                </a:solidFill>
              </a:rPr>
              <a:t>0, 1, 2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	String array[] = { </a:t>
            </a:r>
            <a:r>
              <a:rPr lang="ko-KR" altLang="en-US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>
                <a:solidFill>
                  <a:srgbClr val="4D4D4D"/>
                </a:solidFill>
              </a:rPr>
              <a:t>one</a:t>
            </a:r>
            <a:r>
              <a:rPr lang="ko-KR" altLang="en-US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>
                <a:solidFill>
                  <a:srgbClr val="4D4D4D"/>
                </a:solidFill>
              </a:rPr>
              <a:t>, </a:t>
            </a:r>
            <a:r>
              <a:rPr lang="ko-KR" altLang="en-US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>
                <a:solidFill>
                  <a:srgbClr val="4D4D4D"/>
                </a:solidFill>
              </a:rPr>
              <a:t>two</a:t>
            </a:r>
            <a:r>
              <a:rPr lang="ko-KR" altLang="en-US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>
                <a:solidFill>
                  <a:srgbClr val="4D4D4D"/>
                </a:solidFill>
              </a:rPr>
              <a:t>, </a:t>
            </a:r>
            <a:r>
              <a:rPr lang="ko-KR" altLang="en-US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>
                <a:solidFill>
                  <a:srgbClr val="4D4D4D"/>
                </a:solidFill>
              </a:rPr>
              <a:t>three</a:t>
            </a:r>
            <a:r>
              <a:rPr lang="ko-KR" altLang="en-US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>
                <a:solidFill>
                  <a:srgbClr val="4D4D4D"/>
                </a:solidFill>
              </a:rPr>
              <a:t>}; 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	</a:t>
            </a:r>
            <a:r>
              <a:rPr lang="en-US" altLang="ko-KR">
                <a:solidFill>
                  <a:srgbClr val="CC3300"/>
                </a:solidFill>
              </a:rPr>
              <a:t>while(i &lt; 4) {		// i</a:t>
            </a:r>
            <a:r>
              <a:rPr lang="ko-KR" altLang="en-US">
                <a:solidFill>
                  <a:srgbClr val="CC3300"/>
                </a:solidFill>
              </a:rPr>
              <a:t>값</a:t>
            </a:r>
            <a:r>
              <a:rPr lang="en-US" altLang="ko-KR">
                <a:solidFill>
                  <a:srgbClr val="CC3300"/>
                </a:solidFill>
              </a:rPr>
              <a:t> : 0 ~ 3 (4</a:t>
            </a:r>
            <a:r>
              <a:rPr lang="ko-KR" altLang="en-US">
                <a:solidFill>
                  <a:srgbClr val="CC3300"/>
                </a:solidFill>
              </a:rPr>
              <a:t>개</a:t>
            </a:r>
            <a:r>
              <a:rPr lang="en-US" altLang="ko-KR">
                <a:solidFill>
                  <a:srgbClr val="CC3300"/>
                </a:solidFill>
              </a:rPr>
              <a:t>)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	     System.out.println(array[i]); // 4</a:t>
            </a:r>
            <a:r>
              <a:rPr lang="ko-KR" altLang="en-US">
                <a:solidFill>
                  <a:srgbClr val="4D4D4D"/>
                </a:solidFill>
              </a:rPr>
              <a:t>번째</a:t>
            </a:r>
            <a:r>
              <a:rPr lang="en-US" altLang="ko-KR">
                <a:solidFill>
                  <a:srgbClr val="4D4D4D"/>
                </a:solidFill>
              </a:rPr>
              <a:t>( i==3) </a:t>
            </a:r>
            <a:r>
              <a:rPr lang="ko-KR" altLang="en-US">
                <a:solidFill>
                  <a:srgbClr val="4D4D4D"/>
                </a:solidFill>
              </a:rPr>
              <a:t>요소</a:t>
            </a:r>
            <a:r>
              <a:rPr lang="en-US" altLang="ko-KR">
                <a:solidFill>
                  <a:srgbClr val="4D4D4D"/>
                </a:solidFill>
              </a:rPr>
              <a:t> : </a:t>
            </a:r>
            <a:r>
              <a:rPr lang="ko-KR" altLang="en-US">
                <a:solidFill>
                  <a:srgbClr val="4D4D4D"/>
                </a:solidFill>
              </a:rPr>
              <a:t>오류</a:t>
            </a:r>
            <a:endParaRPr lang="en-US" altLang="ko-KR">
              <a:solidFill>
                <a:srgbClr val="4D4D4D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	     i++;		// </a:t>
            </a:r>
            <a:r>
              <a:rPr lang="ko-KR" altLang="en-US">
                <a:solidFill>
                  <a:srgbClr val="4D4D4D"/>
                </a:solidFill>
              </a:rPr>
              <a:t>배열</a:t>
            </a:r>
            <a:r>
              <a:rPr lang="en-US" altLang="ko-KR">
                <a:solidFill>
                  <a:srgbClr val="4D4D4D"/>
                </a:solidFill>
              </a:rPr>
              <a:t> </a:t>
            </a:r>
            <a:r>
              <a:rPr lang="ko-KR" altLang="en-US">
                <a:solidFill>
                  <a:srgbClr val="4D4D4D"/>
                </a:solidFill>
              </a:rPr>
              <a:t>요소</a:t>
            </a:r>
            <a:r>
              <a:rPr lang="en-US" altLang="ko-KR">
                <a:solidFill>
                  <a:srgbClr val="4D4D4D"/>
                </a:solidFill>
              </a:rPr>
              <a:t> </a:t>
            </a:r>
            <a:r>
              <a:rPr lang="ko-KR" altLang="en-US">
                <a:solidFill>
                  <a:srgbClr val="4D4D4D"/>
                </a:solidFill>
              </a:rPr>
              <a:t>증가</a:t>
            </a:r>
            <a:endParaRPr lang="en-US" altLang="ko-KR">
              <a:solidFill>
                <a:srgbClr val="4D4D4D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>
                <a:solidFill>
                  <a:srgbClr val="4D4D4D"/>
                </a:solidFill>
              </a:rPr>
              <a:t>	} </a:t>
            </a:r>
            <a:r>
              <a:rPr lang="en-US" altLang="ko-KR">
                <a:solidFill>
                  <a:srgbClr val="4D4D4D"/>
                </a:solidFill>
                <a:latin typeface="굴림" panose="020B0600000101010101" pitchFamily="50" charset="-127"/>
              </a:rPr>
              <a:t>…</a:t>
            </a:r>
            <a:endParaRPr lang="en-US" altLang="ko-KR">
              <a:solidFill>
                <a:srgbClr val="4D4D4D"/>
              </a:solidFill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2057400" y="901700"/>
            <a:ext cx="6635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프로그램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en-US" altLang="ko-KR" sz="1800">
                <a:solidFill>
                  <a:srgbClr val="FF6600"/>
                </a:solidFill>
                <a:latin typeface="굴림" panose="020B0600000101010101" pitchFamily="50" charset="-127"/>
              </a:rPr>
              <a:t>–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연산오류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발생</a:t>
            </a:r>
            <a:endParaRPr lang="en-US" altLang="ko-KR" sz="1800">
              <a:solidFill>
                <a:srgbClr val="FF6600"/>
              </a:solidFill>
            </a:endParaRP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2144714" y="4289426"/>
            <a:ext cx="25415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800">
                <a:solidFill>
                  <a:srgbClr val="FF6600"/>
                </a:solidFill>
              </a:rPr>
              <a:t>오류</a:t>
            </a:r>
            <a:r>
              <a:rPr lang="en-US" altLang="ko-KR" sz="1800">
                <a:solidFill>
                  <a:srgbClr val="FF6600"/>
                </a:solidFill>
              </a:rPr>
              <a:t> </a:t>
            </a:r>
            <a:r>
              <a:rPr lang="ko-KR" altLang="en-US" sz="1800">
                <a:solidFill>
                  <a:srgbClr val="FF6600"/>
                </a:solidFill>
              </a:rPr>
              <a:t>메시지</a:t>
            </a:r>
            <a:endParaRPr lang="en-US" altLang="ko-KR" sz="1800">
              <a:solidFill>
                <a:srgbClr val="FF6600"/>
              </a:solidFill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4124325"/>
            <a:ext cx="648176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55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3754438" cy="558800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문형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867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032000" y="1143001"/>
            <a:ext cx="7519988" cy="15652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기본적인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구문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Clr>
                <a:srgbClr val="3B812F"/>
              </a:buClr>
            </a:pPr>
            <a:r>
              <a:rPr lang="ko-KR" altLang="en-US" sz="1800">
                <a:solidFill>
                  <a:srgbClr val="339933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‘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try-catch-finally</a:t>
            </a:r>
            <a:r>
              <a:rPr lang="ko-KR" altLang="en-US" sz="1800">
                <a:solidFill>
                  <a:srgbClr val="339933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’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구문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이용</a:t>
            </a:r>
            <a:endParaRPr lang="en-US" altLang="ko-KR" sz="180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Clr>
                <a:srgbClr val="3B812F"/>
              </a:buClr>
            </a:pP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예외가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발생한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내에서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처리하는</a:t>
            </a:r>
            <a:r>
              <a:rPr lang="en-US" altLang="ko-KR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방식</a:t>
            </a:r>
            <a:endParaRPr lang="en-US" altLang="ko-KR" sz="180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Clr>
                <a:srgbClr val="3B812F"/>
              </a:buClr>
            </a:pPr>
            <a:endParaRPr lang="en-US" altLang="ko-KR" sz="180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기본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문형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28675" name="Group 19"/>
          <p:cNvGrpSpPr>
            <a:grpSpLocks/>
          </p:cNvGrpSpPr>
          <p:nvPr/>
        </p:nvGrpSpPr>
        <p:grpSpPr bwMode="auto">
          <a:xfrm>
            <a:off x="2703513" y="2781300"/>
            <a:ext cx="7035800" cy="3208338"/>
            <a:chOff x="743" y="1752"/>
            <a:chExt cx="4432" cy="2021"/>
          </a:xfrm>
        </p:grpSpPr>
        <p:sp>
          <p:nvSpPr>
            <p:cNvPr id="28677" name="Rectangle 9"/>
            <p:cNvSpPr>
              <a:spLocks noChangeArrowheads="1"/>
            </p:cNvSpPr>
            <p:nvPr/>
          </p:nvSpPr>
          <p:spPr bwMode="auto">
            <a:xfrm>
              <a:off x="743" y="1752"/>
              <a:ext cx="2242" cy="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try</a:t>
              </a: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	     </a:t>
              </a:r>
              <a:r>
                <a:rPr lang="ko-KR" altLang="en-US" sz="1800">
                  <a:solidFill>
                    <a:srgbClr val="0066FF"/>
                  </a:solidFill>
                </a:rPr>
                <a:t>블록</a:t>
              </a:r>
              <a:r>
                <a:rPr lang="en-US" altLang="ko-KR" sz="1800">
                  <a:solidFill>
                    <a:srgbClr val="0066FF"/>
                  </a:solidFill>
                </a:rPr>
                <a:t>1</a:t>
              </a: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endParaRPr lang="en-US" altLang="ko-KR" sz="1800">
                <a:solidFill>
                  <a:srgbClr val="CC3300"/>
                </a:solidFill>
              </a:endParaRP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catch(</a:t>
              </a:r>
              <a:r>
                <a:rPr lang="ko-KR" altLang="en-US" sz="1800">
                  <a:solidFill>
                    <a:srgbClr val="CC3300"/>
                  </a:solidFill>
                </a:rPr>
                <a:t>예외클래스명</a:t>
              </a:r>
              <a:r>
                <a:rPr lang="en-US" altLang="ko-KR" sz="1800">
                  <a:solidFill>
                    <a:srgbClr val="CC3300"/>
                  </a:solidFill>
                </a:rPr>
                <a:t>  </a:t>
              </a:r>
              <a:r>
                <a:rPr lang="ko-KR" altLang="en-US" sz="1800">
                  <a:solidFill>
                    <a:srgbClr val="CC3300"/>
                  </a:solidFill>
                </a:rPr>
                <a:t>변수</a:t>
              </a:r>
              <a:r>
                <a:rPr lang="en-US" altLang="ko-KR" sz="1800">
                  <a:solidFill>
                    <a:srgbClr val="CC3300"/>
                  </a:solidFill>
                </a:rPr>
                <a:t>)</a:t>
              </a: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	     </a:t>
              </a:r>
              <a:r>
                <a:rPr lang="ko-KR" altLang="en-US" sz="1800">
                  <a:solidFill>
                    <a:srgbClr val="0066FF"/>
                  </a:solidFill>
                </a:rPr>
                <a:t>블록</a:t>
              </a:r>
              <a:r>
                <a:rPr lang="en-US" altLang="ko-KR" sz="1800">
                  <a:solidFill>
                    <a:srgbClr val="0066FF"/>
                  </a:solidFill>
                </a:rPr>
                <a:t>2</a:t>
              </a: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endParaRPr lang="en-US" altLang="ko-KR" sz="1800">
                <a:solidFill>
                  <a:srgbClr val="CC3300"/>
                </a:solidFill>
              </a:endParaRPr>
            </a:p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finally</a:t>
              </a:r>
            </a:p>
            <a:p>
              <a:pPr lvl="1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None/>
              </a:pPr>
              <a:r>
                <a:rPr lang="en-US" altLang="ko-KR" sz="1800">
                  <a:solidFill>
                    <a:srgbClr val="CC3300"/>
                  </a:solidFill>
                </a:rPr>
                <a:t>	</a:t>
              </a:r>
              <a:r>
                <a:rPr lang="ko-KR" altLang="en-US" sz="1800">
                  <a:solidFill>
                    <a:srgbClr val="0066FF"/>
                  </a:solidFill>
                </a:rPr>
                <a:t>블록</a:t>
              </a:r>
              <a:r>
                <a:rPr lang="en-US" altLang="ko-KR" sz="1800">
                  <a:solidFill>
                    <a:srgbClr val="0066FF"/>
                  </a:solidFill>
                </a:rPr>
                <a:t>3</a:t>
              </a:r>
            </a:p>
          </p:txBody>
        </p:sp>
        <p:sp>
          <p:nvSpPr>
            <p:cNvPr id="28678" name="Rectangle 10"/>
            <p:cNvSpPr>
              <a:spLocks noChangeArrowheads="1"/>
            </p:cNvSpPr>
            <p:nvPr/>
          </p:nvSpPr>
          <p:spPr bwMode="auto">
            <a:xfrm>
              <a:off x="3036" y="1801"/>
              <a:ext cx="108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9pPr>
            </a:lstStyle>
            <a:p>
              <a:pPr algn="ctr" eaLnBrk="1" latinLnBrk="1" hangingPunct="1">
                <a:buFontTx/>
                <a:buNone/>
              </a:pPr>
              <a:r>
                <a:rPr lang="ko-KR" altLang="en-US" sz="1800">
                  <a:solidFill>
                    <a:schemeClr val="accent2"/>
                  </a:solidFill>
                </a:rPr>
                <a:t>우선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수행</a:t>
              </a:r>
              <a:endParaRPr lang="en-US" altLang="ko-KR" sz="1800">
                <a:solidFill>
                  <a:schemeClr val="accent2"/>
                </a:solidFill>
              </a:endParaRPr>
            </a:p>
          </p:txBody>
        </p:sp>
        <p:sp>
          <p:nvSpPr>
            <p:cNvPr id="28679" name="Line 11"/>
            <p:cNvSpPr>
              <a:spLocks noChangeShapeType="1"/>
            </p:cNvSpPr>
            <p:nvPr/>
          </p:nvSpPr>
          <p:spPr bwMode="auto">
            <a:xfrm flipV="1">
              <a:off x="1751" y="1919"/>
              <a:ext cx="137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8680" name="Line 12"/>
            <p:cNvSpPr>
              <a:spLocks noChangeShapeType="1"/>
            </p:cNvSpPr>
            <p:nvPr/>
          </p:nvSpPr>
          <p:spPr bwMode="auto">
            <a:xfrm>
              <a:off x="1751" y="2632"/>
              <a:ext cx="1417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8681" name="Rectangle 13"/>
            <p:cNvSpPr>
              <a:spLocks noChangeArrowheads="1"/>
            </p:cNvSpPr>
            <p:nvPr/>
          </p:nvSpPr>
          <p:spPr bwMode="auto">
            <a:xfrm>
              <a:off x="3272" y="2627"/>
              <a:ext cx="105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9pPr>
            </a:lstStyle>
            <a:p>
              <a:pPr algn="ctr" eaLnBrk="1" latinLnBrk="1" hangingPunct="1">
                <a:buFontTx/>
                <a:buNone/>
              </a:pPr>
              <a:r>
                <a:rPr lang="ko-KR" altLang="en-US" sz="1800">
                  <a:solidFill>
                    <a:schemeClr val="accent2"/>
                  </a:solidFill>
                </a:rPr>
                <a:t>예외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발생시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수행</a:t>
              </a:r>
              <a:endParaRPr lang="en-US" altLang="ko-KR" sz="1800">
                <a:solidFill>
                  <a:schemeClr val="accent2"/>
                </a:solidFill>
              </a:endParaRPr>
            </a:p>
          </p:txBody>
        </p:sp>
        <p:sp>
          <p:nvSpPr>
            <p:cNvPr id="28682" name="Rectangle 15"/>
            <p:cNvSpPr>
              <a:spLocks noChangeArrowheads="1"/>
            </p:cNvSpPr>
            <p:nvPr/>
          </p:nvSpPr>
          <p:spPr bwMode="auto">
            <a:xfrm>
              <a:off x="2918" y="3378"/>
              <a:ext cx="225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defRPr kumimoji="1" sz="160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defRPr>
              </a:lvl9pPr>
            </a:lstStyle>
            <a:p>
              <a:pPr algn="ctr" eaLnBrk="1" latinLnBrk="1" hangingPunct="1">
                <a:buFontTx/>
                <a:buNone/>
              </a:pPr>
              <a:r>
                <a:rPr lang="ko-KR" altLang="en-US" sz="1800">
                  <a:solidFill>
                    <a:schemeClr val="accent2"/>
                  </a:solidFill>
                </a:rPr>
                <a:t>예외가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발생하건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안하건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관계없이</a:t>
              </a:r>
              <a:r>
                <a:rPr lang="en-US" altLang="ko-KR" sz="1800">
                  <a:solidFill>
                    <a:schemeClr val="accent2"/>
                  </a:solidFill>
                </a:rPr>
                <a:t> </a:t>
              </a:r>
              <a:r>
                <a:rPr lang="ko-KR" altLang="en-US" sz="1800">
                  <a:solidFill>
                    <a:schemeClr val="accent2"/>
                  </a:solidFill>
                </a:rPr>
                <a:t>수행</a:t>
              </a:r>
              <a:endParaRPr lang="en-US" altLang="ko-KR" sz="1800">
                <a:solidFill>
                  <a:schemeClr val="accent2"/>
                </a:solidFill>
              </a:endParaRPr>
            </a:p>
          </p:txBody>
        </p:sp>
        <p:sp>
          <p:nvSpPr>
            <p:cNvPr id="28683" name="Line 16"/>
            <p:cNvSpPr>
              <a:spLocks noChangeShapeType="1"/>
            </p:cNvSpPr>
            <p:nvPr/>
          </p:nvSpPr>
          <p:spPr bwMode="auto">
            <a:xfrm>
              <a:off x="1704" y="3200"/>
              <a:ext cx="999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28676" name="TextBox 1"/>
          <p:cNvSpPr txBox="1">
            <a:spLocks noChangeArrowheads="1"/>
          </p:cNvSpPr>
          <p:nvPr/>
        </p:nvSpPr>
        <p:spPr bwMode="auto">
          <a:xfrm>
            <a:off x="7824789" y="2274888"/>
            <a:ext cx="2054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r>
              <a:rPr lang="en-US" altLang="ko-KR"/>
              <a:t>catch </a:t>
            </a:r>
            <a:r>
              <a:rPr lang="ko-KR" altLang="en-US"/>
              <a:t>와 </a:t>
            </a:r>
            <a:r>
              <a:rPr lang="en-US" altLang="ko-KR"/>
              <a:t>finally</a:t>
            </a:r>
            <a:r>
              <a:rPr lang="ko-KR" altLang="en-US"/>
              <a:t>는 </a:t>
            </a:r>
            <a:endParaRPr lang="en-US" altLang="ko-KR"/>
          </a:p>
          <a:p>
            <a:r>
              <a:rPr lang="ko-KR" altLang="en-US"/>
              <a:t>선택적임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7"/>
          <p:cNvSpPr>
            <a:spLocks noChangeArrowheads="1"/>
          </p:cNvSpPr>
          <p:nvPr/>
        </p:nvSpPr>
        <p:spPr bwMode="auto">
          <a:xfrm>
            <a:off x="2133601" y="1628775"/>
            <a:ext cx="8139113" cy="46799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2746375" cy="630237"/>
          </a:xfrm>
          <a:noFill/>
        </p:spPr>
        <p:txBody>
          <a:bodyPr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예외의</a:t>
            </a:r>
            <a:r>
              <a:rPr lang="en-US" altLang="ko-KR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endParaRPr lang="en-US" altLang="ko-KR" sz="3200" b="1">
              <a:solidFill>
                <a:srgbClr val="6633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6600" y="1257300"/>
            <a:ext cx="6635750" cy="533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>
                <a:solidFill>
                  <a:srgbClr val="FF6600"/>
                </a:solidFill>
                <a:latin typeface="굴림" panose="020B0600000101010101" pitchFamily="50" charset="-127"/>
                <a:ea typeface="HY울릉도M" panose="02030600000101010101" pitchFamily="18" charset="-127"/>
              </a:rPr>
              <a:t>–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예외발생에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대한</a:t>
            </a:r>
            <a:r>
              <a:rPr lang="en-US" altLang="ko-KR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</a:t>
            </a:r>
            <a:endParaRPr lang="en-US" altLang="ko-KR" sz="180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2119314" y="1624013"/>
            <a:ext cx="8339137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2pPr>
            <a:lvl3pPr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class Exception3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      public static void main(String </a:t>
            </a:r>
            <a:r>
              <a:rPr lang="en-US" altLang="ko-KR" sz="1800" dirty="0" err="1">
                <a:solidFill>
                  <a:srgbClr val="4D4D4D"/>
                </a:solidFill>
              </a:rPr>
              <a:t>args</a:t>
            </a:r>
            <a:r>
              <a:rPr lang="en-US" altLang="ko-KR" sz="1800" dirty="0">
                <a:solidFill>
                  <a:srgbClr val="4D4D4D"/>
                </a:solidFill>
              </a:rPr>
              <a:t>[]) {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</a:t>
            </a:r>
            <a:r>
              <a:rPr lang="en-US" altLang="ko-KR" sz="1800" dirty="0" err="1">
                <a:solidFill>
                  <a:srgbClr val="4D4D4D"/>
                </a:solidFill>
              </a:rPr>
              <a:t>int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</a:rPr>
              <a:t>i</a:t>
            </a:r>
            <a:r>
              <a:rPr lang="en-US" altLang="ko-KR" sz="1800" dirty="0">
                <a:solidFill>
                  <a:srgbClr val="4D4D4D"/>
                </a:solidFill>
              </a:rPr>
              <a:t> = 0; </a:t>
            </a: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String array[] = {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 dirty="0">
                <a:solidFill>
                  <a:srgbClr val="4D4D4D"/>
                </a:solidFill>
              </a:rPr>
              <a:t>one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 dirty="0">
                <a:solidFill>
                  <a:srgbClr val="4D4D4D"/>
                </a:solidFill>
              </a:rPr>
              <a:t>, 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 dirty="0">
                <a:solidFill>
                  <a:srgbClr val="4D4D4D"/>
                </a:solidFill>
              </a:rPr>
              <a:t>two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 dirty="0">
                <a:solidFill>
                  <a:srgbClr val="4D4D4D"/>
                </a:solidFill>
              </a:rPr>
              <a:t>, 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en-US" altLang="ko-KR" sz="1800" dirty="0">
                <a:solidFill>
                  <a:srgbClr val="4D4D4D"/>
                </a:solidFill>
              </a:rPr>
              <a:t>three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 dirty="0">
                <a:solidFill>
                  <a:srgbClr val="4D4D4D"/>
                </a:solidFill>
              </a:rPr>
              <a:t>}; // 3</a:t>
            </a:r>
            <a:r>
              <a:rPr lang="ko-KR" altLang="en-US" sz="1800" dirty="0">
                <a:solidFill>
                  <a:srgbClr val="4D4D4D"/>
                </a:solidFill>
              </a:rPr>
              <a:t>개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배열</a:t>
            </a:r>
            <a:endParaRPr lang="en-US" altLang="ko-KR" sz="1800" dirty="0">
              <a:solidFill>
                <a:srgbClr val="4D4D4D"/>
              </a:solidFill>
            </a:endParaRPr>
          </a:p>
          <a:p>
            <a:pPr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while(</a:t>
            </a:r>
            <a:r>
              <a:rPr lang="en-US" altLang="ko-KR" sz="1800" dirty="0" err="1">
                <a:solidFill>
                  <a:srgbClr val="4D4D4D"/>
                </a:solidFill>
              </a:rPr>
              <a:t>i</a:t>
            </a:r>
            <a:r>
              <a:rPr lang="en-US" altLang="ko-KR" sz="1800" dirty="0">
                <a:solidFill>
                  <a:srgbClr val="4D4D4D"/>
                </a:solidFill>
              </a:rPr>
              <a:t> &lt; 4) {      // 4</a:t>
            </a:r>
            <a:r>
              <a:rPr lang="ko-KR" altLang="en-US" sz="1800" dirty="0">
                <a:solidFill>
                  <a:srgbClr val="4D4D4D"/>
                </a:solidFill>
              </a:rPr>
              <a:t>개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배열</a:t>
            </a:r>
            <a:r>
              <a:rPr lang="en-US" altLang="ko-KR" sz="1800" dirty="0">
                <a:solidFill>
                  <a:srgbClr val="4D4D4D"/>
                </a:solidFill>
              </a:rPr>
              <a:t>(0 ~ 3)</a:t>
            </a:r>
            <a:r>
              <a:rPr lang="ko-KR" altLang="en-US" sz="1800" dirty="0">
                <a:solidFill>
                  <a:srgbClr val="4D4D4D"/>
                </a:solidFill>
              </a:rPr>
              <a:t>까지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인쇄</a:t>
            </a:r>
            <a:endParaRPr lang="en-US" altLang="ko-KR" sz="1800" dirty="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      </a:t>
            </a:r>
            <a:r>
              <a:rPr lang="en-US" altLang="ko-KR" sz="1800" dirty="0">
                <a:solidFill>
                  <a:srgbClr val="CC3300"/>
                </a:solidFill>
              </a:rPr>
              <a:t>try </a:t>
            </a:r>
            <a:r>
              <a:rPr lang="en-US" altLang="ko-KR" sz="1800" dirty="0">
                <a:solidFill>
                  <a:schemeClr val="accent2"/>
                </a:solidFill>
              </a:rPr>
              <a:t>{</a:t>
            </a: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      </a:t>
            </a:r>
            <a:r>
              <a:rPr lang="en-US" altLang="ko-KR" sz="1800" dirty="0" err="1">
                <a:solidFill>
                  <a:srgbClr val="4D4D4D"/>
                </a:solidFill>
              </a:rPr>
              <a:t>System.out.println</a:t>
            </a:r>
            <a:r>
              <a:rPr lang="en-US" altLang="ko-KR" sz="1800" dirty="0">
                <a:solidFill>
                  <a:srgbClr val="4D4D4D"/>
                </a:solidFill>
              </a:rPr>
              <a:t>(array[</a:t>
            </a:r>
            <a:r>
              <a:rPr lang="en-US" altLang="ko-KR" sz="1800" dirty="0" err="1">
                <a:solidFill>
                  <a:srgbClr val="4D4D4D"/>
                </a:solidFill>
              </a:rPr>
              <a:t>i</a:t>
            </a:r>
            <a:r>
              <a:rPr lang="en-US" altLang="ko-KR" sz="1800" dirty="0">
                <a:solidFill>
                  <a:srgbClr val="4D4D4D"/>
                </a:solidFill>
              </a:rPr>
              <a:t>]); // 4</a:t>
            </a:r>
            <a:r>
              <a:rPr lang="ko-KR" altLang="en-US" sz="1800" dirty="0">
                <a:solidFill>
                  <a:srgbClr val="4D4D4D"/>
                </a:solidFill>
              </a:rPr>
              <a:t>번째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배열</a:t>
            </a:r>
            <a:r>
              <a:rPr lang="en-US" altLang="ko-KR" sz="1800" dirty="0">
                <a:solidFill>
                  <a:srgbClr val="4D4D4D"/>
                </a:solidFill>
              </a:rPr>
              <a:t> : </a:t>
            </a:r>
            <a:r>
              <a:rPr lang="ko-KR" altLang="en-US" sz="1800" dirty="0">
                <a:solidFill>
                  <a:srgbClr val="4D4D4D"/>
                </a:solidFill>
              </a:rPr>
              <a:t>오류</a:t>
            </a:r>
            <a:endParaRPr lang="en-US" altLang="ko-KR" sz="1800" dirty="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      } </a:t>
            </a:r>
            <a:r>
              <a:rPr lang="en-US" altLang="ko-KR" sz="1800" dirty="0">
                <a:solidFill>
                  <a:srgbClr val="CC3300"/>
                </a:solidFill>
              </a:rPr>
              <a:t>catch(</a:t>
            </a:r>
            <a:r>
              <a:rPr lang="en-US" altLang="ko-KR" sz="1800" dirty="0" err="1">
                <a:solidFill>
                  <a:srgbClr val="CC3300"/>
                </a:solidFill>
              </a:rPr>
              <a:t>ArrayIndexOutOfBoundsException</a:t>
            </a:r>
            <a:r>
              <a:rPr lang="en-US" altLang="ko-KR" sz="1800" dirty="0">
                <a:solidFill>
                  <a:srgbClr val="CC3300"/>
                </a:solidFill>
              </a:rPr>
              <a:t> e)</a:t>
            </a:r>
            <a:r>
              <a:rPr lang="en-US" altLang="ko-KR" sz="1800" dirty="0">
                <a:solidFill>
                  <a:srgbClr val="4D4D4D"/>
                </a:solidFill>
              </a:rPr>
              <a:t> { </a:t>
            </a:r>
            <a:r>
              <a:rPr lang="en-US" altLang="ko-KR" sz="1800" dirty="0">
                <a:solidFill>
                  <a:srgbClr val="FF3300"/>
                </a:solidFill>
              </a:rPr>
              <a:t>// </a:t>
            </a:r>
            <a:r>
              <a:rPr lang="ko-KR" altLang="en-US" sz="1800" dirty="0">
                <a:solidFill>
                  <a:srgbClr val="FF3300"/>
                </a:solidFill>
              </a:rPr>
              <a:t>예외</a:t>
            </a:r>
            <a:r>
              <a:rPr lang="en-US" altLang="ko-KR" sz="1800" dirty="0">
                <a:solidFill>
                  <a:srgbClr val="FF3300"/>
                </a:solidFill>
              </a:rPr>
              <a:t> </a:t>
            </a:r>
            <a:r>
              <a:rPr lang="ko-KR" altLang="en-US" sz="1800" dirty="0">
                <a:solidFill>
                  <a:srgbClr val="FF3300"/>
                </a:solidFill>
              </a:rPr>
              <a:t>선언</a:t>
            </a:r>
            <a:endParaRPr lang="en-US" altLang="ko-KR" sz="1800" dirty="0">
              <a:solidFill>
                <a:srgbClr val="FF3300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</a:t>
            </a:r>
            <a:r>
              <a:rPr lang="en-US" altLang="ko-KR" sz="1800" dirty="0" err="1">
                <a:solidFill>
                  <a:srgbClr val="4D4D4D"/>
                </a:solidFill>
              </a:rPr>
              <a:t>System.out.println</a:t>
            </a:r>
            <a:r>
              <a:rPr lang="en-US" altLang="ko-KR" sz="1800" dirty="0">
                <a:solidFill>
                  <a:srgbClr val="4D4D4D"/>
                </a:solidFill>
              </a:rPr>
              <a:t>(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ko-KR" altLang="en-US" sz="1800" dirty="0">
                <a:solidFill>
                  <a:srgbClr val="4D4D4D"/>
                </a:solidFill>
              </a:rPr>
              <a:t>배열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범위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초과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 dirty="0">
                <a:solidFill>
                  <a:srgbClr val="4D4D4D"/>
                </a:solidFill>
              </a:rPr>
              <a:t>); // </a:t>
            </a:r>
            <a:r>
              <a:rPr lang="ko-KR" altLang="en-US" sz="1800" dirty="0" err="1">
                <a:solidFill>
                  <a:srgbClr val="4D4D4D"/>
                </a:solidFill>
              </a:rPr>
              <a:t>배열오류시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수행</a:t>
            </a:r>
            <a:endParaRPr lang="en-US" altLang="ko-KR" sz="1800" dirty="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           </a:t>
            </a:r>
            <a:r>
              <a:rPr lang="en-US" altLang="ko-KR" sz="1800" dirty="0">
                <a:solidFill>
                  <a:srgbClr val="0066FF"/>
                </a:solidFill>
              </a:rPr>
              <a:t> break</a:t>
            </a:r>
            <a:r>
              <a:rPr lang="en-US" altLang="ko-KR" sz="1800" dirty="0">
                <a:solidFill>
                  <a:srgbClr val="4D4D4D"/>
                </a:solidFill>
              </a:rPr>
              <a:t>;	// </a:t>
            </a:r>
            <a:r>
              <a:rPr lang="ko-KR" altLang="en-US" sz="1800" dirty="0">
                <a:solidFill>
                  <a:srgbClr val="4D4D4D"/>
                </a:solidFill>
              </a:rPr>
              <a:t>정상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종료</a:t>
            </a:r>
            <a:endParaRPr lang="en-US" altLang="ko-KR" sz="1800" dirty="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      }</a:t>
            </a:r>
            <a:r>
              <a:rPr lang="en-US" altLang="ko-KR" sz="1800" dirty="0">
                <a:solidFill>
                  <a:srgbClr val="CC3300"/>
                </a:solidFill>
              </a:rPr>
              <a:t> finally</a:t>
            </a:r>
            <a:r>
              <a:rPr lang="en-US" altLang="ko-KR" sz="1800" dirty="0">
                <a:solidFill>
                  <a:srgbClr val="4D4D4D"/>
                </a:solidFill>
              </a:rPr>
              <a:t> {</a:t>
            </a: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</a:t>
            </a:r>
            <a:r>
              <a:rPr lang="en-US" altLang="ko-KR" sz="1800" dirty="0" err="1">
                <a:solidFill>
                  <a:srgbClr val="4D4D4D"/>
                </a:solidFill>
              </a:rPr>
              <a:t>i</a:t>
            </a:r>
            <a:r>
              <a:rPr lang="en-US" altLang="ko-KR" sz="1800" dirty="0">
                <a:solidFill>
                  <a:srgbClr val="4D4D4D"/>
                </a:solidFill>
              </a:rPr>
              <a:t>++;	// try </a:t>
            </a:r>
            <a:r>
              <a:rPr lang="ko-KR" altLang="en-US" sz="1800" dirty="0">
                <a:solidFill>
                  <a:srgbClr val="4D4D4D"/>
                </a:solidFill>
              </a:rPr>
              <a:t>문을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실행할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때마다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수행됨</a:t>
            </a:r>
            <a:endParaRPr lang="en-US" altLang="ko-KR" sz="1800" dirty="0">
              <a:solidFill>
                <a:srgbClr val="4D4D4D"/>
              </a:solidFill>
            </a:endParaRP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	</a:t>
            </a:r>
            <a:r>
              <a:rPr lang="en-US" altLang="ko-KR" sz="1800" dirty="0" err="1">
                <a:solidFill>
                  <a:srgbClr val="4D4D4D"/>
                </a:solidFill>
              </a:rPr>
              <a:t>system.out.println</a:t>
            </a:r>
            <a:r>
              <a:rPr lang="en-US" altLang="ko-KR" sz="1800" dirty="0">
                <a:solidFill>
                  <a:srgbClr val="4D4D4D"/>
                </a:solidFill>
              </a:rPr>
              <a:t>(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“</a:t>
            </a:r>
            <a:r>
              <a:rPr lang="ko-KR" altLang="en-US" sz="1800" dirty="0" err="1">
                <a:solidFill>
                  <a:srgbClr val="4D4D4D"/>
                </a:solidFill>
              </a:rPr>
              <a:t>배열요소</a:t>
            </a:r>
            <a:r>
              <a:rPr lang="en-US" altLang="ko-KR" sz="1800" dirty="0">
                <a:solidFill>
                  <a:srgbClr val="4D4D4D"/>
                </a:solidFill>
              </a:rPr>
              <a:t> </a:t>
            </a:r>
            <a:r>
              <a:rPr lang="ko-KR" altLang="en-US" sz="1800" dirty="0">
                <a:solidFill>
                  <a:srgbClr val="4D4D4D"/>
                </a:solidFill>
              </a:rPr>
              <a:t>증가</a:t>
            </a:r>
            <a:r>
              <a:rPr lang="en-US" altLang="ko-KR" sz="1800" dirty="0">
                <a:solidFill>
                  <a:srgbClr val="4D4D4D"/>
                </a:solidFill>
              </a:rPr>
              <a:t> : </a:t>
            </a:r>
            <a:r>
              <a:rPr lang="en-US" altLang="ko-KR" sz="1800" dirty="0" err="1">
                <a:solidFill>
                  <a:srgbClr val="4D4D4D"/>
                </a:solidFill>
              </a:rPr>
              <a:t>i</a:t>
            </a:r>
            <a:r>
              <a:rPr lang="en-US" altLang="ko-KR" sz="1800" dirty="0">
                <a:solidFill>
                  <a:srgbClr val="4D4D4D"/>
                </a:solidFill>
              </a:rPr>
              <a:t> = </a:t>
            </a:r>
            <a:r>
              <a:rPr lang="ko-KR" altLang="en-US" sz="1800" dirty="0">
                <a:solidFill>
                  <a:srgbClr val="4D4D4D"/>
                </a:solidFill>
                <a:latin typeface="굴림" panose="020B0600000101010101" pitchFamily="50" charset="-127"/>
              </a:rPr>
              <a:t>”</a:t>
            </a:r>
            <a:r>
              <a:rPr lang="en-US" altLang="ko-KR" sz="1800" dirty="0">
                <a:solidFill>
                  <a:srgbClr val="4D4D4D"/>
                </a:solidFill>
              </a:rPr>
              <a:t> + </a:t>
            </a:r>
            <a:r>
              <a:rPr lang="en-US" altLang="ko-KR" sz="1800" dirty="0" err="1">
                <a:solidFill>
                  <a:srgbClr val="4D4D4D"/>
                </a:solidFill>
              </a:rPr>
              <a:t>i</a:t>
            </a:r>
            <a:r>
              <a:rPr lang="en-US" altLang="ko-KR" sz="1800" dirty="0">
                <a:solidFill>
                  <a:srgbClr val="4D4D4D"/>
                </a:solidFill>
              </a:rPr>
              <a:t>);</a:t>
            </a: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      }</a:t>
            </a:r>
          </a:p>
          <a:p>
            <a:pPr lvl="2" eaLnBrk="1" latinLnBrk="1" hangingPunct="1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altLang="ko-KR" sz="1800" dirty="0">
                <a:solidFill>
                  <a:srgbClr val="4D4D4D"/>
                </a:solidFill>
              </a:rPr>
              <a:t>} </a:t>
            </a:r>
            <a:r>
              <a:rPr lang="en-US" altLang="ko-KR" sz="1800" dirty="0">
                <a:solidFill>
                  <a:srgbClr val="4D4D4D"/>
                </a:solidFill>
                <a:latin typeface="굴림" panose="020B0600000101010101" pitchFamily="50" charset="-127"/>
              </a:rPr>
              <a:t>…</a:t>
            </a:r>
            <a:endParaRPr lang="en-US" altLang="ko-KR" sz="1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92" y="623888"/>
            <a:ext cx="68484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951</Words>
  <Application>Microsoft Office PowerPoint</Application>
  <PresentationFormat>와이드스크린</PresentationFormat>
  <Paragraphs>166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HY견고딕</vt:lpstr>
      <vt:lpstr>HY울릉도M</vt:lpstr>
      <vt:lpstr>Monotype Sorts</vt:lpstr>
      <vt:lpstr>굴림</vt:lpstr>
      <vt:lpstr>나눔고딕</vt:lpstr>
      <vt:lpstr>돋움</vt:lpstr>
      <vt:lpstr>맑은 고딕</vt:lpstr>
      <vt:lpstr>함초롬돋움</vt:lpstr>
      <vt:lpstr>Arial</vt:lpstr>
      <vt:lpstr>Times New Roman</vt:lpstr>
      <vt:lpstr>Wingdings</vt:lpstr>
      <vt:lpstr>Office 테마</vt:lpstr>
      <vt:lpstr>13주차: Java 프로그래밍</vt:lpstr>
      <vt:lpstr>12주차 과제</vt:lpstr>
      <vt:lpstr>예외처리</vt:lpstr>
      <vt:lpstr>수업목표</vt:lpstr>
      <vt:lpstr>예외의 발생 – 연산 오류</vt:lpstr>
      <vt:lpstr>예외의 발생 – 배열범위 초과</vt:lpstr>
      <vt:lpstr>예외 처리 문형</vt:lpstr>
      <vt:lpstr>예외의 처리</vt:lpstr>
      <vt:lpstr>PowerPoint 프레젠테이션</vt:lpstr>
      <vt:lpstr>예외의 전파속성</vt:lpstr>
      <vt:lpstr>전파된 예외의 처리</vt:lpstr>
      <vt:lpstr>PowerPoint 프레젠테이션</vt:lpstr>
      <vt:lpstr>예외의 인위적인 발생</vt:lpstr>
      <vt:lpstr>정리하기</vt:lpstr>
      <vt:lpstr>실습문제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Yunhee Kang</cp:lastModifiedBy>
  <cp:revision>24</cp:revision>
  <dcterms:created xsi:type="dcterms:W3CDTF">2020-05-10T01:48:54Z</dcterms:created>
  <dcterms:modified xsi:type="dcterms:W3CDTF">2020-06-08T05:09:06Z</dcterms:modified>
</cp:coreProperties>
</file>