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95" r:id="rId3"/>
    <p:sldId id="293" r:id="rId4"/>
    <p:sldId id="294" r:id="rId5"/>
    <p:sldId id="296" r:id="rId6"/>
    <p:sldId id="297" r:id="rId7"/>
    <p:sldId id="298" r:id="rId8"/>
    <p:sldId id="301" r:id="rId9"/>
    <p:sldId id="302" r:id="rId10"/>
    <p:sldId id="299" r:id="rId11"/>
    <p:sldId id="300" r:id="rId12"/>
    <p:sldId id="283" r:id="rId13"/>
    <p:sldId id="284" r:id="rId14"/>
    <p:sldId id="286" r:id="rId15"/>
    <p:sldId id="287" r:id="rId16"/>
    <p:sldId id="288" r:id="rId17"/>
    <p:sldId id="289" r:id="rId18"/>
    <p:sldId id="292" r:id="rId19"/>
    <p:sldId id="290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97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D11E0-BB4F-48A5-9912-1AD78A72FCE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0843-1208-47AF-8A28-AD876666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JVM,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애플리케이션의  실행  환경인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 하나의  프로세스로 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운영체제 위에서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스레드로 구성된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애플리케이션을 실행한다면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0843-1208-47AF-8A28-AD87666697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3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writing robust software, When an error occurs in a Java program it usually results in an exception being thrown.</a:t>
            </a:r>
          </a:p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http://pages.cs.wisc.edu/~hasti/cs368/JavaTutorial/NOTES/Exceptions.html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36D7BC1B-F4B1-4FBD-85FF-6C73C322AAED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12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9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036B7E5B-0DDD-4F74-80FF-EE36D72DD7E9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13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08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F65748DD-A539-489A-BCAD-EAB802AA0909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14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3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F70DF1D0-8888-4F8F-BD26-658115D317A5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15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3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33EC0DF0-2819-42D5-9ADE-6895CF4BD01C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16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6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65F1AFF4-F3B5-4DE7-9C8F-54F7587E8565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17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48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B90A1F40-40B9-4A6C-81D0-674DB66D940D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18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4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4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39785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23021" y="6601519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BC50-77FF-48F1-8760-AC5CC7E7280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주차</a:t>
            </a:r>
            <a:r>
              <a:rPr lang="en-US" altLang="ko-KR" dirty="0"/>
              <a:t>: 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908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자식 클래스에 스레드 실행 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무명 </a:t>
            </a:r>
            <a:r>
              <a:rPr lang="en-US" altLang="ko-KR" dirty="0"/>
              <a:t>Thread </a:t>
            </a:r>
            <a:r>
              <a:rPr lang="ko-KR" altLang="en-US" dirty="0"/>
              <a:t>객체화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57" y="1516489"/>
            <a:ext cx="5970191" cy="173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28" y="3196756"/>
            <a:ext cx="2974014" cy="654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57" y="3972063"/>
            <a:ext cx="2409923" cy="15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108"/>
    </mc:Choice>
    <mc:Fallback xmlns="">
      <p:transition spd="slow" advTm="17810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자식 클래스를 사용한 스레드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3" y="1725145"/>
            <a:ext cx="5229225" cy="4715241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64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77"/>
    </mc:Choice>
    <mc:Fallback xmlns="">
      <p:transition spd="slow" advTm="96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나눔고딕" charset="-127"/>
              </a:rPr>
              <a:t>수업목표</a:t>
            </a:r>
            <a:endParaRPr lang="en-US" altLang="ko-KR" smtClean="0">
              <a:latin typeface="나눔고딕" charset="-127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예외의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발생을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이해한다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예외란 </a:t>
            </a:r>
            <a:r>
              <a:rPr lang="en-US" altLang="ko-KR" smtClean="0">
                <a:latin typeface="나눔고딕" charset="-127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예외처리가 필요한 이유는 </a:t>
            </a:r>
            <a:r>
              <a:rPr lang="en-US" altLang="ko-KR" smtClean="0">
                <a:latin typeface="나눔고딕" charset="-127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예외처리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방식을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이해한다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latin typeface="나눔고딕" charset="-127"/>
              </a:rPr>
              <a:t>자바의 예외처리문법 이해</a:t>
            </a:r>
            <a:r>
              <a:rPr lang="en-US" altLang="ko-KR">
                <a:latin typeface="나눔고딕" charset="-127"/>
              </a:rPr>
              <a:t>(try-catch-finally)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latin typeface="나눔고딕" charset="-127"/>
              </a:rPr>
              <a:t>예외의</a:t>
            </a:r>
            <a:r>
              <a:rPr lang="en-US" altLang="ko-KR">
                <a:latin typeface="나눔고딕" charset="-127"/>
              </a:rPr>
              <a:t> </a:t>
            </a:r>
            <a:r>
              <a:rPr lang="ko-KR" altLang="en-US">
                <a:latin typeface="나눔고딕" charset="-127"/>
              </a:rPr>
              <a:t>전파</a:t>
            </a:r>
            <a:r>
              <a:rPr lang="en-US" altLang="ko-KR">
                <a:latin typeface="나눔고딕" charset="-127"/>
              </a:rPr>
              <a:t>(throws, </a:t>
            </a:r>
            <a:r>
              <a:rPr lang="ko-KR" altLang="en-US">
                <a:latin typeface="나눔고딕" charset="-127"/>
              </a:rPr>
              <a:t>예외를 호출한 메소드로 전달</a:t>
            </a:r>
            <a:r>
              <a:rPr lang="en-US" altLang="ko-KR">
                <a:latin typeface="나눔고딕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클래스를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작성한다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사용자 정의 예외 클래스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작성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작성한 예외 클래스를 사용한 예외 전파 </a:t>
            </a:r>
            <a:r>
              <a:rPr lang="en-US" altLang="ko-KR" smtClean="0">
                <a:latin typeface="나눔고딕" charset="-127"/>
              </a:rPr>
              <a:t>(throw)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>
              <a:latin typeface="나눔고딕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latin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2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9"/>
          <p:cNvSpPr>
            <a:spLocks noChangeArrowheads="1"/>
          </p:cNvSpPr>
          <p:nvPr/>
        </p:nvSpPr>
        <p:spPr bwMode="auto">
          <a:xfrm>
            <a:off x="2133601" y="1628776"/>
            <a:ext cx="8139113" cy="2447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b="1">
                <a:solidFill>
                  <a:srgbClr val="6633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연산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오류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00" y="1244600"/>
            <a:ext cx="6635750" cy="533400"/>
          </a:xfrm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연산오류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08213" y="4508500"/>
            <a:ext cx="70294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ko-KR"/>
              <a:t>       </a:t>
            </a:r>
            <a:r>
              <a:rPr lang="en-US" altLang="ko-KR" sz="1800"/>
              <a:t> </a:t>
            </a: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ko-KR" sz="1800"/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1800">
                <a:solidFill>
                  <a:srgbClr val="CC3300"/>
                </a:solidFill>
              </a:rPr>
              <a:t>i</a:t>
            </a:r>
            <a:r>
              <a:rPr lang="ko-KR" altLang="en-US" sz="1800">
                <a:solidFill>
                  <a:srgbClr val="CC3300"/>
                </a:solidFill>
              </a:rPr>
              <a:t>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값인</a:t>
            </a:r>
            <a:r>
              <a:rPr lang="en-US" altLang="ko-KR" sz="1800">
                <a:solidFill>
                  <a:srgbClr val="CC3300"/>
                </a:solidFill>
              </a:rPr>
              <a:t> 5</a:t>
            </a:r>
            <a:r>
              <a:rPr lang="ko-KR" altLang="en-US" sz="1800">
                <a:solidFill>
                  <a:srgbClr val="CC3300"/>
                </a:solidFill>
              </a:rPr>
              <a:t>를</a:t>
            </a:r>
            <a:r>
              <a:rPr lang="en-US" altLang="ko-KR" sz="1800">
                <a:solidFill>
                  <a:srgbClr val="CC3300"/>
                </a:solidFill>
              </a:rPr>
              <a:t> j</a:t>
            </a:r>
            <a:r>
              <a:rPr lang="ko-KR" altLang="en-US" sz="1800">
                <a:solidFill>
                  <a:srgbClr val="CC3300"/>
                </a:solidFill>
              </a:rPr>
              <a:t>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값인</a:t>
            </a:r>
            <a:r>
              <a:rPr lang="en-US" altLang="ko-KR" sz="1800">
                <a:solidFill>
                  <a:srgbClr val="CC3300"/>
                </a:solidFill>
              </a:rPr>
              <a:t> 0</a:t>
            </a:r>
            <a:r>
              <a:rPr lang="ko-KR" altLang="en-US" sz="1800">
                <a:solidFill>
                  <a:srgbClr val="CC3300"/>
                </a:solidFill>
              </a:rPr>
              <a:t>으로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나눌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때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오류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CC3300"/>
                </a:solidFill>
              </a:rPr>
              <a:t>예외</a:t>
            </a:r>
            <a:r>
              <a:rPr lang="en-US" altLang="ko-KR" sz="1800">
                <a:solidFill>
                  <a:srgbClr val="CC3300"/>
                </a:solidFill>
              </a:rPr>
              <a:t> ArithmeticException</a:t>
            </a:r>
            <a:r>
              <a:rPr lang="ko-KR" altLang="en-US" sz="1800">
                <a:solidFill>
                  <a:srgbClr val="CC3300"/>
                </a:solidFill>
              </a:rPr>
              <a:t>이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79650" y="1628776"/>
            <a:ext cx="80645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class Exception1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public static void main(String args[])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int i = 5; int </a:t>
            </a:r>
            <a:r>
              <a:rPr lang="en-US" altLang="ko-KR" sz="1800">
                <a:solidFill>
                  <a:srgbClr val="FF3300"/>
                </a:solidFill>
              </a:rPr>
              <a:t>j = 0</a:t>
            </a:r>
            <a:r>
              <a:rPr lang="en-US" altLang="ko-KR" sz="1800">
                <a:solidFill>
                  <a:srgbClr val="4D4D4D"/>
                </a:solidFill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</a:t>
            </a:r>
            <a:r>
              <a:rPr lang="en-US" altLang="ko-KR" sz="1800">
                <a:solidFill>
                  <a:srgbClr val="CC3300"/>
                </a:solidFill>
              </a:rPr>
              <a:t>int k = i / j;	// </a:t>
            </a:r>
            <a:r>
              <a:rPr lang="ko-KR" altLang="en-US" sz="1800">
                <a:solidFill>
                  <a:srgbClr val="CC3300"/>
                </a:solidFill>
              </a:rPr>
              <a:t>불능</a:t>
            </a:r>
            <a:r>
              <a:rPr lang="en-US" altLang="ko-KR" sz="1800">
                <a:solidFill>
                  <a:srgbClr val="CC3300"/>
                </a:solidFill>
              </a:rPr>
              <a:t> : </a:t>
            </a:r>
            <a:r>
              <a:rPr lang="ko-KR" altLang="en-US" sz="1800">
                <a:solidFill>
                  <a:srgbClr val="CC3300"/>
                </a:solidFill>
              </a:rPr>
              <a:t>예외상황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r>
              <a:rPr lang="en-US" altLang="ko-KR" sz="1800">
                <a:solidFill>
                  <a:srgbClr val="CC3300"/>
                </a:solidFill>
              </a:rPr>
              <a:t> -&gt; </a:t>
            </a:r>
            <a:r>
              <a:rPr lang="ko-KR" altLang="en-US" sz="1800">
                <a:solidFill>
                  <a:srgbClr val="CC3300"/>
                </a:solidFill>
              </a:rPr>
              <a:t>프로그램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수정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필요</a:t>
            </a:r>
            <a:endParaRPr lang="en-US" altLang="ko-KR" sz="1800">
              <a:solidFill>
                <a:srgbClr val="CC3300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System.out.println(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k = 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 + k);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}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}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182814" y="4073526"/>
            <a:ext cx="25415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6600825" y="1052514"/>
            <a:ext cx="3811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ko-KR" altLang="en-US"/>
              <a:t>프로그램 실행 후 오류 메시지를 확인함</a:t>
            </a:r>
          </a:p>
        </p:txBody>
      </p:sp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581526"/>
            <a:ext cx="71294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3754438" cy="558800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문형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867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032000" y="1143001"/>
            <a:ext cx="7519988" cy="15652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기본적인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구문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>
                <a:solidFill>
                  <a:srgbClr val="339933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‘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try-catch-finally</a:t>
            </a:r>
            <a:r>
              <a:rPr lang="ko-KR" altLang="en-US" sz="1800">
                <a:solidFill>
                  <a:srgbClr val="339933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’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구문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이용</a:t>
            </a: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예외가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내에서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처리하는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방식</a:t>
            </a: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문형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28675" name="Group 19"/>
          <p:cNvGrpSpPr>
            <a:grpSpLocks/>
          </p:cNvGrpSpPr>
          <p:nvPr/>
        </p:nvGrpSpPr>
        <p:grpSpPr bwMode="auto">
          <a:xfrm>
            <a:off x="2703513" y="2781300"/>
            <a:ext cx="7035800" cy="3208338"/>
            <a:chOff x="743" y="1752"/>
            <a:chExt cx="4432" cy="2021"/>
          </a:xfrm>
        </p:grpSpPr>
        <p:sp>
          <p:nvSpPr>
            <p:cNvPr id="28677" name="Rectangle 9"/>
            <p:cNvSpPr>
              <a:spLocks noChangeArrowheads="1"/>
            </p:cNvSpPr>
            <p:nvPr/>
          </p:nvSpPr>
          <p:spPr bwMode="auto">
            <a:xfrm>
              <a:off x="743" y="1752"/>
              <a:ext cx="2242" cy="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try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     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1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endParaRPr lang="en-US" altLang="ko-KR" sz="1800">
                <a:solidFill>
                  <a:srgbClr val="CC3300"/>
                </a:solidFill>
              </a:endParaRP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catch(</a:t>
              </a:r>
              <a:r>
                <a:rPr lang="ko-KR" altLang="en-US" sz="1800">
                  <a:solidFill>
                    <a:srgbClr val="CC3300"/>
                  </a:solidFill>
                </a:rPr>
                <a:t>예외클래스명</a:t>
              </a:r>
              <a:r>
                <a:rPr lang="en-US" altLang="ko-KR" sz="1800">
                  <a:solidFill>
                    <a:srgbClr val="CC3300"/>
                  </a:solidFill>
                </a:rPr>
                <a:t>  </a:t>
              </a:r>
              <a:r>
                <a:rPr lang="ko-KR" altLang="en-US" sz="1800">
                  <a:solidFill>
                    <a:srgbClr val="CC3300"/>
                  </a:solidFill>
                </a:rPr>
                <a:t>변수</a:t>
              </a:r>
              <a:r>
                <a:rPr lang="en-US" altLang="ko-KR" sz="1800">
                  <a:solidFill>
                    <a:srgbClr val="CC3300"/>
                  </a:solidFill>
                </a:rPr>
                <a:t>)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     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2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endParaRPr lang="en-US" altLang="ko-KR" sz="1800">
                <a:solidFill>
                  <a:srgbClr val="CC3300"/>
                </a:solidFill>
              </a:endParaRP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finally</a:t>
              </a:r>
            </a:p>
            <a:p>
              <a:pPr lvl="1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28678" name="Rectangle 10"/>
            <p:cNvSpPr>
              <a:spLocks noChangeArrowheads="1"/>
            </p:cNvSpPr>
            <p:nvPr/>
          </p:nvSpPr>
          <p:spPr bwMode="auto">
            <a:xfrm>
              <a:off x="3036" y="1801"/>
              <a:ext cx="108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우선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79" name="Line 11"/>
            <p:cNvSpPr>
              <a:spLocks noChangeShapeType="1"/>
            </p:cNvSpPr>
            <p:nvPr/>
          </p:nvSpPr>
          <p:spPr bwMode="auto">
            <a:xfrm flipV="1">
              <a:off x="1751" y="1919"/>
              <a:ext cx="137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751" y="2632"/>
              <a:ext cx="1417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681" name="Rectangle 13"/>
            <p:cNvSpPr>
              <a:spLocks noChangeArrowheads="1"/>
            </p:cNvSpPr>
            <p:nvPr/>
          </p:nvSpPr>
          <p:spPr bwMode="auto">
            <a:xfrm>
              <a:off x="3272" y="2627"/>
              <a:ext cx="105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예외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발생시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82" name="Rectangle 15"/>
            <p:cNvSpPr>
              <a:spLocks noChangeArrowheads="1"/>
            </p:cNvSpPr>
            <p:nvPr/>
          </p:nvSpPr>
          <p:spPr bwMode="auto">
            <a:xfrm>
              <a:off x="2918" y="3378"/>
              <a:ext cx="225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예외가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발생하건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안하건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관계없이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83" name="Line 16"/>
            <p:cNvSpPr>
              <a:spLocks noChangeShapeType="1"/>
            </p:cNvSpPr>
            <p:nvPr/>
          </p:nvSpPr>
          <p:spPr bwMode="auto">
            <a:xfrm>
              <a:off x="1704" y="3200"/>
              <a:ext cx="999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7824789" y="2274888"/>
            <a:ext cx="205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catch </a:t>
            </a:r>
            <a:r>
              <a:rPr lang="ko-KR" altLang="en-US"/>
              <a:t>와 </a:t>
            </a:r>
            <a:r>
              <a:rPr lang="en-US" altLang="ko-KR"/>
              <a:t>finally</a:t>
            </a:r>
            <a:r>
              <a:rPr lang="ko-KR" altLang="en-US"/>
              <a:t>는 </a:t>
            </a:r>
            <a:endParaRPr lang="en-US" altLang="ko-KR"/>
          </a:p>
          <a:p>
            <a:r>
              <a:rPr lang="ko-KR" altLang="en-US"/>
              <a:t>선택적임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7"/>
          <p:cNvSpPr>
            <a:spLocks noChangeArrowheads="1"/>
          </p:cNvSpPr>
          <p:nvPr/>
        </p:nvSpPr>
        <p:spPr bwMode="auto">
          <a:xfrm>
            <a:off x="2133601" y="1628775"/>
            <a:ext cx="8139113" cy="46799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2746375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1257300"/>
            <a:ext cx="6635750" cy="53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예외발생에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대한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2119314" y="1624013"/>
            <a:ext cx="8339137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class Exception3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public static void main(String </a:t>
            </a:r>
            <a:r>
              <a:rPr lang="en-US" altLang="ko-KR" sz="1800" dirty="0" err="1">
                <a:solidFill>
                  <a:srgbClr val="4D4D4D"/>
                </a:solidFill>
              </a:rPr>
              <a:t>args</a:t>
            </a:r>
            <a:r>
              <a:rPr lang="en-US" altLang="ko-KR" sz="1800" dirty="0">
                <a:solidFill>
                  <a:srgbClr val="4D4D4D"/>
                </a:solidFill>
              </a:rPr>
              <a:t>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int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 = 0; 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String array[] = {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 dirty="0">
                <a:solidFill>
                  <a:srgbClr val="4D4D4D"/>
                </a:solidFill>
              </a:rPr>
              <a:t>one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, 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 dirty="0">
                <a:solidFill>
                  <a:srgbClr val="4D4D4D"/>
                </a:solidFill>
              </a:rPr>
              <a:t>two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, 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 dirty="0">
                <a:solidFill>
                  <a:srgbClr val="4D4D4D"/>
                </a:solidFill>
              </a:rPr>
              <a:t>three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}; // 3</a:t>
            </a:r>
            <a:r>
              <a:rPr lang="ko-KR" altLang="en-US" sz="1800" dirty="0">
                <a:solidFill>
                  <a:srgbClr val="4D4D4D"/>
                </a:solidFill>
              </a:rPr>
              <a:t>개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while(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 &lt; 4) {      // 4</a:t>
            </a:r>
            <a:r>
              <a:rPr lang="ko-KR" altLang="en-US" sz="1800" dirty="0">
                <a:solidFill>
                  <a:srgbClr val="4D4D4D"/>
                </a:solidFill>
              </a:rPr>
              <a:t>개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r>
              <a:rPr lang="en-US" altLang="ko-KR" sz="1800" dirty="0">
                <a:solidFill>
                  <a:srgbClr val="4D4D4D"/>
                </a:solidFill>
              </a:rPr>
              <a:t>(0 ~ 3)</a:t>
            </a:r>
            <a:r>
              <a:rPr lang="ko-KR" altLang="en-US" sz="1800" dirty="0">
                <a:solidFill>
                  <a:srgbClr val="4D4D4D"/>
                </a:solidFill>
              </a:rPr>
              <a:t>까지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인쇄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</a:t>
            </a:r>
            <a:r>
              <a:rPr lang="en-US" altLang="ko-KR" sz="1800" dirty="0">
                <a:solidFill>
                  <a:srgbClr val="CC3300"/>
                </a:solidFill>
              </a:rPr>
              <a:t>try </a:t>
            </a:r>
            <a:r>
              <a:rPr lang="en-US" altLang="ko-KR" sz="1800" dirty="0">
                <a:solidFill>
                  <a:schemeClr val="accent2"/>
                </a:solidFill>
              </a:rPr>
              <a:t>{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      </a:t>
            </a:r>
            <a:r>
              <a:rPr lang="en-US" altLang="ko-KR" sz="1800" dirty="0" err="1">
                <a:solidFill>
                  <a:srgbClr val="4D4D4D"/>
                </a:solidFill>
              </a:rPr>
              <a:t>System.out.println</a:t>
            </a:r>
            <a:r>
              <a:rPr lang="en-US" altLang="ko-KR" sz="1800" dirty="0">
                <a:solidFill>
                  <a:srgbClr val="4D4D4D"/>
                </a:solidFill>
              </a:rPr>
              <a:t>(array[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]); // 4</a:t>
            </a:r>
            <a:r>
              <a:rPr lang="ko-KR" altLang="en-US" sz="1800" dirty="0">
                <a:solidFill>
                  <a:srgbClr val="4D4D4D"/>
                </a:solidFill>
              </a:rPr>
              <a:t>번째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r>
              <a:rPr lang="en-US" altLang="ko-KR" sz="1800" dirty="0">
                <a:solidFill>
                  <a:srgbClr val="4D4D4D"/>
                </a:solidFill>
              </a:rPr>
              <a:t> : </a:t>
            </a:r>
            <a:r>
              <a:rPr lang="ko-KR" altLang="en-US" sz="1800" dirty="0">
                <a:solidFill>
                  <a:srgbClr val="4D4D4D"/>
                </a:solidFill>
              </a:rPr>
              <a:t>오류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} </a:t>
            </a:r>
            <a:r>
              <a:rPr lang="en-US" altLang="ko-KR" sz="1800" dirty="0">
                <a:solidFill>
                  <a:srgbClr val="CC3300"/>
                </a:solidFill>
              </a:rPr>
              <a:t>catch(</a:t>
            </a:r>
            <a:r>
              <a:rPr lang="en-US" altLang="ko-KR" sz="1800" dirty="0" err="1">
                <a:solidFill>
                  <a:srgbClr val="CC3300"/>
                </a:solidFill>
              </a:rPr>
              <a:t>ArrayIndexOutOfBoundsException</a:t>
            </a:r>
            <a:r>
              <a:rPr lang="en-US" altLang="ko-KR" sz="1800" dirty="0">
                <a:solidFill>
                  <a:srgbClr val="CC3300"/>
                </a:solidFill>
              </a:rPr>
              <a:t> e)</a:t>
            </a:r>
            <a:r>
              <a:rPr lang="en-US" altLang="ko-KR" sz="1800" dirty="0">
                <a:solidFill>
                  <a:srgbClr val="4D4D4D"/>
                </a:solidFill>
              </a:rPr>
              <a:t> { </a:t>
            </a:r>
            <a:r>
              <a:rPr lang="en-US" altLang="ko-KR" sz="1800" dirty="0">
                <a:solidFill>
                  <a:srgbClr val="FF3300"/>
                </a:solidFill>
              </a:rPr>
              <a:t>// </a:t>
            </a:r>
            <a:r>
              <a:rPr lang="ko-KR" altLang="en-US" sz="1800" dirty="0">
                <a:solidFill>
                  <a:srgbClr val="FF3300"/>
                </a:solidFill>
              </a:rPr>
              <a:t>예외</a:t>
            </a:r>
            <a:r>
              <a:rPr lang="en-US" altLang="ko-KR" sz="1800" dirty="0">
                <a:solidFill>
                  <a:srgbClr val="FF3300"/>
                </a:solidFill>
              </a:rPr>
              <a:t> </a:t>
            </a:r>
            <a:r>
              <a:rPr lang="ko-KR" altLang="en-US" sz="1800" dirty="0">
                <a:solidFill>
                  <a:srgbClr val="FF3300"/>
                </a:solidFill>
              </a:rPr>
              <a:t>선언</a:t>
            </a:r>
            <a:endParaRPr lang="en-US" altLang="ko-KR" sz="1800" dirty="0">
              <a:solidFill>
                <a:srgbClr val="FF3300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System.out.println</a:t>
            </a:r>
            <a:r>
              <a:rPr lang="en-US" altLang="ko-KR" sz="1800" dirty="0">
                <a:solidFill>
                  <a:srgbClr val="4D4D4D"/>
                </a:solidFill>
              </a:rPr>
              <a:t>(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범위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초과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); // </a:t>
            </a:r>
            <a:r>
              <a:rPr lang="ko-KR" altLang="en-US" sz="1800" dirty="0" err="1">
                <a:solidFill>
                  <a:srgbClr val="4D4D4D"/>
                </a:solidFill>
              </a:rPr>
              <a:t>배열오류시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수행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     </a:t>
            </a:r>
            <a:r>
              <a:rPr lang="en-US" altLang="ko-KR" sz="1800" dirty="0">
                <a:solidFill>
                  <a:srgbClr val="0066FF"/>
                </a:solidFill>
              </a:rPr>
              <a:t> break</a:t>
            </a:r>
            <a:r>
              <a:rPr lang="en-US" altLang="ko-KR" sz="1800" dirty="0">
                <a:solidFill>
                  <a:srgbClr val="4D4D4D"/>
                </a:solidFill>
              </a:rPr>
              <a:t>;	// </a:t>
            </a:r>
            <a:r>
              <a:rPr lang="ko-KR" altLang="en-US" sz="1800" dirty="0">
                <a:solidFill>
                  <a:srgbClr val="4D4D4D"/>
                </a:solidFill>
              </a:rPr>
              <a:t>정상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종료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}</a:t>
            </a:r>
            <a:r>
              <a:rPr lang="en-US" altLang="ko-KR" sz="1800" dirty="0">
                <a:solidFill>
                  <a:srgbClr val="CC3300"/>
                </a:solidFill>
              </a:rPr>
              <a:t> finally</a:t>
            </a:r>
            <a:r>
              <a:rPr lang="en-US" altLang="ko-KR" sz="1800" dirty="0">
                <a:solidFill>
                  <a:srgbClr val="4D4D4D"/>
                </a:solidFill>
              </a:rPr>
              <a:t> {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++;	// try </a:t>
            </a:r>
            <a:r>
              <a:rPr lang="ko-KR" altLang="en-US" sz="1800" dirty="0">
                <a:solidFill>
                  <a:srgbClr val="4D4D4D"/>
                </a:solidFill>
              </a:rPr>
              <a:t>문을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실행할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때마다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수행됨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system.out.println</a:t>
            </a:r>
            <a:r>
              <a:rPr lang="en-US" altLang="ko-KR" sz="1800" dirty="0">
                <a:solidFill>
                  <a:srgbClr val="4D4D4D"/>
                </a:solidFill>
              </a:rPr>
              <a:t>(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ko-KR" altLang="en-US" sz="1800" dirty="0" err="1">
                <a:solidFill>
                  <a:srgbClr val="4D4D4D"/>
                </a:solidFill>
              </a:rPr>
              <a:t>배열요소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증가</a:t>
            </a:r>
            <a:r>
              <a:rPr lang="en-US" altLang="ko-KR" sz="1800" dirty="0">
                <a:solidFill>
                  <a:srgbClr val="4D4D4D"/>
                </a:solidFill>
              </a:rPr>
              <a:t> : 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 = 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 + 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);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}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} </a:t>
            </a:r>
            <a:r>
              <a:rPr lang="en-US" altLang="ko-KR" sz="1800" dirty="0">
                <a:solidFill>
                  <a:srgbClr val="4D4D4D"/>
                </a:solidFill>
                <a:latin typeface="굴림" panose="020B0600000101010101" pitchFamily="50" charset="-127"/>
              </a:rPr>
              <a:t>…</a:t>
            </a:r>
            <a:endParaRPr lang="en-US" altLang="ko-KR" sz="1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7"/>
          <p:cNvSpPr>
            <a:spLocks noChangeArrowheads="1"/>
          </p:cNvSpPr>
          <p:nvPr/>
        </p:nvSpPr>
        <p:spPr bwMode="auto">
          <a:xfrm>
            <a:off x="2135189" y="2133601"/>
            <a:ext cx="7705725" cy="35274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 dirty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 dirty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 dirty="0" err="1" smtClean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전파속성</a:t>
            </a:r>
            <a:r>
              <a:rPr lang="en-US" altLang="ko-KR" sz="3200" b="1" dirty="0" smtClean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3200" b="1" dirty="0" smtClean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떠넘기기</a:t>
            </a:r>
            <a:r>
              <a:rPr lang="en-US" altLang="ko-KR" sz="3200" b="1" dirty="0" smtClean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endParaRPr lang="en-US" altLang="ko-KR" sz="3200" b="1" dirty="0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2566988" y="2060576"/>
            <a:ext cx="64817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 sz="1400"/>
              <a:t>class Exception4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public static void main(String args[]) {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method1();</a:t>
            </a: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   static void method1() {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method2();      // (2) </a:t>
            </a:r>
            <a:r>
              <a:rPr lang="ko-KR" altLang="en-US" sz="1400">
                <a:solidFill>
                  <a:srgbClr val="CC3300"/>
                </a:solidFill>
              </a:rPr>
              <a:t>오류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r>
              <a:rPr lang="en-US" altLang="ko-KR" sz="1400">
                <a:solidFill>
                  <a:srgbClr val="CC3300"/>
                </a:solidFill>
              </a:rPr>
              <a:t> : main()</a:t>
            </a:r>
            <a:r>
              <a:rPr lang="ko-KR" altLang="en-US" sz="1400">
                <a:solidFill>
                  <a:srgbClr val="CC3300"/>
                </a:solidFill>
              </a:rPr>
              <a:t>으로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endParaRPr lang="en-US" altLang="ko-KR" sz="1400">
              <a:solidFill>
                <a:srgbClr val="CC3300"/>
              </a:solidFill>
            </a:endParaRP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   static void method2(){</a:t>
            </a:r>
          </a:p>
          <a:p>
            <a:r>
              <a:rPr lang="en-US" altLang="ko-KR" sz="1400"/>
              <a:t>	  int i = 5; int j = 0;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int k = i / j;     // (1) </a:t>
            </a:r>
            <a:r>
              <a:rPr lang="ko-KR" altLang="en-US" sz="1400">
                <a:solidFill>
                  <a:srgbClr val="CC3300"/>
                </a:solidFill>
              </a:rPr>
              <a:t>오류발생</a:t>
            </a:r>
            <a:r>
              <a:rPr lang="en-US" altLang="ko-KR" sz="1400">
                <a:solidFill>
                  <a:srgbClr val="CC3300"/>
                </a:solidFill>
              </a:rPr>
              <a:t> : method1()</a:t>
            </a:r>
            <a:r>
              <a:rPr lang="ko-KR" altLang="en-US" sz="1400">
                <a:solidFill>
                  <a:srgbClr val="CC3300"/>
                </a:solidFill>
              </a:rPr>
              <a:t>으로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endParaRPr lang="en-US" altLang="ko-KR" sz="1400">
              <a:solidFill>
                <a:srgbClr val="CC3300"/>
              </a:solidFill>
            </a:endParaRPr>
          </a:p>
          <a:p>
            <a:r>
              <a:rPr lang="en-US" altLang="ko-KR" sz="1400"/>
              <a:t>	  System.out.println("k = " + k);</a:t>
            </a: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4511676" y="5589589"/>
            <a:ext cx="55102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Java.lang.ArithematicException : / by zero</a:t>
            </a:r>
          </a:p>
          <a:p>
            <a:r>
              <a:rPr lang="en-US" altLang="ko-KR"/>
              <a:t>At Exception4.method2 Exception4.java.11&gt;</a:t>
            </a:r>
          </a:p>
          <a:p>
            <a:r>
              <a:rPr lang="en-US" altLang="ko-KR"/>
              <a:t>At Exception4.method1 Exception4.java.7&gt;</a:t>
            </a:r>
          </a:p>
          <a:p>
            <a:r>
              <a:rPr lang="en-US" altLang="ko-KR"/>
              <a:t>At Exception4.main Exception4.java.4&gt;</a:t>
            </a: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2295526" y="5667376"/>
            <a:ext cx="1965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32774" name="Rectangle 15"/>
          <p:cNvSpPr>
            <a:spLocks noChangeArrowheads="1"/>
          </p:cNvSpPr>
          <p:nvPr/>
        </p:nvSpPr>
        <p:spPr bwMode="auto">
          <a:xfrm>
            <a:off x="2093914" y="958851"/>
            <a:ext cx="75199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예외의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처리가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정의되지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않으면</a:t>
            </a:r>
            <a:endParaRPr lang="en-US" altLang="ko-KR" sz="1800">
              <a:solidFill>
                <a:srgbClr val="FF6600"/>
              </a:solidFill>
            </a:endParaRPr>
          </a:p>
          <a:p>
            <a:pPr lvl="1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339933"/>
                </a:solidFill>
              </a:rPr>
              <a:t>예외가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발생된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메소드를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0066FF"/>
                </a:solidFill>
              </a:rPr>
              <a:t>호출한</a:t>
            </a:r>
            <a:r>
              <a:rPr lang="en-US" altLang="ko-KR" sz="1800">
                <a:solidFill>
                  <a:srgbClr val="0066FF"/>
                </a:solidFill>
              </a:rPr>
              <a:t> </a:t>
            </a:r>
            <a:r>
              <a:rPr lang="ko-KR" altLang="en-US" sz="1800">
                <a:solidFill>
                  <a:srgbClr val="0066FF"/>
                </a:solidFill>
              </a:rPr>
              <a:t>메소드로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전파됨</a:t>
            </a:r>
            <a:endParaRPr lang="en-US" altLang="ko-KR" sz="1800">
              <a:solidFill>
                <a:srgbClr val="339933"/>
              </a:solidFill>
            </a:endParaRPr>
          </a:p>
          <a:p>
            <a:pPr lvl="1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lang="en-US" altLang="ko-KR" sz="1800">
              <a:solidFill>
                <a:srgbClr val="339933"/>
              </a:solidFill>
            </a:endParaRP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예외의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전파</a:t>
            </a:r>
            <a:endParaRPr lang="en-US" altLang="ko-KR" sz="1800">
              <a:solidFill>
                <a:srgbClr val="FF6600"/>
              </a:solidFill>
            </a:endParaRPr>
          </a:p>
        </p:txBody>
      </p:sp>
      <p:pic>
        <p:nvPicPr>
          <p:cNvPr id="3277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5157789"/>
            <a:ext cx="7553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1"/>
          <p:cNvSpPr>
            <a:spLocks noChangeArrowheads="1"/>
          </p:cNvSpPr>
          <p:nvPr/>
        </p:nvSpPr>
        <p:spPr bwMode="auto">
          <a:xfrm>
            <a:off x="1919289" y="1628776"/>
            <a:ext cx="8372475" cy="4537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전파된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32001" y="1117600"/>
            <a:ext cx="2289175" cy="533400"/>
          </a:xfrm>
          <a:noFill/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2287589" y="1595439"/>
            <a:ext cx="79470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class Exception5 {</a:t>
            </a:r>
          </a:p>
          <a:p>
            <a:r>
              <a:rPr lang="en-US" altLang="ko-KR"/>
              <a:t>   public </a:t>
            </a:r>
            <a:r>
              <a:rPr lang="en-US" altLang="ko-KR">
                <a:solidFill>
                  <a:srgbClr val="009900"/>
                </a:solidFill>
              </a:rPr>
              <a:t>static</a:t>
            </a:r>
            <a:r>
              <a:rPr lang="en-US" altLang="ko-KR"/>
              <a:t> void main(String args[]) {</a:t>
            </a:r>
          </a:p>
          <a:p>
            <a:r>
              <a:rPr lang="en-US" altLang="ko-KR"/>
              <a:t>	  method1();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   </a:t>
            </a:r>
            <a:r>
              <a:rPr lang="en-US" altLang="ko-KR">
                <a:solidFill>
                  <a:srgbClr val="009900"/>
                </a:solidFill>
              </a:rPr>
              <a:t>static</a:t>
            </a:r>
            <a:r>
              <a:rPr lang="en-US" altLang="ko-KR"/>
              <a:t> void method1() {	// static</a:t>
            </a:r>
            <a:r>
              <a:rPr lang="ko-KR" altLang="en-US"/>
              <a:t>인</a:t>
            </a:r>
            <a:r>
              <a:rPr lang="en-US" altLang="ko-KR"/>
              <a:t> main()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호출되므로</a:t>
            </a:r>
            <a:r>
              <a:rPr lang="en-US" altLang="ko-KR"/>
              <a:t> static </a:t>
            </a:r>
            <a:r>
              <a:rPr lang="ko-KR" altLang="en-US"/>
              <a:t>메소드가</a:t>
            </a:r>
            <a:r>
              <a:rPr lang="en-US" altLang="ko-KR"/>
              <a:t> </a:t>
            </a:r>
            <a:r>
              <a:rPr lang="ko-KR" altLang="en-US"/>
              <a:t>됨</a:t>
            </a:r>
            <a:endParaRPr lang="en-US" altLang="ko-KR"/>
          </a:p>
          <a:p>
            <a:r>
              <a:rPr lang="en-US" altLang="ko-KR"/>
              <a:t>      try {</a:t>
            </a:r>
          </a:p>
          <a:p>
            <a:r>
              <a:rPr lang="en-US" altLang="ko-KR"/>
              <a:t>         method2();    // method2() </a:t>
            </a:r>
            <a:r>
              <a:rPr lang="ko-KR" altLang="en-US"/>
              <a:t>수행시의</a:t>
            </a:r>
            <a:r>
              <a:rPr lang="en-US" altLang="ko-KR"/>
              <a:t> </a:t>
            </a:r>
            <a:r>
              <a:rPr lang="ko-KR" altLang="en-US"/>
              <a:t>연산</a:t>
            </a:r>
            <a:r>
              <a:rPr lang="en-US" altLang="ko-KR"/>
              <a:t> </a:t>
            </a:r>
            <a:r>
              <a:rPr lang="ko-KR" altLang="en-US"/>
              <a:t>오류는</a:t>
            </a:r>
            <a:r>
              <a:rPr lang="en-US" altLang="ko-KR"/>
              <a:t> </a:t>
            </a:r>
            <a:r>
              <a:rPr lang="ko-KR" altLang="en-US"/>
              <a:t>여기서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      } </a:t>
            </a:r>
            <a:r>
              <a:rPr lang="en-US" altLang="ko-KR">
                <a:solidFill>
                  <a:srgbClr val="CC3300"/>
                </a:solidFill>
              </a:rPr>
              <a:t>catch (ArithmeticException e) </a:t>
            </a:r>
            <a:r>
              <a:rPr lang="en-US" altLang="ko-KR"/>
              <a:t>{   // </a:t>
            </a:r>
            <a:r>
              <a:rPr lang="ko-KR" altLang="en-US"/>
              <a:t>오류내역은</a:t>
            </a:r>
            <a:r>
              <a:rPr lang="en-US" altLang="ko-KR"/>
              <a:t> e </a:t>
            </a:r>
            <a:r>
              <a:rPr lang="ko-KR" altLang="en-US"/>
              <a:t>객체에서</a:t>
            </a:r>
            <a:r>
              <a:rPr lang="en-US" altLang="ko-KR"/>
              <a:t> </a:t>
            </a:r>
            <a:r>
              <a:rPr lang="ko-KR" altLang="en-US"/>
              <a:t>관리됨</a:t>
            </a:r>
            <a:endParaRPr lang="en-US" altLang="ko-KR"/>
          </a:p>
          <a:p>
            <a:r>
              <a:rPr lang="en-US" altLang="ko-KR"/>
              <a:t>         e.printStackTrace(); // 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들어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오류의</a:t>
            </a:r>
            <a:r>
              <a:rPr lang="en-US" altLang="ko-KR"/>
              <a:t> </a:t>
            </a:r>
            <a:r>
              <a:rPr lang="ko-KR" altLang="en-US"/>
              <a:t>내용을</a:t>
            </a:r>
            <a:r>
              <a:rPr lang="en-US" altLang="ko-KR"/>
              <a:t> </a:t>
            </a:r>
            <a:r>
              <a:rPr lang="ko-KR" altLang="en-US"/>
              <a:t>출력함</a:t>
            </a:r>
            <a:endParaRPr lang="en-US" altLang="ko-KR"/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   static void method2() </a:t>
            </a:r>
            <a:r>
              <a:rPr lang="en-US" altLang="ko-KR">
                <a:solidFill>
                  <a:srgbClr val="CC3300"/>
                </a:solidFill>
              </a:rPr>
              <a:t>throws ArithmeticException</a:t>
            </a:r>
            <a:r>
              <a:rPr lang="en-US" altLang="ko-KR"/>
              <a:t> { </a:t>
            </a:r>
          </a:p>
          <a:p>
            <a:r>
              <a:rPr lang="en-US" altLang="ko-KR"/>
              <a:t>                                     // throws : </a:t>
            </a:r>
            <a:r>
              <a:rPr lang="ko-KR" altLang="en-US"/>
              <a:t>호출</a:t>
            </a:r>
            <a:r>
              <a:rPr lang="en-US" altLang="ko-KR"/>
              <a:t> </a:t>
            </a:r>
            <a:r>
              <a:rPr lang="ko-KR" altLang="en-US"/>
              <a:t>메소드로</a:t>
            </a:r>
            <a:r>
              <a:rPr lang="en-US" altLang="ko-KR"/>
              <a:t> </a:t>
            </a:r>
            <a:r>
              <a:rPr lang="ko-KR" altLang="en-US"/>
              <a:t>예외를</a:t>
            </a:r>
            <a:r>
              <a:rPr lang="en-US" altLang="ko-KR"/>
              <a:t> </a:t>
            </a:r>
            <a:r>
              <a:rPr lang="ko-KR" altLang="en-US"/>
              <a:t>전파</a:t>
            </a:r>
            <a:r>
              <a:rPr lang="en-US" altLang="ko-KR"/>
              <a:t> </a:t>
            </a:r>
          </a:p>
          <a:p>
            <a:r>
              <a:rPr lang="en-US" altLang="ko-KR"/>
              <a:t>	  int i = 5; int j = 0;</a:t>
            </a:r>
          </a:p>
          <a:p>
            <a:r>
              <a:rPr lang="en-US" altLang="ko-KR"/>
              <a:t>	  </a:t>
            </a:r>
            <a:r>
              <a:rPr lang="en-US" altLang="ko-KR">
                <a:solidFill>
                  <a:srgbClr val="CC3300"/>
                </a:solidFill>
              </a:rPr>
              <a:t>int k = i / j;   // </a:t>
            </a:r>
            <a:r>
              <a:rPr lang="ko-KR" altLang="en-US">
                <a:solidFill>
                  <a:srgbClr val="CC3300"/>
                </a:solidFill>
              </a:rPr>
              <a:t>예외발생    직접처리하지 않고 처리를 넘김</a:t>
            </a:r>
            <a:r>
              <a:rPr lang="en-US" altLang="ko-KR">
                <a:solidFill>
                  <a:srgbClr val="CC3300"/>
                </a:solidFill>
              </a:rPr>
              <a:t>(</a:t>
            </a:r>
            <a:r>
              <a:rPr lang="ko-KR" altLang="en-US">
                <a:solidFill>
                  <a:srgbClr val="CC3300"/>
                </a:solidFill>
              </a:rPr>
              <a:t>예외 전파</a:t>
            </a:r>
            <a:r>
              <a:rPr lang="en-US" altLang="ko-KR">
                <a:solidFill>
                  <a:srgbClr val="CC3300"/>
                </a:solidFill>
              </a:rPr>
              <a:t>)</a:t>
            </a:r>
          </a:p>
          <a:p>
            <a:r>
              <a:rPr lang="en-US" altLang="ko-KR"/>
              <a:t>	  System.out.println("k = " + k);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6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8"/>
          <p:cNvSpPr>
            <a:spLocks noChangeArrowheads="1"/>
          </p:cNvSpPr>
          <p:nvPr/>
        </p:nvSpPr>
        <p:spPr bwMode="auto">
          <a:xfrm>
            <a:off x="2135188" y="2849564"/>
            <a:ext cx="8139112" cy="38195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2208213" y="2924176"/>
            <a:ext cx="7969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 sz="1400"/>
              <a:t>class Grade {</a:t>
            </a:r>
          </a:p>
          <a:p>
            <a:r>
              <a:rPr lang="en-US" altLang="ko-KR" sz="1400"/>
              <a:t>      int grade;</a:t>
            </a:r>
          </a:p>
          <a:p>
            <a:r>
              <a:rPr lang="en-US" altLang="ko-KR" sz="1400"/>
              <a:t>      void setGrade(int score)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	if (score &gt; 100 || score &lt; 0)               // </a:t>
            </a:r>
            <a:r>
              <a:rPr lang="ko-KR" altLang="en-US" sz="1400"/>
              <a:t>점수</a:t>
            </a:r>
            <a:r>
              <a:rPr lang="en-US" altLang="ko-KR" sz="1400"/>
              <a:t> </a:t>
            </a:r>
            <a:r>
              <a:rPr lang="ko-KR" altLang="en-US" sz="1400"/>
              <a:t>범위</a:t>
            </a:r>
            <a:r>
              <a:rPr lang="en-US" altLang="ko-KR" sz="1400"/>
              <a:t> </a:t>
            </a:r>
            <a:r>
              <a:rPr lang="ko-KR" altLang="en-US" sz="1400"/>
              <a:t>오류</a:t>
            </a:r>
            <a:endParaRPr lang="en-US" altLang="ko-KR" sz="1400"/>
          </a:p>
          <a:p>
            <a:r>
              <a:rPr lang="en-US" altLang="ko-KR" sz="1400"/>
              <a:t>	        </a:t>
            </a:r>
            <a:r>
              <a:rPr lang="en-US" altLang="ko-KR" sz="1400">
                <a:solidFill>
                  <a:srgbClr val="0066FF"/>
                </a:solidFill>
              </a:rPr>
              <a:t>throw</a:t>
            </a:r>
            <a:r>
              <a:rPr lang="en-US" altLang="ko-KR" sz="1400">
                <a:solidFill>
                  <a:srgbClr val="CC3300"/>
                </a:solidFill>
              </a:rPr>
              <a:t> new OutOfBounds(score);</a:t>
            </a:r>
            <a:r>
              <a:rPr lang="en-US" altLang="ko-KR" sz="1400"/>
              <a:t>   // </a:t>
            </a:r>
            <a:r>
              <a:rPr lang="ko-KR" altLang="en-US" sz="1400"/>
              <a:t>예외의</a:t>
            </a:r>
            <a:r>
              <a:rPr lang="en-US" altLang="ko-KR" sz="1400"/>
              <a:t> </a:t>
            </a:r>
            <a:r>
              <a:rPr lang="ko-KR" altLang="en-US" sz="1400"/>
              <a:t>생성</a:t>
            </a:r>
            <a:r>
              <a:rPr lang="en-US" altLang="ko-KR" sz="1400"/>
              <a:t> </a:t>
            </a:r>
            <a:r>
              <a:rPr lang="ko-KR" altLang="en-US" sz="1400"/>
              <a:t>및</a:t>
            </a:r>
            <a:r>
              <a:rPr lang="en-US" altLang="ko-KR" sz="1400"/>
              <a:t> </a:t>
            </a:r>
            <a:r>
              <a:rPr lang="ko-KR" altLang="en-US" sz="1400"/>
              <a:t>발생</a:t>
            </a:r>
            <a:endParaRPr lang="en-US" altLang="ko-KR" sz="1400"/>
          </a:p>
          <a:p>
            <a:r>
              <a:rPr lang="en-US" altLang="ko-KR" sz="1400"/>
              <a:t>	else        grade = score / 10;              // </a:t>
            </a:r>
            <a:r>
              <a:rPr lang="ko-KR" altLang="en-US" sz="1400"/>
              <a:t>정상</a:t>
            </a:r>
            <a:r>
              <a:rPr lang="en-US" altLang="ko-KR" sz="1400"/>
              <a:t> </a:t>
            </a:r>
            <a:r>
              <a:rPr lang="ko-KR" altLang="en-US" sz="1400"/>
              <a:t>값</a:t>
            </a:r>
            <a:endParaRPr lang="en-US" altLang="ko-KR" sz="1400"/>
          </a:p>
          <a:p>
            <a:r>
              <a:rPr lang="en-US" altLang="ko-KR" sz="1400"/>
              <a:t>      }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>
                <a:solidFill>
                  <a:srgbClr val="CC3300"/>
                </a:solidFill>
              </a:rPr>
              <a:t>class OutOfBounds </a:t>
            </a:r>
            <a:r>
              <a:rPr lang="en-US" altLang="ko-KR" sz="1400">
                <a:solidFill>
                  <a:srgbClr val="FF3300"/>
                </a:solidFill>
              </a:rPr>
              <a:t>extends Exception</a:t>
            </a:r>
            <a:r>
              <a:rPr lang="en-US" altLang="ko-KR" sz="1400"/>
              <a:t>       // </a:t>
            </a:r>
            <a:r>
              <a:rPr lang="ko-KR" altLang="en-US" sz="1400"/>
              <a:t>예외</a:t>
            </a:r>
            <a:r>
              <a:rPr lang="en-US" altLang="ko-KR" sz="1400"/>
              <a:t> </a:t>
            </a:r>
            <a:r>
              <a:rPr lang="ko-KR" altLang="en-US" sz="1400"/>
              <a:t>클래스의</a:t>
            </a:r>
            <a:r>
              <a:rPr lang="en-US" altLang="ko-KR" sz="1400"/>
              <a:t> </a:t>
            </a:r>
            <a:r>
              <a:rPr lang="ko-KR" altLang="en-US" sz="1400"/>
              <a:t>정의</a:t>
            </a:r>
            <a:endParaRPr lang="en-US" altLang="ko-KR" sz="1400"/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   OutOfBounds(int score) {</a:t>
            </a:r>
          </a:p>
          <a:p>
            <a:r>
              <a:rPr lang="en-US" altLang="ko-KR" sz="1400"/>
              <a:t>	super(</a:t>
            </a:r>
            <a:r>
              <a:rPr lang="ko-KR" altLang="en-US" sz="1400">
                <a:latin typeface="굴림" panose="020B0600000101010101" pitchFamily="50" charset="-127"/>
              </a:rPr>
              <a:t>“</a:t>
            </a:r>
            <a:r>
              <a:rPr lang="en-US" altLang="ko-KR" sz="1400"/>
              <a:t>OutOfBoundsException : </a:t>
            </a:r>
            <a:r>
              <a:rPr lang="ko-KR" altLang="en-US" sz="1400">
                <a:latin typeface="굴림" panose="020B0600000101010101" pitchFamily="50" charset="-127"/>
              </a:rPr>
              <a:t>“</a:t>
            </a:r>
            <a:r>
              <a:rPr lang="en-US" altLang="ko-KR" sz="1400"/>
              <a:t> + score); // super = Exception</a:t>
            </a:r>
          </a:p>
          <a:p>
            <a:r>
              <a:rPr lang="en-US" altLang="ko-KR" sz="1400"/>
              <a:t>       } 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1981200" y="277814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buFontTx/>
              <a:buNone/>
            </a:pPr>
            <a:r>
              <a:rPr lang="ko-KR" altLang="en-US" sz="3200" b="1" dirty="0">
                <a:solidFill>
                  <a:srgbClr val="663300"/>
                </a:solidFill>
              </a:rPr>
              <a:t>예외의</a:t>
            </a:r>
            <a:r>
              <a:rPr lang="en-US" altLang="ko-KR" sz="3200" b="1" dirty="0">
                <a:solidFill>
                  <a:srgbClr val="663300"/>
                </a:solidFill>
              </a:rPr>
              <a:t> </a:t>
            </a:r>
            <a:r>
              <a:rPr lang="ko-KR" altLang="en-US" sz="3200" b="1" dirty="0">
                <a:solidFill>
                  <a:srgbClr val="663300"/>
                </a:solidFill>
              </a:rPr>
              <a:t>인위적인</a:t>
            </a:r>
            <a:r>
              <a:rPr lang="en-US" altLang="ko-KR" sz="3200" b="1" dirty="0">
                <a:solidFill>
                  <a:srgbClr val="663300"/>
                </a:solidFill>
              </a:rPr>
              <a:t> </a:t>
            </a:r>
            <a:r>
              <a:rPr lang="ko-KR" altLang="en-US" sz="3200" b="1" dirty="0">
                <a:solidFill>
                  <a:srgbClr val="663300"/>
                </a:solidFill>
              </a:rPr>
              <a:t>발생</a:t>
            </a:r>
            <a:endParaRPr lang="en-US" altLang="ko-KR" sz="3200" b="1" dirty="0">
              <a:solidFill>
                <a:srgbClr val="663300"/>
              </a:solidFill>
            </a:endParaRPr>
          </a:p>
        </p:txBody>
      </p: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1992314" y="836614"/>
            <a:ext cx="7488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>
                <a:solidFill>
                  <a:srgbClr val="FF6600"/>
                </a:solidFill>
              </a:rPr>
              <a:t>응용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프로그램에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의한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예외의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발생</a:t>
            </a:r>
            <a:endParaRPr lang="en-US" altLang="ko-KR">
              <a:solidFill>
                <a:srgbClr val="FF66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시스템에서는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예외의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상황을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만나면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미리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정의된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예외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사용자정의 예외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r>
              <a:rPr lang="ko-KR" altLang="en-US">
                <a:solidFill>
                  <a:srgbClr val="339933"/>
                </a:solidFill>
              </a:rPr>
              <a:t>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발생시킴</a:t>
            </a:r>
            <a:endParaRPr lang="en-US" altLang="ko-KR">
              <a:solidFill>
                <a:srgbClr val="339933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응용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프로그램에서도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필요한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경우에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발생시킬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수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있음</a:t>
            </a:r>
            <a:endParaRPr lang="en-US" altLang="ko-KR">
              <a:solidFill>
                <a:srgbClr val="339933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>
                <a:solidFill>
                  <a:srgbClr val="FF6600"/>
                </a:solidFill>
              </a:rPr>
              <a:t>예외의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발생은</a:t>
            </a:r>
            <a:r>
              <a:rPr lang="en-US" altLang="ko-KR">
                <a:solidFill>
                  <a:srgbClr val="FF6600"/>
                </a:solidFill>
              </a:rPr>
              <a:t> throw</a:t>
            </a:r>
            <a:r>
              <a:rPr lang="ko-KR" altLang="en-US">
                <a:solidFill>
                  <a:srgbClr val="FF6600"/>
                </a:solidFill>
              </a:rPr>
              <a:t>라는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키워드를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사용</a:t>
            </a:r>
            <a:endParaRPr lang="en-US" altLang="ko-KR">
              <a:solidFill>
                <a:srgbClr val="FF66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예외클래스는</a:t>
            </a:r>
            <a:r>
              <a:rPr lang="en-US" altLang="ko-KR">
                <a:solidFill>
                  <a:srgbClr val="339933"/>
                </a:solidFill>
              </a:rPr>
              <a:t> Exception </a:t>
            </a:r>
            <a:r>
              <a:rPr lang="ko-KR" altLang="en-US">
                <a:solidFill>
                  <a:srgbClr val="339933"/>
                </a:solidFill>
              </a:rPr>
              <a:t>클래스를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상속함</a:t>
            </a:r>
            <a:endParaRPr lang="en-US" altLang="ko-KR">
              <a:solidFill>
                <a:srgbClr val="339933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>
                <a:solidFill>
                  <a:srgbClr val="339933"/>
                </a:solidFill>
              </a:rPr>
              <a:t>throw</a:t>
            </a:r>
            <a:r>
              <a:rPr lang="ko-KR" altLang="en-US">
                <a:solidFill>
                  <a:srgbClr val="339933"/>
                </a:solidFill>
              </a:rPr>
              <a:t>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프로그램에서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정의하는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예외클래스로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발생시킴</a:t>
            </a:r>
            <a:endParaRPr lang="en-US" altLang="ko-KR">
              <a:solidFill>
                <a:srgbClr val="339933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ko-KR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" charset="-127"/>
              </a:rPr>
              <a:t>정리하기</a:t>
            </a:r>
          </a:p>
        </p:txBody>
      </p:sp>
      <p:sp>
        <p:nvSpPr>
          <p:cNvPr id="4608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예외는 프로그램에서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발생하는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예기치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않은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상황으로 정의됨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자바언어에서는 정상적인 코드와 예외 처리를 위한 코드를 분리하도록 설계함 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latin typeface="굴림" panose="020B0600000101010101" pitchFamily="50" charset="-127"/>
              </a:rPr>
              <a:t>try-catch-finally</a:t>
            </a:r>
            <a:r>
              <a:rPr lang="ko-KR" altLang="en-US" sz="2400">
                <a:latin typeface="굴림" panose="020B0600000101010101" pitchFamily="50" charset="-127"/>
              </a:rPr>
              <a:t>’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구문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이용하여 예외가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발생한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메소드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내에서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처리하거나 또는 예외를 전파</a:t>
            </a:r>
            <a:r>
              <a:rPr lang="en-US" altLang="ko-KR" sz="2400">
                <a:latin typeface="굴림" panose="020B0600000101010101" pitchFamily="50" charset="-127"/>
              </a:rPr>
              <a:t>(throws)</a:t>
            </a:r>
            <a:r>
              <a:rPr lang="ko-KR" altLang="en-US" sz="2400">
                <a:latin typeface="굴림" panose="020B0600000101010101" pitchFamily="50" charset="-127"/>
              </a:rPr>
              <a:t>하여 처리하도록 함 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필요 시 예외를 정의하기 위해 </a:t>
            </a:r>
            <a:r>
              <a:rPr lang="en-US" altLang="ko-KR" sz="2400">
                <a:latin typeface="굴림" panose="020B0600000101010101" pitchFamily="50" charset="-127"/>
              </a:rPr>
              <a:t>Exception </a:t>
            </a:r>
            <a:r>
              <a:rPr lang="ko-KR" altLang="en-US" sz="2400">
                <a:latin typeface="굴림" panose="020B0600000101010101" pitchFamily="50" charset="-127"/>
              </a:rPr>
              <a:t>클래스를 상속하여 사용자 정의 예외처리 클래스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작성함 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사용자 정의 예외를 발생시키기 위해 예외 객체를 생성한 후 </a:t>
            </a:r>
            <a:r>
              <a:rPr lang="en-US" altLang="ko-KR" sz="2400">
                <a:latin typeface="굴림" panose="020B0600000101010101" pitchFamily="50" charset="-127"/>
              </a:rPr>
              <a:t>throw</a:t>
            </a:r>
            <a:r>
              <a:rPr lang="ko-KR" altLang="en-US" sz="2400">
                <a:latin typeface="굴림" panose="020B0600000101010101" pitchFamily="50" charset="-127"/>
              </a:rPr>
              <a:t>문을 사용함</a:t>
            </a:r>
            <a:endParaRPr lang="en-US" altLang="ko-KR" sz="24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328"/>
            <a:ext cx="25908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9422" y="4447822"/>
            <a:ext cx="281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관련 퀴즈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5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실습문제</a:t>
            </a:r>
            <a:endParaRPr lang="ko-KR" altLang="en-US" dirty="0" smtClean="0">
              <a:latin typeface="나눔고딕" charset="-127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1564"/>
            <a:ext cx="4569069" cy="498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9" y="2007393"/>
            <a:ext cx="5291315" cy="103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9" y="3577891"/>
            <a:ext cx="4924436" cy="148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실행 중인 프로그램</a:t>
            </a:r>
            <a:endParaRPr lang="en-US" altLang="ko-KR" dirty="0"/>
          </a:p>
          <a:p>
            <a:pPr lvl="1"/>
            <a:r>
              <a:rPr lang="ko-KR" altLang="en-US" dirty="0"/>
              <a:t>디스크에 있는 프로그램이 메모리에 적재되어 운영체제의 제어를 받는 상태를 의미</a:t>
            </a:r>
            <a:endParaRPr lang="en-US" altLang="ko-KR" dirty="0"/>
          </a:p>
          <a:p>
            <a:pPr lvl="1"/>
            <a:r>
              <a:rPr lang="ko-KR" altLang="en-US" dirty="0"/>
              <a:t>자신만의 자원을 가지기 때문에 프로세스끼리는 서로 독립적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멀티태스킹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운영체제는 시스템 자원을 효율적으로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수 있도록 멀티태스킹을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 </a:t>
            </a:r>
            <a:r>
              <a:rPr lang="ko-KR" altLang="en-US" dirty="0"/>
              <a:t>코어 </a:t>
            </a:r>
            <a:r>
              <a:rPr lang="en-US" altLang="ko-KR" dirty="0"/>
              <a:t>CPU</a:t>
            </a:r>
            <a:r>
              <a:rPr lang="ko-KR" altLang="en-US" dirty="0"/>
              <a:t>라면 실제로 다수의 </a:t>
            </a:r>
            <a:r>
              <a:rPr lang="ko-KR" altLang="en-US" dirty="0" smtClean="0"/>
              <a:t>애플리케이션을 </a:t>
            </a:r>
            <a:r>
              <a:rPr lang="ko-KR" altLang="en-US" dirty="0"/>
              <a:t>동시에 병렬처리</a:t>
            </a:r>
            <a:r>
              <a:rPr lang="en-US" altLang="ko-KR" dirty="0"/>
              <a:t>, </a:t>
            </a:r>
            <a:r>
              <a:rPr lang="ko-KR" altLang="en-US" dirty="0"/>
              <a:t>싱글 코어 </a:t>
            </a:r>
            <a:r>
              <a:rPr lang="en-US" altLang="ko-KR" dirty="0"/>
              <a:t>CPU</a:t>
            </a:r>
            <a:r>
              <a:rPr lang="ko-KR" altLang="en-US" dirty="0"/>
              <a:t>라면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운영체제가 다수의 애플리케이션을 </a:t>
            </a:r>
            <a:r>
              <a:rPr lang="ko-KR" altLang="en-US" dirty="0" err="1"/>
              <a:t>병행처리</a:t>
            </a:r>
            <a:endParaRPr lang="en-US" altLang="ko-KR" dirty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애플리케이션에서도 동시에 </a:t>
            </a:r>
            <a:r>
              <a:rPr lang="ko-KR" altLang="en-US" dirty="0" err="1" smtClean="0"/>
              <a:t>수행할수</a:t>
            </a:r>
            <a:r>
              <a:rPr lang="ko-KR" altLang="en-US" dirty="0" smtClean="0"/>
              <a:t> </a:t>
            </a:r>
            <a:r>
              <a:rPr lang="ko-KR" altLang="en-US" dirty="0"/>
              <a:t>있는 다수의 코드 블록이 있을 수 있기 때문에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 err="1"/>
              <a:t>멀티태스킹</a:t>
            </a:r>
            <a:r>
              <a:rPr lang="ko-KR" altLang="en-US" dirty="0"/>
              <a:t> </a:t>
            </a:r>
            <a:r>
              <a:rPr lang="ko-KR" altLang="en-US" dirty="0" smtClean="0"/>
              <a:t>에서 </a:t>
            </a:r>
            <a:r>
              <a:rPr lang="ko-KR" altLang="en-US" b="1" dirty="0" err="1" smtClean="0"/>
              <a:t>멀티스레딩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576"/>
    </mc:Choice>
    <mc:Fallback xmlns="">
      <p:transition spd="slow" advTm="2925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스레드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프로세스는 하나 이상의 실행 흐름을 포함하기 때문에 프로세스는 적어도 하나의 스레드를 가진다</a:t>
            </a:r>
            <a:endParaRPr lang="en-US" altLang="ko-KR" dirty="0"/>
          </a:p>
          <a:p>
            <a:pPr lvl="1"/>
            <a:r>
              <a:rPr lang="ko-KR" altLang="en-US" dirty="0"/>
              <a:t>프로세스에 비해 실행 환경에 필요한 자원이 매우 적기 때문에 경량 프로세스라고도 한다</a:t>
            </a:r>
            <a:endParaRPr lang="en-US" altLang="ko-KR" dirty="0"/>
          </a:p>
          <a:p>
            <a:pPr lvl="1"/>
            <a:r>
              <a:rPr lang="ko-KR" altLang="en-US" dirty="0"/>
              <a:t>메모리와 파일 등 모든 자원을 프로세스 자원과 공유한다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2988629"/>
            <a:ext cx="6032867" cy="2652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57" y="3075453"/>
            <a:ext cx="3970472" cy="24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712"/>
    </mc:Choice>
    <mc:Fallback xmlns="">
      <p:transition spd="slow" advTm="25871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/>
              <a:t>애플리케이션은 적어도 메인 </a:t>
            </a:r>
            <a:r>
              <a:rPr lang="ko-KR" altLang="en-US" dirty="0" err="1"/>
              <a:t>스레드라는</a:t>
            </a:r>
            <a:r>
              <a:rPr lang="ko-KR" altLang="en-US" dirty="0"/>
              <a:t> 하나의 스레드를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/>
              <a:t>스레드로 실행하려면 다음 방법 중 하나를 사용하여 작업 스레드를 별도로 생성해야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91" y="2722439"/>
            <a:ext cx="7222607" cy="35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904"/>
    </mc:Choice>
    <mc:Fallback xmlns="">
      <p:transition spd="slow" advTm="46790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클래스가 제공하는 주요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Thread </a:t>
            </a:r>
            <a:r>
              <a:rPr lang="ko-KR" altLang="en-US" dirty="0"/>
              <a:t>클래스가 제공하는 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50" y="1505517"/>
            <a:ext cx="6694354" cy="1565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51" y="3761285"/>
            <a:ext cx="5562531" cy="23716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36295" y="1505517"/>
            <a:ext cx="7908758" cy="1565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388"/>
    </mc:Choice>
    <mc:Fallback xmlns="">
      <p:transition spd="slow" advTm="2893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Runnable </a:t>
            </a:r>
            <a:r>
              <a:rPr lang="ko-KR" altLang="en-US" dirty="0"/>
              <a:t>구현 클래스에 스레드 실행 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27" y="2066684"/>
            <a:ext cx="5030564" cy="1726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65620" y="2345278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스레드가 아니라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스레드가 수행할 코드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27" y="3943806"/>
            <a:ext cx="7713332" cy="876515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6664218" y="2276910"/>
            <a:ext cx="1979253" cy="653143"/>
          </a:xfrm>
          <a:prstGeom prst="wedgeRoundRectCallout">
            <a:avLst>
              <a:gd name="adj1" fmla="val -56050"/>
              <a:gd name="adj2" fmla="val -12885"/>
              <a:gd name="adj3" fmla="val 16667"/>
            </a:avLst>
          </a:pr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00"/>
    </mc:Choice>
    <mc:Fallback xmlns="">
      <p:transition spd="slow" advTm="1204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자식 클래스에 스레드 실행 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67" y="2330452"/>
            <a:ext cx="5970191" cy="173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48" y="4699000"/>
            <a:ext cx="2974014" cy="654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341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108"/>
    </mc:Choice>
    <mc:Fallback xmlns="">
      <p:transition spd="slow" advTm="1781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자식 클래스를 사용한 스레드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725145"/>
            <a:ext cx="5229225" cy="47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3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77"/>
    </mc:Choice>
    <mc:Fallback xmlns="">
      <p:transition spd="slow" advTm="9647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1048</Words>
  <Application>Microsoft Office PowerPoint</Application>
  <PresentationFormat>와이드스크린</PresentationFormat>
  <Paragraphs>208</Paragraphs>
  <Slides>20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HY울릉도M</vt:lpstr>
      <vt:lpstr>Monotype Sorts</vt:lpstr>
      <vt:lpstr>굴림</vt:lpstr>
      <vt:lpstr>나눔고딕</vt:lpstr>
      <vt:lpstr>돋움</vt:lpstr>
      <vt:lpstr>맑은 고딕</vt:lpstr>
      <vt:lpstr>휴먼편지체</vt:lpstr>
      <vt:lpstr>Arial</vt:lpstr>
      <vt:lpstr>Times New Roman</vt:lpstr>
      <vt:lpstr>Wingdings</vt:lpstr>
      <vt:lpstr>Office 테마</vt:lpstr>
      <vt:lpstr>14주차: Java 프로그래밍</vt:lpstr>
      <vt:lpstr>PowerPoint 프레젠테이션</vt:lpstr>
      <vt:lpstr>스레드 개념</vt:lpstr>
      <vt:lpstr>스레드 개념</vt:lpstr>
      <vt:lpstr>스레드 생성</vt:lpstr>
      <vt:lpstr>스레드 생성</vt:lpstr>
      <vt:lpstr>스레드 생성</vt:lpstr>
      <vt:lpstr>스레드 생성</vt:lpstr>
      <vt:lpstr>스레드 생성</vt:lpstr>
      <vt:lpstr>스레드 생성</vt:lpstr>
      <vt:lpstr>스레드 생성</vt:lpstr>
      <vt:lpstr>수업목표</vt:lpstr>
      <vt:lpstr>예외의 발생 – 연산 오류</vt:lpstr>
      <vt:lpstr>예외 처리 문형</vt:lpstr>
      <vt:lpstr>예외의 처리</vt:lpstr>
      <vt:lpstr>예외의 전파속성(떠넘기기)</vt:lpstr>
      <vt:lpstr>전파된 예외의 처리</vt:lpstr>
      <vt:lpstr>PowerPoint 프레젠테이션</vt:lpstr>
      <vt:lpstr>정리하기</vt:lpstr>
      <vt:lpstr>실습문제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26</cp:revision>
  <dcterms:created xsi:type="dcterms:W3CDTF">2020-05-10T01:48:54Z</dcterms:created>
  <dcterms:modified xsi:type="dcterms:W3CDTF">2020-06-15T00:25:04Z</dcterms:modified>
</cp:coreProperties>
</file>