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80" r:id="rId3"/>
    <p:sldId id="268" r:id="rId4"/>
    <p:sldId id="273" r:id="rId5"/>
    <p:sldId id="277" r:id="rId6"/>
    <p:sldId id="279" r:id="rId7"/>
    <p:sldId id="276" r:id="rId8"/>
    <p:sldId id="275" r:id="rId9"/>
    <p:sldId id="28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D11E0-BB4F-48A5-9912-1AD78A72FCEE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50843-1208-47AF-8A28-AD8766669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6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A349A4-FBBA-4C99-8863-5EAD012ED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D149D0-2689-42A3-A27A-5BBB1D995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나눔고딕" charset="-127"/>
                <a:ea typeface="나눔고딕" charset="-127"/>
              </a:rPr>
              <a:t>객체지향</a:t>
            </a:r>
            <a:r>
              <a:rPr lang="en-US" altLang="ko-KR">
                <a:latin typeface="나눔고딕" charset="-127"/>
                <a:ea typeface="나눔고딕" charset="-127"/>
              </a:rPr>
              <a:t> </a:t>
            </a:r>
            <a:r>
              <a:rPr lang="ko-KR" altLang="en-US">
                <a:latin typeface="나눔고딕" charset="-127"/>
                <a:ea typeface="나눔고딕" charset="-127"/>
              </a:rPr>
              <a:t>프로그램의</a:t>
            </a:r>
            <a:r>
              <a:rPr lang="en-US" altLang="ko-KR">
                <a:latin typeface="나눔고딕" charset="-127"/>
                <a:ea typeface="나눔고딕" charset="-127"/>
              </a:rPr>
              <a:t> </a:t>
            </a:r>
            <a:r>
              <a:rPr lang="ko-KR" altLang="en-US">
                <a:latin typeface="나눔고딕" charset="-127"/>
                <a:ea typeface="나눔고딕" charset="-127"/>
              </a:rPr>
              <a:t>주요</a:t>
            </a:r>
            <a:r>
              <a:rPr lang="en-US" altLang="ko-KR">
                <a:latin typeface="나눔고딕" charset="-127"/>
                <a:ea typeface="나눔고딕" charset="-127"/>
              </a:rPr>
              <a:t> </a:t>
            </a:r>
            <a:r>
              <a:rPr lang="ko-KR" altLang="en-US">
                <a:latin typeface="나눔고딕" charset="-127"/>
                <a:ea typeface="나눔고딕" charset="-127"/>
              </a:rPr>
              <a:t>개념인</a:t>
            </a:r>
            <a:r>
              <a:rPr lang="en-US" altLang="ko-KR">
                <a:latin typeface="나눔고딕" charset="-127"/>
                <a:ea typeface="나눔고딕" charset="-127"/>
              </a:rPr>
              <a:t> </a:t>
            </a:r>
            <a:endParaRPr lang="en-US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E7A37-6B37-4A44-B9E5-2AB646A7E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A90E488E-F3E5-448D-9C3B-A22B498042B4}" type="slidenum">
              <a:rPr lang="en-US" altLang="ko-KR" sz="1200">
                <a:ea typeface="돋움" panose="020B0600000101010101" pitchFamily="50" charset="-127"/>
              </a:rPr>
              <a:pPr/>
              <a:t>3</a:t>
            </a:fld>
            <a:endParaRPr lang="en-US" altLang="ko-KR" sz="1200"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14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A274A5B1-3EDF-4448-9450-C722E1E7E02D}" type="slidenum">
              <a:rPr lang="en-US" altLang="ko-KR" sz="1200">
                <a:ea typeface="돋움" panose="020B0600000101010101" pitchFamily="50" charset="-127"/>
              </a:rPr>
              <a:pPr/>
              <a:t>4</a:t>
            </a:fld>
            <a:endParaRPr lang="en-US" altLang="ko-KR" sz="1200">
              <a:ea typeface="돋움" panose="020B0600000101010101" pitchFamily="50" charset="-127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32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989B95AB-CB3F-4FE6-BDEC-A94FD0102C55}" type="slidenum">
              <a:rPr lang="en-US" altLang="ko-KR">
                <a:ea typeface="돋움" panose="020B0600000101010101" pitchFamily="50" charset="-127"/>
              </a:rPr>
              <a:pPr/>
              <a:t>5</a:t>
            </a:fld>
            <a:endParaRPr lang="en-US" altLang="ko-KR">
              <a:ea typeface="돋움" panose="020B0600000101010101" pitchFamily="50" charset="-127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249198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5D6064A3-34FB-4F86-916D-73F36E9EB822}" type="slidenum">
              <a:rPr lang="en-US" altLang="ko-KR">
                <a:ea typeface="돋움" panose="020B0600000101010101" pitchFamily="50" charset="-127"/>
              </a:rPr>
              <a:pPr/>
              <a:t>6</a:t>
            </a:fld>
            <a:endParaRPr lang="en-US" altLang="ko-KR">
              <a:ea typeface="돋움" panose="020B0600000101010101" pitchFamily="50" charset="-127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83159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B0CFF77D-E7F2-4F6E-B4B5-99B2CA28F0A7}" type="slidenum">
              <a:rPr lang="en-US" altLang="ko-KR">
                <a:ea typeface="돋움" panose="020B0600000101010101" pitchFamily="50" charset="-127"/>
              </a:rPr>
              <a:pPr/>
              <a:t>7</a:t>
            </a:fld>
            <a:endParaRPr lang="en-US" altLang="ko-KR">
              <a:ea typeface="돋움" panose="020B0600000101010101" pitchFamily="50" charset="-127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800" smtClean="0"/>
          </a:p>
        </p:txBody>
      </p:sp>
    </p:spTree>
    <p:extLst>
      <p:ext uri="{BB962C8B-B14F-4D97-AF65-F5344CB8AC3E}">
        <p14:creationId xmlns:p14="http://schemas.microsoft.com/office/powerpoint/2010/main" val="197209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4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7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46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1008112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719403" y="1082678"/>
            <a:ext cx="10945216" cy="5514674"/>
          </a:xfrm>
        </p:spPr>
        <p:txBody>
          <a:bodyPr/>
          <a:lstStyle>
            <a:lvl1pPr marL="269875" indent="-26987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44251" y="6550026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/40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96313" y="6551273"/>
            <a:ext cx="5694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67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31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4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2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36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1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1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BC50-77FF-48F1-8760-AC5CC7E72801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BC50-77FF-48F1-8760-AC5CC7E72801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BF324-E694-424B-9DCD-9DB17A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 Java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백석대학교 강윤희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0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027906"/>
            <a:ext cx="5038725" cy="50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0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4">
            <a:extLst>
              <a:ext uri="{FF2B5EF4-FFF2-40B4-BE49-F238E27FC236}">
                <a16:creationId xmlns:a16="http://schemas.microsoft.com/office/drawing/2014/main" id="{CFC06AC5-25D9-4D36-95D9-1C68CCA7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charset="-127"/>
                <a:ea typeface="나눔고딕" charset="-127"/>
              </a:rPr>
              <a:t>수업목표</a:t>
            </a:r>
            <a:endParaRPr lang="en-US" altLang="ko-KR" dirty="0">
              <a:latin typeface="나눔고딕" charset="-127"/>
              <a:ea typeface="나눔고딕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F4BD2-B618-4365-B437-39BA32F6383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나눔고딕" charset="-127"/>
                <a:ea typeface="나눔고딕" charset="-127"/>
              </a:rPr>
              <a:t>추상 클래스의 사용 목적을 </a:t>
            </a:r>
            <a:r>
              <a:rPr lang="ko-KR" altLang="en-US" dirty="0" smtClean="0">
                <a:latin typeface="나눔고딕" charset="-127"/>
                <a:ea typeface="나눔고딕" charset="-127"/>
              </a:rPr>
              <a:t>이해한다</a:t>
            </a:r>
            <a:endParaRPr lang="en-US" altLang="ko-KR" dirty="0" smtClean="0">
              <a:latin typeface="나눔고딕" charset="-127"/>
              <a:ea typeface="나눔고딕" charset="-127"/>
            </a:endParaRPr>
          </a:p>
          <a:p>
            <a:pPr>
              <a:defRPr/>
            </a:pPr>
            <a:r>
              <a:rPr lang="ko-KR" altLang="en-US" dirty="0" smtClean="0">
                <a:latin typeface="나눔고딕" charset="-127"/>
                <a:ea typeface="나눔고딕" charset="-127"/>
              </a:rPr>
              <a:t>추상클래스와 인터페이스의 차이점을 이해한다</a:t>
            </a:r>
            <a:r>
              <a:rPr lang="en-US" altLang="ko-KR" dirty="0" smtClean="0">
                <a:latin typeface="나눔고딕" charset="-127"/>
                <a:ea typeface="나눔고딕" charset="-127"/>
              </a:rPr>
              <a:t> </a:t>
            </a:r>
          </a:p>
          <a:p>
            <a:pPr>
              <a:defRPr/>
            </a:pPr>
            <a:endParaRPr lang="en-US" dirty="0">
              <a:latin typeface="나눔고딕" charset="-127"/>
              <a:ea typeface="나눔고딕" charset="-127"/>
            </a:endParaRPr>
          </a:p>
          <a:p>
            <a:pPr>
              <a:defRPr/>
            </a:pPr>
            <a:r>
              <a:rPr lang="ko-KR" altLang="en-US" dirty="0" smtClean="0">
                <a:latin typeface="나눔고딕" charset="-127"/>
                <a:ea typeface="나눔고딕" charset="-127"/>
              </a:rPr>
              <a:t>추상클래스와 인터페이스에서의 </a:t>
            </a:r>
            <a:r>
              <a:rPr lang="ko-KR" altLang="en-US" dirty="0" err="1" smtClean="0">
                <a:latin typeface="나눔고딕" charset="-127"/>
                <a:ea typeface="나눔고딕" charset="-127"/>
              </a:rPr>
              <a:t>다형성</a:t>
            </a:r>
            <a:r>
              <a:rPr lang="en-US" altLang="ko-KR" dirty="0" smtClean="0">
                <a:latin typeface="나눔고딕" charset="-127"/>
                <a:ea typeface="나눔고딕" charset="-127"/>
              </a:rPr>
              <a:t>(polymorphism)</a:t>
            </a:r>
            <a:r>
              <a:rPr lang="ko-KR" altLang="en-US" dirty="0" smtClean="0">
                <a:latin typeface="나눔고딕" charset="-127"/>
                <a:ea typeface="나눔고딕" charset="-127"/>
              </a:rPr>
              <a:t>을 이해한다</a:t>
            </a:r>
            <a:endParaRPr lang="en-US" altLang="ko-KR" dirty="0" smtClean="0">
              <a:latin typeface="나눔고딕" charset="-127"/>
              <a:ea typeface="나눔고딕" charset="-127"/>
            </a:endParaRPr>
          </a:p>
          <a:p>
            <a:pPr>
              <a:defRPr/>
            </a:pPr>
            <a:endParaRPr lang="en-US" dirty="0">
              <a:latin typeface="나눔고딕" charset="-127"/>
              <a:ea typeface="나눔고딕" charset="-127"/>
            </a:endParaRPr>
          </a:p>
          <a:p>
            <a:pPr>
              <a:defRPr/>
            </a:pPr>
            <a:endParaRPr lang="en-US" dirty="0" smtClean="0">
              <a:latin typeface="나눔고딕" charset="-127"/>
              <a:ea typeface="나눔고딕" charset="-127"/>
            </a:endParaRPr>
          </a:p>
          <a:p>
            <a:pPr>
              <a:defRPr/>
            </a:pPr>
            <a:r>
              <a:rPr lang="ko-KR" altLang="en-US" dirty="0" smtClean="0">
                <a:latin typeface="나눔고딕" charset="-127"/>
                <a:ea typeface="나눔고딕" charset="-127"/>
              </a:rPr>
              <a:t>객체지향 프로그램</a:t>
            </a:r>
            <a:endParaRPr lang="en-US" altLang="ko-KR" dirty="0" smtClean="0">
              <a:latin typeface="나눔고딕" charset="-127"/>
              <a:ea typeface="나눔고딕" charset="-127"/>
            </a:endParaRPr>
          </a:p>
          <a:p>
            <a:pPr lvl="1">
              <a:defRPr/>
            </a:pPr>
            <a:r>
              <a:rPr lang="ko-KR" altLang="en-US" dirty="0" smtClean="0">
                <a:latin typeface="나눔고딕" charset="-127"/>
                <a:ea typeface="나눔고딕" charset="-127"/>
              </a:rPr>
              <a:t>클래스와 객체</a:t>
            </a:r>
            <a:r>
              <a:rPr lang="en-US" altLang="ko-KR" dirty="0" smtClean="0">
                <a:latin typeface="나눔고딕" charset="-127"/>
                <a:ea typeface="나눔고딕" charset="-127"/>
              </a:rPr>
              <a:t>, </a:t>
            </a:r>
            <a:r>
              <a:rPr lang="ko-KR" altLang="en-US" dirty="0" err="1" smtClean="0">
                <a:latin typeface="나눔고딕" charset="-127"/>
                <a:ea typeface="나눔고딕" charset="-127"/>
              </a:rPr>
              <a:t>생성자</a:t>
            </a:r>
            <a:r>
              <a:rPr lang="en-US" altLang="ko-KR" dirty="0" smtClean="0">
                <a:latin typeface="나눔고딕" charset="-127"/>
                <a:ea typeface="나눔고딕" charset="-127"/>
              </a:rPr>
              <a:t>, </a:t>
            </a:r>
            <a:r>
              <a:rPr lang="ko-KR" altLang="en-US" dirty="0" smtClean="0">
                <a:latin typeface="나눔고딕" charset="-127"/>
                <a:ea typeface="나눔고딕" charset="-127"/>
              </a:rPr>
              <a:t>오버로딩</a:t>
            </a:r>
            <a:r>
              <a:rPr lang="en-US" altLang="ko-KR" dirty="0" smtClean="0">
                <a:latin typeface="나눔고딕" charset="-127"/>
                <a:ea typeface="나눔고딕" charset="-127"/>
              </a:rPr>
              <a:t>(overloading)</a:t>
            </a:r>
          </a:p>
          <a:p>
            <a:pPr lvl="1">
              <a:defRPr/>
            </a:pPr>
            <a:r>
              <a:rPr lang="ko-KR" altLang="en-US" dirty="0" smtClean="0">
                <a:latin typeface="나눔고딕" charset="-127"/>
                <a:ea typeface="나눔고딕" charset="-127"/>
              </a:rPr>
              <a:t>상속을 사용한 재사용과 관리의 편리성</a:t>
            </a:r>
            <a:r>
              <a:rPr lang="en-US" altLang="ko-KR" dirty="0" smtClean="0">
                <a:latin typeface="나눔고딕" charset="-127"/>
                <a:ea typeface="나눔고딕" charset="-127"/>
              </a:rPr>
              <a:t>, </a:t>
            </a:r>
            <a:r>
              <a:rPr lang="ko-KR" altLang="en-US" dirty="0" err="1" smtClean="0">
                <a:latin typeface="나눔고딕" charset="-127"/>
                <a:ea typeface="나눔고딕" charset="-127"/>
              </a:rPr>
              <a:t>오버</a:t>
            </a:r>
            <a:r>
              <a:rPr lang="ko-KR" altLang="en-US" dirty="0" err="1" smtClean="0">
                <a:latin typeface="나눔고딕" charset="-127"/>
                <a:ea typeface="나눔고딕" charset="-127"/>
              </a:rPr>
              <a:t>라이딩</a:t>
            </a:r>
            <a:r>
              <a:rPr lang="en-US" altLang="ko-KR" dirty="0" smtClean="0">
                <a:latin typeface="나눔고딕" charset="-127"/>
                <a:ea typeface="나눔고딕" charset="-127"/>
              </a:rPr>
              <a:t>(overriding)</a:t>
            </a:r>
            <a:r>
              <a:rPr lang="ko-KR" altLang="en-US" dirty="0" smtClean="0">
                <a:latin typeface="나눔고딕" charset="-127"/>
                <a:ea typeface="나눔고딕" charset="-127"/>
              </a:rPr>
              <a:t> 활용</a:t>
            </a:r>
            <a:endParaRPr lang="en-US" altLang="ko-KR" dirty="0" smtClean="0">
              <a:latin typeface="나눔고딕" charset="-127"/>
              <a:ea typeface="나눔고딕" charset="-127"/>
            </a:endParaRPr>
          </a:p>
          <a:p>
            <a:pPr lvl="1">
              <a:defRPr/>
            </a:pPr>
            <a:r>
              <a:rPr lang="ko-KR" altLang="en-US" dirty="0" smtClean="0">
                <a:latin typeface="나눔고딕" charset="-127"/>
                <a:ea typeface="나눔고딕" charset="-127"/>
              </a:rPr>
              <a:t>추상 클래스와 인터페이스</a:t>
            </a:r>
            <a:r>
              <a:rPr lang="en-US" altLang="ko-KR" dirty="0" smtClean="0">
                <a:latin typeface="나눔고딕" charset="-127"/>
                <a:ea typeface="나눔고딕" charset="-127"/>
              </a:rPr>
              <a:t>, </a:t>
            </a:r>
            <a:r>
              <a:rPr lang="ko-KR" altLang="en-US" dirty="0" err="1" smtClean="0">
                <a:latin typeface="나눔고딕" charset="-127"/>
                <a:ea typeface="나눔고딕" charset="-127"/>
              </a:rPr>
              <a:t>다형성</a:t>
            </a:r>
            <a:r>
              <a:rPr lang="ko-KR" altLang="en-US" dirty="0" smtClean="0">
                <a:latin typeface="나눔고딕" charset="-127"/>
                <a:ea typeface="나눔고딕" charset="-127"/>
              </a:rPr>
              <a:t> 및 </a:t>
            </a:r>
            <a:r>
              <a:rPr lang="ko-KR" altLang="en-US" dirty="0" err="1" smtClean="0">
                <a:latin typeface="나눔고딕" charset="-127"/>
                <a:ea typeface="나눔고딕" charset="-127"/>
              </a:rPr>
              <a:t>동적바인딩</a:t>
            </a:r>
            <a:r>
              <a:rPr lang="ko-KR" altLang="en-US" smtClean="0">
                <a:latin typeface="나눔고딕" charset="-127"/>
                <a:ea typeface="나눔고딕" charset="-127"/>
              </a:rPr>
              <a:t> 활용</a:t>
            </a:r>
            <a:endParaRPr lang="en-US" altLang="ko-KR" dirty="0" smtClean="0">
              <a:latin typeface="나눔고딕" charset="-127"/>
              <a:ea typeface="나눔고딕" charset="-127"/>
            </a:endParaRPr>
          </a:p>
          <a:p>
            <a:pPr lvl="1">
              <a:defRPr/>
            </a:pPr>
            <a:endParaRPr lang="en-US" dirty="0"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2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079"/>
    </mc:Choice>
    <mc:Fallback xmlns="">
      <p:transition spd="slow" advTm="22507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7772400" cy="547687"/>
          </a:xfrm>
        </p:spPr>
        <p:txBody>
          <a:bodyPr anchor="t"/>
          <a:lstStyle/>
          <a:p>
            <a:pPr eaLnBrk="1" hangingPunct="1"/>
            <a:r>
              <a:rPr lang="ko-KR" altLang="en-US" sz="3200" b="1" dirty="0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추상</a:t>
            </a:r>
            <a:r>
              <a:rPr lang="en-US" altLang="ko-KR" sz="3200" b="1" dirty="0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클래스</a:t>
            </a:r>
            <a:r>
              <a:rPr lang="en-US" altLang="ko-KR" sz="3200" b="1" dirty="0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(Abstract class)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052514"/>
            <a:ext cx="8229600" cy="468153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Clr>
                <a:schemeClr val="accent1"/>
              </a:buClr>
            </a:pPr>
            <a:r>
              <a:rPr lang="ko-KR" altLang="en-US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클래스의</a:t>
            </a:r>
            <a:r>
              <a:rPr lang="en-US" altLang="ko-KR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모양만을</a:t>
            </a:r>
            <a:r>
              <a:rPr lang="en-US" altLang="ko-KR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가지고</a:t>
            </a:r>
            <a:r>
              <a:rPr lang="en-US" altLang="ko-KR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있는</a:t>
            </a:r>
            <a:r>
              <a:rPr lang="en-US" altLang="ko-KR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클래스</a:t>
            </a:r>
            <a:endParaRPr lang="en-US" altLang="ko-KR" sz="1800" dirty="0">
              <a:solidFill>
                <a:srgbClr val="FF66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 eaLnBrk="1" hangingPunct="1">
              <a:lnSpc>
                <a:spcPct val="90000"/>
              </a:lnSpc>
              <a:buClr>
                <a:srgbClr val="3B812F"/>
              </a:buClr>
            </a:pP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추상</a:t>
            </a:r>
            <a:r>
              <a:rPr lang="en-US" altLang="ko-KR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 err="1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메소드를</a:t>
            </a:r>
            <a:r>
              <a:rPr lang="en-US" altLang="ko-KR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가진</a:t>
            </a:r>
            <a:r>
              <a:rPr lang="en-US" altLang="ko-KR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클래스</a:t>
            </a:r>
            <a:endParaRPr lang="en-US" altLang="ko-KR" sz="1800" dirty="0">
              <a:solidFill>
                <a:srgbClr val="339933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 eaLnBrk="1" hangingPunct="1">
              <a:lnSpc>
                <a:spcPct val="90000"/>
              </a:lnSpc>
              <a:buClr>
                <a:srgbClr val="3B812F"/>
              </a:buClr>
            </a:pP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클래스의</a:t>
            </a:r>
            <a:r>
              <a:rPr lang="en-US" altLang="ko-KR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명칭과</a:t>
            </a:r>
            <a:r>
              <a:rPr lang="en-US" altLang="ko-KR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 err="1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메소드는</a:t>
            </a:r>
            <a:r>
              <a:rPr lang="en-US" altLang="ko-KR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있지만</a:t>
            </a:r>
            <a:r>
              <a:rPr lang="en-US" altLang="ko-KR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 err="1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메소드의</a:t>
            </a:r>
            <a:r>
              <a:rPr lang="en-US" altLang="ko-KR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 err="1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처리내용은</a:t>
            </a:r>
            <a:r>
              <a:rPr lang="en-US" altLang="ko-KR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없음</a:t>
            </a:r>
            <a:endParaRPr lang="en-US" altLang="ko-KR" sz="1800" dirty="0">
              <a:solidFill>
                <a:srgbClr val="339933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 eaLnBrk="1" hangingPunct="1">
              <a:lnSpc>
                <a:spcPct val="90000"/>
              </a:lnSpc>
              <a:buClr>
                <a:srgbClr val="3B812F"/>
              </a:buClr>
            </a:pPr>
            <a:endParaRPr lang="en-US" altLang="ko-KR" sz="1800" dirty="0">
              <a:solidFill>
                <a:srgbClr val="339933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</a:pPr>
            <a:r>
              <a:rPr lang="ko-KR" altLang="en-US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상속을</a:t>
            </a:r>
            <a:r>
              <a:rPr lang="en-US" altLang="ko-KR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통해서</a:t>
            </a:r>
            <a:r>
              <a:rPr lang="en-US" altLang="ko-KR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비로서</a:t>
            </a:r>
            <a:r>
              <a:rPr lang="en-US" altLang="ko-KR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 err="1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메소드가</a:t>
            </a:r>
            <a:r>
              <a:rPr lang="en-US" altLang="ko-KR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구체화</a:t>
            </a:r>
            <a:r>
              <a:rPr lang="en-US" altLang="ko-KR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됨</a:t>
            </a:r>
            <a:endParaRPr lang="en-US" altLang="ko-KR" sz="1800" dirty="0">
              <a:solidFill>
                <a:srgbClr val="FF66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 eaLnBrk="1" hangingPunct="1">
              <a:lnSpc>
                <a:spcPct val="90000"/>
              </a:lnSpc>
              <a:buClr>
                <a:srgbClr val="3B812F"/>
              </a:buClr>
            </a:pP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상속을</a:t>
            </a:r>
            <a:r>
              <a:rPr lang="en-US" altLang="ko-KR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받는</a:t>
            </a:r>
            <a:r>
              <a:rPr lang="en-US" altLang="ko-KR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클래스</a:t>
            </a:r>
            <a:r>
              <a:rPr lang="en-US" altLang="ko-KR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마다</a:t>
            </a:r>
            <a:r>
              <a:rPr lang="en-US" altLang="ko-KR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이</a:t>
            </a:r>
            <a:r>
              <a:rPr lang="en-US" altLang="ko-KR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추상</a:t>
            </a:r>
            <a:r>
              <a:rPr lang="en-US" altLang="ko-KR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 err="1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메소드는</a:t>
            </a:r>
            <a:r>
              <a:rPr lang="en-US" altLang="ko-KR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다른</a:t>
            </a:r>
            <a:r>
              <a:rPr lang="en-US" altLang="ko-KR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구현을</a:t>
            </a:r>
            <a:r>
              <a:rPr lang="en-US" altLang="ko-KR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가짐</a:t>
            </a:r>
            <a:endParaRPr lang="en-US" altLang="ko-KR" sz="1800" dirty="0">
              <a:solidFill>
                <a:srgbClr val="339933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 eaLnBrk="1" hangingPunct="1">
              <a:lnSpc>
                <a:spcPct val="90000"/>
              </a:lnSpc>
              <a:buClr>
                <a:srgbClr val="3B812F"/>
              </a:buClr>
            </a:pPr>
            <a:r>
              <a:rPr lang="ko-KR" altLang="en-US" sz="1800" dirty="0" err="1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메소드의</a:t>
            </a:r>
            <a:r>
              <a:rPr lang="en-US" altLang="ko-KR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 err="1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다형성을</a:t>
            </a:r>
            <a:r>
              <a:rPr lang="en-US" altLang="ko-KR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지원</a:t>
            </a:r>
            <a:endParaRPr lang="en-US" altLang="ko-KR" sz="1800" dirty="0">
              <a:solidFill>
                <a:srgbClr val="339933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</a:pPr>
            <a:endParaRPr lang="en-US" altLang="ko-KR" sz="1800" dirty="0">
              <a:solidFill>
                <a:srgbClr val="FF66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</a:pPr>
            <a:r>
              <a:rPr lang="ko-KR" altLang="en-US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프로그램</a:t>
            </a:r>
            <a:r>
              <a:rPr lang="en-US" altLang="ko-KR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800" dirty="0">
                <a:solidFill>
                  <a:srgbClr val="FF6600"/>
                </a:solidFill>
                <a:ea typeface="HY울릉도M" panose="02030600000101010101" pitchFamily="18" charset="-127"/>
              </a:rPr>
              <a:t>–</a:t>
            </a:r>
            <a:r>
              <a:rPr lang="en-US" altLang="ko-KR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Shape.java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abstract class </a:t>
            </a:r>
            <a:r>
              <a:rPr lang="en-US" altLang="ko-KR" sz="1800" dirty="0">
                <a:solidFill>
                  <a:srgbClr val="0066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Diagram</a:t>
            </a:r>
            <a:r>
              <a:rPr lang="en-US" altLang="ko-KR" sz="18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   </a:t>
            </a:r>
            <a:r>
              <a:rPr lang="en-US" altLang="ko-KR" sz="1800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int</a:t>
            </a:r>
            <a:r>
              <a:rPr lang="en-US" altLang="ko-KR" sz="18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x, y;     // (</a:t>
            </a:r>
            <a:r>
              <a:rPr lang="ko-KR" altLang="en-US" sz="18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삼각형</a:t>
            </a:r>
            <a:r>
              <a:rPr lang="en-US" altLang="ko-KR" sz="18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) x: </a:t>
            </a:r>
            <a:r>
              <a:rPr lang="ko-KR" altLang="en-US" sz="18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밑변</a:t>
            </a:r>
            <a:r>
              <a:rPr lang="en-US" altLang="ko-KR" sz="18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, y: </a:t>
            </a:r>
            <a:r>
              <a:rPr lang="ko-KR" altLang="en-US" sz="18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높이</a:t>
            </a:r>
            <a:r>
              <a:rPr lang="en-US" altLang="ko-KR" sz="18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, (</a:t>
            </a:r>
            <a:r>
              <a:rPr lang="ko-KR" altLang="en-US" sz="18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사각형</a:t>
            </a:r>
            <a:r>
              <a:rPr lang="en-US" altLang="ko-KR" sz="18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) x: </a:t>
            </a:r>
            <a:r>
              <a:rPr lang="ko-KR" altLang="en-US" sz="18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가로</a:t>
            </a:r>
            <a:r>
              <a:rPr lang="en-US" altLang="ko-KR" sz="18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, y: </a:t>
            </a:r>
            <a:r>
              <a:rPr lang="ko-KR" altLang="en-US" sz="18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세로</a:t>
            </a:r>
            <a:endParaRPr lang="en-US" altLang="ko-KR" sz="18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	abstract </a:t>
            </a:r>
            <a:r>
              <a:rPr lang="en-US" altLang="ko-KR" sz="1800" dirty="0" err="1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int</a:t>
            </a:r>
            <a:r>
              <a:rPr lang="en-US" altLang="ko-KR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getArea</a:t>
            </a:r>
            <a:r>
              <a:rPr lang="en-US" altLang="ko-KR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();		// </a:t>
            </a:r>
            <a:r>
              <a:rPr lang="ko-KR" altLang="en-US" sz="1800" dirty="0" err="1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메소드</a:t>
            </a:r>
            <a:r>
              <a:rPr lang="en-US" altLang="ko-KR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내용</a:t>
            </a:r>
            <a:r>
              <a:rPr lang="en-US" altLang="ko-KR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없음</a:t>
            </a:r>
            <a:endParaRPr lang="en-US" altLang="ko-KR" sz="1800" dirty="0">
              <a:solidFill>
                <a:schemeClr val="tx2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class </a:t>
            </a:r>
            <a:r>
              <a:rPr lang="en-US" altLang="ko-KR" sz="1800" dirty="0">
                <a:solidFill>
                  <a:srgbClr val="CC0099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Triangle</a:t>
            </a:r>
            <a:r>
              <a:rPr lang="en-US" altLang="ko-KR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extends </a:t>
            </a:r>
            <a:r>
              <a:rPr lang="en-US" altLang="ko-KR" sz="1800" dirty="0">
                <a:solidFill>
                  <a:srgbClr val="0066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Diagram</a:t>
            </a:r>
            <a:r>
              <a:rPr lang="en-US" altLang="ko-KR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	</a:t>
            </a:r>
            <a:r>
              <a:rPr lang="en-US" altLang="ko-KR" sz="1800" dirty="0" err="1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int</a:t>
            </a:r>
            <a:r>
              <a:rPr lang="en-US" altLang="ko-KR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getArea</a:t>
            </a:r>
            <a:r>
              <a:rPr lang="en-US" altLang="ko-KR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() { return (x * y) / 2); }     // </a:t>
            </a:r>
            <a:r>
              <a:rPr lang="ko-KR" altLang="en-US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삼각형의</a:t>
            </a:r>
            <a:r>
              <a:rPr lang="en-US" altLang="ko-KR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넓이</a:t>
            </a:r>
            <a:endParaRPr lang="en-US" altLang="ko-KR" sz="1800" dirty="0">
              <a:solidFill>
                <a:schemeClr val="tx2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class </a:t>
            </a:r>
            <a:r>
              <a:rPr lang="en-US" altLang="ko-KR" sz="1800" dirty="0">
                <a:solidFill>
                  <a:srgbClr val="CC0099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Rectangle</a:t>
            </a:r>
            <a:r>
              <a:rPr lang="en-US" altLang="ko-KR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extends </a:t>
            </a:r>
            <a:r>
              <a:rPr lang="en-US" altLang="ko-KR" sz="1800" dirty="0">
                <a:solidFill>
                  <a:srgbClr val="0066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Diagram</a:t>
            </a:r>
            <a:r>
              <a:rPr lang="en-US" altLang="ko-KR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	 </a:t>
            </a:r>
            <a:r>
              <a:rPr lang="en-US" altLang="ko-KR" sz="1800" dirty="0" err="1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int</a:t>
            </a:r>
            <a:r>
              <a:rPr lang="en-US" altLang="ko-KR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getArea</a:t>
            </a:r>
            <a:r>
              <a:rPr lang="en-US" altLang="ko-KR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() { return (x * y); }          // </a:t>
            </a:r>
            <a:r>
              <a:rPr lang="ko-KR" altLang="en-US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사각형의</a:t>
            </a:r>
            <a:r>
              <a:rPr lang="en-US" altLang="ko-KR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넓이</a:t>
            </a:r>
            <a:endParaRPr lang="en-US" altLang="ko-KR" sz="1800" dirty="0">
              <a:solidFill>
                <a:schemeClr val="tx2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chemeClr val="tx2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4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0" y="277813"/>
            <a:ext cx="7772400" cy="608012"/>
          </a:xfrm>
          <a:noFill/>
        </p:spPr>
        <p:txBody>
          <a:bodyPr anchor="t"/>
          <a:lstStyle/>
          <a:p>
            <a:pPr eaLnBrk="1" hangingPunct="1"/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인터페이스의 선언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1196976"/>
            <a:ext cx="8675687" cy="42767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ko-KR" altLang="en-US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자바 인터페이스</a:t>
            </a:r>
          </a:p>
          <a:p>
            <a:pPr lvl="1" eaLnBrk="1" hangingPunct="1">
              <a:lnSpc>
                <a:spcPct val="80000"/>
              </a:lnSpc>
              <a:buClr>
                <a:srgbClr val="3B812F"/>
              </a:buClr>
            </a:pPr>
            <a:r>
              <a:rPr lang="ko-KR" altLang="en-US" sz="1800" dirty="0" smtClean="0">
                <a:solidFill>
                  <a:schemeClr val="hlink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추상 </a:t>
            </a:r>
            <a:r>
              <a:rPr lang="ko-KR" altLang="en-US" sz="1800" dirty="0" err="1">
                <a:solidFill>
                  <a:schemeClr val="hlink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메소드</a:t>
            </a:r>
            <a:r>
              <a:rPr lang="ko-KR" altLang="en-US" sz="1800" dirty="0" err="1">
                <a:solidFill>
                  <a:srgbClr val="3B812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로</a:t>
            </a: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선언됨</a:t>
            </a:r>
          </a:p>
          <a:p>
            <a:pPr lvl="1" eaLnBrk="1" hangingPunct="1">
              <a:lnSpc>
                <a:spcPct val="80000"/>
              </a:lnSpc>
              <a:buClr>
                <a:srgbClr val="3B812F"/>
              </a:buClr>
            </a:pP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추상 </a:t>
            </a:r>
            <a:r>
              <a:rPr lang="ko-KR" altLang="en-US" sz="1800" dirty="0" err="1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메소드는</a:t>
            </a: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서브 클래스에 의해 반드시 </a:t>
            </a:r>
            <a:r>
              <a:rPr lang="ko-KR" altLang="en-US" sz="1800" dirty="0">
                <a:solidFill>
                  <a:srgbClr val="FF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구현</a:t>
            </a: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되어야 함</a:t>
            </a:r>
          </a:p>
          <a:p>
            <a:pPr lvl="1" eaLnBrk="1" hangingPunct="1">
              <a:lnSpc>
                <a:spcPct val="80000"/>
              </a:lnSpc>
              <a:buClr>
                <a:srgbClr val="3B812F"/>
              </a:buClr>
            </a:pP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인터페이스도 클래스와 같이 </a:t>
            </a:r>
            <a:r>
              <a:rPr lang="ko-KR" altLang="en-US" sz="1800" dirty="0">
                <a:solidFill>
                  <a:schemeClr val="hlink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상속</a:t>
            </a: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될 수 있음</a:t>
            </a:r>
          </a:p>
          <a:p>
            <a:pPr lvl="1" eaLnBrk="1" hangingPunct="1">
              <a:lnSpc>
                <a:spcPct val="80000"/>
              </a:lnSpc>
              <a:buClr>
                <a:srgbClr val="3B812F"/>
              </a:buClr>
            </a:pPr>
            <a:endParaRPr lang="ko-KR" altLang="en-US" sz="1800" dirty="0">
              <a:solidFill>
                <a:srgbClr val="339933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</a:pPr>
            <a:endParaRPr lang="ko-KR" altLang="en-US" sz="1800" dirty="0">
              <a:solidFill>
                <a:srgbClr val="FF66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ko-KR" altLang="en-US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인터페이스의 선언 및 사용 예</a:t>
            </a: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</a:pPr>
            <a:endParaRPr lang="ko-KR" altLang="en-US" sz="1800" dirty="0">
              <a:solidFill>
                <a:srgbClr val="FF66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public </a:t>
            </a:r>
            <a:r>
              <a:rPr lang="en-US" altLang="ko-KR" sz="1800" dirty="0">
                <a:solidFill>
                  <a:srgbClr val="FF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interface</a:t>
            </a:r>
            <a:r>
              <a:rPr lang="en-US" altLang="ko-KR" sz="18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&lt;</a:t>
            </a:r>
            <a:r>
              <a:rPr lang="ko-KR" altLang="en-US" sz="18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인터페이스이름</a:t>
            </a:r>
            <a:r>
              <a:rPr lang="en-US" altLang="ko-KR" sz="18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&gt; [extends &lt;</a:t>
            </a:r>
            <a:r>
              <a:rPr lang="ko-KR" altLang="en-US" sz="18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인터페이스이름</a:t>
            </a:r>
            <a:r>
              <a:rPr lang="en-US" altLang="ko-KR" sz="18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1&gt;, ...]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{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            .....  // </a:t>
            </a:r>
            <a:r>
              <a:rPr lang="ko-KR" altLang="en-US" sz="18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상수 및 </a:t>
            </a:r>
            <a:r>
              <a:rPr lang="ko-KR" altLang="en-US" sz="1800" dirty="0" err="1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메소드</a:t>
            </a:r>
            <a:r>
              <a:rPr lang="ko-KR" altLang="en-US" sz="18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선언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8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8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800" dirty="0">
              <a:solidFill>
                <a:srgbClr val="4D4D4D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public </a:t>
            </a:r>
            <a:r>
              <a:rPr lang="en-US" altLang="ko-KR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interface</a:t>
            </a:r>
            <a:r>
              <a:rPr lang="en-US" altLang="ko-KR" sz="18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800" dirty="0" err="1">
                <a:solidFill>
                  <a:srgbClr val="0066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CalculatorInterface</a:t>
            </a:r>
            <a:r>
              <a:rPr lang="en-US" altLang="ko-KR" sz="1800" dirty="0">
                <a:solidFill>
                  <a:srgbClr val="0066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8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{    // </a:t>
            </a:r>
            <a:r>
              <a:rPr lang="ko-KR" altLang="en-US" sz="18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사용 예 </a:t>
            </a:r>
            <a:r>
              <a:rPr lang="en-US" altLang="ko-KR" sz="18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lang="ko-KR" altLang="en-US" sz="18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계산기 인터페이스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8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      </a:t>
            </a:r>
            <a:r>
              <a:rPr lang="en-US" altLang="ko-KR" sz="1800" dirty="0">
                <a:solidFill>
                  <a:srgbClr val="FF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public abstract</a:t>
            </a:r>
            <a:r>
              <a:rPr lang="en-US" altLang="ko-KR" sz="18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800" dirty="0" err="1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int</a:t>
            </a:r>
            <a:r>
              <a:rPr lang="en-US" altLang="ko-KR" sz="18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add(</a:t>
            </a:r>
            <a:r>
              <a:rPr lang="en-US" altLang="ko-KR" sz="1800" dirty="0" err="1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int</a:t>
            </a:r>
            <a:r>
              <a:rPr lang="en-US" altLang="ko-KR" sz="18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x, </a:t>
            </a:r>
            <a:r>
              <a:rPr lang="en-US" altLang="ko-KR" sz="1800" dirty="0" err="1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int</a:t>
            </a:r>
            <a:r>
              <a:rPr lang="en-US" altLang="ko-KR" sz="18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y);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          </a:t>
            </a:r>
            <a:r>
              <a:rPr lang="en-US" altLang="ko-KR" sz="1800" dirty="0">
                <a:solidFill>
                  <a:srgbClr val="4D4D4D"/>
                </a:solidFill>
                <a:ea typeface="HY울릉도M" panose="02030600000101010101" pitchFamily="18" charset="-127"/>
              </a:rPr>
              <a:t>…</a:t>
            </a:r>
            <a:endParaRPr lang="en-US" altLang="ko-KR" sz="1800" dirty="0">
              <a:solidFill>
                <a:srgbClr val="4D4D4D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76046" y="5473701"/>
            <a:ext cx="6373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mtClean="0"/>
              <a:t>자바 다중 상속이 안됨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274946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577"/>
    </mc:Choice>
    <mc:Fallback xmlns="">
      <p:transition spd="slow" advTm="16057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0" y="257176"/>
            <a:ext cx="3983038" cy="650875"/>
          </a:xfrm>
          <a:noFill/>
        </p:spPr>
        <p:txBody>
          <a:bodyPr anchor="t"/>
          <a:lstStyle/>
          <a:p>
            <a:pPr eaLnBrk="1" hangingPunct="1"/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인터페이스의 구현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0735" y="1424476"/>
            <a:ext cx="8137525" cy="5040312"/>
          </a:xfrm>
        </p:spPr>
        <p:txBody>
          <a:bodyPr/>
          <a:lstStyle/>
          <a:p>
            <a:pPr eaLnBrk="1" hangingPunct="1">
              <a:buClr>
                <a:schemeClr val="accent1"/>
              </a:buClr>
            </a:pPr>
            <a:r>
              <a:rPr lang="ko-KR" altLang="en-US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인터페이스는 이 인터페이스를 제공하고자 하는 클래스에 의해 구현됨</a:t>
            </a:r>
          </a:p>
          <a:p>
            <a:pPr lvl="1" eaLnBrk="1" hangingPunct="1">
              <a:buClr>
                <a:srgbClr val="3B812F"/>
              </a:buClr>
            </a:pP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인터페이스를 구현하는 클래스는 </a:t>
            </a:r>
            <a:r>
              <a:rPr lang="ko-KR" altLang="en-US" sz="1800" dirty="0">
                <a:solidFill>
                  <a:srgbClr val="339933"/>
                </a:solidFill>
                <a:ea typeface="HY울릉도M" panose="02030600000101010101" pitchFamily="18" charset="-127"/>
              </a:rPr>
              <a:t>“</a:t>
            </a:r>
            <a:r>
              <a:rPr lang="en-US" altLang="ko-KR" sz="1800" dirty="0">
                <a:solidFill>
                  <a:schemeClr val="hlink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implements</a:t>
            </a:r>
            <a:r>
              <a:rPr lang="en-US" altLang="ko-KR" sz="1800" dirty="0">
                <a:solidFill>
                  <a:srgbClr val="339933"/>
                </a:solidFill>
                <a:ea typeface="HY울릉도M" panose="02030600000101010101" pitchFamily="18" charset="-127"/>
              </a:rPr>
              <a:t>”</a:t>
            </a:r>
            <a:r>
              <a:rPr lang="en-US" altLang="ko-KR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800" dirty="0" err="1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예약어를</a:t>
            </a: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사용</a:t>
            </a:r>
          </a:p>
          <a:p>
            <a:pPr lvl="1" eaLnBrk="1" hangingPunct="1">
              <a:buClr>
                <a:srgbClr val="3B812F"/>
              </a:buClr>
            </a:pP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인터페이스에 선언된 모든 </a:t>
            </a:r>
            <a:r>
              <a:rPr lang="ko-KR" altLang="en-US" sz="1800" dirty="0" err="1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메소드는</a:t>
            </a: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오버라이딩되어 구현되어야 함</a:t>
            </a:r>
          </a:p>
          <a:p>
            <a:pPr lvl="1" eaLnBrk="1" hangingPunct="1">
              <a:buClr>
                <a:srgbClr val="3B812F"/>
              </a:buClr>
            </a:pPr>
            <a:endParaRPr lang="ko-KR" altLang="en-US" sz="1800" dirty="0">
              <a:solidFill>
                <a:srgbClr val="339933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eaLnBrk="1" hangingPunct="1">
              <a:buClr>
                <a:schemeClr val="accent1"/>
              </a:buClr>
            </a:pPr>
            <a:r>
              <a:rPr lang="ko-KR" altLang="en-US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인터페이스를 구현하는 클래스의 </a:t>
            </a:r>
            <a:r>
              <a:rPr lang="ko-KR" altLang="en-US" sz="1800" dirty="0" err="1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선언형식과</a:t>
            </a:r>
            <a:r>
              <a:rPr lang="ko-KR" altLang="en-US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사용 예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ko-KR" sz="1800" dirty="0" smtClean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endParaRPr lang="en-US" altLang="ko-KR" sz="1600" dirty="0">
              <a:solidFill>
                <a:srgbClr val="4D4D4D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4D4D4D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public </a:t>
            </a:r>
            <a:r>
              <a:rPr lang="en-US" altLang="ko-KR" sz="1600" dirty="0" smtClean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Calculator </a:t>
            </a:r>
            <a:r>
              <a:rPr lang="en-US" altLang="ko-KR" sz="16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implements</a:t>
            </a:r>
            <a:r>
              <a:rPr lang="en-US" altLang="ko-KR" sz="16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600" dirty="0" err="1">
                <a:solidFill>
                  <a:srgbClr val="0066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CalculatorInterface</a:t>
            </a:r>
            <a:r>
              <a:rPr lang="en-US" altLang="ko-KR" sz="16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{ // </a:t>
            </a:r>
            <a:r>
              <a:rPr lang="ko-KR" altLang="en-US" sz="16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사용 예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6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      </a:t>
            </a:r>
            <a:r>
              <a:rPr lang="en-US" altLang="ko-KR" sz="16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public</a:t>
            </a:r>
            <a:r>
              <a:rPr lang="en-US" altLang="ko-KR" sz="1600" dirty="0">
                <a:solidFill>
                  <a:srgbClr val="FF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600" dirty="0" err="1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int</a:t>
            </a:r>
            <a:r>
              <a:rPr lang="en-US" altLang="ko-KR" sz="16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add(</a:t>
            </a:r>
            <a:r>
              <a:rPr lang="en-US" altLang="ko-KR" sz="1600" dirty="0" err="1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int</a:t>
            </a:r>
            <a:r>
              <a:rPr lang="en-US" altLang="ko-KR" sz="16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x, </a:t>
            </a:r>
            <a:r>
              <a:rPr lang="en-US" altLang="ko-KR" sz="1600" dirty="0" err="1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int</a:t>
            </a:r>
            <a:r>
              <a:rPr lang="en-US" altLang="ko-KR" sz="16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y)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            return(x + y);            // x</a:t>
            </a:r>
            <a:r>
              <a:rPr lang="ko-KR" altLang="en-US" sz="16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와 </a:t>
            </a:r>
            <a:r>
              <a:rPr lang="en-US" altLang="ko-KR" sz="16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y</a:t>
            </a:r>
            <a:r>
              <a:rPr lang="ko-KR" altLang="en-US" sz="16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더하여 반환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6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      </a:t>
            </a:r>
            <a:r>
              <a:rPr lang="en-US" altLang="ko-KR" sz="16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4D4D4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559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121"/>
    </mc:Choice>
    <mc:Fallback xmlns="">
      <p:transition spd="slow" advTm="17512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0" y="296864"/>
            <a:ext cx="7772400" cy="534987"/>
          </a:xfrm>
          <a:noFill/>
        </p:spPr>
        <p:txBody>
          <a:bodyPr anchor="t"/>
          <a:lstStyle/>
          <a:p>
            <a:pPr eaLnBrk="1" hangingPunct="1"/>
            <a:r>
              <a:rPr lang="ko-KR" altLang="en-US" sz="3200" b="1">
                <a:solidFill>
                  <a:srgbClr val="6633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추상 클래스와 인터페이스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1989" y="1138239"/>
            <a:ext cx="8002587" cy="3413125"/>
          </a:xfrm>
        </p:spPr>
        <p:txBody>
          <a:bodyPr/>
          <a:lstStyle/>
          <a:p>
            <a:pPr eaLnBrk="1" hangingPunct="1">
              <a:buClr>
                <a:schemeClr val="accent1"/>
              </a:buClr>
            </a:pPr>
            <a:r>
              <a:rPr lang="ko-KR" altLang="en-US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공통점</a:t>
            </a:r>
          </a:p>
          <a:p>
            <a:pPr lvl="1" eaLnBrk="1" hangingPunct="1">
              <a:buClr>
                <a:srgbClr val="3B812F"/>
              </a:buClr>
            </a:pP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둘 다 추상 </a:t>
            </a:r>
            <a:r>
              <a:rPr lang="ko-KR" altLang="en-US" sz="1800" dirty="0" err="1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메소드를</a:t>
            </a: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포함</a:t>
            </a:r>
          </a:p>
          <a:p>
            <a:pPr lvl="2" eaLnBrk="1" hangingPunct="1"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</a:pPr>
            <a:r>
              <a:rPr lang="ko-KR" altLang="en-US" sz="1800" dirty="0">
                <a:solidFill>
                  <a:srgbClr val="FF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자식 클래스가 추상 </a:t>
            </a:r>
            <a:r>
              <a:rPr lang="ko-KR" altLang="en-US" sz="1800" dirty="0" err="1">
                <a:solidFill>
                  <a:srgbClr val="FF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메소드</a:t>
            </a:r>
            <a:r>
              <a:rPr lang="en-US" altLang="ko-KR" sz="1800" dirty="0">
                <a:solidFill>
                  <a:srgbClr val="FF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(abstract method)</a:t>
            </a:r>
            <a:r>
              <a:rPr lang="ko-KR" altLang="en-US" sz="1800" dirty="0">
                <a:solidFill>
                  <a:srgbClr val="FF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구현</a:t>
            </a:r>
          </a:p>
          <a:p>
            <a:pPr eaLnBrk="1" hangingPunct="1">
              <a:buClr>
                <a:schemeClr val="accent1"/>
              </a:buClr>
            </a:pPr>
            <a:endParaRPr lang="ko-KR" altLang="en-US" sz="1800" dirty="0">
              <a:solidFill>
                <a:srgbClr val="FF6600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eaLnBrk="1" hangingPunct="1">
              <a:buClr>
                <a:schemeClr val="accent1"/>
              </a:buClr>
            </a:pPr>
            <a:r>
              <a:rPr lang="ko-KR" altLang="en-US" sz="1800" dirty="0">
                <a:solidFill>
                  <a:srgbClr val="FF66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차이점</a:t>
            </a:r>
          </a:p>
          <a:p>
            <a:pPr lvl="1" eaLnBrk="1" hangingPunct="1">
              <a:buClr>
                <a:srgbClr val="3B812F"/>
              </a:buClr>
            </a:pP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추상 클래스는 추상 </a:t>
            </a:r>
            <a:r>
              <a:rPr lang="ko-KR" altLang="en-US" sz="1800" dirty="0" err="1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메소드가</a:t>
            </a: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아닌 </a:t>
            </a:r>
            <a:r>
              <a:rPr lang="ko-KR" altLang="en-US" sz="1800" dirty="0" err="1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메소드를</a:t>
            </a: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가질 수 있음</a:t>
            </a:r>
          </a:p>
          <a:p>
            <a:pPr lvl="1" eaLnBrk="1" hangingPunct="1">
              <a:buClr>
                <a:srgbClr val="3B812F"/>
              </a:buClr>
            </a:pP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추상 클래스는 단일 상속만 가능 </a:t>
            </a:r>
            <a:r>
              <a:rPr lang="en-US" altLang="ko-KR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클래스이므로</a:t>
            </a:r>
          </a:p>
          <a:p>
            <a:pPr lvl="1" eaLnBrk="1" hangingPunct="1">
              <a:buClr>
                <a:srgbClr val="3B812F"/>
              </a:buClr>
            </a:pP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인터페이스의 변수는 반드시 </a:t>
            </a:r>
            <a:r>
              <a:rPr lang="en-US" altLang="ko-KR" sz="1800" dirty="0">
                <a:solidFill>
                  <a:schemeClr val="hlink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static final (</a:t>
            </a:r>
            <a:r>
              <a:rPr lang="ko-KR" altLang="en-US" sz="1800" dirty="0">
                <a:solidFill>
                  <a:schemeClr val="hlink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상수</a:t>
            </a:r>
            <a:r>
              <a:rPr lang="en-US" altLang="ko-KR" sz="1800" dirty="0">
                <a:solidFill>
                  <a:schemeClr val="hlink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)</a:t>
            </a:r>
          </a:p>
          <a:p>
            <a:pPr lvl="1" eaLnBrk="1" hangingPunct="1">
              <a:buClr>
                <a:srgbClr val="3B812F"/>
              </a:buClr>
            </a:pP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인터페이스는 반드시 </a:t>
            </a:r>
            <a:r>
              <a:rPr lang="en-US" altLang="ko-KR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public </a:t>
            </a:r>
            <a:r>
              <a:rPr lang="ko-KR" altLang="en-US" sz="1800" dirty="0" err="1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메소드</a:t>
            </a: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만을 포함</a:t>
            </a:r>
          </a:p>
          <a:p>
            <a:pPr lvl="1" eaLnBrk="1" hangingPunct="1">
              <a:buClr>
                <a:srgbClr val="3B812F"/>
              </a:buClr>
            </a:pP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추상 클래스는 </a:t>
            </a:r>
            <a:r>
              <a:rPr lang="ko-KR" altLang="en-US" sz="1800" dirty="0" err="1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생성자를</a:t>
            </a:r>
            <a:r>
              <a:rPr lang="ko-KR" altLang="en-US" sz="1800" dirty="0">
                <a:solidFill>
                  <a:srgbClr val="339933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정의할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5157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인터페이스 구현 </a:t>
            </a:r>
          </a:p>
        </p:txBody>
      </p:sp>
      <p:sp>
        <p:nvSpPr>
          <p:cNvPr id="12291" name="직사각형 3"/>
          <p:cNvSpPr>
            <a:spLocks noChangeArrowheads="1"/>
          </p:cNvSpPr>
          <p:nvPr/>
        </p:nvSpPr>
        <p:spPr bwMode="auto">
          <a:xfrm>
            <a:off x="415925" y="1666876"/>
            <a:ext cx="4175125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 dirty="0"/>
              <a:t>interface </a:t>
            </a:r>
            <a:r>
              <a:rPr lang="en-US" altLang="ko-KR" sz="1200" dirty="0" err="1"/>
              <a:t>DisplayInterface</a:t>
            </a:r>
            <a:endParaRPr lang="ko-KR" altLang="en-US" sz="1200" dirty="0"/>
          </a:p>
          <a:p>
            <a:r>
              <a:rPr lang="en-US" altLang="ko-KR" sz="1200" dirty="0"/>
              <a:t>{</a:t>
            </a:r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추상메소드</a:t>
            </a:r>
            <a:r>
              <a:rPr lang="ko-KR" altLang="en-US" sz="1200" dirty="0"/>
              <a:t> 선언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public void display(String s);</a:t>
            </a:r>
            <a:endParaRPr lang="ko-KR" altLang="en-US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en-US" altLang="ko-KR" sz="1200" dirty="0"/>
              <a:t>class StarDisplay2 implements </a:t>
            </a:r>
            <a:r>
              <a:rPr lang="en-US" altLang="ko-KR" sz="1200" dirty="0" err="1"/>
              <a:t>DisplayInterface</a:t>
            </a:r>
            <a:endParaRPr lang="ko-KR" altLang="en-US" sz="1200" dirty="0"/>
          </a:p>
          <a:p>
            <a:r>
              <a:rPr lang="en-US" altLang="ko-KR" sz="1200" dirty="0"/>
              <a:t>{</a:t>
            </a:r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추상메소드</a:t>
            </a:r>
            <a:r>
              <a:rPr lang="ko-KR" altLang="en-US" sz="1200" dirty="0"/>
              <a:t> 구현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public void display(String s)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 좌우에 별표 출력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("*** ");</a:t>
            </a:r>
            <a:endParaRPr lang="ko-KR" altLang="en-US" sz="1200" dirty="0"/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(s);</a:t>
            </a:r>
            <a:endParaRPr lang="ko-KR" altLang="en-US" sz="1200" dirty="0"/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 ***");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r>
              <a:rPr lang="en-US" altLang="ko-KR" sz="1200" dirty="0"/>
              <a:t>};</a:t>
            </a:r>
            <a:endParaRPr lang="ko-KR" altLang="en-US" sz="1200" dirty="0"/>
          </a:p>
          <a:p>
            <a:r>
              <a:rPr lang="en-US" altLang="ko-KR" sz="1200" dirty="0"/>
              <a:t>class BarDisplay2 implements </a:t>
            </a:r>
            <a:r>
              <a:rPr lang="en-US" altLang="ko-KR" sz="1200" dirty="0" err="1"/>
              <a:t>DisplayInterface</a:t>
            </a:r>
            <a:endParaRPr lang="ko-KR" altLang="en-US" sz="1200" dirty="0"/>
          </a:p>
          <a:p>
            <a:r>
              <a:rPr lang="en-US" altLang="ko-KR" sz="1200" dirty="0"/>
              <a:t>{</a:t>
            </a:r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추상메소드</a:t>
            </a:r>
            <a:r>
              <a:rPr lang="ko-KR" altLang="en-US" sz="1200" dirty="0"/>
              <a:t> 구현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public void display(String s)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 좌우에 </a:t>
            </a:r>
            <a:r>
              <a:rPr lang="en-US" altLang="ko-KR" sz="1200" dirty="0"/>
              <a:t>bar </a:t>
            </a:r>
            <a:r>
              <a:rPr lang="ko-KR" altLang="en-US" sz="1200" dirty="0"/>
              <a:t>표시 출력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("||| ");</a:t>
            </a:r>
            <a:endParaRPr lang="ko-KR" altLang="en-US" sz="1200" dirty="0"/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(s);</a:t>
            </a:r>
            <a:endParaRPr lang="ko-KR" altLang="en-US" sz="1200" dirty="0"/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 |||");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12292" name="직사각형 4"/>
          <p:cNvSpPr>
            <a:spLocks noChangeArrowheads="1"/>
          </p:cNvSpPr>
          <p:nvPr/>
        </p:nvSpPr>
        <p:spPr bwMode="auto">
          <a:xfrm>
            <a:off x="4591050" y="1814878"/>
            <a:ext cx="45720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InterfaceDisplay</a:t>
            </a:r>
            <a:endParaRPr lang="ko-KR" altLang="en-US" sz="1200" dirty="0"/>
          </a:p>
          <a:p>
            <a:r>
              <a:rPr lang="en-US" altLang="ko-KR" sz="1200" dirty="0"/>
              <a:t>{</a:t>
            </a:r>
            <a:endParaRPr lang="ko-KR" altLang="en-US" sz="1200" dirty="0"/>
          </a:p>
          <a:p>
            <a:r>
              <a:rPr lang="ko-KR" altLang="en-US" sz="1200" dirty="0"/>
              <a:t>      </a:t>
            </a:r>
            <a:r>
              <a:rPr lang="en-US" altLang="ko-KR" sz="1200" dirty="0"/>
              <a:t>public static void main(String </a:t>
            </a:r>
            <a:r>
              <a:rPr lang="en-US" altLang="ko-KR" sz="1200" dirty="0" err="1"/>
              <a:t>arg</a:t>
            </a:r>
            <a:r>
              <a:rPr lang="en-US" altLang="ko-KR" sz="1200" dirty="0"/>
              <a:t>[])</a:t>
            </a:r>
            <a:endParaRPr lang="ko-KR" altLang="en-US" sz="1200" dirty="0"/>
          </a:p>
          <a:p>
            <a:r>
              <a:rPr lang="ko-KR" altLang="en-US" sz="1200" dirty="0"/>
              <a:t>     </a:t>
            </a:r>
            <a:r>
              <a:rPr lang="en-US" altLang="ko-KR" sz="1200" dirty="0"/>
              <a:t>{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변수를 이용한 출력 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StarDisplay2 </a:t>
            </a:r>
            <a:r>
              <a:rPr lang="en-US" altLang="ko-KR" sz="1200" dirty="0" err="1"/>
              <a:t>si</a:t>
            </a:r>
            <a:r>
              <a:rPr lang="en-US" altLang="ko-KR" sz="1200" dirty="0"/>
              <a:t> = new StarDisplay2();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en-US" altLang="ko-KR" sz="1200" dirty="0" err="1"/>
              <a:t>si.display</a:t>
            </a:r>
            <a:r>
              <a:rPr lang="en-US" altLang="ko-KR" sz="1200" dirty="0"/>
              <a:t>("</a:t>
            </a:r>
            <a:r>
              <a:rPr lang="ko-KR" altLang="en-US" sz="1200" dirty="0"/>
              <a:t>글자 인쇄 시험 </a:t>
            </a:r>
            <a:r>
              <a:rPr lang="en-US" altLang="ko-KR" sz="1200" dirty="0"/>
              <a:t>1");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BarDisplay2 bi = new BarDisplay2();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en-US" altLang="ko-KR" sz="1200" dirty="0" err="1"/>
              <a:t>bi.display</a:t>
            </a:r>
            <a:r>
              <a:rPr lang="en-US" altLang="ko-KR" sz="1200" dirty="0"/>
              <a:t>("</a:t>
            </a:r>
            <a:r>
              <a:rPr lang="ko-KR" altLang="en-US" sz="1200" dirty="0"/>
              <a:t>글자 인쇄 시험 </a:t>
            </a:r>
            <a:r>
              <a:rPr lang="en-US" altLang="ko-KR" sz="1200" dirty="0"/>
              <a:t>2");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/>
              <a:t>인터페이스 변수를 이용한 출력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 err="1"/>
              <a:t>DisplayInterface</a:t>
            </a:r>
            <a:r>
              <a:rPr lang="en-US" altLang="ko-KR" sz="1200" dirty="0"/>
              <a:t> di1 = new StarDisplay2();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di1.display("</a:t>
            </a:r>
            <a:r>
              <a:rPr lang="ko-KR" altLang="en-US" sz="1200" dirty="0"/>
              <a:t>글자 인쇄 시험 </a:t>
            </a:r>
            <a:r>
              <a:rPr lang="en-US" altLang="ko-KR" sz="1200" dirty="0"/>
              <a:t>3");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en-US" altLang="ko-KR" sz="1200" dirty="0" err="1"/>
              <a:t>DisplayInterface</a:t>
            </a:r>
            <a:r>
              <a:rPr lang="en-US" altLang="ko-KR" sz="1200" dirty="0"/>
              <a:t> di2 = new BarDisplay2();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di2.display("</a:t>
            </a:r>
            <a:r>
              <a:rPr lang="ko-KR" altLang="en-US" sz="1200" dirty="0"/>
              <a:t>글자 인쇄 시험 </a:t>
            </a:r>
            <a:r>
              <a:rPr lang="en-US" altLang="ko-KR" sz="1200" dirty="0"/>
              <a:t>4");</a:t>
            </a:r>
            <a:endParaRPr lang="ko-KR" altLang="en-US" sz="1200" dirty="0"/>
          </a:p>
          <a:p>
            <a:r>
              <a:rPr lang="ko-KR" altLang="en-US" sz="1200" dirty="0"/>
              <a:t>      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r>
              <a:rPr lang="en-US" altLang="ko-KR" sz="1200" dirty="0"/>
              <a:t>};</a:t>
            </a:r>
            <a:endParaRPr lang="ko-KR" altLang="en-US" sz="1200" dirty="0"/>
          </a:p>
          <a:p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9792"/>
          <a:stretch/>
        </p:blipFill>
        <p:spPr>
          <a:xfrm>
            <a:off x="9500211" y="240935"/>
            <a:ext cx="2529864" cy="5099538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>
            <a:off x="8201025" y="4562475"/>
            <a:ext cx="1165225" cy="10990"/>
          </a:xfrm>
          <a:prstGeom prst="straightConnector1">
            <a:avLst/>
          </a:prstGeom>
          <a:ln w="1111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6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)</a:t>
            </a:r>
            <a:r>
              <a:rPr lang="ko-KR" altLang="en-US" dirty="0"/>
              <a:t>인터페이스 구현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9792"/>
          <a:stretch/>
        </p:blipFill>
        <p:spPr>
          <a:xfrm>
            <a:off x="9043011" y="1027906"/>
            <a:ext cx="2529864" cy="50995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1" y="2143125"/>
            <a:ext cx="8715375" cy="308610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7768248" y="5915025"/>
            <a:ext cx="1165225" cy="10990"/>
          </a:xfrm>
          <a:prstGeom prst="straightConnector1">
            <a:avLst/>
          </a:prstGeom>
          <a:ln w="1111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7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587</Words>
  <Application>Microsoft Office PowerPoint</Application>
  <PresentationFormat>와이드스크린</PresentationFormat>
  <Paragraphs>126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HY울릉도M</vt:lpstr>
      <vt:lpstr>굴림</vt:lpstr>
      <vt:lpstr>나눔고딕</vt:lpstr>
      <vt:lpstr>돋움</vt:lpstr>
      <vt:lpstr>맑은 고딕</vt:lpstr>
      <vt:lpstr>Arial</vt:lpstr>
      <vt:lpstr>Times New Roman</vt:lpstr>
      <vt:lpstr>Wingdings</vt:lpstr>
      <vt:lpstr>Office 테마</vt:lpstr>
      <vt:lpstr>11주차: Java 프로그래밍</vt:lpstr>
      <vt:lpstr>PowerPoint 프레젠테이션</vt:lpstr>
      <vt:lpstr>수업목표</vt:lpstr>
      <vt:lpstr>추상 클래스 (Abstract class)</vt:lpstr>
      <vt:lpstr>인터페이스의 선언</vt:lpstr>
      <vt:lpstr>인터페이스의 구현</vt:lpstr>
      <vt:lpstr>추상 클래스와 인터페이스</vt:lpstr>
      <vt:lpstr>(실습)인터페이스 구현 </vt:lpstr>
      <vt:lpstr>(과제)인터페이스 구현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Yunhee Kang</dc:creator>
  <cp:lastModifiedBy>Yunhee Kang</cp:lastModifiedBy>
  <cp:revision>15</cp:revision>
  <dcterms:created xsi:type="dcterms:W3CDTF">2020-05-10T01:48:54Z</dcterms:created>
  <dcterms:modified xsi:type="dcterms:W3CDTF">2020-05-25T03:47:56Z</dcterms:modified>
</cp:coreProperties>
</file>