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0"/>
  </p:notesMasterIdLst>
  <p:sldIdLst>
    <p:sldId id="266" r:id="rId3"/>
    <p:sldId id="351" r:id="rId4"/>
    <p:sldId id="297" r:id="rId5"/>
    <p:sldId id="353" r:id="rId6"/>
    <p:sldId id="335" r:id="rId7"/>
    <p:sldId id="432" r:id="rId8"/>
    <p:sldId id="417" r:id="rId9"/>
    <p:sldId id="418" r:id="rId10"/>
    <p:sldId id="434" r:id="rId11"/>
    <p:sldId id="402" r:id="rId12"/>
    <p:sldId id="435" r:id="rId13"/>
    <p:sldId id="437" r:id="rId14"/>
    <p:sldId id="448" r:id="rId15"/>
    <p:sldId id="449" r:id="rId16"/>
    <p:sldId id="450" r:id="rId17"/>
    <p:sldId id="439" r:id="rId18"/>
    <p:sldId id="419" r:id="rId19"/>
    <p:sldId id="440" r:id="rId20"/>
    <p:sldId id="420" r:id="rId21"/>
    <p:sldId id="441" r:id="rId22"/>
    <p:sldId id="421" r:id="rId23"/>
    <p:sldId id="442" r:id="rId24"/>
    <p:sldId id="459" r:id="rId25"/>
    <p:sldId id="443" r:id="rId26"/>
    <p:sldId id="422" r:id="rId27"/>
    <p:sldId id="444" r:id="rId28"/>
    <p:sldId id="445" r:id="rId29"/>
    <p:sldId id="446" r:id="rId30"/>
    <p:sldId id="403" r:id="rId31"/>
    <p:sldId id="447" r:id="rId32"/>
    <p:sldId id="451" r:id="rId33"/>
    <p:sldId id="453" r:id="rId34"/>
    <p:sldId id="454" r:id="rId35"/>
    <p:sldId id="457" r:id="rId36"/>
    <p:sldId id="458" r:id="rId37"/>
    <p:sldId id="456" r:id="rId38"/>
    <p:sldId id="267" r:id="rId39"/>
  </p:sldIdLst>
  <p:sldSz cx="9144000" cy="6858000" type="screen4x3"/>
  <p:notesSz cx="6858000" cy="9144000"/>
  <p:custDataLst>
    <p:tags r:id="rId41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543"/>
    <a:srgbClr val="175079"/>
    <a:srgbClr val="C5D64C"/>
    <a:srgbClr val="DB4126"/>
    <a:srgbClr val="000000"/>
    <a:srgbClr val="3B3B3B"/>
    <a:srgbClr val="062474"/>
    <a:srgbClr val="D4E64E"/>
    <a:srgbClr val="0D0D0D"/>
    <a:srgbClr val="E6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 autoAdjust="0"/>
    <p:restoredTop sz="94274" autoAdjust="0"/>
  </p:normalViewPr>
  <p:slideViewPr>
    <p:cSldViewPr snapToGrid="0">
      <p:cViewPr varScale="1">
        <p:scale>
          <a:sx n="80" d="100"/>
          <a:sy n="80" d="100"/>
        </p:scale>
        <p:origin x="1598" y="82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483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78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2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928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37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033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462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58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9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38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17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673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668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345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1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22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25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8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6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626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4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996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8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45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3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56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142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622331"/>
            <a:chOff x="998433" y="4259690"/>
            <a:chExt cx="2234181" cy="622331"/>
          </a:xfrm>
        </p:grpSpPr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 flipH="1">
              <a:off x="998433" y="4543467"/>
              <a:ext cx="2234181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Stylish templates can be a valuable aid to  creative professionals</a:t>
              </a:r>
            </a:p>
          </p:txBody>
        </p:sp>
        <p:sp>
          <p:nvSpPr>
            <p:cNvPr id="37" name="speed"/>
            <p:cNvSpPr txBox="1">
              <a:spLocks noChangeArrowheads="1"/>
            </p:cNvSpPr>
            <p:nvPr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나눔고딕" pitchFamily="50" charset="-127"/>
                  <a:cs typeface="Tahoma" pitchFamily="34" charset="0"/>
                  <a:sym typeface="Wingdings" pitchFamily="2" charset="2"/>
                </a:rPr>
                <a:t>Stylish Design</a:t>
              </a: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5016E85-709D-4CD0-8F1F-586C9878ED48}"/>
              </a:ext>
            </a:extLst>
          </p:cNvPr>
          <p:cNvSpPr>
            <a:spLocks/>
          </p:cNvSpPr>
          <p:nvPr userDrawn="1"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37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537692"/>
            <a:chOff x="998433" y="4259690"/>
            <a:chExt cx="2234181" cy="537692"/>
          </a:xfrm>
        </p:grpSpPr>
        <p:sp>
          <p:nvSpPr>
            <p:cNvPr id="36" name="Rectangle 3"/>
            <p:cNvSpPr txBox="1">
              <a:spLocks noChangeArrowheads="1"/>
            </p:cNvSpPr>
            <p:nvPr userDrawn="1"/>
          </p:nvSpPr>
          <p:spPr bwMode="auto">
            <a:xfrm flipH="1">
              <a:off x="998433" y="4628105"/>
              <a:ext cx="2234181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speed"/>
            <p:cNvSpPr txBox="1">
              <a:spLocks noChangeArrowheads="1"/>
            </p:cNvSpPr>
            <p:nvPr userDrawn="1"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endParaRP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7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71" r:id="rId5"/>
    <p:sldLayoutId id="2147483669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36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/>
          <p:cNvSpPr txBox="1">
            <a:spLocks/>
          </p:cNvSpPr>
          <p:nvPr/>
        </p:nvSpPr>
        <p:spPr>
          <a:xfrm>
            <a:off x="3910483" y="1690778"/>
            <a:ext cx="5233517" cy="102797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ko-KR" altLang="en-US" sz="3800" b="1" i="0" u="none" strike="noStrike" kern="1200" cap="none" spc="0" normalizeH="0" baseline="0" noProof="0" dirty="0">
                <a:solidFill>
                  <a:schemeClr val="bg1"/>
                </a:solidFill>
                <a:uLnTx/>
                <a:uFillTx/>
                <a:latin typeface="Tahoma" pitchFamily="34" charset="0"/>
                <a:ea typeface="Adobe Fan Heiti Std B" pitchFamily="34" charset="-128"/>
                <a:cs typeface="Tahoma" pitchFamily="34" charset="0"/>
              </a:rPr>
              <a:t>문제해결과 컴퓨팅사고</a:t>
            </a:r>
            <a:endParaRPr kumimoji="0" lang="en-US" altLang="ko-KR" sz="3800" b="1" i="0" u="none" strike="noStrike" kern="1200" cap="none" spc="0" normalizeH="0" baseline="0" noProof="0" dirty="0">
              <a:solidFill>
                <a:schemeClr val="bg1"/>
              </a:solidFill>
              <a:uLnTx/>
              <a:uFillTx/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en-US" altLang="ko-KR" sz="3800" b="1" i="0" u="none" strike="noStrike" kern="1200" cap="none" spc="0" normalizeH="0" baseline="0" noProof="0" dirty="0">
                <a:solidFill>
                  <a:schemeClr val="bg1"/>
                </a:solidFill>
                <a:uLnTx/>
                <a:uFillTx/>
                <a:latin typeface="Tahoma" pitchFamily="34" charset="0"/>
                <a:ea typeface="Adobe Fan Heiti Std B" pitchFamily="34" charset="-128"/>
                <a:cs typeface="Tahoma" pitchFamily="34" charset="0"/>
              </a:rPr>
              <a:t> </a:t>
            </a:r>
            <a:endParaRPr lang="ko-KR" altLang="en-US" sz="38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1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알고리즘의 예</a:t>
            </a:r>
            <a:r>
              <a:rPr lang="en-US" altLang="ko-KR" sz="31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#1</a:t>
            </a:r>
          </a:p>
        </p:txBody>
      </p:sp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33D3-0717-4F79-B397-85A2307178F2}"/>
              </a:ext>
            </a:extLst>
          </p:cNvPr>
          <p:cNvSpPr txBox="1"/>
          <p:nvPr/>
        </p:nvSpPr>
        <p:spPr>
          <a:xfrm>
            <a:off x="251520" y="1731146"/>
            <a:ext cx="864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▪라면을 끓일 때 사용하는 조리법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317D3E-0727-457A-BCF3-1FFCE35FE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9" y="2300362"/>
            <a:ext cx="7631490" cy="3183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400044-5C0F-4B42-BB11-0A31811EF736}"/>
              </a:ext>
            </a:extLst>
          </p:cNvPr>
          <p:cNvSpPr txBox="1"/>
          <p:nvPr/>
        </p:nvSpPr>
        <p:spPr>
          <a:xfrm>
            <a:off x="677449" y="5698504"/>
            <a:ext cx="685476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생각하기</a:t>
            </a:r>
            <a:r>
              <a:rPr lang="en-US" altLang="ko-KR" dirty="0"/>
              <a:t>) 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의 순서를 바꾸면 맛있는 라면을 먹을 수 있는가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생각하기</a:t>
            </a:r>
            <a:r>
              <a:rPr lang="en-US" altLang="ko-KR" dirty="0"/>
              <a:t>) 1</a:t>
            </a:r>
            <a:r>
              <a:rPr lang="ko-KR" altLang="en-US" dirty="0"/>
              <a:t>을 분해하여 </a:t>
            </a:r>
            <a:r>
              <a:rPr lang="en-US" altLang="ko-KR" dirty="0"/>
              <a:t>1-1</a:t>
            </a:r>
            <a:r>
              <a:rPr lang="ko-KR" altLang="en-US" dirty="0"/>
              <a:t>과 </a:t>
            </a:r>
            <a:r>
              <a:rPr lang="en-US" altLang="ko-KR" dirty="0"/>
              <a:t>1-2</a:t>
            </a:r>
            <a:r>
              <a:rPr lang="ko-KR" altLang="en-US" dirty="0"/>
              <a:t>로 구성하자 </a:t>
            </a:r>
          </a:p>
        </p:txBody>
      </p:sp>
    </p:spTree>
    <p:extLst>
      <p:ext uri="{BB962C8B-B14F-4D97-AF65-F5344CB8AC3E}">
        <p14:creationId xmlns:p14="http://schemas.microsoft.com/office/powerpoint/2010/main" val="248985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1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알고리즘의 예</a:t>
            </a:r>
            <a:r>
              <a:rPr lang="en-US" altLang="ko-KR" sz="31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#2</a:t>
            </a:r>
          </a:p>
        </p:txBody>
      </p:sp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33D3-0717-4F79-B397-85A2307178F2}"/>
              </a:ext>
            </a:extLst>
          </p:cNvPr>
          <p:cNvSpPr txBox="1"/>
          <p:nvPr/>
        </p:nvSpPr>
        <p:spPr>
          <a:xfrm>
            <a:off x="251520" y="1731146"/>
            <a:ext cx="864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▪가구 조립설명서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, 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레고 조립설명서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32D8FB-76D8-4FEA-99AD-E57659BAE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23" y="2569992"/>
            <a:ext cx="7866343" cy="28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0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1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알고리즘의 예</a:t>
            </a:r>
            <a:r>
              <a:rPr lang="en-US" altLang="ko-KR" sz="31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#4</a:t>
            </a:r>
          </a:p>
        </p:txBody>
      </p:sp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33D3-0717-4F79-B397-85A2307178F2}"/>
              </a:ext>
            </a:extLst>
          </p:cNvPr>
          <p:cNvSpPr txBox="1"/>
          <p:nvPr/>
        </p:nvSpPr>
        <p:spPr>
          <a:xfrm>
            <a:off x="167458" y="1207624"/>
            <a:ext cx="864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▪자동차를 시동 거는 순서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4331FF-60D5-4D17-8022-53DF2FE80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6" y="1669289"/>
            <a:ext cx="7974728" cy="20549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EC9A6C-1132-4BFA-808C-A5B8562B1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08" y="3821080"/>
            <a:ext cx="5223500" cy="28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4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76FE0190-B9BA-458D-B8B9-2F4B1D4DB799}"/>
              </a:ext>
            </a:extLst>
          </p:cNvPr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6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실전예제</a:t>
            </a: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수학적인 알고리즘</a:t>
            </a:r>
            <a:endParaRPr lang="en-US" altLang="ko-KR" sz="24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5CA84-1A12-44AE-8F59-04CBE1CF9151}"/>
              </a:ext>
            </a:extLst>
          </p:cNvPr>
          <p:cNvSpPr txBox="1"/>
          <p:nvPr/>
        </p:nvSpPr>
        <p:spPr>
          <a:xfrm>
            <a:off x="315043" y="1357313"/>
            <a:ext cx="853338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/>
              <a:t>1</a:t>
            </a:r>
            <a:r>
              <a:rPr lang="ko-KR" altLang="en-US" sz="2000" b="1" dirty="0"/>
              <a:t>부터 </a:t>
            </a:r>
            <a:r>
              <a:rPr lang="en-US" altLang="ko-KR" sz="2000" b="1" dirty="0"/>
              <a:t>10</a:t>
            </a:r>
            <a:r>
              <a:rPr lang="ko-KR" altLang="en-US" sz="2000" b="1" dirty="0"/>
              <a:t>까지의 합을 구하는 문제를 해결하는 세 가지 알고리즘</a:t>
            </a:r>
            <a:endParaRPr lang="en-US" altLang="ko-KR" sz="2000" b="1" dirty="0"/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까지의 숫자를 직접 하나씩 더한다</a:t>
            </a:r>
            <a:br>
              <a:rPr lang="en-US" altLang="ko-KR" sz="2000" dirty="0"/>
            </a:br>
            <a:r>
              <a:rPr lang="en-US" altLang="ko-KR" sz="2000" dirty="0">
                <a:highlight>
                  <a:srgbClr val="FFFF00"/>
                </a:highlight>
              </a:rPr>
              <a:t>1 + 2 + 3 + ... + 10 = 55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/>
              <a:t>두수의 합이 </a:t>
            </a:r>
            <a:r>
              <a:rPr lang="en-US" altLang="ko-KR" sz="2000" dirty="0"/>
              <a:t>10</a:t>
            </a:r>
            <a:r>
              <a:rPr lang="ko-KR" altLang="en-US" sz="2000" dirty="0"/>
              <a:t>이 되도록 숫자들을 </a:t>
            </a:r>
            <a:r>
              <a:rPr lang="ko-KR" altLang="en-US" sz="2000" dirty="0" err="1"/>
              <a:t>그룹핑하여</a:t>
            </a:r>
            <a:r>
              <a:rPr lang="ko-KR" altLang="en-US" sz="2000" dirty="0"/>
              <a:t> 그룹의 계수에 </a:t>
            </a:r>
            <a:r>
              <a:rPr lang="en-US" altLang="ko-KR" sz="2000" dirty="0"/>
              <a:t>10</a:t>
            </a:r>
            <a:r>
              <a:rPr lang="ko-KR" altLang="en-US" sz="2000" dirty="0"/>
              <a:t>을 곱하고 남은 숫자 </a:t>
            </a:r>
            <a:r>
              <a:rPr lang="en-US" altLang="ko-KR" sz="2000" dirty="0"/>
              <a:t>5</a:t>
            </a:r>
            <a:r>
              <a:rPr lang="ko-KR" altLang="en-US" sz="2000" dirty="0"/>
              <a:t>를 더한다</a:t>
            </a:r>
            <a:r>
              <a:rPr lang="en-US" altLang="ko-KR" sz="2000" dirty="0"/>
              <a:t> </a:t>
            </a:r>
            <a:br>
              <a:rPr lang="en-US" altLang="ko-KR" sz="2000" dirty="0"/>
            </a:br>
            <a:r>
              <a:rPr lang="en-US" altLang="ko-KR" dirty="0">
                <a:highlight>
                  <a:srgbClr val="FFFF00"/>
                </a:highlight>
              </a:rPr>
              <a:t>(0 + 10) + (1 + 9) + (2 + 8) + (3 + 7) + (4 + 6) + 5 = 10 × 5 + 5 = 55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2000" dirty="0"/>
              <a:t>(</a:t>
            </a:r>
            <a:r>
              <a:rPr lang="ko-KR" altLang="en-US" sz="2000" dirty="0"/>
              <a:t>가우스</a:t>
            </a:r>
            <a:r>
              <a:rPr lang="en-US" altLang="ko-KR" sz="2000" dirty="0"/>
              <a:t>)</a:t>
            </a:r>
            <a:r>
              <a:rPr lang="ko-KR" altLang="en-US" sz="2000" dirty="0"/>
              <a:t>공식을 이용하여 계산할 수도 있다</a:t>
            </a:r>
            <a:br>
              <a:rPr lang="en-US" altLang="ko-KR" sz="2000" dirty="0"/>
            </a:br>
            <a:r>
              <a:rPr lang="en-US" altLang="ko-KR" sz="2000" dirty="0">
                <a:highlight>
                  <a:srgbClr val="FFFF00"/>
                </a:highlight>
              </a:rPr>
              <a:t>10 × (1 + 10) / 2 = 55</a:t>
            </a:r>
            <a:endParaRPr lang="ko-KR" alt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3401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76FE0190-B9BA-458D-B8B9-2F4B1D4DB799}"/>
              </a:ext>
            </a:extLst>
          </p:cNvPr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6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실전예제</a:t>
            </a: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유클리드 </a:t>
            </a:r>
            <a:r>
              <a:rPr lang="en-US" altLang="ko-KR" sz="24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GCD </a:t>
            </a:r>
            <a:r>
              <a:rPr lang="ko-KR" altLang="en-US" sz="24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알고리즘</a:t>
            </a:r>
            <a:endParaRPr lang="en-US" altLang="ko-KR" sz="24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4B00D-5A3D-461A-AC59-0539CA8345BA}"/>
              </a:ext>
            </a:extLst>
          </p:cNvPr>
          <p:cNvSpPr txBox="1"/>
          <p:nvPr/>
        </p:nvSpPr>
        <p:spPr>
          <a:xfrm>
            <a:off x="1020386" y="1357313"/>
            <a:ext cx="7103227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/>
              <a:t>두 수 가운데 큰 수를 </a:t>
            </a:r>
            <a:r>
              <a:rPr lang="en-US" altLang="ko-KR" sz="2000" dirty="0"/>
              <a:t>x, </a:t>
            </a:r>
            <a:r>
              <a:rPr lang="ko-KR" altLang="en-US" sz="2000" dirty="0"/>
              <a:t>작은 수를 </a:t>
            </a:r>
            <a:r>
              <a:rPr lang="en-US" altLang="ko-KR" sz="2000" dirty="0"/>
              <a:t>y</a:t>
            </a:r>
            <a:r>
              <a:rPr lang="ko-KR" altLang="en-US" sz="2000" dirty="0"/>
              <a:t>라 한다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AutoNum type="circleNumDbPlain"/>
            </a:pPr>
            <a:r>
              <a:rPr lang="en-US" altLang="ko-KR" sz="2000" dirty="0"/>
              <a:t>y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이면 최대 공약수는 </a:t>
            </a:r>
            <a:r>
              <a:rPr lang="en-US" altLang="ko-KR" sz="2000" dirty="0"/>
              <a:t>x</a:t>
            </a:r>
            <a:r>
              <a:rPr lang="ko-KR" altLang="en-US" sz="2000" dirty="0"/>
              <a:t>와 같고 알고리즘을 종료한다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AutoNum type="circleNumDbPlain"/>
            </a:pPr>
            <a:r>
              <a:rPr lang="en-US" altLang="ko-KR" sz="2000" dirty="0"/>
              <a:t>r 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← x % y</a:t>
            </a:r>
          </a:p>
          <a:p>
            <a:pPr marL="457200" indent="-457200">
              <a:lnSpc>
                <a:spcPct val="150000"/>
              </a:lnSpc>
              <a:buAutoNum type="circleNumDbPlain"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← y</a:t>
            </a:r>
          </a:p>
          <a:p>
            <a:pPr marL="457200" indent="-457200">
              <a:lnSpc>
                <a:spcPct val="150000"/>
              </a:lnSpc>
              <a:buAutoNum type="circleNumDbPlain"/>
            </a:pP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 ← r</a:t>
            </a:r>
          </a:p>
          <a:p>
            <a:pPr marL="457200" indent="-457200">
              <a:lnSpc>
                <a:spcPct val="150000"/>
              </a:lnSpc>
              <a:buAutoNum type="circleNumDbPlain"/>
            </a:pP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되돌아간다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8CC9FD-7E3C-45AC-A47B-6F733A8FC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9" y="4481946"/>
            <a:ext cx="4381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97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76FE0190-B9BA-458D-B8B9-2F4B1D4DB799}"/>
              </a:ext>
            </a:extLst>
          </p:cNvPr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6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실전예제</a:t>
            </a: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이진 탐색 알고리즘</a:t>
            </a:r>
            <a:endParaRPr lang="en-US" altLang="ko-KR" sz="24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07536-B325-403F-ACEC-DB5FC8B20EF5}"/>
              </a:ext>
            </a:extLst>
          </p:cNvPr>
          <p:cNvSpPr txBox="1"/>
          <p:nvPr/>
        </p:nvSpPr>
        <p:spPr>
          <a:xfrm>
            <a:off x="185739" y="1357313"/>
            <a:ext cx="8782049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순차 탐색</a:t>
            </a:r>
            <a:r>
              <a:rPr lang="en-US" altLang="ko-KR" dirty="0"/>
              <a:t>: </a:t>
            </a:r>
            <a:r>
              <a:rPr lang="ko-KR" altLang="en-US" dirty="0"/>
              <a:t>전화번호부의 첫 페이지부터 시작하여 한 장씩 넘기면서 홍길동을 찾는다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이진 탐색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전화번호부의 이름들이 정렬되어 있음을 이용한다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전화번호부의 중간 정도를 펼쳐서 거기에 있는 이름들과 홍길동을 비교하여 앞부분으로 가던지 뒷부분으로 간다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찾아야할 범위의 중간 부분에 있는 이름과 홍길동을 비교한다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과정을 홍길동이란 이름을 찾을 때까지 되풀이한다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B8AE8A-8DBC-452B-B252-F5BDA410D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14" y="3899733"/>
            <a:ext cx="3391086" cy="27497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125C33-F514-49D3-92FF-ED2B50BFD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395" y="3854260"/>
            <a:ext cx="2140587" cy="279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3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7"/>
          <p:cNvSpPr txBox="1">
            <a:spLocks/>
          </p:cNvSpPr>
          <p:nvPr/>
        </p:nvSpPr>
        <p:spPr>
          <a:xfrm>
            <a:off x="2767982" y="2270358"/>
            <a:ext cx="5994278" cy="107721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02 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알고리즘의 기술</a:t>
            </a:r>
            <a:endParaRPr lang="en-US" altLang="ko-KR" sz="4000" b="1" dirty="0">
              <a:solidFill>
                <a:prstClr val="white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8C628-2E9B-49A7-9D90-45F0152D62D4}"/>
              </a:ext>
            </a:extLst>
          </p:cNvPr>
          <p:cNvSpPr txBox="1"/>
          <p:nvPr/>
        </p:nvSpPr>
        <p:spPr>
          <a:xfrm>
            <a:off x="3238499" y="4953740"/>
            <a:ext cx="27628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Computational 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Thinking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1795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1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알고리즘의 기술</a:t>
            </a:r>
            <a:endParaRPr lang="en-US" altLang="ko-KR" sz="31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33D3-0717-4F79-B397-85A2307178F2}"/>
              </a:ext>
            </a:extLst>
          </p:cNvPr>
          <p:cNvSpPr txBox="1"/>
          <p:nvPr/>
        </p:nvSpPr>
        <p:spPr>
          <a:xfrm>
            <a:off x="251520" y="1731146"/>
            <a:ext cx="864235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▪컴퓨팅 사고의 목적</a:t>
            </a:r>
            <a:b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어떤 문제를 해결하는 알고리즘을 작성하여 컴퓨터로 자동화하는 것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▪알고리즘을 수행하려면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?</a:t>
            </a:r>
          </a:p>
          <a:p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1.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컴퓨터가 실행할 수 있는 명령어들의 집합으로 알고리즘을 구성한다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2.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이 알고리즘을 프로그래밍 언어로 구현한다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3.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구현된 알고리즘이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“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프로그램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”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이다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58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1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알고리즘의 기술</a:t>
            </a:r>
            <a:endParaRPr lang="en-US" altLang="ko-KR" sz="31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33D3-0717-4F79-B397-85A2307178F2}"/>
              </a:ext>
            </a:extLst>
          </p:cNvPr>
          <p:cNvSpPr txBox="1"/>
          <p:nvPr/>
        </p:nvSpPr>
        <p:spPr>
          <a:xfrm>
            <a:off x="251520" y="1454617"/>
            <a:ext cx="86423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▪알고리즘과 프로그램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</a:t>
            </a:r>
          </a:p>
          <a:p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사용자로부터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3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개의 정수를 받아 평균을 계산하는 알고리즘과 이것을 프로그램을 구현한 것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31B2B8-DD5A-447C-ABD8-EBC6392A4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20" y="3147388"/>
            <a:ext cx="5921114" cy="369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11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1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알고리즘의 기술 방법</a:t>
            </a:r>
            <a:endParaRPr lang="en-US" altLang="ko-KR" sz="31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33D3-0717-4F79-B397-85A2307178F2}"/>
              </a:ext>
            </a:extLst>
          </p:cNvPr>
          <p:cNvSpPr txBox="1"/>
          <p:nvPr/>
        </p:nvSpPr>
        <p:spPr>
          <a:xfrm>
            <a:off x="251520" y="1731146"/>
            <a:ext cx="864235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▪알고리즘을 기술하는 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2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가지 방법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</a:t>
            </a:r>
          </a:p>
          <a:p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1. 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순서도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(flowchart):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도형과 화살표를 이용하여 알고리즘을 기술하는 것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2. 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의사 코드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(pseudo-code):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명령어를 한글이나 영어로 </a:t>
            </a:r>
            <a:b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한 줄 씩 적는 것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8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/>
          <p:cNvSpPr txBox="1">
            <a:spLocks/>
          </p:cNvSpPr>
          <p:nvPr/>
        </p:nvSpPr>
        <p:spPr>
          <a:xfrm>
            <a:off x="4611819" y="1548735"/>
            <a:ext cx="4212585" cy="196361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en-US" altLang="ko-KR" sz="3800" b="1" i="0" u="none" strike="noStrike" kern="1200" cap="none" spc="0" normalizeH="0" baseline="0" noProof="0" dirty="0">
                <a:solidFill>
                  <a:schemeClr val="bg1"/>
                </a:solidFill>
                <a:uLnTx/>
                <a:uFillTx/>
                <a:latin typeface="Tahoma" pitchFamily="34" charset="0"/>
                <a:ea typeface="Adobe Fan Heiti Std B" pitchFamily="34" charset="-128"/>
                <a:cs typeface="Tahoma" pitchFamily="34" charset="0"/>
              </a:rPr>
              <a:t>Chapter 06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en-US" altLang="ko-KR" sz="3800" b="1" dirty="0">
              <a:solidFill>
                <a:schemeClr val="bg1"/>
              </a:solidFill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ko-KR" altLang="en-US" sz="3800" b="1" i="0" u="none" strike="noStrike" kern="1200" cap="none" spc="0" normalizeH="0" baseline="0" noProof="0" dirty="0">
                <a:solidFill>
                  <a:schemeClr val="bg1"/>
                </a:solidFill>
                <a:uLnTx/>
                <a:uFillTx/>
                <a:latin typeface="Tahoma" pitchFamily="34" charset="0"/>
                <a:ea typeface="Adobe Fan Heiti Std B" pitchFamily="34" charset="-128"/>
                <a:cs typeface="Tahoma" pitchFamily="34" charset="0"/>
              </a:rPr>
              <a:t>알고리즘</a:t>
            </a:r>
            <a:r>
              <a:rPr kumimoji="0" lang="en-US" altLang="ko-KR" sz="3800" b="1" i="0" u="none" strike="noStrike" kern="1200" cap="none" spc="0" normalizeH="0" baseline="0" noProof="0" dirty="0">
                <a:solidFill>
                  <a:schemeClr val="bg1"/>
                </a:solidFill>
                <a:uLnTx/>
                <a:uFillTx/>
                <a:latin typeface="Tahoma" pitchFamily="34" charset="0"/>
                <a:ea typeface="Adobe Fan Heiti Std B" pitchFamily="34" charset="-128"/>
                <a:cs typeface="Tahoma" pitchFamily="34" charset="0"/>
              </a:rPr>
              <a:t>I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en-US" altLang="ko-KR" sz="3800" b="1" i="0" u="none" strike="noStrike" kern="1200" cap="none" spc="0" normalizeH="0" baseline="0" noProof="0" dirty="0">
                <a:solidFill>
                  <a:schemeClr val="bg1"/>
                </a:solidFill>
                <a:uLnTx/>
                <a:uFillTx/>
                <a:latin typeface="Tahoma" pitchFamily="34" charset="0"/>
                <a:ea typeface="Adobe Fan Heiti Std B" pitchFamily="34" charset="-128"/>
                <a:cs typeface="Tahoma" pitchFamily="34" charset="0"/>
              </a:rPr>
              <a:t> </a:t>
            </a:r>
            <a:endParaRPr lang="ko-KR" altLang="en-US" sz="38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66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1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알고리즘의 기술 방법</a:t>
            </a:r>
            <a:endParaRPr lang="en-US" altLang="ko-KR" sz="31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33D3-0717-4F79-B397-85A2307178F2}"/>
              </a:ext>
            </a:extLst>
          </p:cNvPr>
          <p:cNvSpPr txBox="1"/>
          <p:nvPr/>
        </p:nvSpPr>
        <p:spPr>
          <a:xfrm>
            <a:off x="251520" y="1731146"/>
            <a:ext cx="86423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▪순서도와 의사코드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D088E0-E8B9-42C6-8659-5DB182D39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7" y="2235674"/>
            <a:ext cx="5493891" cy="417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49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1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순서도</a:t>
            </a:r>
            <a:endParaRPr lang="en-US" altLang="ko-KR" sz="31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33D3-0717-4F79-B397-85A2307178F2}"/>
              </a:ext>
            </a:extLst>
          </p:cNvPr>
          <p:cNvSpPr txBox="1"/>
          <p:nvPr/>
        </p:nvSpPr>
        <p:spPr>
          <a:xfrm>
            <a:off x="251520" y="1731146"/>
            <a:ext cx="864235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▪순서도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-</a:t>
            </a:r>
            <a:r>
              <a:rPr lang="ko-KR" altLang="en-US" sz="2400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플로우챠트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(flowchart),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또는 흐름도라고 한다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-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알고리즘에서의 작업 순서를 그림으로 표현하는 방법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-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단순한 기하학적 기호를 사용한다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-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즉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,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처리는 직사각형으로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,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판단은 마름모꼴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,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입출력 처리는 마름모꼴 기호로 표시한다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38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1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순서도</a:t>
            </a:r>
            <a:endParaRPr lang="en-US" altLang="ko-KR" sz="31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7E0DAC-0218-4CB5-9A25-443B00667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" y="1703880"/>
            <a:ext cx="9144000" cy="43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03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375D2C-41A3-437C-B0C1-2A22D8CED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41"/>
          <a:stretch/>
        </p:blipFill>
        <p:spPr>
          <a:xfrm>
            <a:off x="723900" y="1876425"/>
            <a:ext cx="7981950" cy="3114675"/>
          </a:xfrm>
          <a:prstGeom prst="rect">
            <a:avLst/>
          </a:prstGeom>
        </p:spPr>
      </p:pic>
      <p:sp>
        <p:nvSpPr>
          <p:cNvPr id="3" name="제목 8">
            <a:extLst>
              <a:ext uri="{FF2B5EF4-FFF2-40B4-BE49-F238E27FC236}">
                <a16:creationId xmlns:a16="http://schemas.microsoft.com/office/drawing/2014/main" id="{E82F011B-D3D6-4C84-A378-8C5C39F0EBB6}"/>
              </a:ext>
            </a:extLst>
          </p:cNvPr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1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순서도</a:t>
            </a:r>
            <a:endParaRPr lang="en-US" altLang="ko-KR" sz="31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87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1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학교 홈페이지에 로그인하는 알고리즘</a:t>
            </a:r>
            <a:endParaRPr lang="en-US" altLang="ko-KR" sz="31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9AD268-6DC9-44C2-82D6-B18AEB45D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1616"/>
            <a:ext cx="8775358" cy="53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06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1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의사 코드 </a:t>
            </a:r>
            <a:r>
              <a:rPr lang="en-US" altLang="ko-KR" sz="31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(</a:t>
            </a:r>
            <a:r>
              <a:rPr lang="ko-KR" altLang="en-US" sz="31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개념만</a:t>
            </a:r>
            <a:r>
              <a:rPr lang="en-US" altLang="ko-KR" sz="31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)</a:t>
            </a:r>
          </a:p>
        </p:txBody>
      </p:sp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33D3-0717-4F79-B397-85A2307178F2}"/>
              </a:ext>
            </a:extLst>
          </p:cNvPr>
          <p:cNvSpPr txBox="1"/>
          <p:nvPr/>
        </p:nvSpPr>
        <p:spPr>
          <a:xfrm>
            <a:off x="251520" y="1731146"/>
            <a:ext cx="864235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▪의사 코드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(pseudo code): </a:t>
            </a:r>
          </a:p>
          <a:p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-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자연어보다는 더 체계적이고 프로그래밍 언어보다는 덜 엄격한 언어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-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주로 알고리즘의 표현에 사용되는 코드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-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흔히 알고리즘을 기술하는데 선호되는 표기법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-”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유사 코드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”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라고도 한다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700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의사 코드의 예</a:t>
            </a:r>
            <a:r>
              <a:rPr lang="en-US" altLang="ko-KR" sz="28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: </a:t>
            </a:r>
            <a:r>
              <a:rPr lang="ko-KR" altLang="en-US" sz="28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평균을 계산하는 알고리즘</a:t>
            </a:r>
            <a:endParaRPr lang="en-US" altLang="ko-KR" sz="28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33D3-0717-4F79-B397-85A2307178F2}"/>
              </a:ext>
            </a:extLst>
          </p:cNvPr>
          <p:cNvSpPr txBox="1"/>
          <p:nvPr/>
        </p:nvSpPr>
        <p:spPr>
          <a:xfrm>
            <a:off x="251520" y="1731146"/>
            <a:ext cx="86423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▪학생 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10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명의 성적을 입력 받아 평균을 계산하는 알고리즘을 의사코드로 표현해 보자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ADAB44-8B8C-411D-9471-772E4CC6D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30972"/>
            <a:ext cx="8304208" cy="305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31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1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의사 코드</a:t>
            </a:r>
            <a:endParaRPr lang="en-US" altLang="ko-KR" sz="31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33D3-0717-4F79-B397-85A2307178F2}"/>
              </a:ext>
            </a:extLst>
          </p:cNvPr>
          <p:cNvSpPr txBox="1"/>
          <p:nvPr/>
        </p:nvSpPr>
        <p:spPr>
          <a:xfrm>
            <a:off x="251520" y="1731146"/>
            <a:ext cx="864235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▪의사 코드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(pseudo code)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의 장점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</a:t>
            </a:r>
          </a:p>
          <a:p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-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프로그래밍 언어보다 이해하기 쉽다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-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알고리즘의 핵심적인 부분을 언어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-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독립적으로 기술할 수 있다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83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1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순서도</a:t>
            </a:r>
            <a:endParaRPr lang="en-US" altLang="ko-KR" sz="31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33D3-0717-4F79-B397-85A2307178F2}"/>
              </a:ext>
            </a:extLst>
          </p:cNvPr>
          <p:cNvSpPr txBox="1"/>
          <p:nvPr/>
        </p:nvSpPr>
        <p:spPr>
          <a:xfrm>
            <a:off x="251520" y="1731146"/>
            <a:ext cx="864235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▪순서도의 단점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</a:t>
            </a:r>
          </a:p>
          <a:p>
            <a:endParaRPr lang="en-US" altLang="ko-KR" sz="24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-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한번 작성된 순서도는 변경하기 어렵다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-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알고리즘이 복잡해지면 기술하기가 힘들어진다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226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알고리즘을 컴퓨터가 수행하기 위해서는</a:t>
            </a:r>
            <a:r>
              <a:rPr lang="en-US" altLang="ko-KR" sz="28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?</a:t>
            </a:r>
          </a:p>
        </p:txBody>
      </p:sp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33D3-0717-4F79-B397-85A2307178F2}"/>
              </a:ext>
            </a:extLst>
          </p:cNvPr>
          <p:cNvSpPr txBox="1"/>
          <p:nvPr/>
        </p:nvSpPr>
        <p:spPr>
          <a:xfrm>
            <a:off x="251520" y="1731146"/>
            <a:ext cx="86423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▪알고리즘을 컴퓨터가 수행하기 위해 필요한 사항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1.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입력과 출력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알고리즘은 입력과 출력을 가져야 한다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2.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명백성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각 명령어는 모호하지 않고 명확해야 한다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3.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유한성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한정된 수의 단계 후에는 반드시 종료되어야 한다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4.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유효성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각 명령어들은 실행 가능한 연산이어야 한다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32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829051" y="1366122"/>
            <a:ext cx="5023767" cy="4955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indent="-342900">
              <a:lnSpc>
                <a:spcPct val="80000"/>
              </a:lnSpc>
              <a:spcBef>
                <a:spcPct val="0"/>
              </a:spcBef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▪학습목표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-230951" y="2187516"/>
            <a:ext cx="3523095" cy="2921116"/>
            <a:chOff x="0" y="2507847"/>
            <a:chExt cx="2965947" cy="2459166"/>
          </a:xfrm>
        </p:grpSpPr>
        <p:grpSp>
          <p:nvGrpSpPr>
            <p:cNvPr id="36" name="그룹 66"/>
            <p:cNvGrpSpPr/>
            <p:nvPr/>
          </p:nvGrpSpPr>
          <p:grpSpPr>
            <a:xfrm>
              <a:off x="2378278" y="3044261"/>
              <a:ext cx="587669" cy="325912"/>
              <a:chOff x="625475" y="1627188"/>
              <a:chExt cx="1454150" cy="806450"/>
            </a:xfrm>
          </p:grpSpPr>
          <p:sp>
            <p:nvSpPr>
              <p:cNvPr id="37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그룹 66"/>
            <p:cNvGrpSpPr/>
            <p:nvPr/>
          </p:nvGrpSpPr>
          <p:grpSpPr>
            <a:xfrm>
              <a:off x="442505" y="4321494"/>
              <a:ext cx="717510" cy="397920"/>
              <a:chOff x="625475" y="1627188"/>
              <a:chExt cx="1454150" cy="806450"/>
            </a:xfrm>
          </p:grpSpPr>
          <p:sp>
            <p:nvSpPr>
              <p:cNvPr id="40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0" y="2507847"/>
              <a:ext cx="2729011" cy="2459166"/>
              <a:chOff x="-190310" y="1472424"/>
              <a:chExt cx="2729011" cy="2459166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78946" y="2048220"/>
                <a:ext cx="1763861" cy="1419241"/>
              </a:xfrm>
              <a:custGeom>
                <a:avLst/>
                <a:gdLst/>
                <a:ahLst/>
                <a:cxnLst>
                  <a:cxn ang="0">
                    <a:pos x="1080" y="322"/>
                  </a:cxn>
                  <a:cxn ang="0">
                    <a:pos x="1622" y="546"/>
                  </a:cxn>
                  <a:cxn ang="0">
                    <a:pos x="1668" y="536"/>
                  </a:cxn>
                  <a:cxn ang="0">
                    <a:pos x="1706" y="498"/>
                  </a:cxn>
                  <a:cxn ang="0">
                    <a:pos x="1720" y="470"/>
                  </a:cxn>
                  <a:cxn ang="0">
                    <a:pos x="1728" y="414"/>
                  </a:cxn>
                  <a:cxn ang="0">
                    <a:pos x="1712" y="370"/>
                  </a:cxn>
                  <a:cxn ang="0">
                    <a:pos x="1030" y="76"/>
                  </a:cxn>
                  <a:cxn ang="0">
                    <a:pos x="908" y="26"/>
                  </a:cxn>
                  <a:cxn ang="0">
                    <a:pos x="874" y="12"/>
                  </a:cxn>
                  <a:cxn ang="0">
                    <a:pos x="828" y="0"/>
                  </a:cxn>
                  <a:cxn ang="0">
                    <a:pos x="786" y="10"/>
                  </a:cxn>
                  <a:cxn ang="0">
                    <a:pos x="652" y="72"/>
                  </a:cxn>
                  <a:cxn ang="0">
                    <a:pos x="538" y="132"/>
                  </a:cxn>
                  <a:cxn ang="0">
                    <a:pos x="450" y="196"/>
                  </a:cxn>
                  <a:cxn ang="0">
                    <a:pos x="386" y="252"/>
                  </a:cxn>
                  <a:cxn ang="0">
                    <a:pos x="364" y="260"/>
                  </a:cxn>
                  <a:cxn ang="0">
                    <a:pos x="346" y="256"/>
                  </a:cxn>
                  <a:cxn ang="0">
                    <a:pos x="32" y="868"/>
                  </a:cxn>
                  <a:cxn ang="0">
                    <a:pos x="60" y="892"/>
                  </a:cxn>
                  <a:cxn ang="0">
                    <a:pos x="160" y="1010"/>
                  </a:cxn>
                  <a:cxn ang="0">
                    <a:pos x="188" y="1040"/>
                  </a:cxn>
                  <a:cxn ang="0">
                    <a:pos x="244" y="1076"/>
                  </a:cxn>
                  <a:cxn ang="0">
                    <a:pos x="604" y="1224"/>
                  </a:cxn>
                  <a:cxn ang="0">
                    <a:pos x="1344" y="1530"/>
                  </a:cxn>
                  <a:cxn ang="0">
                    <a:pos x="1394" y="1522"/>
                  </a:cxn>
                  <a:cxn ang="0">
                    <a:pos x="1436" y="1482"/>
                  </a:cxn>
                  <a:cxn ang="0">
                    <a:pos x="1452" y="1450"/>
                  </a:cxn>
                  <a:cxn ang="0">
                    <a:pos x="1460" y="1392"/>
                  </a:cxn>
                  <a:cxn ang="0">
                    <a:pos x="1440" y="1342"/>
                  </a:cxn>
                  <a:cxn ang="0">
                    <a:pos x="708" y="1026"/>
                  </a:cxn>
                  <a:cxn ang="0">
                    <a:pos x="1532" y="1342"/>
                  </a:cxn>
                  <a:cxn ang="0">
                    <a:pos x="1584" y="1344"/>
                  </a:cxn>
                  <a:cxn ang="0">
                    <a:pos x="1632" y="1314"/>
                  </a:cxn>
                  <a:cxn ang="0">
                    <a:pos x="1658" y="1268"/>
                  </a:cxn>
                  <a:cxn ang="0">
                    <a:pos x="1668" y="1226"/>
                  </a:cxn>
                  <a:cxn ang="0">
                    <a:pos x="1656" y="1172"/>
                  </a:cxn>
                  <a:cxn ang="0">
                    <a:pos x="1618" y="1136"/>
                  </a:cxn>
                  <a:cxn ang="0">
                    <a:pos x="1718" y="1148"/>
                  </a:cxn>
                  <a:cxn ang="0">
                    <a:pos x="1752" y="1154"/>
                  </a:cxn>
                  <a:cxn ang="0">
                    <a:pos x="1802" y="1132"/>
                  </a:cxn>
                  <a:cxn ang="0">
                    <a:pos x="1838" y="1084"/>
                  </a:cxn>
                  <a:cxn ang="0">
                    <a:pos x="1848" y="1052"/>
                  </a:cxn>
                  <a:cxn ang="0">
                    <a:pos x="1848" y="994"/>
                  </a:cxn>
                  <a:cxn ang="0">
                    <a:pos x="1818" y="952"/>
                  </a:cxn>
                  <a:cxn ang="0">
                    <a:pos x="956" y="556"/>
                  </a:cxn>
                  <a:cxn ang="0">
                    <a:pos x="1786" y="900"/>
                  </a:cxn>
                  <a:cxn ang="0">
                    <a:pos x="1838" y="890"/>
                  </a:cxn>
                  <a:cxn ang="0">
                    <a:pos x="1880" y="852"/>
                  </a:cxn>
                  <a:cxn ang="0">
                    <a:pos x="1894" y="820"/>
                  </a:cxn>
                  <a:cxn ang="0">
                    <a:pos x="1904" y="760"/>
                  </a:cxn>
                  <a:cxn ang="0">
                    <a:pos x="1884" y="712"/>
                  </a:cxn>
                  <a:cxn ang="0">
                    <a:pos x="1856" y="690"/>
                  </a:cxn>
                </a:cxnLst>
                <a:rect l="0" t="0" r="r" b="b"/>
                <a:pathLst>
                  <a:path w="1904" h="1532">
                    <a:moveTo>
                      <a:pt x="1856" y="690"/>
                    </a:moveTo>
                    <a:lnTo>
                      <a:pt x="1060" y="358"/>
                    </a:lnTo>
                    <a:lnTo>
                      <a:pt x="1080" y="322"/>
                    </a:lnTo>
                    <a:lnTo>
                      <a:pt x="1608" y="542"/>
                    </a:lnTo>
                    <a:lnTo>
                      <a:pt x="1608" y="542"/>
                    </a:lnTo>
                    <a:lnTo>
                      <a:pt x="1622" y="546"/>
                    </a:lnTo>
                    <a:lnTo>
                      <a:pt x="1638" y="546"/>
                    </a:lnTo>
                    <a:lnTo>
                      <a:pt x="1654" y="542"/>
                    </a:lnTo>
                    <a:lnTo>
                      <a:pt x="1668" y="536"/>
                    </a:lnTo>
                    <a:lnTo>
                      <a:pt x="1682" y="526"/>
                    </a:lnTo>
                    <a:lnTo>
                      <a:pt x="1696" y="514"/>
                    </a:lnTo>
                    <a:lnTo>
                      <a:pt x="1706" y="498"/>
                    </a:lnTo>
                    <a:lnTo>
                      <a:pt x="1716" y="480"/>
                    </a:lnTo>
                    <a:lnTo>
                      <a:pt x="1720" y="470"/>
                    </a:lnTo>
                    <a:lnTo>
                      <a:pt x="1720" y="470"/>
                    </a:lnTo>
                    <a:lnTo>
                      <a:pt x="1726" y="452"/>
                    </a:lnTo>
                    <a:lnTo>
                      <a:pt x="1728" y="432"/>
                    </a:lnTo>
                    <a:lnTo>
                      <a:pt x="1728" y="414"/>
                    </a:lnTo>
                    <a:lnTo>
                      <a:pt x="1726" y="398"/>
                    </a:lnTo>
                    <a:lnTo>
                      <a:pt x="1720" y="382"/>
                    </a:lnTo>
                    <a:lnTo>
                      <a:pt x="1712" y="370"/>
                    </a:lnTo>
                    <a:lnTo>
                      <a:pt x="1702" y="358"/>
                    </a:lnTo>
                    <a:lnTo>
                      <a:pt x="1688" y="350"/>
                    </a:lnTo>
                    <a:lnTo>
                      <a:pt x="1030" y="76"/>
                    </a:lnTo>
                    <a:lnTo>
                      <a:pt x="1030" y="76"/>
                    </a:lnTo>
                    <a:lnTo>
                      <a:pt x="966" y="50"/>
                    </a:lnTo>
                    <a:lnTo>
                      <a:pt x="908" y="26"/>
                    </a:lnTo>
                    <a:lnTo>
                      <a:pt x="886" y="16"/>
                    </a:lnTo>
                    <a:lnTo>
                      <a:pt x="886" y="16"/>
                    </a:lnTo>
                    <a:lnTo>
                      <a:pt x="874" y="12"/>
                    </a:lnTo>
                    <a:lnTo>
                      <a:pt x="874" y="12"/>
                    </a:lnTo>
                    <a:lnTo>
                      <a:pt x="846" y="4"/>
                    </a:lnTo>
                    <a:lnTo>
                      <a:pt x="828" y="0"/>
                    </a:lnTo>
                    <a:lnTo>
                      <a:pt x="828" y="0"/>
                    </a:lnTo>
                    <a:lnTo>
                      <a:pt x="810" y="2"/>
                    </a:lnTo>
                    <a:lnTo>
                      <a:pt x="786" y="10"/>
                    </a:lnTo>
                    <a:lnTo>
                      <a:pt x="758" y="20"/>
                    </a:lnTo>
                    <a:lnTo>
                      <a:pt x="724" y="36"/>
                    </a:lnTo>
                    <a:lnTo>
                      <a:pt x="652" y="72"/>
                    </a:lnTo>
                    <a:lnTo>
                      <a:pt x="576" y="112"/>
                    </a:lnTo>
                    <a:lnTo>
                      <a:pt x="576" y="112"/>
                    </a:lnTo>
                    <a:lnTo>
                      <a:pt x="538" y="132"/>
                    </a:lnTo>
                    <a:lnTo>
                      <a:pt x="506" y="154"/>
                    </a:lnTo>
                    <a:lnTo>
                      <a:pt x="476" y="176"/>
                    </a:lnTo>
                    <a:lnTo>
                      <a:pt x="450" y="196"/>
                    </a:lnTo>
                    <a:lnTo>
                      <a:pt x="408" y="230"/>
                    </a:lnTo>
                    <a:lnTo>
                      <a:pt x="386" y="252"/>
                    </a:lnTo>
                    <a:lnTo>
                      <a:pt x="386" y="252"/>
                    </a:lnTo>
                    <a:lnTo>
                      <a:pt x="378" y="256"/>
                    </a:lnTo>
                    <a:lnTo>
                      <a:pt x="372" y="260"/>
                    </a:lnTo>
                    <a:lnTo>
                      <a:pt x="364" y="260"/>
                    </a:lnTo>
                    <a:lnTo>
                      <a:pt x="358" y="260"/>
                    </a:lnTo>
                    <a:lnTo>
                      <a:pt x="348" y="258"/>
                    </a:lnTo>
                    <a:lnTo>
                      <a:pt x="346" y="256"/>
                    </a:lnTo>
                    <a:lnTo>
                      <a:pt x="280" y="232"/>
                    </a:lnTo>
                    <a:lnTo>
                      <a:pt x="0" y="852"/>
                    </a:lnTo>
                    <a:lnTo>
                      <a:pt x="32" y="868"/>
                    </a:lnTo>
                    <a:lnTo>
                      <a:pt x="32" y="868"/>
                    </a:lnTo>
                    <a:lnTo>
                      <a:pt x="44" y="878"/>
                    </a:lnTo>
                    <a:lnTo>
                      <a:pt x="60" y="892"/>
                    </a:lnTo>
                    <a:lnTo>
                      <a:pt x="94" y="928"/>
                    </a:lnTo>
                    <a:lnTo>
                      <a:pt x="130" y="970"/>
                    </a:lnTo>
                    <a:lnTo>
                      <a:pt x="160" y="1010"/>
                    </a:lnTo>
                    <a:lnTo>
                      <a:pt x="160" y="1010"/>
                    </a:lnTo>
                    <a:lnTo>
                      <a:pt x="174" y="1026"/>
                    </a:lnTo>
                    <a:lnTo>
                      <a:pt x="188" y="1040"/>
                    </a:lnTo>
                    <a:lnTo>
                      <a:pt x="204" y="1052"/>
                    </a:lnTo>
                    <a:lnTo>
                      <a:pt x="220" y="1062"/>
                    </a:lnTo>
                    <a:lnTo>
                      <a:pt x="244" y="1076"/>
                    </a:lnTo>
                    <a:lnTo>
                      <a:pt x="254" y="1080"/>
                    </a:lnTo>
                    <a:lnTo>
                      <a:pt x="604" y="1224"/>
                    </a:lnTo>
                    <a:lnTo>
                      <a:pt x="604" y="1224"/>
                    </a:lnTo>
                    <a:lnTo>
                      <a:pt x="1326" y="1526"/>
                    </a:lnTo>
                    <a:lnTo>
                      <a:pt x="1326" y="1526"/>
                    </a:lnTo>
                    <a:lnTo>
                      <a:pt x="1344" y="1530"/>
                    </a:lnTo>
                    <a:lnTo>
                      <a:pt x="1360" y="1532"/>
                    </a:lnTo>
                    <a:lnTo>
                      <a:pt x="1378" y="1528"/>
                    </a:lnTo>
                    <a:lnTo>
                      <a:pt x="1394" y="1522"/>
                    </a:lnTo>
                    <a:lnTo>
                      <a:pt x="1410" y="1510"/>
                    </a:lnTo>
                    <a:lnTo>
                      <a:pt x="1424" y="1498"/>
                    </a:lnTo>
                    <a:lnTo>
                      <a:pt x="1436" y="1482"/>
                    </a:lnTo>
                    <a:lnTo>
                      <a:pt x="1446" y="1462"/>
                    </a:lnTo>
                    <a:lnTo>
                      <a:pt x="1452" y="1450"/>
                    </a:lnTo>
                    <a:lnTo>
                      <a:pt x="1452" y="1450"/>
                    </a:lnTo>
                    <a:lnTo>
                      <a:pt x="1458" y="1430"/>
                    </a:lnTo>
                    <a:lnTo>
                      <a:pt x="1460" y="1410"/>
                    </a:lnTo>
                    <a:lnTo>
                      <a:pt x="1460" y="1392"/>
                    </a:lnTo>
                    <a:lnTo>
                      <a:pt x="1456" y="1372"/>
                    </a:lnTo>
                    <a:lnTo>
                      <a:pt x="1450" y="1356"/>
                    </a:lnTo>
                    <a:lnTo>
                      <a:pt x="1440" y="1342"/>
                    </a:lnTo>
                    <a:lnTo>
                      <a:pt x="1428" y="1330"/>
                    </a:lnTo>
                    <a:lnTo>
                      <a:pt x="1412" y="1320"/>
                    </a:lnTo>
                    <a:lnTo>
                      <a:pt x="708" y="1026"/>
                    </a:lnTo>
                    <a:lnTo>
                      <a:pt x="720" y="1002"/>
                    </a:lnTo>
                    <a:lnTo>
                      <a:pt x="1532" y="1342"/>
                    </a:lnTo>
                    <a:lnTo>
                      <a:pt x="1532" y="1342"/>
                    </a:lnTo>
                    <a:lnTo>
                      <a:pt x="1550" y="1346"/>
                    </a:lnTo>
                    <a:lnTo>
                      <a:pt x="1568" y="1348"/>
                    </a:lnTo>
                    <a:lnTo>
                      <a:pt x="1584" y="1344"/>
                    </a:lnTo>
                    <a:lnTo>
                      <a:pt x="1602" y="1338"/>
                    </a:lnTo>
                    <a:lnTo>
                      <a:pt x="1618" y="1326"/>
                    </a:lnTo>
                    <a:lnTo>
                      <a:pt x="1632" y="1314"/>
                    </a:lnTo>
                    <a:lnTo>
                      <a:pt x="1644" y="1298"/>
                    </a:lnTo>
                    <a:lnTo>
                      <a:pt x="1654" y="1278"/>
                    </a:lnTo>
                    <a:lnTo>
                      <a:pt x="1658" y="1268"/>
                    </a:lnTo>
                    <a:lnTo>
                      <a:pt x="1658" y="1268"/>
                    </a:lnTo>
                    <a:lnTo>
                      <a:pt x="1664" y="1246"/>
                    </a:lnTo>
                    <a:lnTo>
                      <a:pt x="1668" y="1226"/>
                    </a:lnTo>
                    <a:lnTo>
                      <a:pt x="1668" y="1208"/>
                    </a:lnTo>
                    <a:lnTo>
                      <a:pt x="1664" y="1188"/>
                    </a:lnTo>
                    <a:lnTo>
                      <a:pt x="1656" y="1172"/>
                    </a:lnTo>
                    <a:lnTo>
                      <a:pt x="1646" y="1158"/>
                    </a:lnTo>
                    <a:lnTo>
                      <a:pt x="1634" y="1146"/>
                    </a:lnTo>
                    <a:lnTo>
                      <a:pt x="1618" y="1136"/>
                    </a:lnTo>
                    <a:lnTo>
                      <a:pt x="824" y="806"/>
                    </a:lnTo>
                    <a:lnTo>
                      <a:pt x="838" y="780"/>
                    </a:lnTo>
                    <a:lnTo>
                      <a:pt x="1718" y="1148"/>
                    </a:lnTo>
                    <a:lnTo>
                      <a:pt x="1718" y="1148"/>
                    </a:lnTo>
                    <a:lnTo>
                      <a:pt x="1734" y="1152"/>
                    </a:lnTo>
                    <a:lnTo>
                      <a:pt x="1752" y="1154"/>
                    </a:lnTo>
                    <a:lnTo>
                      <a:pt x="1768" y="1150"/>
                    </a:lnTo>
                    <a:lnTo>
                      <a:pt x="1786" y="1144"/>
                    </a:lnTo>
                    <a:lnTo>
                      <a:pt x="1802" y="1132"/>
                    </a:lnTo>
                    <a:lnTo>
                      <a:pt x="1816" y="1120"/>
                    </a:lnTo>
                    <a:lnTo>
                      <a:pt x="1828" y="1104"/>
                    </a:lnTo>
                    <a:lnTo>
                      <a:pt x="1838" y="1084"/>
                    </a:lnTo>
                    <a:lnTo>
                      <a:pt x="1842" y="1074"/>
                    </a:lnTo>
                    <a:lnTo>
                      <a:pt x="1842" y="1074"/>
                    </a:lnTo>
                    <a:lnTo>
                      <a:pt x="1848" y="1052"/>
                    </a:lnTo>
                    <a:lnTo>
                      <a:pt x="1852" y="1032"/>
                    </a:lnTo>
                    <a:lnTo>
                      <a:pt x="1852" y="1014"/>
                    </a:lnTo>
                    <a:lnTo>
                      <a:pt x="1848" y="994"/>
                    </a:lnTo>
                    <a:lnTo>
                      <a:pt x="1840" y="978"/>
                    </a:lnTo>
                    <a:lnTo>
                      <a:pt x="1830" y="964"/>
                    </a:lnTo>
                    <a:lnTo>
                      <a:pt x="1818" y="952"/>
                    </a:lnTo>
                    <a:lnTo>
                      <a:pt x="1802" y="942"/>
                    </a:lnTo>
                    <a:lnTo>
                      <a:pt x="942" y="584"/>
                    </a:lnTo>
                    <a:lnTo>
                      <a:pt x="956" y="556"/>
                    </a:lnTo>
                    <a:lnTo>
                      <a:pt x="1770" y="896"/>
                    </a:lnTo>
                    <a:lnTo>
                      <a:pt x="1770" y="896"/>
                    </a:lnTo>
                    <a:lnTo>
                      <a:pt x="1786" y="900"/>
                    </a:lnTo>
                    <a:lnTo>
                      <a:pt x="1804" y="902"/>
                    </a:lnTo>
                    <a:lnTo>
                      <a:pt x="1822" y="898"/>
                    </a:lnTo>
                    <a:lnTo>
                      <a:pt x="1838" y="890"/>
                    </a:lnTo>
                    <a:lnTo>
                      <a:pt x="1854" y="880"/>
                    </a:lnTo>
                    <a:lnTo>
                      <a:pt x="1868" y="868"/>
                    </a:lnTo>
                    <a:lnTo>
                      <a:pt x="1880" y="852"/>
                    </a:lnTo>
                    <a:lnTo>
                      <a:pt x="1890" y="832"/>
                    </a:lnTo>
                    <a:lnTo>
                      <a:pt x="1894" y="820"/>
                    </a:lnTo>
                    <a:lnTo>
                      <a:pt x="1894" y="820"/>
                    </a:lnTo>
                    <a:lnTo>
                      <a:pt x="1902" y="800"/>
                    </a:lnTo>
                    <a:lnTo>
                      <a:pt x="1904" y="780"/>
                    </a:lnTo>
                    <a:lnTo>
                      <a:pt x="1904" y="760"/>
                    </a:lnTo>
                    <a:lnTo>
                      <a:pt x="1900" y="742"/>
                    </a:lnTo>
                    <a:lnTo>
                      <a:pt x="1894" y="726"/>
                    </a:lnTo>
                    <a:lnTo>
                      <a:pt x="1884" y="712"/>
                    </a:lnTo>
                    <a:lnTo>
                      <a:pt x="1870" y="700"/>
                    </a:lnTo>
                    <a:lnTo>
                      <a:pt x="1856" y="690"/>
                    </a:lnTo>
                    <a:lnTo>
                      <a:pt x="1856" y="690"/>
                    </a:lnTo>
                    <a:close/>
                  </a:path>
                </a:pathLst>
              </a:custGeom>
              <a:solidFill>
                <a:srgbClr val="EFC791"/>
              </a:solidFill>
              <a:ln w="9525">
                <a:noFill/>
                <a:round/>
                <a:headEnd/>
                <a:tailEnd/>
              </a:ln>
              <a:effectLst>
                <a:outerShdw blurRad="50800" dist="12700" dir="16200000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44" name="그룹 170"/>
              <p:cNvGrpSpPr/>
              <p:nvPr/>
            </p:nvGrpSpPr>
            <p:grpSpPr>
              <a:xfrm>
                <a:off x="-190310" y="1472424"/>
                <a:ext cx="2729011" cy="2459166"/>
                <a:chOff x="-190310" y="1472424"/>
                <a:chExt cx="2729011" cy="2459166"/>
              </a:xfrm>
            </p:grpSpPr>
            <p:grpSp>
              <p:nvGrpSpPr>
                <p:cNvPr id="45" name="그룹 169"/>
                <p:cNvGrpSpPr/>
                <p:nvPr/>
              </p:nvGrpSpPr>
              <p:grpSpPr>
                <a:xfrm>
                  <a:off x="-190310" y="1472424"/>
                  <a:ext cx="2729011" cy="2459166"/>
                  <a:chOff x="-190310" y="1472424"/>
                  <a:chExt cx="2729011" cy="2459166"/>
                </a:xfrm>
              </p:grpSpPr>
              <p:grpSp>
                <p:nvGrpSpPr>
                  <p:cNvPr id="49" name="그룹 154"/>
                  <p:cNvGrpSpPr/>
                  <p:nvPr/>
                </p:nvGrpSpPr>
                <p:grpSpPr>
                  <a:xfrm>
                    <a:off x="511468" y="2209413"/>
                    <a:ext cx="444671" cy="674418"/>
                    <a:chOff x="-1225550" y="2987675"/>
                    <a:chExt cx="762000" cy="1155700"/>
                  </a:xfrm>
                </p:grpSpPr>
                <p:sp>
                  <p:nvSpPr>
                    <p:cNvPr id="59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-1225550" y="2987675"/>
                      <a:ext cx="762000" cy="1155700"/>
                    </a:xfrm>
                    <a:custGeom>
                      <a:avLst/>
                      <a:gdLst/>
                      <a:ahLst/>
                      <a:cxnLst>
                        <a:cxn ang="0">
                          <a:pos x="400" y="0"/>
                        </a:cxn>
                        <a:cxn ang="0">
                          <a:pos x="480" y="24"/>
                        </a:cxn>
                        <a:cxn ang="0">
                          <a:pos x="172" y="728"/>
                        </a:cxn>
                        <a:cxn ang="0">
                          <a:pos x="0" y="660"/>
                        </a:cxn>
                        <a:cxn ang="0">
                          <a:pos x="400" y="0"/>
                        </a:cxn>
                      </a:cxnLst>
                      <a:rect l="0" t="0" r="r" b="b"/>
                      <a:pathLst>
                        <a:path w="480" h="728">
                          <a:moveTo>
                            <a:pt x="400" y="0"/>
                          </a:moveTo>
                          <a:lnTo>
                            <a:pt x="480" y="24"/>
                          </a:lnTo>
                          <a:lnTo>
                            <a:pt x="172" y="728"/>
                          </a:lnTo>
                          <a:lnTo>
                            <a:pt x="0" y="660"/>
                          </a:lnTo>
                          <a:lnTo>
                            <a:pt x="400" y="0"/>
                          </a:lnTo>
                          <a:close/>
                        </a:path>
                      </a:pathLst>
                    </a:custGeom>
                    <a:solidFill>
                      <a:srgbClr val="A3CED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-1082675" y="3965575"/>
                      <a:ext cx="107950" cy="107950"/>
                    </a:xfrm>
                    <a:custGeom>
                      <a:avLst/>
                      <a:gdLst/>
                      <a:ahLst/>
                      <a:cxnLst>
                        <a:cxn ang="0">
                          <a:pos x="68" y="34"/>
                        </a:cxn>
                        <a:cxn ang="0">
                          <a:pos x="68" y="34"/>
                        </a:cxn>
                        <a:cxn ang="0">
                          <a:pos x="68" y="40"/>
                        </a:cxn>
                        <a:cxn ang="0">
                          <a:pos x="66" y="48"/>
                        </a:cxn>
                        <a:cxn ang="0">
                          <a:pos x="62" y="54"/>
                        </a:cxn>
                        <a:cxn ang="0">
                          <a:pos x="58" y="58"/>
                        </a:cxn>
                        <a:cxn ang="0">
                          <a:pos x="54" y="62"/>
                        </a:cxn>
                        <a:cxn ang="0">
                          <a:pos x="48" y="66"/>
                        </a:cxn>
                        <a:cxn ang="0">
                          <a:pos x="40" y="68"/>
                        </a:cxn>
                        <a:cxn ang="0">
                          <a:pos x="34" y="68"/>
                        </a:cxn>
                        <a:cxn ang="0">
                          <a:pos x="34" y="68"/>
                        </a:cxn>
                        <a:cxn ang="0">
                          <a:pos x="28" y="68"/>
                        </a:cxn>
                        <a:cxn ang="0">
                          <a:pos x="20" y="66"/>
                        </a:cxn>
                        <a:cxn ang="0">
                          <a:pos x="14" y="62"/>
                        </a:cxn>
                        <a:cxn ang="0">
                          <a:pos x="10" y="58"/>
                        </a:cxn>
                        <a:cxn ang="0">
                          <a:pos x="6" y="54"/>
                        </a:cxn>
                        <a:cxn ang="0">
                          <a:pos x="2" y="48"/>
                        </a:cxn>
                        <a:cxn ang="0">
                          <a:pos x="0" y="40"/>
                        </a:cxn>
                        <a:cxn ang="0">
                          <a:pos x="0" y="34"/>
                        </a:cxn>
                        <a:cxn ang="0">
                          <a:pos x="0" y="34"/>
                        </a:cxn>
                        <a:cxn ang="0">
                          <a:pos x="0" y="28"/>
                        </a:cxn>
                        <a:cxn ang="0">
                          <a:pos x="2" y="20"/>
                        </a:cxn>
                        <a:cxn ang="0">
                          <a:pos x="6" y="14"/>
                        </a:cxn>
                        <a:cxn ang="0">
                          <a:pos x="10" y="10"/>
                        </a:cxn>
                        <a:cxn ang="0">
                          <a:pos x="14" y="6"/>
                        </a:cxn>
                        <a:cxn ang="0">
                          <a:pos x="20" y="2"/>
                        </a:cxn>
                        <a:cxn ang="0">
                          <a:pos x="28" y="0"/>
                        </a:cxn>
                        <a:cxn ang="0">
                          <a:pos x="34" y="0"/>
                        </a:cxn>
                        <a:cxn ang="0">
                          <a:pos x="34" y="0"/>
                        </a:cxn>
                        <a:cxn ang="0">
                          <a:pos x="40" y="0"/>
                        </a:cxn>
                        <a:cxn ang="0">
                          <a:pos x="48" y="2"/>
                        </a:cxn>
                        <a:cxn ang="0">
                          <a:pos x="54" y="6"/>
                        </a:cxn>
                        <a:cxn ang="0">
                          <a:pos x="58" y="10"/>
                        </a:cxn>
                        <a:cxn ang="0">
                          <a:pos x="62" y="14"/>
                        </a:cxn>
                        <a:cxn ang="0">
                          <a:pos x="66" y="20"/>
                        </a:cxn>
                        <a:cxn ang="0">
                          <a:pos x="68" y="28"/>
                        </a:cxn>
                        <a:cxn ang="0">
                          <a:pos x="68" y="34"/>
                        </a:cxn>
                        <a:cxn ang="0">
                          <a:pos x="68" y="34"/>
                        </a:cxn>
                      </a:cxnLst>
                      <a:rect l="0" t="0" r="r" b="b"/>
                      <a:pathLst>
                        <a:path w="68" h="68">
                          <a:moveTo>
                            <a:pt x="68" y="34"/>
                          </a:moveTo>
                          <a:lnTo>
                            <a:pt x="68" y="34"/>
                          </a:lnTo>
                          <a:lnTo>
                            <a:pt x="68" y="40"/>
                          </a:lnTo>
                          <a:lnTo>
                            <a:pt x="66" y="48"/>
                          </a:lnTo>
                          <a:lnTo>
                            <a:pt x="62" y="54"/>
                          </a:lnTo>
                          <a:lnTo>
                            <a:pt x="58" y="58"/>
                          </a:lnTo>
                          <a:lnTo>
                            <a:pt x="54" y="62"/>
                          </a:lnTo>
                          <a:lnTo>
                            <a:pt x="48" y="66"/>
                          </a:lnTo>
                          <a:lnTo>
                            <a:pt x="40" y="68"/>
                          </a:lnTo>
                          <a:lnTo>
                            <a:pt x="34" y="68"/>
                          </a:lnTo>
                          <a:lnTo>
                            <a:pt x="34" y="68"/>
                          </a:lnTo>
                          <a:lnTo>
                            <a:pt x="28" y="68"/>
                          </a:lnTo>
                          <a:lnTo>
                            <a:pt x="20" y="66"/>
                          </a:lnTo>
                          <a:lnTo>
                            <a:pt x="14" y="62"/>
                          </a:lnTo>
                          <a:lnTo>
                            <a:pt x="10" y="58"/>
                          </a:lnTo>
                          <a:lnTo>
                            <a:pt x="6" y="54"/>
                          </a:lnTo>
                          <a:lnTo>
                            <a:pt x="2" y="48"/>
                          </a:lnTo>
                          <a:lnTo>
                            <a:pt x="0" y="40"/>
                          </a:lnTo>
                          <a:lnTo>
                            <a:pt x="0" y="34"/>
                          </a:lnTo>
                          <a:lnTo>
                            <a:pt x="0" y="34"/>
                          </a:lnTo>
                          <a:lnTo>
                            <a:pt x="0" y="28"/>
                          </a:lnTo>
                          <a:lnTo>
                            <a:pt x="2" y="20"/>
                          </a:lnTo>
                          <a:lnTo>
                            <a:pt x="6" y="14"/>
                          </a:lnTo>
                          <a:lnTo>
                            <a:pt x="10" y="10"/>
                          </a:lnTo>
                          <a:lnTo>
                            <a:pt x="14" y="6"/>
                          </a:lnTo>
                          <a:lnTo>
                            <a:pt x="20" y="2"/>
                          </a:lnTo>
                          <a:lnTo>
                            <a:pt x="28" y="0"/>
                          </a:lnTo>
                          <a:lnTo>
                            <a:pt x="34" y="0"/>
                          </a:lnTo>
                          <a:lnTo>
                            <a:pt x="34" y="0"/>
                          </a:lnTo>
                          <a:lnTo>
                            <a:pt x="40" y="0"/>
                          </a:lnTo>
                          <a:lnTo>
                            <a:pt x="48" y="2"/>
                          </a:lnTo>
                          <a:lnTo>
                            <a:pt x="54" y="6"/>
                          </a:lnTo>
                          <a:lnTo>
                            <a:pt x="58" y="10"/>
                          </a:lnTo>
                          <a:lnTo>
                            <a:pt x="62" y="14"/>
                          </a:lnTo>
                          <a:lnTo>
                            <a:pt x="66" y="20"/>
                          </a:lnTo>
                          <a:lnTo>
                            <a:pt x="68" y="28"/>
                          </a:lnTo>
                          <a:lnTo>
                            <a:pt x="68" y="34"/>
                          </a:lnTo>
                          <a:lnTo>
                            <a:pt x="68" y="3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/>
                    </a:p>
                  </p:txBody>
                </p:sp>
              </p:grpSp>
              <p:grpSp>
                <p:nvGrpSpPr>
                  <p:cNvPr id="50" name="그룹 151"/>
                  <p:cNvGrpSpPr/>
                  <p:nvPr/>
                </p:nvGrpSpPr>
                <p:grpSpPr>
                  <a:xfrm>
                    <a:off x="679758" y="1472424"/>
                    <a:ext cx="1858943" cy="2459166"/>
                    <a:chOff x="3308350" y="1076325"/>
                    <a:chExt cx="2025650" cy="2679700"/>
                  </a:xfrm>
                </p:grpSpPr>
                <p:sp>
                  <p:nvSpPr>
                    <p:cNvPr id="5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3308350" y="1076325"/>
                      <a:ext cx="2025650" cy="2679700"/>
                    </a:xfrm>
                    <a:custGeom>
                      <a:avLst/>
                      <a:gdLst/>
                      <a:ahLst/>
                      <a:cxnLst>
                        <a:cxn ang="0">
                          <a:pos x="742" y="1636"/>
                        </a:cxn>
                        <a:cxn ang="0">
                          <a:pos x="742" y="1636"/>
                        </a:cxn>
                        <a:cxn ang="0">
                          <a:pos x="734" y="1650"/>
                        </a:cxn>
                        <a:cxn ang="0">
                          <a:pos x="726" y="1662"/>
                        </a:cxn>
                        <a:cxn ang="0">
                          <a:pos x="714" y="1672"/>
                        </a:cxn>
                        <a:cxn ang="0">
                          <a:pos x="702" y="1680"/>
                        </a:cxn>
                        <a:cxn ang="0">
                          <a:pos x="690" y="1686"/>
                        </a:cxn>
                        <a:cxn ang="0">
                          <a:pos x="676" y="1688"/>
                        </a:cxn>
                        <a:cxn ang="0">
                          <a:pos x="664" y="1688"/>
                        </a:cxn>
                        <a:cxn ang="0">
                          <a:pos x="650" y="1684"/>
                        </a:cxn>
                        <a:cxn ang="0">
                          <a:pos x="36" y="1432"/>
                        </a:cxn>
                        <a:cxn ang="0">
                          <a:pos x="36" y="1432"/>
                        </a:cxn>
                        <a:cxn ang="0">
                          <a:pos x="26" y="1426"/>
                        </a:cxn>
                        <a:cxn ang="0">
                          <a:pos x="16" y="1416"/>
                        </a:cxn>
                        <a:cxn ang="0">
                          <a:pos x="8" y="1406"/>
                        </a:cxn>
                        <a:cxn ang="0">
                          <a:pos x="2" y="1394"/>
                        </a:cxn>
                        <a:cxn ang="0">
                          <a:pos x="0" y="1380"/>
                        </a:cxn>
                        <a:cxn ang="0">
                          <a:pos x="0" y="1364"/>
                        </a:cxn>
                        <a:cxn ang="0">
                          <a:pos x="2" y="1350"/>
                        </a:cxn>
                        <a:cxn ang="0">
                          <a:pos x="6" y="1334"/>
                        </a:cxn>
                        <a:cxn ang="0">
                          <a:pos x="532" y="52"/>
                        </a:cxn>
                        <a:cxn ang="0">
                          <a:pos x="532" y="52"/>
                        </a:cxn>
                        <a:cxn ang="0">
                          <a:pos x="540" y="38"/>
                        </a:cxn>
                        <a:cxn ang="0">
                          <a:pos x="550" y="26"/>
                        </a:cxn>
                        <a:cxn ang="0">
                          <a:pos x="560" y="16"/>
                        </a:cxn>
                        <a:cxn ang="0">
                          <a:pos x="572" y="8"/>
                        </a:cxn>
                        <a:cxn ang="0">
                          <a:pos x="584" y="2"/>
                        </a:cxn>
                        <a:cxn ang="0">
                          <a:pos x="598" y="0"/>
                        </a:cxn>
                        <a:cxn ang="0">
                          <a:pos x="610" y="0"/>
                        </a:cxn>
                        <a:cxn ang="0">
                          <a:pos x="624" y="4"/>
                        </a:cxn>
                        <a:cxn ang="0">
                          <a:pos x="1238" y="256"/>
                        </a:cxn>
                        <a:cxn ang="0">
                          <a:pos x="1238" y="256"/>
                        </a:cxn>
                        <a:cxn ang="0">
                          <a:pos x="1250" y="262"/>
                        </a:cxn>
                        <a:cxn ang="0">
                          <a:pos x="1260" y="272"/>
                        </a:cxn>
                        <a:cxn ang="0">
                          <a:pos x="1266" y="282"/>
                        </a:cxn>
                        <a:cxn ang="0">
                          <a:pos x="1272" y="296"/>
                        </a:cxn>
                        <a:cxn ang="0">
                          <a:pos x="1274" y="310"/>
                        </a:cxn>
                        <a:cxn ang="0">
                          <a:pos x="1276" y="324"/>
                        </a:cxn>
                        <a:cxn ang="0">
                          <a:pos x="1274" y="340"/>
                        </a:cxn>
                        <a:cxn ang="0">
                          <a:pos x="1268" y="354"/>
                        </a:cxn>
                        <a:cxn ang="0">
                          <a:pos x="742" y="1636"/>
                        </a:cxn>
                      </a:cxnLst>
                      <a:rect l="0" t="0" r="r" b="b"/>
                      <a:pathLst>
                        <a:path w="1276" h="1688">
                          <a:moveTo>
                            <a:pt x="742" y="1636"/>
                          </a:moveTo>
                          <a:lnTo>
                            <a:pt x="742" y="1636"/>
                          </a:lnTo>
                          <a:lnTo>
                            <a:pt x="734" y="1650"/>
                          </a:lnTo>
                          <a:lnTo>
                            <a:pt x="726" y="1662"/>
                          </a:lnTo>
                          <a:lnTo>
                            <a:pt x="714" y="1672"/>
                          </a:lnTo>
                          <a:lnTo>
                            <a:pt x="702" y="1680"/>
                          </a:lnTo>
                          <a:lnTo>
                            <a:pt x="690" y="1686"/>
                          </a:lnTo>
                          <a:lnTo>
                            <a:pt x="676" y="1688"/>
                          </a:lnTo>
                          <a:lnTo>
                            <a:pt x="664" y="1688"/>
                          </a:lnTo>
                          <a:lnTo>
                            <a:pt x="650" y="1684"/>
                          </a:lnTo>
                          <a:lnTo>
                            <a:pt x="36" y="1432"/>
                          </a:lnTo>
                          <a:lnTo>
                            <a:pt x="36" y="1432"/>
                          </a:lnTo>
                          <a:lnTo>
                            <a:pt x="26" y="1426"/>
                          </a:lnTo>
                          <a:lnTo>
                            <a:pt x="16" y="1416"/>
                          </a:lnTo>
                          <a:lnTo>
                            <a:pt x="8" y="1406"/>
                          </a:lnTo>
                          <a:lnTo>
                            <a:pt x="2" y="1394"/>
                          </a:lnTo>
                          <a:lnTo>
                            <a:pt x="0" y="1380"/>
                          </a:lnTo>
                          <a:lnTo>
                            <a:pt x="0" y="1364"/>
                          </a:lnTo>
                          <a:lnTo>
                            <a:pt x="2" y="1350"/>
                          </a:lnTo>
                          <a:lnTo>
                            <a:pt x="6" y="1334"/>
                          </a:lnTo>
                          <a:lnTo>
                            <a:pt x="532" y="52"/>
                          </a:lnTo>
                          <a:lnTo>
                            <a:pt x="532" y="52"/>
                          </a:lnTo>
                          <a:lnTo>
                            <a:pt x="540" y="38"/>
                          </a:lnTo>
                          <a:lnTo>
                            <a:pt x="550" y="26"/>
                          </a:lnTo>
                          <a:lnTo>
                            <a:pt x="560" y="16"/>
                          </a:lnTo>
                          <a:lnTo>
                            <a:pt x="572" y="8"/>
                          </a:lnTo>
                          <a:lnTo>
                            <a:pt x="584" y="2"/>
                          </a:lnTo>
                          <a:lnTo>
                            <a:pt x="598" y="0"/>
                          </a:lnTo>
                          <a:lnTo>
                            <a:pt x="610" y="0"/>
                          </a:lnTo>
                          <a:lnTo>
                            <a:pt x="624" y="4"/>
                          </a:lnTo>
                          <a:lnTo>
                            <a:pt x="1238" y="256"/>
                          </a:lnTo>
                          <a:lnTo>
                            <a:pt x="1238" y="256"/>
                          </a:lnTo>
                          <a:lnTo>
                            <a:pt x="1250" y="262"/>
                          </a:lnTo>
                          <a:lnTo>
                            <a:pt x="1260" y="272"/>
                          </a:lnTo>
                          <a:lnTo>
                            <a:pt x="1266" y="282"/>
                          </a:lnTo>
                          <a:lnTo>
                            <a:pt x="1272" y="296"/>
                          </a:lnTo>
                          <a:lnTo>
                            <a:pt x="1274" y="310"/>
                          </a:lnTo>
                          <a:lnTo>
                            <a:pt x="1276" y="324"/>
                          </a:lnTo>
                          <a:lnTo>
                            <a:pt x="1274" y="340"/>
                          </a:lnTo>
                          <a:lnTo>
                            <a:pt x="1268" y="354"/>
                          </a:lnTo>
                          <a:lnTo>
                            <a:pt x="742" y="163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3489325" y="1390650"/>
                      <a:ext cx="1682750" cy="2003425"/>
                    </a:xfrm>
                    <a:custGeom>
                      <a:avLst/>
                      <a:gdLst/>
                      <a:ahLst/>
                      <a:cxnLst>
                        <a:cxn ang="0">
                          <a:pos x="680" y="1228"/>
                        </a:cxn>
                        <a:cxn ang="0">
                          <a:pos x="680" y="1228"/>
                        </a:cxn>
                        <a:cxn ang="0">
                          <a:pos x="674" y="1238"/>
                        </a:cxn>
                        <a:cxn ang="0">
                          <a:pos x="668" y="1246"/>
                        </a:cxn>
                        <a:cxn ang="0">
                          <a:pos x="658" y="1254"/>
                        </a:cxn>
                        <a:cxn ang="0">
                          <a:pos x="648" y="1258"/>
                        </a:cxn>
                        <a:cxn ang="0">
                          <a:pos x="638" y="1262"/>
                        </a:cxn>
                        <a:cxn ang="0">
                          <a:pos x="626" y="1262"/>
                        </a:cxn>
                        <a:cxn ang="0">
                          <a:pos x="614" y="1260"/>
                        </a:cxn>
                        <a:cxn ang="0">
                          <a:pos x="602" y="1258"/>
                        </a:cxn>
                        <a:cxn ang="0">
                          <a:pos x="38" y="1026"/>
                        </a:cxn>
                        <a:cxn ang="0">
                          <a:pos x="38" y="1026"/>
                        </a:cxn>
                        <a:cxn ang="0">
                          <a:pos x="26" y="1020"/>
                        </a:cxn>
                        <a:cxn ang="0">
                          <a:pos x="18" y="1012"/>
                        </a:cxn>
                        <a:cxn ang="0">
                          <a:pos x="10" y="1004"/>
                        </a:cxn>
                        <a:cxn ang="0">
                          <a:pos x="4" y="994"/>
                        </a:cxn>
                        <a:cxn ang="0">
                          <a:pos x="0" y="984"/>
                        </a:cxn>
                        <a:cxn ang="0">
                          <a:pos x="0" y="972"/>
                        </a:cxn>
                        <a:cxn ang="0">
                          <a:pos x="0" y="960"/>
                        </a:cxn>
                        <a:cxn ang="0">
                          <a:pos x="4" y="950"/>
                        </a:cxn>
                        <a:cxn ang="0">
                          <a:pos x="380" y="34"/>
                        </a:cxn>
                        <a:cxn ang="0">
                          <a:pos x="380" y="34"/>
                        </a:cxn>
                        <a:cxn ang="0">
                          <a:pos x="384" y="24"/>
                        </a:cxn>
                        <a:cxn ang="0">
                          <a:pos x="392" y="16"/>
                        </a:cxn>
                        <a:cxn ang="0">
                          <a:pos x="400" y="10"/>
                        </a:cxn>
                        <a:cxn ang="0">
                          <a:pos x="412" y="4"/>
                        </a:cxn>
                        <a:cxn ang="0">
                          <a:pos x="422" y="2"/>
                        </a:cxn>
                        <a:cxn ang="0">
                          <a:pos x="434" y="0"/>
                        </a:cxn>
                        <a:cxn ang="0">
                          <a:pos x="446" y="2"/>
                        </a:cxn>
                        <a:cxn ang="0">
                          <a:pos x="456" y="6"/>
                        </a:cxn>
                        <a:cxn ang="0">
                          <a:pos x="1022" y="238"/>
                        </a:cxn>
                        <a:cxn ang="0">
                          <a:pos x="1022" y="238"/>
                        </a:cxn>
                        <a:cxn ang="0">
                          <a:pos x="1032" y="242"/>
                        </a:cxn>
                        <a:cxn ang="0">
                          <a:pos x="1042" y="250"/>
                        </a:cxn>
                        <a:cxn ang="0">
                          <a:pos x="1050" y="258"/>
                        </a:cxn>
                        <a:cxn ang="0">
                          <a:pos x="1054" y="268"/>
                        </a:cxn>
                        <a:cxn ang="0">
                          <a:pos x="1058" y="280"/>
                        </a:cxn>
                        <a:cxn ang="0">
                          <a:pos x="1060" y="290"/>
                        </a:cxn>
                        <a:cxn ang="0">
                          <a:pos x="1060" y="302"/>
                        </a:cxn>
                        <a:cxn ang="0">
                          <a:pos x="1056" y="312"/>
                        </a:cxn>
                        <a:cxn ang="0">
                          <a:pos x="680" y="1228"/>
                        </a:cxn>
                      </a:cxnLst>
                      <a:rect l="0" t="0" r="r" b="b"/>
                      <a:pathLst>
                        <a:path w="1060" h="1262">
                          <a:moveTo>
                            <a:pt x="680" y="1228"/>
                          </a:moveTo>
                          <a:lnTo>
                            <a:pt x="680" y="1228"/>
                          </a:lnTo>
                          <a:lnTo>
                            <a:pt x="674" y="1238"/>
                          </a:lnTo>
                          <a:lnTo>
                            <a:pt x="668" y="1246"/>
                          </a:lnTo>
                          <a:lnTo>
                            <a:pt x="658" y="1254"/>
                          </a:lnTo>
                          <a:lnTo>
                            <a:pt x="648" y="1258"/>
                          </a:lnTo>
                          <a:lnTo>
                            <a:pt x="638" y="1262"/>
                          </a:lnTo>
                          <a:lnTo>
                            <a:pt x="626" y="1262"/>
                          </a:lnTo>
                          <a:lnTo>
                            <a:pt x="614" y="1260"/>
                          </a:lnTo>
                          <a:lnTo>
                            <a:pt x="602" y="1258"/>
                          </a:lnTo>
                          <a:lnTo>
                            <a:pt x="38" y="1026"/>
                          </a:lnTo>
                          <a:lnTo>
                            <a:pt x="38" y="1026"/>
                          </a:lnTo>
                          <a:lnTo>
                            <a:pt x="26" y="1020"/>
                          </a:lnTo>
                          <a:lnTo>
                            <a:pt x="18" y="1012"/>
                          </a:lnTo>
                          <a:lnTo>
                            <a:pt x="10" y="1004"/>
                          </a:lnTo>
                          <a:lnTo>
                            <a:pt x="4" y="994"/>
                          </a:lnTo>
                          <a:lnTo>
                            <a:pt x="0" y="984"/>
                          </a:lnTo>
                          <a:lnTo>
                            <a:pt x="0" y="972"/>
                          </a:lnTo>
                          <a:lnTo>
                            <a:pt x="0" y="960"/>
                          </a:lnTo>
                          <a:lnTo>
                            <a:pt x="4" y="950"/>
                          </a:lnTo>
                          <a:lnTo>
                            <a:pt x="380" y="34"/>
                          </a:lnTo>
                          <a:lnTo>
                            <a:pt x="380" y="34"/>
                          </a:lnTo>
                          <a:lnTo>
                            <a:pt x="384" y="24"/>
                          </a:lnTo>
                          <a:lnTo>
                            <a:pt x="392" y="16"/>
                          </a:lnTo>
                          <a:lnTo>
                            <a:pt x="400" y="10"/>
                          </a:lnTo>
                          <a:lnTo>
                            <a:pt x="412" y="4"/>
                          </a:lnTo>
                          <a:lnTo>
                            <a:pt x="422" y="2"/>
                          </a:lnTo>
                          <a:lnTo>
                            <a:pt x="434" y="0"/>
                          </a:lnTo>
                          <a:lnTo>
                            <a:pt x="446" y="2"/>
                          </a:lnTo>
                          <a:lnTo>
                            <a:pt x="456" y="6"/>
                          </a:lnTo>
                          <a:lnTo>
                            <a:pt x="1022" y="238"/>
                          </a:lnTo>
                          <a:lnTo>
                            <a:pt x="1022" y="238"/>
                          </a:lnTo>
                          <a:lnTo>
                            <a:pt x="1032" y="242"/>
                          </a:lnTo>
                          <a:lnTo>
                            <a:pt x="1042" y="250"/>
                          </a:lnTo>
                          <a:lnTo>
                            <a:pt x="1050" y="258"/>
                          </a:lnTo>
                          <a:lnTo>
                            <a:pt x="1054" y="268"/>
                          </a:lnTo>
                          <a:lnTo>
                            <a:pt x="1058" y="280"/>
                          </a:lnTo>
                          <a:lnTo>
                            <a:pt x="1060" y="290"/>
                          </a:lnTo>
                          <a:lnTo>
                            <a:pt x="1060" y="302"/>
                          </a:lnTo>
                          <a:lnTo>
                            <a:pt x="1056" y="312"/>
                          </a:lnTo>
                          <a:lnTo>
                            <a:pt x="680" y="122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4537075" y="1330325"/>
                      <a:ext cx="381000" cy="206375"/>
                    </a:xfrm>
                    <a:custGeom>
                      <a:avLst/>
                      <a:gdLst/>
                      <a:ahLst/>
                      <a:cxnLst>
                        <a:cxn ang="0">
                          <a:pos x="238" y="114"/>
                        </a:cxn>
                        <a:cxn ang="0">
                          <a:pos x="238" y="114"/>
                        </a:cxn>
                        <a:cxn ang="0">
                          <a:pos x="234" y="122"/>
                        </a:cxn>
                        <a:cxn ang="0">
                          <a:pos x="224" y="128"/>
                        </a:cxn>
                        <a:cxn ang="0">
                          <a:pos x="216" y="130"/>
                        </a:cxn>
                        <a:cxn ang="0">
                          <a:pos x="204" y="128"/>
                        </a:cxn>
                        <a:cxn ang="0">
                          <a:pos x="16" y="50"/>
                        </a:cxn>
                        <a:cxn ang="0">
                          <a:pos x="16" y="50"/>
                        </a:cxn>
                        <a:cxn ang="0">
                          <a:pos x="8" y="44"/>
                        </a:cxn>
                        <a:cxn ang="0">
                          <a:pos x="2" y="36"/>
                        </a:cxn>
                        <a:cxn ang="0">
                          <a:pos x="0" y="2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8" y="8"/>
                        </a:cxn>
                        <a:cxn ang="0">
                          <a:pos x="16" y="2"/>
                        </a:cxn>
                        <a:cxn ang="0">
                          <a:pos x="26" y="0"/>
                        </a:cxn>
                        <a:cxn ang="0">
                          <a:pos x="36" y="2"/>
                        </a:cxn>
                        <a:cxn ang="0">
                          <a:pos x="224" y="80"/>
                        </a:cxn>
                        <a:cxn ang="0">
                          <a:pos x="224" y="80"/>
                        </a:cxn>
                        <a:cxn ang="0">
                          <a:pos x="234" y="86"/>
                        </a:cxn>
                        <a:cxn ang="0">
                          <a:pos x="238" y="94"/>
                        </a:cxn>
                        <a:cxn ang="0">
                          <a:pos x="240" y="104"/>
                        </a:cxn>
                        <a:cxn ang="0">
                          <a:pos x="238" y="114"/>
                        </a:cxn>
                        <a:cxn ang="0">
                          <a:pos x="238" y="114"/>
                        </a:cxn>
                      </a:cxnLst>
                      <a:rect l="0" t="0" r="r" b="b"/>
                      <a:pathLst>
                        <a:path w="240" h="130">
                          <a:moveTo>
                            <a:pt x="238" y="114"/>
                          </a:moveTo>
                          <a:lnTo>
                            <a:pt x="238" y="114"/>
                          </a:lnTo>
                          <a:lnTo>
                            <a:pt x="234" y="122"/>
                          </a:lnTo>
                          <a:lnTo>
                            <a:pt x="224" y="128"/>
                          </a:lnTo>
                          <a:lnTo>
                            <a:pt x="216" y="130"/>
                          </a:lnTo>
                          <a:lnTo>
                            <a:pt x="204" y="128"/>
                          </a:lnTo>
                          <a:lnTo>
                            <a:pt x="16" y="50"/>
                          </a:lnTo>
                          <a:lnTo>
                            <a:pt x="16" y="50"/>
                          </a:lnTo>
                          <a:lnTo>
                            <a:pt x="8" y="44"/>
                          </a:lnTo>
                          <a:lnTo>
                            <a:pt x="2" y="36"/>
                          </a:lnTo>
                          <a:lnTo>
                            <a:pt x="0" y="2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8" y="8"/>
                          </a:lnTo>
                          <a:lnTo>
                            <a:pt x="16" y="2"/>
                          </a:lnTo>
                          <a:lnTo>
                            <a:pt x="26" y="0"/>
                          </a:lnTo>
                          <a:lnTo>
                            <a:pt x="36" y="2"/>
                          </a:lnTo>
                          <a:lnTo>
                            <a:pt x="224" y="80"/>
                          </a:lnTo>
                          <a:lnTo>
                            <a:pt x="224" y="80"/>
                          </a:lnTo>
                          <a:lnTo>
                            <a:pt x="234" y="86"/>
                          </a:lnTo>
                          <a:lnTo>
                            <a:pt x="238" y="94"/>
                          </a:lnTo>
                          <a:lnTo>
                            <a:pt x="240" y="104"/>
                          </a:lnTo>
                          <a:lnTo>
                            <a:pt x="238" y="114"/>
                          </a:lnTo>
                          <a:lnTo>
                            <a:pt x="238" y="114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3714750" y="3222625"/>
                      <a:ext cx="415925" cy="295275"/>
                    </a:xfrm>
                    <a:custGeom>
                      <a:avLst/>
                      <a:gdLst/>
                      <a:ahLst/>
                      <a:cxnLst>
                        <a:cxn ang="0">
                          <a:pos x="258" y="146"/>
                        </a:cxn>
                        <a:cxn ang="0">
                          <a:pos x="258" y="146"/>
                        </a:cxn>
                        <a:cxn ang="0">
                          <a:pos x="250" y="158"/>
                        </a:cxn>
                        <a:cxn ang="0">
                          <a:pos x="242" y="168"/>
                        </a:cxn>
                        <a:cxn ang="0">
                          <a:pos x="232" y="176"/>
                        </a:cxn>
                        <a:cxn ang="0">
                          <a:pos x="222" y="182"/>
                        </a:cxn>
                        <a:cxn ang="0">
                          <a:pos x="210" y="186"/>
                        </a:cxn>
                        <a:cxn ang="0">
                          <a:pos x="196" y="186"/>
                        </a:cxn>
                        <a:cxn ang="0">
                          <a:pos x="184" y="186"/>
                        </a:cxn>
                        <a:cxn ang="0">
                          <a:pos x="170" y="182"/>
                        </a:cxn>
                        <a:cxn ang="0">
                          <a:pos x="42" y="128"/>
                        </a:cxn>
                        <a:cxn ang="0">
                          <a:pos x="42" y="128"/>
                        </a:cxn>
                        <a:cxn ang="0">
                          <a:pos x="30" y="122"/>
                        </a:cxn>
                        <a:cxn ang="0">
                          <a:pos x="20" y="114"/>
                        </a:cxn>
                        <a:cxn ang="0">
                          <a:pos x="12" y="104"/>
                        </a:cxn>
                        <a:cxn ang="0">
                          <a:pos x="6" y="92"/>
                        </a:cxn>
                        <a:cxn ang="0">
                          <a:pos x="2" y="80"/>
                        </a:cxn>
                        <a:cxn ang="0">
                          <a:pos x="0" y="68"/>
                        </a:cxn>
                        <a:cxn ang="0">
                          <a:pos x="2" y="54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12" y="30"/>
                        </a:cxn>
                        <a:cxn ang="0">
                          <a:pos x="20" y="20"/>
                        </a:cxn>
                        <a:cxn ang="0">
                          <a:pos x="30" y="12"/>
                        </a:cxn>
                        <a:cxn ang="0">
                          <a:pos x="42" y="6"/>
                        </a:cxn>
                        <a:cxn ang="0">
                          <a:pos x="54" y="2"/>
                        </a:cxn>
                        <a:cxn ang="0">
                          <a:pos x="66" y="0"/>
                        </a:cxn>
                        <a:cxn ang="0">
                          <a:pos x="80" y="2"/>
                        </a:cxn>
                        <a:cxn ang="0">
                          <a:pos x="92" y="6"/>
                        </a:cxn>
                        <a:cxn ang="0">
                          <a:pos x="222" y="60"/>
                        </a:cxn>
                        <a:cxn ang="0">
                          <a:pos x="222" y="60"/>
                        </a:cxn>
                        <a:cxn ang="0">
                          <a:pos x="234" y="66"/>
                        </a:cxn>
                        <a:cxn ang="0">
                          <a:pos x="244" y="74"/>
                        </a:cxn>
                        <a:cxn ang="0">
                          <a:pos x="252" y="84"/>
                        </a:cxn>
                        <a:cxn ang="0">
                          <a:pos x="258" y="96"/>
                        </a:cxn>
                        <a:cxn ang="0">
                          <a:pos x="260" y="108"/>
                        </a:cxn>
                        <a:cxn ang="0">
                          <a:pos x="262" y="120"/>
                        </a:cxn>
                        <a:cxn ang="0">
                          <a:pos x="260" y="134"/>
                        </a:cxn>
                        <a:cxn ang="0">
                          <a:pos x="258" y="146"/>
                        </a:cxn>
                        <a:cxn ang="0">
                          <a:pos x="258" y="146"/>
                        </a:cxn>
                      </a:cxnLst>
                      <a:rect l="0" t="0" r="r" b="b"/>
                      <a:pathLst>
                        <a:path w="262" h="186">
                          <a:moveTo>
                            <a:pt x="258" y="146"/>
                          </a:moveTo>
                          <a:lnTo>
                            <a:pt x="258" y="146"/>
                          </a:lnTo>
                          <a:lnTo>
                            <a:pt x="250" y="158"/>
                          </a:lnTo>
                          <a:lnTo>
                            <a:pt x="242" y="168"/>
                          </a:lnTo>
                          <a:lnTo>
                            <a:pt x="232" y="176"/>
                          </a:lnTo>
                          <a:lnTo>
                            <a:pt x="222" y="182"/>
                          </a:lnTo>
                          <a:lnTo>
                            <a:pt x="210" y="186"/>
                          </a:lnTo>
                          <a:lnTo>
                            <a:pt x="196" y="186"/>
                          </a:lnTo>
                          <a:lnTo>
                            <a:pt x="184" y="186"/>
                          </a:lnTo>
                          <a:lnTo>
                            <a:pt x="170" y="182"/>
                          </a:lnTo>
                          <a:lnTo>
                            <a:pt x="42" y="128"/>
                          </a:lnTo>
                          <a:lnTo>
                            <a:pt x="42" y="128"/>
                          </a:lnTo>
                          <a:lnTo>
                            <a:pt x="30" y="122"/>
                          </a:lnTo>
                          <a:lnTo>
                            <a:pt x="20" y="114"/>
                          </a:lnTo>
                          <a:lnTo>
                            <a:pt x="12" y="104"/>
                          </a:lnTo>
                          <a:lnTo>
                            <a:pt x="6" y="92"/>
                          </a:lnTo>
                          <a:lnTo>
                            <a:pt x="2" y="80"/>
                          </a:lnTo>
                          <a:lnTo>
                            <a:pt x="0" y="68"/>
                          </a:lnTo>
                          <a:lnTo>
                            <a:pt x="2" y="54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12" y="30"/>
                          </a:lnTo>
                          <a:lnTo>
                            <a:pt x="20" y="20"/>
                          </a:lnTo>
                          <a:lnTo>
                            <a:pt x="30" y="12"/>
                          </a:lnTo>
                          <a:lnTo>
                            <a:pt x="42" y="6"/>
                          </a:lnTo>
                          <a:lnTo>
                            <a:pt x="54" y="2"/>
                          </a:lnTo>
                          <a:lnTo>
                            <a:pt x="66" y="0"/>
                          </a:lnTo>
                          <a:lnTo>
                            <a:pt x="80" y="2"/>
                          </a:lnTo>
                          <a:lnTo>
                            <a:pt x="92" y="6"/>
                          </a:lnTo>
                          <a:lnTo>
                            <a:pt x="222" y="60"/>
                          </a:lnTo>
                          <a:lnTo>
                            <a:pt x="222" y="60"/>
                          </a:lnTo>
                          <a:lnTo>
                            <a:pt x="234" y="66"/>
                          </a:lnTo>
                          <a:lnTo>
                            <a:pt x="244" y="74"/>
                          </a:lnTo>
                          <a:lnTo>
                            <a:pt x="252" y="84"/>
                          </a:lnTo>
                          <a:lnTo>
                            <a:pt x="258" y="96"/>
                          </a:lnTo>
                          <a:lnTo>
                            <a:pt x="260" y="108"/>
                          </a:lnTo>
                          <a:lnTo>
                            <a:pt x="262" y="120"/>
                          </a:lnTo>
                          <a:lnTo>
                            <a:pt x="260" y="134"/>
                          </a:lnTo>
                          <a:lnTo>
                            <a:pt x="258" y="146"/>
                          </a:lnTo>
                          <a:lnTo>
                            <a:pt x="258" y="146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1" name="그룹 168"/>
                  <p:cNvGrpSpPr/>
                  <p:nvPr/>
                </p:nvGrpSpPr>
                <p:grpSpPr>
                  <a:xfrm>
                    <a:off x="-190310" y="1638752"/>
                    <a:ext cx="1094571" cy="1252490"/>
                    <a:chOff x="-182995" y="1638752"/>
                    <a:chExt cx="1094571" cy="1252490"/>
                  </a:xfrm>
                </p:grpSpPr>
                <p:sp>
                  <p:nvSpPr>
                    <p:cNvPr id="52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0" y="1638752"/>
                      <a:ext cx="911576" cy="12524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984" y="592"/>
                        </a:cxn>
                        <a:cxn ang="0">
                          <a:pos x="520" y="1352"/>
                        </a:cxn>
                        <a:cxn ang="0">
                          <a:pos x="4" y="110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984" h="1352">
                          <a:moveTo>
                            <a:pt x="0" y="0"/>
                          </a:moveTo>
                          <a:lnTo>
                            <a:pt x="984" y="592"/>
                          </a:lnTo>
                          <a:lnTo>
                            <a:pt x="520" y="1352"/>
                          </a:lnTo>
                          <a:lnTo>
                            <a:pt x="4" y="110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E3954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" name="타원 52"/>
                    <p:cNvSpPr/>
                    <p:nvPr/>
                  </p:nvSpPr>
                  <p:spPr>
                    <a:xfrm>
                      <a:off x="373819" y="2704942"/>
                      <a:ext cx="81108" cy="8110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Freeform 17"/>
                    <p:cNvSpPr>
                      <a:spLocks/>
                    </p:cNvSpPr>
                    <p:nvPr/>
                  </p:nvSpPr>
                  <p:spPr bwMode="auto">
                    <a:xfrm rot="1873091">
                      <a:off x="-182995" y="1874216"/>
                      <a:ext cx="1057276" cy="43815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329" y="553"/>
                        </a:cxn>
                        <a:cxn ang="0">
                          <a:pos x="1324" y="553"/>
                        </a:cxn>
                        <a:cxn ang="0">
                          <a:pos x="1332" y="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332" h="553">
                          <a:moveTo>
                            <a:pt x="0" y="0"/>
                          </a:moveTo>
                          <a:lnTo>
                            <a:pt x="329" y="553"/>
                          </a:lnTo>
                          <a:lnTo>
                            <a:pt x="1324" y="553"/>
                          </a:lnTo>
                          <a:lnTo>
                            <a:pt x="1332" y="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7507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6" name="그룹 487"/>
                <p:cNvGrpSpPr/>
                <p:nvPr/>
              </p:nvGrpSpPr>
              <p:grpSpPr>
                <a:xfrm rot="1185828">
                  <a:off x="1222052" y="2467729"/>
                  <a:ext cx="691669" cy="581472"/>
                  <a:chOff x="10813104" y="1375897"/>
                  <a:chExt cx="936617" cy="787403"/>
                </a:xfrm>
                <a:solidFill>
                  <a:srgbClr val="5292F3"/>
                </a:solidFill>
                <a:effectLst/>
              </p:grpSpPr>
              <p:sp>
                <p:nvSpPr>
                  <p:cNvPr id="47" name="Freeform 204"/>
                  <p:cNvSpPr>
                    <a:spLocks noEditPoints="1"/>
                  </p:cNvSpPr>
                  <p:nvPr/>
                </p:nvSpPr>
                <p:spPr bwMode="auto">
                  <a:xfrm>
                    <a:off x="10813104" y="1715624"/>
                    <a:ext cx="479425" cy="447676"/>
                  </a:xfrm>
                  <a:custGeom>
                    <a:avLst/>
                    <a:gdLst/>
                    <a:ahLst/>
                    <a:cxnLst>
                      <a:cxn ang="0">
                        <a:pos x="302" y="108"/>
                      </a:cxn>
                      <a:cxn ang="0">
                        <a:pos x="298" y="86"/>
                      </a:cxn>
                      <a:cxn ang="0">
                        <a:pos x="290" y="66"/>
                      </a:cxn>
                      <a:cxn ang="0">
                        <a:pos x="276" y="48"/>
                      </a:cxn>
                      <a:cxn ang="0">
                        <a:pos x="234" y="20"/>
                      </a:cxn>
                      <a:cxn ang="0">
                        <a:pos x="180" y="4"/>
                      </a:cxn>
                      <a:cxn ang="0">
                        <a:pos x="150" y="0"/>
                      </a:cxn>
                      <a:cxn ang="0">
                        <a:pos x="92" y="10"/>
                      </a:cxn>
                      <a:cxn ang="0">
                        <a:pos x="44" y="32"/>
                      </a:cxn>
                      <a:cxn ang="0">
                        <a:pos x="18" y="58"/>
                      </a:cxn>
                      <a:cxn ang="0">
                        <a:pos x="6" y="76"/>
                      </a:cxn>
                      <a:cxn ang="0">
                        <a:pos x="0" y="98"/>
                      </a:cxn>
                      <a:cxn ang="0">
                        <a:pos x="0" y="108"/>
                      </a:cxn>
                      <a:cxn ang="0">
                        <a:pos x="2" y="128"/>
                      </a:cxn>
                      <a:cxn ang="0">
                        <a:pos x="22" y="164"/>
                      </a:cxn>
                      <a:cxn ang="0">
                        <a:pos x="56" y="192"/>
                      </a:cxn>
                      <a:cxn ang="0">
                        <a:pos x="102" y="210"/>
                      </a:cxn>
                      <a:cxn ang="0">
                        <a:pos x="126" y="216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202" y="210"/>
                      </a:cxn>
                      <a:cxn ang="0">
                        <a:pos x="248" y="192"/>
                      </a:cxn>
                      <a:cxn ang="0">
                        <a:pos x="280" y="164"/>
                      </a:cxn>
                      <a:cxn ang="0">
                        <a:pos x="298" y="128"/>
                      </a:cxn>
                      <a:cxn ang="0">
                        <a:pos x="302" y="108"/>
                      </a:cxn>
                      <a:cxn ang="0">
                        <a:pos x="84" y="126"/>
                      </a:cxn>
                      <a:cxn ang="0">
                        <a:pos x="78" y="124"/>
                      </a:cxn>
                      <a:cxn ang="0">
                        <a:pos x="68" y="116"/>
                      </a:cxn>
                      <a:cxn ang="0">
                        <a:pos x="66" y="108"/>
                      </a:cxn>
                      <a:cxn ang="0">
                        <a:pos x="72" y="96"/>
                      </a:cxn>
                      <a:cxn ang="0">
                        <a:pos x="84" y="92"/>
                      </a:cxn>
                      <a:cxn ang="0">
                        <a:pos x="90" y="92"/>
                      </a:cxn>
                      <a:cxn ang="0">
                        <a:pos x="100" y="102"/>
                      </a:cxn>
                      <a:cxn ang="0">
                        <a:pos x="102" y="108"/>
                      </a:cxn>
                      <a:cxn ang="0">
                        <a:pos x="96" y="122"/>
                      </a:cxn>
                      <a:cxn ang="0">
                        <a:pos x="84" y="126"/>
                      </a:cxn>
                      <a:cxn ang="0">
                        <a:pos x="128" y="216"/>
                      </a:cxn>
                      <a:cxn ang="0">
                        <a:pos x="132" y="216"/>
                      </a:cxn>
                      <a:cxn ang="0">
                        <a:pos x="150" y="126"/>
                      </a:cxn>
                      <a:cxn ang="0">
                        <a:pos x="144" y="124"/>
                      </a:cxn>
                      <a:cxn ang="0">
                        <a:pos x="134" y="116"/>
                      </a:cxn>
                      <a:cxn ang="0">
                        <a:pos x="134" y="108"/>
                      </a:cxn>
                      <a:cxn ang="0">
                        <a:pos x="138" y="96"/>
                      </a:cxn>
                      <a:cxn ang="0">
                        <a:pos x="150" y="92"/>
                      </a:cxn>
                      <a:cxn ang="0">
                        <a:pos x="158" y="92"/>
                      </a:cxn>
                      <a:cxn ang="0">
                        <a:pos x="166" y="102"/>
                      </a:cxn>
                      <a:cxn ang="0">
                        <a:pos x="168" y="108"/>
                      </a:cxn>
                      <a:cxn ang="0">
                        <a:pos x="162" y="122"/>
                      </a:cxn>
                      <a:cxn ang="0">
                        <a:pos x="150" y="126"/>
                      </a:cxn>
                      <a:cxn ang="0">
                        <a:pos x="214" y="126"/>
                      </a:cxn>
                      <a:cxn ang="0">
                        <a:pos x="208" y="124"/>
                      </a:cxn>
                      <a:cxn ang="0">
                        <a:pos x="198" y="116"/>
                      </a:cxn>
                      <a:cxn ang="0">
                        <a:pos x="196" y="108"/>
                      </a:cxn>
                      <a:cxn ang="0">
                        <a:pos x="202" y="96"/>
                      </a:cxn>
                      <a:cxn ang="0">
                        <a:pos x="214" y="92"/>
                      </a:cxn>
                      <a:cxn ang="0">
                        <a:pos x="222" y="92"/>
                      </a:cxn>
                      <a:cxn ang="0">
                        <a:pos x="230" y="102"/>
                      </a:cxn>
                      <a:cxn ang="0">
                        <a:pos x="232" y="108"/>
                      </a:cxn>
                      <a:cxn ang="0">
                        <a:pos x="226" y="122"/>
                      </a:cxn>
                      <a:cxn ang="0">
                        <a:pos x="214" y="126"/>
                      </a:cxn>
                    </a:cxnLst>
                    <a:rect l="0" t="0" r="r" b="b"/>
                    <a:pathLst>
                      <a:path w="302" h="282">
                        <a:moveTo>
                          <a:pt x="302" y="108"/>
                        </a:moveTo>
                        <a:lnTo>
                          <a:pt x="302" y="108"/>
                        </a:lnTo>
                        <a:lnTo>
                          <a:pt x="300" y="98"/>
                        </a:lnTo>
                        <a:lnTo>
                          <a:pt x="298" y="86"/>
                        </a:lnTo>
                        <a:lnTo>
                          <a:pt x="294" y="76"/>
                        </a:lnTo>
                        <a:lnTo>
                          <a:pt x="290" y="66"/>
                        </a:lnTo>
                        <a:lnTo>
                          <a:pt x="282" y="58"/>
                        </a:lnTo>
                        <a:lnTo>
                          <a:pt x="276" y="48"/>
                        </a:lnTo>
                        <a:lnTo>
                          <a:pt x="258" y="32"/>
                        </a:lnTo>
                        <a:lnTo>
                          <a:pt x="234" y="20"/>
                        </a:lnTo>
                        <a:lnTo>
                          <a:pt x="210" y="10"/>
                        </a:lnTo>
                        <a:lnTo>
                          <a:pt x="180" y="4"/>
                        </a:lnTo>
                        <a:lnTo>
                          <a:pt x="150" y="0"/>
                        </a:lnTo>
                        <a:lnTo>
                          <a:pt x="150" y="0"/>
                        </a:lnTo>
                        <a:lnTo>
                          <a:pt x="120" y="4"/>
                        </a:lnTo>
                        <a:lnTo>
                          <a:pt x="92" y="10"/>
                        </a:lnTo>
                        <a:lnTo>
                          <a:pt x="66" y="20"/>
                        </a:lnTo>
                        <a:lnTo>
                          <a:pt x="44" y="32"/>
                        </a:lnTo>
                        <a:lnTo>
                          <a:pt x="26" y="48"/>
                        </a:lnTo>
                        <a:lnTo>
                          <a:pt x="18" y="58"/>
                        </a:lnTo>
                        <a:lnTo>
                          <a:pt x="12" y="66"/>
                        </a:lnTo>
                        <a:lnTo>
                          <a:pt x="6" y="76"/>
                        </a:lnTo>
                        <a:lnTo>
                          <a:pt x="2" y="86"/>
                        </a:lnTo>
                        <a:lnTo>
                          <a:pt x="0" y="98"/>
                        </a:lnTo>
                        <a:lnTo>
                          <a:pt x="0" y="108"/>
                        </a:lnTo>
                        <a:lnTo>
                          <a:pt x="0" y="108"/>
                        </a:lnTo>
                        <a:lnTo>
                          <a:pt x="0" y="118"/>
                        </a:lnTo>
                        <a:lnTo>
                          <a:pt x="2" y="128"/>
                        </a:lnTo>
                        <a:lnTo>
                          <a:pt x="10" y="146"/>
                        </a:lnTo>
                        <a:lnTo>
                          <a:pt x="22" y="164"/>
                        </a:lnTo>
                        <a:lnTo>
                          <a:pt x="36" y="180"/>
                        </a:lnTo>
                        <a:lnTo>
                          <a:pt x="56" y="192"/>
                        </a:lnTo>
                        <a:lnTo>
                          <a:pt x="78" y="202"/>
                        </a:lnTo>
                        <a:lnTo>
                          <a:pt x="102" y="210"/>
                        </a:lnTo>
                        <a:lnTo>
                          <a:pt x="128" y="216"/>
                        </a:lnTo>
                        <a:lnTo>
                          <a:pt x="126" y="216"/>
                        </a:lnTo>
                        <a:lnTo>
                          <a:pt x="212" y="282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4" y="216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202" y="210"/>
                        </a:lnTo>
                        <a:lnTo>
                          <a:pt x="226" y="202"/>
                        </a:lnTo>
                        <a:lnTo>
                          <a:pt x="248" y="192"/>
                        </a:lnTo>
                        <a:lnTo>
                          <a:pt x="266" y="178"/>
                        </a:lnTo>
                        <a:lnTo>
                          <a:pt x="280" y="164"/>
                        </a:lnTo>
                        <a:lnTo>
                          <a:pt x="292" y="146"/>
                        </a:lnTo>
                        <a:lnTo>
                          <a:pt x="298" y="128"/>
                        </a:lnTo>
                        <a:lnTo>
                          <a:pt x="300" y="118"/>
                        </a:lnTo>
                        <a:lnTo>
                          <a:pt x="302" y="108"/>
                        </a:lnTo>
                        <a:lnTo>
                          <a:pt x="302" y="108"/>
                        </a:lnTo>
                        <a:close/>
                        <a:moveTo>
                          <a:pt x="84" y="126"/>
                        </a:moveTo>
                        <a:lnTo>
                          <a:pt x="84" y="126"/>
                        </a:lnTo>
                        <a:lnTo>
                          <a:pt x="78" y="124"/>
                        </a:lnTo>
                        <a:lnTo>
                          <a:pt x="72" y="122"/>
                        </a:lnTo>
                        <a:lnTo>
                          <a:pt x="68" y="116"/>
                        </a:lnTo>
                        <a:lnTo>
                          <a:pt x="66" y="108"/>
                        </a:lnTo>
                        <a:lnTo>
                          <a:pt x="66" y="108"/>
                        </a:lnTo>
                        <a:lnTo>
                          <a:pt x="68" y="102"/>
                        </a:lnTo>
                        <a:lnTo>
                          <a:pt x="72" y="96"/>
                        </a:lnTo>
                        <a:lnTo>
                          <a:pt x="78" y="92"/>
                        </a:lnTo>
                        <a:lnTo>
                          <a:pt x="84" y="92"/>
                        </a:lnTo>
                        <a:lnTo>
                          <a:pt x="84" y="92"/>
                        </a:lnTo>
                        <a:lnTo>
                          <a:pt x="90" y="92"/>
                        </a:lnTo>
                        <a:lnTo>
                          <a:pt x="96" y="96"/>
                        </a:lnTo>
                        <a:lnTo>
                          <a:pt x="100" y="102"/>
                        </a:lnTo>
                        <a:lnTo>
                          <a:pt x="102" y="108"/>
                        </a:lnTo>
                        <a:lnTo>
                          <a:pt x="102" y="108"/>
                        </a:lnTo>
                        <a:lnTo>
                          <a:pt x="100" y="116"/>
                        </a:lnTo>
                        <a:lnTo>
                          <a:pt x="96" y="122"/>
                        </a:lnTo>
                        <a:lnTo>
                          <a:pt x="90" y="124"/>
                        </a:lnTo>
                        <a:lnTo>
                          <a:pt x="84" y="126"/>
                        </a:lnTo>
                        <a:lnTo>
                          <a:pt x="84" y="126"/>
                        </a:lnTo>
                        <a:close/>
                        <a:moveTo>
                          <a:pt x="128" y="216"/>
                        </a:moveTo>
                        <a:lnTo>
                          <a:pt x="128" y="216"/>
                        </a:lnTo>
                        <a:lnTo>
                          <a:pt x="132" y="216"/>
                        </a:lnTo>
                        <a:lnTo>
                          <a:pt x="128" y="216"/>
                        </a:lnTo>
                        <a:close/>
                        <a:moveTo>
                          <a:pt x="150" y="126"/>
                        </a:moveTo>
                        <a:lnTo>
                          <a:pt x="150" y="126"/>
                        </a:lnTo>
                        <a:lnTo>
                          <a:pt x="144" y="124"/>
                        </a:lnTo>
                        <a:lnTo>
                          <a:pt x="138" y="122"/>
                        </a:lnTo>
                        <a:lnTo>
                          <a:pt x="134" y="116"/>
                        </a:lnTo>
                        <a:lnTo>
                          <a:pt x="134" y="108"/>
                        </a:lnTo>
                        <a:lnTo>
                          <a:pt x="134" y="108"/>
                        </a:lnTo>
                        <a:lnTo>
                          <a:pt x="134" y="102"/>
                        </a:lnTo>
                        <a:lnTo>
                          <a:pt x="138" y="96"/>
                        </a:lnTo>
                        <a:lnTo>
                          <a:pt x="144" y="92"/>
                        </a:lnTo>
                        <a:lnTo>
                          <a:pt x="150" y="92"/>
                        </a:lnTo>
                        <a:lnTo>
                          <a:pt x="150" y="92"/>
                        </a:lnTo>
                        <a:lnTo>
                          <a:pt x="158" y="92"/>
                        </a:lnTo>
                        <a:lnTo>
                          <a:pt x="162" y="96"/>
                        </a:lnTo>
                        <a:lnTo>
                          <a:pt x="166" y="102"/>
                        </a:lnTo>
                        <a:lnTo>
                          <a:pt x="168" y="108"/>
                        </a:lnTo>
                        <a:lnTo>
                          <a:pt x="168" y="108"/>
                        </a:lnTo>
                        <a:lnTo>
                          <a:pt x="166" y="116"/>
                        </a:lnTo>
                        <a:lnTo>
                          <a:pt x="162" y="122"/>
                        </a:lnTo>
                        <a:lnTo>
                          <a:pt x="158" y="124"/>
                        </a:lnTo>
                        <a:lnTo>
                          <a:pt x="150" y="126"/>
                        </a:lnTo>
                        <a:lnTo>
                          <a:pt x="150" y="126"/>
                        </a:lnTo>
                        <a:close/>
                        <a:moveTo>
                          <a:pt x="214" y="126"/>
                        </a:moveTo>
                        <a:lnTo>
                          <a:pt x="214" y="126"/>
                        </a:lnTo>
                        <a:lnTo>
                          <a:pt x="208" y="124"/>
                        </a:lnTo>
                        <a:lnTo>
                          <a:pt x="202" y="122"/>
                        </a:lnTo>
                        <a:lnTo>
                          <a:pt x="198" y="116"/>
                        </a:lnTo>
                        <a:lnTo>
                          <a:pt x="196" y="108"/>
                        </a:lnTo>
                        <a:lnTo>
                          <a:pt x="196" y="108"/>
                        </a:lnTo>
                        <a:lnTo>
                          <a:pt x="198" y="102"/>
                        </a:lnTo>
                        <a:lnTo>
                          <a:pt x="202" y="96"/>
                        </a:lnTo>
                        <a:lnTo>
                          <a:pt x="208" y="92"/>
                        </a:lnTo>
                        <a:lnTo>
                          <a:pt x="214" y="92"/>
                        </a:lnTo>
                        <a:lnTo>
                          <a:pt x="214" y="92"/>
                        </a:lnTo>
                        <a:lnTo>
                          <a:pt x="222" y="92"/>
                        </a:lnTo>
                        <a:lnTo>
                          <a:pt x="226" y="96"/>
                        </a:lnTo>
                        <a:lnTo>
                          <a:pt x="230" y="102"/>
                        </a:lnTo>
                        <a:lnTo>
                          <a:pt x="232" y="108"/>
                        </a:lnTo>
                        <a:lnTo>
                          <a:pt x="232" y="108"/>
                        </a:lnTo>
                        <a:lnTo>
                          <a:pt x="230" y="116"/>
                        </a:lnTo>
                        <a:lnTo>
                          <a:pt x="226" y="122"/>
                        </a:lnTo>
                        <a:lnTo>
                          <a:pt x="222" y="124"/>
                        </a:lnTo>
                        <a:lnTo>
                          <a:pt x="214" y="126"/>
                        </a:lnTo>
                        <a:lnTo>
                          <a:pt x="214" y="126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" name="Freeform 206"/>
                  <p:cNvSpPr>
                    <a:spLocks noEditPoints="1"/>
                  </p:cNvSpPr>
                  <p:nvPr/>
                </p:nvSpPr>
                <p:spPr bwMode="auto">
                  <a:xfrm>
                    <a:off x="10946447" y="1375897"/>
                    <a:ext cx="803274" cy="739776"/>
                  </a:xfrm>
                  <a:custGeom>
                    <a:avLst/>
                    <a:gdLst/>
                    <a:ahLst/>
                    <a:cxnLst>
                      <a:cxn ang="0">
                        <a:pos x="506" y="164"/>
                      </a:cxn>
                      <a:cxn ang="0">
                        <a:pos x="488" y="112"/>
                      </a:cxn>
                      <a:cxn ang="0">
                        <a:pos x="450" y="66"/>
                      </a:cxn>
                      <a:cxn ang="0">
                        <a:pos x="396" y="32"/>
                      </a:cxn>
                      <a:cxn ang="0">
                        <a:pos x="328" y="10"/>
                      </a:cxn>
                      <a:cxn ang="0">
                        <a:pos x="254" y="0"/>
                      </a:cxn>
                      <a:cxn ang="0">
                        <a:pos x="202" y="4"/>
                      </a:cxn>
                      <a:cxn ang="0">
                        <a:pos x="132" y="22"/>
                      </a:cxn>
                      <a:cxn ang="0">
                        <a:pos x="74" y="54"/>
                      </a:cxn>
                      <a:cxn ang="0">
                        <a:pos x="30" y="96"/>
                      </a:cxn>
                      <a:cxn ang="0">
                        <a:pos x="6" y="146"/>
                      </a:cxn>
                      <a:cxn ang="0">
                        <a:pos x="0" y="182"/>
                      </a:cxn>
                      <a:cxn ang="0">
                        <a:pos x="34" y="198"/>
                      </a:cxn>
                      <a:cxn ang="0">
                        <a:pos x="84" y="196"/>
                      </a:cxn>
                      <a:cxn ang="0">
                        <a:pos x="136" y="206"/>
                      </a:cxn>
                      <a:cxn ang="0">
                        <a:pos x="180" y="224"/>
                      </a:cxn>
                      <a:cxn ang="0">
                        <a:pos x="214" y="252"/>
                      </a:cxn>
                      <a:cxn ang="0">
                        <a:pos x="236" y="284"/>
                      </a:cxn>
                      <a:cxn ang="0">
                        <a:pos x="244" y="322"/>
                      </a:cxn>
                      <a:cxn ang="0">
                        <a:pos x="242" y="344"/>
                      </a:cxn>
                      <a:cxn ang="0">
                        <a:pos x="266" y="364"/>
                      </a:cxn>
                      <a:cxn ang="0">
                        <a:pos x="258" y="466"/>
                      </a:cxn>
                      <a:cxn ang="0">
                        <a:pos x="424" y="316"/>
                      </a:cxn>
                      <a:cxn ang="0">
                        <a:pos x="458" y="290"/>
                      </a:cxn>
                      <a:cxn ang="0">
                        <a:pos x="494" y="240"/>
                      </a:cxn>
                      <a:cxn ang="0">
                        <a:pos x="506" y="182"/>
                      </a:cxn>
                      <a:cxn ang="0">
                        <a:pos x="154" y="202"/>
                      </a:cxn>
                      <a:cxn ang="0">
                        <a:pos x="130" y="192"/>
                      </a:cxn>
                      <a:cxn ang="0">
                        <a:pos x="120" y="170"/>
                      </a:cxn>
                      <a:cxn ang="0">
                        <a:pos x="122" y="158"/>
                      </a:cxn>
                      <a:cxn ang="0">
                        <a:pos x="140" y="142"/>
                      </a:cxn>
                      <a:cxn ang="0">
                        <a:pos x="154" y="140"/>
                      </a:cxn>
                      <a:cxn ang="0">
                        <a:pos x="176" y="148"/>
                      </a:cxn>
                      <a:cxn ang="0">
                        <a:pos x="186" y="164"/>
                      </a:cxn>
                      <a:cxn ang="0">
                        <a:pos x="186" y="176"/>
                      </a:cxn>
                      <a:cxn ang="0">
                        <a:pos x="176" y="192"/>
                      </a:cxn>
                      <a:cxn ang="0">
                        <a:pos x="154" y="202"/>
                      </a:cxn>
                      <a:cxn ang="0">
                        <a:pos x="254" y="202"/>
                      </a:cxn>
                      <a:cxn ang="0">
                        <a:pos x="232" y="192"/>
                      </a:cxn>
                      <a:cxn ang="0">
                        <a:pos x="222" y="176"/>
                      </a:cxn>
                      <a:cxn ang="0">
                        <a:pos x="222" y="164"/>
                      </a:cxn>
                      <a:cxn ang="0">
                        <a:pos x="232" y="148"/>
                      </a:cxn>
                      <a:cxn ang="0">
                        <a:pos x="254" y="140"/>
                      </a:cxn>
                      <a:cxn ang="0">
                        <a:pos x="268" y="142"/>
                      </a:cxn>
                      <a:cxn ang="0">
                        <a:pos x="286" y="158"/>
                      </a:cxn>
                      <a:cxn ang="0">
                        <a:pos x="288" y="170"/>
                      </a:cxn>
                      <a:cxn ang="0">
                        <a:pos x="282" y="188"/>
                      </a:cxn>
                      <a:cxn ang="0">
                        <a:pos x="262" y="200"/>
                      </a:cxn>
                      <a:cxn ang="0">
                        <a:pos x="360" y="202"/>
                      </a:cxn>
                      <a:cxn ang="0">
                        <a:pos x="348" y="198"/>
                      </a:cxn>
                      <a:cxn ang="0">
                        <a:pos x="328" y="176"/>
                      </a:cxn>
                      <a:cxn ang="0">
                        <a:pos x="328" y="164"/>
                      </a:cxn>
                      <a:cxn ang="0">
                        <a:pos x="336" y="148"/>
                      </a:cxn>
                      <a:cxn ang="0">
                        <a:pos x="360" y="140"/>
                      </a:cxn>
                      <a:cxn ang="0">
                        <a:pos x="372" y="142"/>
                      </a:cxn>
                      <a:cxn ang="0">
                        <a:pos x="390" y="158"/>
                      </a:cxn>
                      <a:cxn ang="0">
                        <a:pos x="392" y="170"/>
                      </a:cxn>
                      <a:cxn ang="0">
                        <a:pos x="384" y="192"/>
                      </a:cxn>
                      <a:cxn ang="0">
                        <a:pos x="360" y="202"/>
                      </a:cxn>
                    </a:cxnLst>
                    <a:rect l="0" t="0" r="r" b="b"/>
                    <a:pathLst>
                      <a:path w="506" h="466">
                        <a:moveTo>
                          <a:pt x="506" y="182"/>
                        </a:moveTo>
                        <a:lnTo>
                          <a:pt x="506" y="182"/>
                        </a:lnTo>
                        <a:lnTo>
                          <a:pt x="506" y="164"/>
                        </a:lnTo>
                        <a:lnTo>
                          <a:pt x="502" y="146"/>
                        </a:lnTo>
                        <a:lnTo>
                          <a:pt x="496" y="128"/>
                        </a:lnTo>
                        <a:lnTo>
                          <a:pt x="488" y="112"/>
                        </a:lnTo>
                        <a:lnTo>
                          <a:pt x="476" y="96"/>
                        </a:lnTo>
                        <a:lnTo>
                          <a:pt x="464" y="80"/>
                        </a:lnTo>
                        <a:lnTo>
                          <a:pt x="450" y="66"/>
                        </a:lnTo>
                        <a:lnTo>
                          <a:pt x="432" y="54"/>
                        </a:lnTo>
                        <a:lnTo>
                          <a:pt x="414" y="42"/>
                        </a:lnTo>
                        <a:lnTo>
                          <a:pt x="396" y="32"/>
                        </a:lnTo>
                        <a:lnTo>
                          <a:pt x="374" y="22"/>
                        </a:lnTo>
                        <a:lnTo>
                          <a:pt x="352" y="16"/>
                        </a:lnTo>
                        <a:lnTo>
                          <a:pt x="328" y="10"/>
                        </a:lnTo>
                        <a:lnTo>
                          <a:pt x="304" y="4"/>
                        </a:lnTo>
                        <a:lnTo>
                          <a:pt x="280" y="2"/>
                        </a:lnTo>
                        <a:lnTo>
                          <a:pt x="254" y="0"/>
                        </a:lnTo>
                        <a:lnTo>
                          <a:pt x="254" y="0"/>
                        </a:lnTo>
                        <a:lnTo>
                          <a:pt x="228" y="2"/>
                        </a:lnTo>
                        <a:lnTo>
                          <a:pt x="202" y="4"/>
                        </a:lnTo>
                        <a:lnTo>
                          <a:pt x="178" y="10"/>
                        </a:lnTo>
                        <a:lnTo>
                          <a:pt x="154" y="16"/>
                        </a:lnTo>
                        <a:lnTo>
                          <a:pt x="132" y="22"/>
                        </a:lnTo>
                        <a:lnTo>
                          <a:pt x="112" y="32"/>
                        </a:lnTo>
                        <a:lnTo>
                          <a:pt x="92" y="42"/>
                        </a:lnTo>
                        <a:lnTo>
                          <a:pt x="74" y="54"/>
                        </a:lnTo>
                        <a:lnTo>
                          <a:pt x="58" y="66"/>
                        </a:lnTo>
                        <a:lnTo>
                          <a:pt x="44" y="80"/>
                        </a:lnTo>
                        <a:lnTo>
                          <a:pt x="30" y="96"/>
                        </a:lnTo>
                        <a:lnTo>
                          <a:pt x="20" y="112"/>
                        </a:lnTo>
                        <a:lnTo>
                          <a:pt x="12" y="128"/>
                        </a:lnTo>
                        <a:lnTo>
                          <a:pt x="6" y="146"/>
                        </a:lnTo>
                        <a:lnTo>
                          <a:pt x="2" y="164"/>
                        </a:lnTo>
                        <a:lnTo>
                          <a:pt x="0" y="182"/>
                        </a:lnTo>
                        <a:lnTo>
                          <a:pt x="0" y="182"/>
                        </a:lnTo>
                        <a:lnTo>
                          <a:pt x="2" y="204"/>
                        </a:lnTo>
                        <a:lnTo>
                          <a:pt x="2" y="204"/>
                        </a:lnTo>
                        <a:lnTo>
                          <a:pt x="34" y="198"/>
                        </a:lnTo>
                        <a:lnTo>
                          <a:pt x="66" y="196"/>
                        </a:lnTo>
                        <a:lnTo>
                          <a:pt x="66" y="196"/>
                        </a:lnTo>
                        <a:lnTo>
                          <a:pt x="84" y="196"/>
                        </a:lnTo>
                        <a:lnTo>
                          <a:pt x="102" y="198"/>
                        </a:lnTo>
                        <a:lnTo>
                          <a:pt x="120" y="202"/>
                        </a:lnTo>
                        <a:lnTo>
                          <a:pt x="136" y="206"/>
                        </a:lnTo>
                        <a:lnTo>
                          <a:pt x="152" y="212"/>
                        </a:lnTo>
                        <a:lnTo>
                          <a:pt x="166" y="218"/>
                        </a:lnTo>
                        <a:lnTo>
                          <a:pt x="180" y="224"/>
                        </a:lnTo>
                        <a:lnTo>
                          <a:pt x="192" y="234"/>
                        </a:lnTo>
                        <a:lnTo>
                          <a:pt x="204" y="242"/>
                        </a:lnTo>
                        <a:lnTo>
                          <a:pt x="214" y="252"/>
                        </a:lnTo>
                        <a:lnTo>
                          <a:pt x="222" y="262"/>
                        </a:lnTo>
                        <a:lnTo>
                          <a:pt x="230" y="274"/>
                        </a:lnTo>
                        <a:lnTo>
                          <a:pt x="236" y="284"/>
                        </a:lnTo>
                        <a:lnTo>
                          <a:pt x="240" y="298"/>
                        </a:lnTo>
                        <a:lnTo>
                          <a:pt x="242" y="310"/>
                        </a:lnTo>
                        <a:lnTo>
                          <a:pt x="244" y="322"/>
                        </a:lnTo>
                        <a:lnTo>
                          <a:pt x="244" y="322"/>
                        </a:lnTo>
                        <a:lnTo>
                          <a:pt x="244" y="334"/>
                        </a:lnTo>
                        <a:lnTo>
                          <a:pt x="242" y="344"/>
                        </a:lnTo>
                        <a:lnTo>
                          <a:pt x="234" y="364"/>
                        </a:lnTo>
                        <a:lnTo>
                          <a:pt x="234" y="364"/>
                        </a:lnTo>
                        <a:lnTo>
                          <a:pt x="266" y="364"/>
                        </a:lnTo>
                        <a:lnTo>
                          <a:pt x="298" y="360"/>
                        </a:lnTo>
                        <a:lnTo>
                          <a:pt x="330" y="356"/>
                        </a:lnTo>
                        <a:lnTo>
                          <a:pt x="258" y="466"/>
                        </a:lnTo>
                        <a:lnTo>
                          <a:pt x="428" y="314"/>
                        </a:lnTo>
                        <a:lnTo>
                          <a:pt x="428" y="314"/>
                        </a:lnTo>
                        <a:lnTo>
                          <a:pt x="424" y="316"/>
                        </a:lnTo>
                        <a:lnTo>
                          <a:pt x="424" y="316"/>
                        </a:lnTo>
                        <a:lnTo>
                          <a:pt x="442" y="304"/>
                        </a:lnTo>
                        <a:lnTo>
                          <a:pt x="458" y="290"/>
                        </a:lnTo>
                        <a:lnTo>
                          <a:pt x="472" y="274"/>
                        </a:lnTo>
                        <a:lnTo>
                          <a:pt x="484" y="258"/>
                        </a:lnTo>
                        <a:lnTo>
                          <a:pt x="494" y="240"/>
                        </a:lnTo>
                        <a:lnTo>
                          <a:pt x="502" y="222"/>
                        </a:lnTo>
                        <a:lnTo>
                          <a:pt x="506" y="202"/>
                        </a:lnTo>
                        <a:lnTo>
                          <a:pt x="506" y="182"/>
                        </a:lnTo>
                        <a:lnTo>
                          <a:pt x="506" y="182"/>
                        </a:lnTo>
                        <a:close/>
                        <a:moveTo>
                          <a:pt x="154" y="202"/>
                        </a:moveTo>
                        <a:lnTo>
                          <a:pt x="154" y="202"/>
                        </a:lnTo>
                        <a:lnTo>
                          <a:pt x="146" y="200"/>
                        </a:lnTo>
                        <a:lnTo>
                          <a:pt x="140" y="198"/>
                        </a:lnTo>
                        <a:lnTo>
                          <a:pt x="130" y="192"/>
                        </a:lnTo>
                        <a:lnTo>
                          <a:pt x="122" y="182"/>
                        </a:lnTo>
                        <a:lnTo>
                          <a:pt x="120" y="176"/>
                        </a:lnTo>
                        <a:lnTo>
                          <a:pt x="120" y="170"/>
                        </a:lnTo>
                        <a:lnTo>
                          <a:pt x="120" y="170"/>
                        </a:lnTo>
                        <a:lnTo>
                          <a:pt x="120" y="164"/>
                        </a:lnTo>
                        <a:lnTo>
                          <a:pt x="122" y="158"/>
                        </a:lnTo>
                        <a:lnTo>
                          <a:pt x="126" y="154"/>
                        </a:lnTo>
                        <a:lnTo>
                          <a:pt x="130" y="148"/>
                        </a:lnTo>
                        <a:lnTo>
                          <a:pt x="140" y="142"/>
                        </a:lnTo>
                        <a:lnTo>
                          <a:pt x="146" y="140"/>
                        </a:lnTo>
                        <a:lnTo>
                          <a:pt x="154" y="140"/>
                        </a:lnTo>
                        <a:lnTo>
                          <a:pt x="154" y="140"/>
                        </a:lnTo>
                        <a:lnTo>
                          <a:pt x="160" y="140"/>
                        </a:lnTo>
                        <a:lnTo>
                          <a:pt x="166" y="142"/>
                        </a:lnTo>
                        <a:lnTo>
                          <a:pt x="176" y="148"/>
                        </a:lnTo>
                        <a:lnTo>
                          <a:pt x="180" y="154"/>
                        </a:lnTo>
                        <a:lnTo>
                          <a:pt x="184" y="158"/>
                        </a:lnTo>
                        <a:lnTo>
                          <a:pt x="186" y="164"/>
                        </a:lnTo>
                        <a:lnTo>
                          <a:pt x="186" y="170"/>
                        </a:lnTo>
                        <a:lnTo>
                          <a:pt x="186" y="170"/>
                        </a:lnTo>
                        <a:lnTo>
                          <a:pt x="186" y="176"/>
                        </a:lnTo>
                        <a:lnTo>
                          <a:pt x="184" y="182"/>
                        </a:lnTo>
                        <a:lnTo>
                          <a:pt x="180" y="188"/>
                        </a:lnTo>
                        <a:lnTo>
                          <a:pt x="176" y="192"/>
                        </a:lnTo>
                        <a:lnTo>
                          <a:pt x="166" y="198"/>
                        </a:lnTo>
                        <a:lnTo>
                          <a:pt x="160" y="200"/>
                        </a:lnTo>
                        <a:lnTo>
                          <a:pt x="154" y="202"/>
                        </a:lnTo>
                        <a:lnTo>
                          <a:pt x="154" y="202"/>
                        </a:lnTo>
                        <a:close/>
                        <a:moveTo>
                          <a:pt x="254" y="202"/>
                        </a:moveTo>
                        <a:lnTo>
                          <a:pt x="254" y="202"/>
                        </a:lnTo>
                        <a:lnTo>
                          <a:pt x="248" y="200"/>
                        </a:lnTo>
                        <a:lnTo>
                          <a:pt x="242" y="198"/>
                        </a:lnTo>
                        <a:lnTo>
                          <a:pt x="232" y="192"/>
                        </a:lnTo>
                        <a:lnTo>
                          <a:pt x="228" y="188"/>
                        </a:lnTo>
                        <a:lnTo>
                          <a:pt x="224" y="182"/>
                        </a:lnTo>
                        <a:lnTo>
                          <a:pt x="222" y="176"/>
                        </a:lnTo>
                        <a:lnTo>
                          <a:pt x="222" y="170"/>
                        </a:lnTo>
                        <a:lnTo>
                          <a:pt x="222" y="170"/>
                        </a:lnTo>
                        <a:lnTo>
                          <a:pt x="222" y="164"/>
                        </a:lnTo>
                        <a:lnTo>
                          <a:pt x="224" y="158"/>
                        </a:lnTo>
                        <a:lnTo>
                          <a:pt x="228" y="154"/>
                        </a:lnTo>
                        <a:lnTo>
                          <a:pt x="232" y="148"/>
                        </a:lnTo>
                        <a:lnTo>
                          <a:pt x="242" y="142"/>
                        </a:lnTo>
                        <a:lnTo>
                          <a:pt x="248" y="140"/>
                        </a:lnTo>
                        <a:lnTo>
                          <a:pt x="254" y="140"/>
                        </a:lnTo>
                        <a:lnTo>
                          <a:pt x="254" y="140"/>
                        </a:lnTo>
                        <a:lnTo>
                          <a:pt x="262" y="140"/>
                        </a:lnTo>
                        <a:lnTo>
                          <a:pt x="268" y="142"/>
                        </a:lnTo>
                        <a:lnTo>
                          <a:pt x="278" y="148"/>
                        </a:lnTo>
                        <a:lnTo>
                          <a:pt x="282" y="154"/>
                        </a:lnTo>
                        <a:lnTo>
                          <a:pt x="286" y="158"/>
                        </a:lnTo>
                        <a:lnTo>
                          <a:pt x="288" y="164"/>
                        </a:lnTo>
                        <a:lnTo>
                          <a:pt x="288" y="170"/>
                        </a:lnTo>
                        <a:lnTo>
                          <a:pt x="288" y="170"/>
                        </a:lnTo>
                        <a:lnTo>
                          <a:pt x="288" y="176"/>
                        </a:lnTo>
                        <a:lnTo>
                          <a:pt x="286" y="182"/>
                        </a:lnTo>
                        <a:lnTo>
                          <a:pt x="282" y="188"/>
                        </a:lnTo>
                        <a:lnTo>
                          <a:pt x="278" y="192"/>
                        </a:lnTo>
                        <a:lnTo>
                          <a:pt x="268" y="198"/>
                        </a:lnTo>
                        <a:lnTo>
                          <a:pt x="262" y="200"/>
                        </a:lnTo>
                        <a:lnTo>
                          <a:pt x="254" y="202"/>
                        </a:lnTo>
                        <a:lnTo>
                          <a:pt x="254" y="202"/>
                        </a:lnTo>
                        <a:close/>
                        <a:moveTo>
                          <a:pt x="360" y="202"/>
                        </a:moveTo>
                        <a:lnTo>
                          <a:pt x="360" y="202"/>
                        </a:lnTo>
                        <a:lnTo>
                          <a:pt x="354" y="200"/>
                        </a:lnTo>
                        <a:lnTo>
                          <a:pt x="348" y="198"/>
                        </a:lnTo>
                        <a:lnTo>
                          <a:pt x="336" y="192"/>
                        </a:lnTo>
                        <a:lnTo>
                          <a:pt x="330" y="182"/>
                        </a:lnTo>
                        <a:lnTo>
                          <a:pt x="328" y="176"/>
                        </a:lnTo>
                        <a:lnTo>
                          <a:pt x="328" y="170"/>
                        </a:lnTo>
                        <a:lnTo>
                          <a:pt x="328" y="170"/>
                        </a:lnTo>
                        <a:lnTo>
                          <a:pt x="328" y="164"/>
                        </a:lnTo>
                        <a:lnTo>
                          <a:pt x="330" y="158"/>
                        </a:lnTo>
                        <a:lnTo>
                          <a:pt x="332" y="154"/>
                        </a:lnTo>
                        <a:lnTo>
                          <a:pt x="336" y="148"/>
                        </a:lnTo>
                        <a:lnTo>
                          <a:pt x="348" y="142"/>
                        </a:lnTo>
                        <a:lnTo>
                          <a:pt x="354" y="140"/>
                        </a:lnTo>
                        <a:lnTo>
                          <a:pt x="360" y="140"/>
                        </a:lnTo>
                        <a:lnTo>
                          <a:pt x="360" y="140"/>
                        </a:lnTo>
                        <a:lnTo>
                          <a:pt x="366" y="140"/>
                        </a:lnTo>
                        <a:lnTo>
                          <a:pt x="372" y="142"/>
                        </a:lnTo>
                        <a:lnTo>
                          <a:pt x="384" y="148"/>
                        </a:lnTo>
                        <a:lnTo>
                          <a:pt x="388" y="154"/>
                        </a:lnTo>
                        <a:lnTo>
                          <a:pt x="390" y="158"/>
                        </a:lnTo>
                        <a:lnTo>
                          <a:pt x="392" y="164"/>
                        </a:lnTo>
                        <a:lnTo>
                          <a:pt x="392" y="170"/>
                        </a:lnTo>
                        <a:lnTo>
                          <a:pt x="392" y="170"/>
                        </a:lnTo>
                        <a:lnTo>
                          <a:pt x="392" y="176"/>
                        </a:lnTo>
                        <a:lnTo>
                          <a:pt x="390" y="182"/>
                        </a:lnTo>
                        <a:lnTo>
                          <a:pt x="384" y="192"/>
                        </a:lnTo>
                        <a:lnTo>
                          <a:pt x="372" y="198"/>
                        </a:lnTo>
                        <a:lnTo>
                          <a:pt x="366" y="200"/>
                        </a:lnTo>
                        <a:lnTo>
                          <a:pt x="360" y="202"/>
                        </a:lnTo>
                        <a:lnTo>
                          <a:pt x="360" y="202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1163262" y="3138685"/>
              <a:ext cx="1035351" cy="401328"/>
            </a:xfrm>
            <a:custGeom>
              <a:avLst/>
              <a:gdLst/>
              <a:ahLst/>
              <a:cxnLst>
                <a:cxn ang="0">
                  <a:pos x="42" y="327"/>
                </a:cxn>
                <a:cxn ang="0">
                  <a:pos x="80" y="345"/>
                </a:cxn>
                <a:cxn ang="0">
                  <a:pos x="121" y="359"/>
                </a:cxn>
                <a:cxn ang="0">
                  <a:pos x="176" y="372"/>
                </a:cxn>
                <a:cxn ang="0">
                  <a:pos x="240" y="377"/>
                </a:cxn>
                <a:cxn ang="0">
                  <a:pos x="308" y="370"/>
                </a:cxn>
                <a:cxn ang="0">
                  <a:pos x="345" y="361"/>
                </a:cxn>
                <a:cxn ang="0">
                  <a:pos x="382" y="346"/>
                </a:cxn>
                <a:cxn ang="0">
                  <a:pos x="417" y="327"/>
                </a:cxn>
                <a:cxn ang="0">
                  <a:pos x="454" y="302"/>
                </a:cxn>
                <a:cxn ang="0">
                  <a:pos x="497" y="268"/>
                </a:cxn>
                <a:cxn ang="0">
                  <a:pos x="526" y="249"/>
                </a:cxn>
                <a:cxn ang="0">
                  <a:pos x="548" y="241"/>
                </a:cxn>
                <a:cxn ang="0">
                  <a:pos x="580" y="247"/>
                </a:cxn>
                <a:cxn ang="0">
                  <a:pos x="1002" y="423"/>
                </a:cxn>
                <a:cxn ang="0">
                  <a:pos x="1021" y="426"/>
                </a:cxn>
                <a:cxn ang="0">
                  <a:pos x="1040" y="424"/>
                </a:cxn>
                <a:cxn ang="0">
                  <a:pos x="1054" y="416"/>
                </a:cxn>
                <a:cxn ang="0">
                  <a:pos x="1067" y="405"/>
                </a:cxn>
                <a:cxn ang="0">
                  <a:pos x="1081" y="386"/>
                </a:cxn>
                <a:cxn ang="0">
                  <a:pos x="1088" y="373"/>
                </a:cxn>
                <a:cxn ang="0">
                  <a:pos x="1096" y="353"/>
                </a:cxn>
                <a:cxn ang="0">
                  <a:pos x="1099" y="322"/>
                </a:cxn>
                <a:cxn ang="0">
                  <a:pos x="1096" y="305"/>
                </a:cxn>
                <a:cxn ang="0">
                  <a:pos x="1086" y="289"/>
                </a:cxn>
                <a:cxn ang="0">
                  <a:pos x="1072" y="273"/>
                </a:cxn>
                <a:cxn ang="0">
                  <a:pos x="425" y="3"/>
                </a:cxn>
                <a:cxn ang="0">
                  <a:pos x="401" y="0"/>
                </a:cxn>
                <a:cxn ang="0">
                  <a:pos x="371" y="2"/>
                </a:cxn>
                <a:cxn ang="0">
                  <a:pos x="329" y="10"/>
                </a:cxn>
                <a:cxn ang="0">
                  <a:pos x="275" y="27"/>
                </a:cxn>
                <a:cxn ang="0">
                  <a:pos x="208" y="61"/>
                </a:cxn>
                <a:cxn ang="0">
                  <a:pos x="128" y="110"/>
                </a:cxn>
                <a:cxn ang="0">
                  <a:pos x="35" y="182"/>
                </a:cxn>
                <a:cxn ang="0">
                  <a:pos x="32" y="185"/>
                </a:cxn>
                <a:cxn ang="0">
                  <a:pos x="13" y="209"/>
                </a:cxn>
                <a:cxn ang="0">
                  <a:pos x="5" y="228"/>
                </a:cxn>
                <a:cxn ang="0">
                  <a:pos x="0" y="250"/>
                </a:cxn>
                <a:cxn ang="0">
                  <a:pos x="2" y="274"/>
                </a:cxn>
                <a:cxn ang="0">
                  <a:pos x="14" y="300"/>
                </a:cxn>
                <a:cxn ang="0">
                  <a:pos x="42" y="327"/>
                </a:cxn>
              </a:cxnLst>
              <a:rect l="0" t="0" r="r" b="b"/>
              <a:pathLst>
                <a:path w="1099" h="426">
                  <a:moveTo>
                    <a:pt x="42" y="327"/>
                  </a:moveTo>
                  <a:lnTo>
                    <a:pt x="42" y="327"/>
                  </a:lnTo>
                  <a:lnTo>
                    <a:pt x="51" y="332"/>
                  </a:lnTo>
                  <a:lnTo>
                    <a:pt x="80" y="345"/>
                  </a:lnTo>
                  <a:lnTo>
                    <a:pt x="99" y="353"/>
                  </a:lnTo>
                  <a:lnTo>
                    <a:pt x="121" y="359"/>
                  </a:lnTo>
                  <a:lnTo>
                    <a:pt x="149" y="367"/>
                  </a:lnTo>
                  <a:lnTo>
                    <a:pt x="176" y="372"/>
                  </a:lnTo>
                  <a:lnTo>
                    <a:pt x="208" y="375"/>
                  </a:lnTo>
                  <a:lnTo>
                    <a:pt x="240" y="377"/>
                  </a:lnTo>
                  <a:lnTo>
                    <a:pt x="273" y="375"/>
                  </a:lnTo>
                  <a:lnTo>
                    <a:pt x="308" y="370"/>
                  </a:lnTo>
                  <a:lnTo>
                    <a:pt x="327" y="365"/>
                  </a:lnTo>
                  <a:lnTo>
                    <a:pt x="345" y="361"/>
                  </a:lnTo>
                  <a:lnTo>
                    <a:pt x="363" y="354"/>
                  </a:lnTo>
                  <a:lnTo>
                    <a:pt x="382" y="346"/>
                  </a:lnTo>
                  <a:lnTo>
                    <a:pt x="399" y="338"/>
                  </a:lnTo>
                  <a:lnTo>
                    <a:pt x="417" y="327"/>
                  </a:lnTo>
                  <a:lnTo>
                    <a:pt x="436" y="314"/>
                  </a:lnTo>
                  <a:lnTo>
                    <a:pt x="454" y="302"/>
                  </a:lnTo>
                  <a:lnTo>
                    <a:pt x="454" y="302"/>
                  </a:lnTo>
                  <a:lnTo>
                    <a:pt x="497" y="268"/>
                  </a:lnTo>
                  <a:lnTo>
                    <a:pt x="513" y="257"/>
                  </a:lnTo>
                  <a:lnTo>
                    <a:pt x="526" y="249"/>
                  </a:lnTo>
                  <a:lnTo>
                    <a:pt x="537" y="243"/>
                  </a:lnTo>
                  <a:lnTo>
                    <a:pt x="548" y="241"/>
                  </a:lnTo>
                  <a:lnTo>
                    <a:pt x="562" y="243"/>
                  </a:lnTo>
                  <a:lnTo>
                    <a:pt x="580" y="247"/>
                  </a:lnTo>
                  <a:lnTo>
                    <a:pt x="1002" y="423"/>
                  </a:lnTo>
                  <a:lnTo>
                    <a:pt x="1002" y="423"/>
                  </a:lnTo>
                  <a:lnTo>
                    <a:pt x="1011" y="426"/>
                  </a:lnTo>
                  <a:lnTo>
                    <a:pt x="1021" y="426"/>
                  </a:lnTo>
                  <a:lnTo>
                    <a:pt x="1034" y="426"/>
                  </a:lnTo>
                  <a:lnTo>
                    <a:pt x="1040" y="424"/>
                  </a:lnTo>
                  <a:lnTo>
                    <a:pt x="1046" y="421"/>
                  </a:lnTo>
                  <a:lnTo>
                    <a:pt x="1054" y="416"/>
                  </a:lnTo>
                  <a:lnTo>
                    <a:pt x="1061" y="412"/>
                  </a:lnTo>
                  <a:lnTo>
                    <a:pt x="1067" y="405"/>
                  </a:lnTo>
                  <a:lnTo>
                    <a:pt x="1075" y="397"/>
                  </a:lnTo>
                  <a:lnTo>
                    <a:pt x="1081" y="386"/>
                  </a:lnTo>
                  <a:lnTo>
                    <a:pt x="1088" y="373"/>
                  </a:lnTo>
                  <a:lnTo>
                    <a:pt x="1088" y="373"/>
                  </a:lnTo>
                  <a:lnTo>
                    <a:pt x="1091" y="364"/>
                  </a:lnTo>
                  <a:lnTo>
                    <a:pt x="1096" y="353"/>
                  </a:lnTo>
                  <a:lnTo>
                    <a:pt x="1097" y="338"/>
                  </a:lnTo>
                  <a:lnTo>
                    <a:pt x="1099" y="322"/>
                  </a:lnTo>
                  <a:lnTo>
                    <a:pt x="1097" y="314"/>
                  </a:lnTo>
                  <a:lnTo>
                    <a:pt x="1096" y="305"/>
                  </a:lnTo>
                  <a:lnTo>
                    <a:pt x="1091" y="297"/>
                  </a:lnTo>
                  <a:lnTo>
                    <a:pt x="1086" y="289"/>
                  </a:lnTo>
                  <a:lnTo>
                    <a:pt x="1080" y="281"/>
                  </a:lnTo>
                  <a:lnTo>
                    <a:pt x="1072" y="273"/>
                  </a:lnTo>
                  <a:lnTo>
                    <a:pt x="425" y="3"/>
                  </a:lnTo>
                  <a:lnTo>
                    <a:pt x="425" y="3"/>
                  </a:lnTo>
                  <a:lnTo>
                    <a:pt x="419" y="2"/>
                  </a:lnTo>
                  <a:lnTo>
                    <a:pt x="401" y="0"/>
                  </a:lnTo>
                  <a:lnTo>
                    <a:pt x="388" y="0"/>
                  </a:lnTo>
                  <a:lnTo>
                    <a:pt x="371" y="2"/>
                  </a:lnTo>
                  <a:lnTo>
                    <a:pt x="351" y="5"/>
                  </a:lnTo>
                  <a:lnTo>
                    <a:pt x="329" y="10"/>
                  </a:lnTo>
                  <a:lnTo>
                    <a:pt x="304" y="18"/>
                  </a:lnTo>
                  <a:lnTo>
                    <a:pt x="275" y="27"/>
                  </a:lnTo>
                  <a:lnTo>
                    <a:pt x="243" y="41"/>
                  </a:lnTo>
                  <a:lnTo>
                    <a:pt x="208" y="61"/>
                  </a:lnTo>
                  <a:lnTo>
                    <a:pt x="169" y="83"/>
                  </a:lnTo>
                  <a:lnTo>
                    <a:pt x="128" y="110"/>
                  </a:lnTo>
                  <a:lnTo>
                    <a:pt x="83" y="144"/>
                  </a:lnTo>
                  <a:lnTo>
                    <a:pt x="35" y="182"/>
                  </a:lnTo>
                  <a:lnTo>
                    <a:pt x="35" y="182"/>
                  </a:lnTo>
                  <a:lnTo>
                    <a:pt x="32" y="185"/>
                  </a:lnTo>
                  <a:lnTo>
                    <a:pt x="24" y="195"/>
                  </a:lnTo>
                  <a:lnTo>
                    <a:pt x="13" y="209"/>
                  </a:lnTo>
                  <a:lnTo>
                    <a:pt x="8" y="219"/>
                  </a:lnTo>
                  <a:lnTo>
                    <a:pt x="5" y="228"/>
                  </a:lnTo>
                  <a:lnTo>
                    <a:pt x="2" y="239"/>
                  </a:lnTo>
                  <a:lnTo>
                    <a:pt x="0" y="250"/>
                  </a:lnTo>
                  <a:lnTo>
                    <a:pt x="0" y="262"/>
                  </a:lnTo>
                  <a:lnTo>
                    <a:pt x="2" y="274"/>
                  </a:lnTo>
                  <a:lnTo>
                    <a:pt x="6" y="287"/>
                  </a:lnTo>
                  <a:lnTo>
                    <a:pt x="14" y="300"/>
                  </a:lnTo>
                  <a:lnTo>
                    <a:pt x="27" y="314"/>
                  </a:lnTo>
                  <a:lnTo>
                    <a:pt x="42" y="327"/>
                  </a:lnTo>
                  <a:lnTo>
                    <a:pt x="42" y="327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1826910" y="3660755"/>
              <a:ext cx="813815" cy="802367"/>
              <a:chOff x="1636600" y="2625332"/>
              <a:chExt cx="813815" cy="802367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 rot="1399489">
                <a:off x="2038789" y="2625332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1466257">
                <a:off x="2000872" y="2864185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1264561">
                <a:off x="1816380" y="3041316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 rot="1264561">
                <a:off x="1636600" y="3218298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8311C65-31F7-4E1E-8019-0E62917EAAE0}"/>
              </a:ext>
            </a:extLst>
          </p:cNvPr>
          <p:cNvSpPr txBox="1"/>
          <p:nvPr/>
        </p:nvSpPr>
        <p:spPr>
          <a:xfrm>
            <a:off x="4110361" y="2187516"/>
            <a:ext cx="466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알고리즘의 개념을 간단히 소개한다</a:t>
            </a:r>
            <a:endParaRPr lang="en-US" altLang="ko-K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알고리즘의 중요성</a:t>
            </a:r>
            <a:endParaRPr lang="en-US" altLang="ko-KR" sz="32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33D3-0717-4F79-B397-85A2307178F2}"/>
              </a:ext>
            </a:extLst>
          </p:cNvPr>
          <p:cNvSpPr txBox="1"/>
          <p:nvPr/>
        </p:nvSpPr>
        <p:spPr>
          <a:xfrm>
            <a:off x="251520" y="1588477"/>
            <a:ext cx="864235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▪알고리즘에 오류가 없어야 하는 이유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1.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인공지능 컴퓨터가 아니라면 일반적인 컴퓨터는 주어진 알고리즘 밖에 </a:t>
            </a:r>
            <a:r>
              <a:rPr lang="ko-KR" altLang="en-US" sz="2400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동작시킬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수 없다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2.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좋지 못한 알고리즘을 컴퓨터에게 명령하면 나쁜 결과를 얻을 수 밖에 없다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3.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개발자가 논리적이지 않은 알고리즘을 만들어 프로그램을 실행하면 컴퓨터 또한 비논리적으로 동작한다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.</a:t>
            </a: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4.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알고리즘에 오류가 없어야 프로그램도 오류없이 동작한다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3763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76FE0190-B9BA-458D-B8B9-2F4B1D4DB799}"/>
              </a:ext>
            </a:extLst>
          </p:cNvPr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6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실전예제</a:t>
            </a: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프린터 고장 수리 알고리즘</a:t>
            </a:r>
            <a:endParaRPr lang="en-US" altLang="ko-KR" sz="24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A4A74E-67AA-4FCE-ADFF-E5A119ACA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925" y="1781452"/>
            <a:ext cx="4026150" cy="42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96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76FE0190-B9BA-458D-B8B9-2F4B1D4DB799}"/>
              </a:ext>
            </a:extLst>
          </p:cNvPr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6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실전예제</a:t>
            </a: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: </a:t>
            </a:r>
            <a:r>
              <a:rPr lang="en-US" altLang="ko-KR" sz="24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iptv</a:t>
            </a:r>
            <a:r>
              <a:rPr lang="ko-KR" altLang="en-US" sz="24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에서 볼 가족 영화 고르기</a:t>
            </a:r>
            <a:endParaRPr lang="en-US" altLang="ko-KR" sz="24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34E62-C845-44B7-A9DF-B8C8BF3ED786}"/>
              </a:ext>
            </a:extLst>
          </p:cNvPr>
          <p:cNvSpPr txBox="1"/>
          <p:nvPr/>
        </p:nvSpPr>
        <p:spPr>
          <a:xfrm>
            <a:off x="351487" y="1256161"/>
            <a:ext cx="82193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Algorithm:</a:t>
            </a:r>
            <a:r>
              <a:rPr lang="en-US" altLang="ko-KR" sz="2000" dirty="0"/>
              <a:t> </a:t>
            </a:r>
            <a:r>
              <a:rPr lang="ko-KR" altLang="en-US" sz="2000" dirty="0"/>
              <a:t>영화 고르기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Steps: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장르를 선택한다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성인용을 제외한다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평점이 나쁜 영화를 제외한다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남은 영화에 대하여 가족들이 투표하여서 볼 영화를 결정한다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F2DA83-78B6-4AA1-BFB2-2067A7532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21" y="4077004"/>
            <a:ext cx="3985355" cy="262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29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76FE0190-B9BA-458D-B8B9-2F4B1D4DB799}"/>
              </a:ext>
            </a:extLst>
          </p:cNvPr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6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실전예제</a:t>
            </a: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숙제하기 알고리즘</a:t>
            </a:r>
            <a:endParaRPr lang="en-US" altLang="ko-KR" sz="24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D19CFC-4DB5-4BC9-BC78-45F5A628F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66" y="1985511"/>
            <a:ext cx="6590230" cy="4307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359B59-52DA-425A-AEEF-D3750A63D4FA}"/>
              </a:ext>
            </a:extLst>
          </p:cNvPr>
          <p:cNvSpPr txBox="1"/>
          <p:nvPr/>
        </p:nvSpPr>
        <p:spPr>
          <a:xfrm>
            <a:off x="185738" y="1357952"/>
            <a:ext cx="5415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* </a:t>
            </a:r>
            <a:r>
              <a:rPr lang="ko-KR" altLang="en-US" sz="2000" dirty="0"/>
              <a:t>자신이 </a:t>
            </a:r>
            <a:r>
              <a:rPr lang="ko-KR" altLang="en-US" sz="2000" dirty="0" err="1"/>
              <a:t>숙제하는</a:t>
            </a:r>
            <a:r>
              <a:rPr lang="ko-KR" altLang="en-US" sz="2000" dirty="0"/>
              <a:t> 알고리즘을 작성하여 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5105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F55393-57D4-412C-90B7-78403ADD1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48"/>
          <a:stretch/>
        </p:blipFill>
        <p:spPr>
          <a:xfrm>
            <a:off x="474182" y="1952623"/>
            <a:ext cx="5374168" cy="3648075"/>
          </a:xfrm>
          <a:prstGeom prst="rect">
            <a:avLst/>
          </a:prstGeom>
        </p:spPr>
      </p:pic>
      <p:sp>
        <p:nvSpPr>
          <p:cNvPr id="3" name="제목 8">
            <a:extLst>
              <a:ext uri="{FF2B5EF4-FFF2-40B4-BE49-F238E27FC236}">
                <a16:creationId xmlns:a16="http://schemas.microsoft.com/office/drawing/2014/main" id="{56A166F5-76B0-4ED7-B71D-BDFCCBD5A543}"/>
              </a:ext>
            </a:extLst>
          </p:cNvPr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6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실전예제</a:t>
            </a: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엘리베이터 타기</a:t>
            </a:r>
            <a:endParaRPr lang="en-US" altLang="ko-KR" sz="24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74CB34-3715-4E33-82E2-FEBB5BC26C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424"/>
          <a:stretch/>
        </p:blipFill>
        <p:spPr>
          <a:xfrm>
            <a:off x="6387325" y="1952623"/>
            <a:ext cx="2128242" cy="33623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FFC81C4-DA22-4702-9692-AA017A1C74C9}"/>
              </a:ext>
            </a:extLst>
          </p:cNvPr>
          <p:cNvSpPr/>
          <p:nvPr/>
        </p:nvSpPr>
        <p:spPr>
          <a:xfrm>
            <a:off x="371474" y="1257302"/>
            <a:ext cx="799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엘리베이터를 타서 한 층 한 층 올라갈 때 반복되는 패턴을 찾아보자</a:t>
            </a:r>
          </a:p>
        </p:txBody>
      </p:sp>
    </p:spTree>
    <p:extLst>
      <p:ext uri="{BB962C8B-B14F-4D97-AF65-F5344CB8AC3E}">
        <p14:creationId xmlns:p14="http://schemas.microsoft.com/office/powerpoint/2010/main" val="1611536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F1E9FEEC-E3AA-44B8-91EC-844B8FBEFD98}"/>
              </a:ext>
            </a:extLst>
          </p:cNvPr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36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실전예제</a:t>
            </a: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엘리베이터 타기</a:t>
            </a:r>
            <a:endParaRPr lang="en-US" altLang="ko-KR" sz="24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5A7046-1ACC-4151-8517-D04A70D6B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91"/>
          <a:stretch/>
        </p:blipFill>
        <p:spPr>
          <a:xfrm>
            <a:off x="706748" y="1133475"/>
            <a:ext cx="2760352" cy="49053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EAF28E-DDB0-4207-B4C0-2F5994074A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12"/>
          <a:stretch/>
        </p:blipFill>
        <p:spPr>
          <a:xfrm>
            <a:off x="4300539" y="1133475"/>
            <a:ext cx="2252661" cy="5153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BF14B4-AE02-40A9-816C-8C41961DB442}"/>
              </a:ext>
            </a:extLst>
          </p:cNvPr>
          <p:cNvSpPr txBox="1"/>
          <p:nvPr/>
        </p:nvSpPr>
        <p:spPr>
          <a:xfrm>
            <a:off x="6915150" y="286702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반복부분을 찾아봄</a:t>
            </a:r>
          </a:p>
        </p:txBody>
      </p:sp>
    </p:spTree>
    <p:extLst>
      <p:ext uri="{BB962C8B-B14F-4D97-AF65-F5344CB8AC3E}">
        <p14:creationId xmlns:p14="http://schemas.microsoft.com/office/powerpoint/2010/main" val="256129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76FE0190-B9BA-458D-B8B9-2F4B1D4DB799}"/>
              </a:ext>
            </a:extLst>
          </p:cNvPr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(</a:t>
            </a: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과제</a:t>
            </a:r>
            <a:r>
              <a:rPr lang="en-US" altLang="ko-KR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)</a:t>
            </a:r>
            <a:r>
              <a:rPr lang="ko-KR" altLang="en-US" sz="36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실전예제</a:t>
            </a:r>
            <a:r>
              <a:rPr lang="ko-KR" altLang="en-US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: </a:t>
            </a:r>
            <a:r>
              <a:rPr lang="ko-KR" altLang="en-US" sz="2400" b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자동차 시동 </a:t>
            </a:r>
            <a:r>
              <a:rPr lang="ko-KR" altLang="en-US" sz="24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알고리즘</a:t>
            </a:r>
            <a:endParaRPr lang="en-US" altLang="ko-KR" sz="24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39ACA-A7DE-4D59-8FDA-2B10DAA49FAA}"/>
              </a:ext>
            </a:extLst>
          </p:cNvPr>
          <p:cNvSpPr txBox="1"/>
          <p:nvPr/>
        </p:nvSpPr>
        <p:spPr>
          <a:xfrm>
            <a:off x="185738" y="1357313"/>
            <a:ext cx="87820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자동차 시동을 거는 방법을 순서도로 </a:t>
            </a:r>
            <a:r>
              <a:rPr lang="ko-KR" altLang="en-US" sz="2000" dirty="0" err="1"/>
              <a:t>작성하여보자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주차 브레이크를 확실히 작동시켜 놓으십시오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브레이크 페달을 확실히 밟고 계십시오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시동 스위치를 </a:t>
            </a:r>
            <a:r>
              <a:rPr lang="en-US" altLang="ko-KR" sz="2000" dirty="0"/>
              <a:t>ON </a:t>
            </a:r>
            <a:r>
              <a:rPr lang="ko-KR" altLang="en-US" sz="2000" dirty="0" err="1"/>
              <a:t>위치까지만</a:t>
            </a:r>
            <a:r>
              <a:rPr lang="ko-KR" altLang="en-US" sz="2000" dirty="0"/>
              <a:t> 돌리십시오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계기판의 예열 표시등이 점등 후 소등될 때까지 기다리십시오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000" dirty="0" err="1"/>
              <a:t>변속레버를</a:t>
            </a:r>
            <a:r>
              <a:rPr lang="ko-KR" altLang="en-US" sz="2000" dirty="0"/>
              <a:t> </a:t>
            </a:r>
            <a:r>
              <a:rPr lang="en-US" altLang="ko-KR" sz="2000" dirty="0"/>
              <a:t>P(</a:t>
            </a:r>
            <a:r>
              <a:rPr lang="ko-KR" altLang="en-US" sz="2000" dirty="0"/>
              <a:t>주차</a:t>
            </a:r>
            <a:r>
              <a:rPr lang="en-US" altLang="ko-KR" sz="2000" dirty="0"/>
              <a:t>) </a:t>
            </a:r>
            <a:r>
              <a:rPr lang="ko-KR" altLang="en-US" sz="2000" dirty="0"/>
              <a:t>위치에 놓은 후 브레이크 페달을 밟고 계십시오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시동 스위치를 </a:t>
            </a:r>
            <a:r>
              <a:rPr lang="en-US" altLang="ko-KR" sz="2000" dirty="0"/>
              <a:t>START </a:t>
            </a:r>
            <a:r>
              <a:rPr lang="ko-KR" altLang="en-US" sz="2000" dirty="0"/>
              <a:t>위치까지 돌리고 엔진 시동이 걸리면 키에서 손을 떼십시오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0264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7"/>
          <p:cNvSpPr txBox="1">
            <a:spLocks/>
          </p:cNvSpPr>
          <p:nvPr/>
        </p:nvSpPr>
        <p:spPr>
          <a:xfrm>
            <a:off x="2833021" y="3398947"/>
            <a:ext cx="3476480" cy="6340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Thank you</a:t>
            </a:r>
            <a:endParaRPr kumimoji="0" lang="ko-KR" altLang="en-US" sz="4400" b="1" i="0" u="none" strike="noStrike" kern="1200" cap="none" spc="0" normalizeH="0" baseline="0" noProof="0" dirty="0"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7"/>
          <p:cNvSpPr txBox="1">
            <a:spLocks/>
          </p:cNvSpPr>
          <p:nvPr/>
        </p:nvSpPr>
        <p:spPr>
          <a:xfrm>
            <a:off x="2767982" y="2270358"/>
            <a:ext cx="5994278" cy="107721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01 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알고리즘이란 무엇인가</a:t>
            </a: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8C628-2E9B-49A7-9D90-45F0152D62D4}"/>
              </a:ext>
            </a:extLst>
          </p:cNvPr>
          <p:cNvSpPr txBox="1"/>
          <p:nvPr/>
        </p:nvSpPr>
        <p:spPr>
          <a:xfrm>
            <a:off x="3238499" y="4953740"/>
            <a:ext cx="27628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Computational 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Thinking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8376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알고리즘이란 무엇인가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?</a:t>
            </a:r>
          </a:p>
        </p:txBody>
      </p:sp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33D3-0717-4F79-B397-85A2307178F2}"/>
              </a:ext>
            </a:extLst>
          </p:cNvPr>
          <p:cNvSpPr txBox="1"/>
          <p:nvPr/>
        </p:nvSpPr>
        <p:spPr>
          <a:xfrm>
            <a:off x="251520" y="1731146"/>
            <a:ext cx="86423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▪알고리즘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(algorithm):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문제를 해결하기 위한 단계적인 절차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-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알고리즘을 프로그래밍 언어로 구현하면 컴퓨터 프로그램이 된다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-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컴퓨터를 위한 알고리즘은 명령어들의 순서 있는 집합이다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알고리즘이란 무엇인가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?</a:t>
            </a:r>
          </a:p>
        </p:txBody>
      </p:sp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33D3-0717-4F79-B397-85A2307178F2}"/>
              </a:ext>
            </a:extLst>
          </p:cNvPr>
          <p:cNvSpPr txBox="1"/>
          <p:nvPr/>
        </p:nvSpPr>
        <p:spPr>
          <a:xfrm>
            <a:off x="185738" y="1287271"/>
            <a:ext cx="8642350" cy="97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▪생활속의  알고리즘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요리법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(recipe)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-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빵을 만드는 알고리즘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F97001-473B-47F3-AB35-ADB329E87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49" y="2166534"/>
            <a:ext cx="5435700" cy="23577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B35A52-B65A-477D-8FF9-459E835A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8" y="4462682"/>
            <a:ext cx="7770443" cy="221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알고리즘은 요리법과 같다</a:t>
            </a: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33D3-0717-4F79-B397-85A2307178F2}"/>
              </a:ext>
            </a:extLst>
          </p:cNvPr>
          <p:cNvSpPr txBox="1"/>
          <p:nvPr/>
        </p:nvSpPr>
        <p:spPr>
          <a:xfrm>
            <a:off x="251520" y="1731146"/>
            <a:ext cx="864235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▪알고리즘 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= </a:t>
            </a: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요리법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1.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빵을 만들 때도 순서가 잘못되면 빵이 만들어지지 않는다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2.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같은 빵을 만드는 방법도 여러가지가 존재할 수 있듯이 하나의 문제에 대한 알고리즘 또한 여러 가지가 존재할 수 있다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. </a:t>
            </a: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3.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알고리즘에서 가장 중요한 것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정확성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,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효율성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4.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같은 문제를 해결할 때 가장 효율적인 알고리즘을 선택한다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4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알고리즘의 조건</a:t>
            </a: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33D3-0717-4F79-B397-85A2307178F2}"/>
              </a:ext>
            </a:extLst>
          </p:cNvPr>
          <p:cNvSpPr txBox="1"/>
          <p:nvPr/>
        </p:nvSpPr>
        <p:spPr>
          <a:xfrm>
            <a:off x="251520" y="1731146"/>
            <a:ext cx="86423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▪알고리즘</a:t>
            </a:r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</a:t>
            </a:r>
          </a:p>
          <a:p>
            <a:r>
              <a:rPr lang="en-US" altLang="ko-KR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   </a:t>
            </a:r>
            <a:r>
              <a:rPr lang="ko-KR" altLang="en-US" sz="26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특정한 일을 수행하는 명령어들의 집합</a:t>
            </a:r>
            <a:endParaRPr lang="en-US" altLang="ko-KR" sz="26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6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   </a:t>
            </a:r>
            <a:r>
              <a:rPr lang="ko-KR" altLang="en-US" sz="26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모든 명령어들의 집합이 알고리즘이 되는 것은 아님</a:t>
            </a:r>
            <a:endParaRPr lang="en-US" altLang="ko-KR" sz="26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138412-8542-4DA4-8C50-5F943A875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80" y="3554137"/>
            <a:ext cx="4057327" cy="268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알고리즘의 조건</a:t>
            </a: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02" name="speed"/>
          <p:cNvSpPr txBox="1">
            <a:spLocks noChangeArrowheads="1"/>
          </p:cNvSpPr>
          <p:nvPr/>
        </p:nvSpPr>
        <p:spPr bwMode="auto">
          <a:xfrm>
            <a:off x="991429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2011</a:t>
            </a:r>
          </a:p>
        </p:txBody>
      </p:sp>
      <p:sp>
        <p:nvSpPr>
          <p:cNvPr id="106" name="speed"/>
          <p:cNvSpPr txBox="1">
            <a:spLocks noChangeArrowheads="1"/>
          </p:cNvSpPr>
          <p:nvPr/>
        </p:nvSpPr>
        <p:spPr bwMode="auto">
          <a:xfrm>
            <a:off x="3123501" y="3881413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2012</a:t>
            </a:r>
          </a:p>
        </p:txBody>
      </p:sp>
      <p:sp>
        <p:nvSpPr>
          <p:cNvPr id="107" name="speed"/>
          <p:cNvSpPr txBox="1">
            <a:spLocks noChangeArrowheads="1"/>
          </p:cNvSpPr>
          <p:nvPr/>
        </p:nvSpPr>
        <p:spPr bwMode="auto">
          <a:xfrm>
            <a:off x="5334481" y="4185464"/>
            <a:ext cx="1216461" cy="27603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rPr>
              <a:t>2013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33D3-0717-4F79-B397-85A2307178F2}"/>
              </a:ext>
            </a:extLst>
          </p:cNvPr>
          <p:cNvSpPr txBox="1"/>
          <p:nvPr/>
        </p:nvSpPr>
        <p:spPr>
          <a:xfrm>
            <a:off x="65988" y="1731146"/>
            <a:ext cx="9078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1.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입력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외부에서 제공하는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0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개 이상의 입력이 존재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2.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출력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1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개 이상의 출력이 존재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3.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명백성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각 명령어의 의미는 모호하지 않고 명확할 것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4.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유한성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한정된 수의 명령어가 실행된 후에는 반드시 종료될 것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5.</a:t>
            </a:r>
            <a:r>
              <a:rPr lang="ko-KR" altLang="en-US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유효성</a:t>
            </a:r>
            <a:r>
              <a:rPr lang="en-US" altLang="ko-KR" sz="24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각 명령어들은 실행 가능한 연산일 것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156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7568</TotalTime>
  <Words>1065</Words>
  <Application>Microsoft Office PowerPoint</Application>
  <PresentationFormat>화면 슬라이드 쇼(4:3)</PresentationFormat>
  <Paragraphs>264</Paragraphs>
  <Slides>37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나눔고딕코딩</vt:lpstr>
      <vt:lpstr>맑은 고딕</vt:lpstr>
      <vt:lpstr>Arial</vt:lpstr>
      <vt:lpstr>Tahoma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Kang Yunhee</cp:lastModifiedBy>
  <cp:revision>319</cp:revision>
  <dcterms:created xsi:type="dcterms:W3CDTF">2013-05-23T04:26:30Z</dcterms:created>
  <dcterms:modified xsi:type="dcterms:W3CDTF">2019-12-09T14:29:50Z</dcterms:modified>
</cp:coreProperties>
</file>