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5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C6887CE-BD96-4D5D-887C-DBB328AE2A9C}" type="datetimeFigureOut">
              <a:rPr lang="en-US" smtClean="0"/>
              <a:t>9/6/2020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41332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887CE-BD96-4D5D-887C-DBB328AE2A9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340589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887CE-BD96-4D5D-887C-DBB328AE2A9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83985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887CE-BD96-4D5D-887C-DBB328AE2A9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2E6E-6B84-497B-B478-3416EFEE3C7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0792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887CE-BD96-4D5D-887C-DBB328AE2A9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1551814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6887CE-BD96-4D5D-887C-DBB328AE2A9C}"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391600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6887CE-BD96-4D5D-887C-DBB328AE2A9C}"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315519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887CE-BD96-4D5D-887C-DBB328AE2A9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177054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887CE-BD96-4D5D-887C-DBB328AE2A9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30993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887CE-BD96-4D5D-887C-DBB328AE2A9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15996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6887CE-BD96-4D5D-887C-DBB328AE2A9C}"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157158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6887CE-BD96-4D5D-887C-DBB328AE2A9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89579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6887CE-BD96-4D5D-887C-DBB328AE2A9C}"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2825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6887CE-BD96-4D5D-887C-DBB328AE2A9C}"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30031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887CE-BD96-4D5D-887C-DBB328AE2A9C}" type="datetimeFigureOut">
              <a:rPr lang="en-US" smtClean="0"/>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50864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887CE-BD96-4D5D-887C-DBB328AE2A9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40903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887CE-BD96-4D5D-887C-DBB328AE2A9C}"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2E6E-6B84-497B-B478-3416EFEE3C7B}" type="slidenum">
              <a:rPr lang="en-US" smtClean="0"/>
              <a:t>‹#›</a:t>
            </a:fld>
            <a:endParaRPr lang="en-US"/>
          </a:p>
        </p:txBody>
      </p:sp>
    </p:spTree>
    <p:extLst>
      <p:ext uri="{BB962C8B-B14F-4D97-AF65-F5344CB8AC3E}">
        <p14:creationId xmlns:p14="http://schemas.microsoft.com/office/powerpoint/2010/main" val="241327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6887CE-BD96-4D5D-887C-DBB328AE2A9C}" type="datetimeFigureOut">
              <a:rPr lang="en-US" smtClean="0"/>
              <a:t>9/6/2020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A72E6E-6B84-497B-B478-3416EFEE3C7B}" type="slidenum">
              <a:rPr lang="en-US" smtClean="0"/>
              <a:t>‹#›</a:t>
            </a:fld>
            <a:endParaRPr lang="en-US"/>
          </a:p>
        </p:txBody>
      </p:sp>
    </p:spTree>
    <p:extLst>
      <p:ext uri="{BB962C8B-B14F-4D97-AF65-F5344CB8AC3E}">
        <p14:creationId xmlns:p14="http://schemas.microsoft.com/office/powerpoint/2010/main" val="2838516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smoosavi.org/datasets/us_accident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Accident Severity problem</a:t>
            </a:r>
            <a:endParaRPr lang="en-US" dirty="0"/>
          </a:p>
        </p:txBody>
      </p:sp>
      <p:sp>
        <p:nvSpPr>
          <p:cNvPr id="3" name="Subtitle 2"/>
          <p:cNvSpPr>
            <a:spLocks noGrp="1"/>
          </p:cNvSpPr>
          <p:nvPr>
            <p:ph type="subTitle" idx="1"/>
          </p:nvPr>
        </p:nvSpPr>
        <p:spPr/>
        <p:txBody>
          <a:bodyPr/>
          <a:lstStyle/>
          <a:p>
            <a:r>
              <a:rPr lang="en-US" dirty="0" smtClean="0"/>
              <a:t>A </a:t>
            </a:r>
            <a:r>
              <a:rPr lang="en-US" dirty="0" err="1" smtClean="0"/>
              <a:t>coursera</a:t>
            </a:r>
            <a:r>
              <a:rPr lang="en-US" dirty="0" smtClean="0"/>
              <a:t> capstone project done by mohamad itani</a:t>
            </a:r>
            <a:endParaRPr lang="en-US" dirty="0"/>
          </a:p>
        </p:txBody>
      </p:sp>
    </p:spTree>
    <p:extLst>
      <p:ext uri="{BB962C8B-B14F-4D97-AF65-F5344CB8AC3E}">
        <p14:creationId xmlns:p14="http://schemas.microsoft.com/office/powerpoint/2010/main" val="172960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Key Question:</a:t>
            </a:r>
          </a:p>
          <a:p>
            <a:pPr marL="0" indent="0">
              <a:buNone/>
            </a:pPr>
            <a:r>
              <a:rPr lang="en-US" dirty="0"/>
              <a:t>- The main purpose of this study was to analyze the most influential factors in increased accident severity and those factors turned out to be weather conditions, road conditions, and light conditions. To the best of our ability, we have been able to answer this question.</a:t>
            </a:r>
          </a:p>
          <a:p>
            <a:pPr marL="0" indent="0">
              <a:buNone/>
            </a:pPr>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Peripheral Question:</a:t>
            </a:r>
            <a:endParaRPr lang="en-US" dirty="0"/>
          </a:p>
          <a:p>
            <a:pPr marL="0" indent="0">
              <a:buNone/>
            </a:pPr>
            <a:r>
              <a:rPr lang="en-US" dirty="0"/>
              <a:t>-We have been able to predict accident severity with a logistic regression model to a 95% accuracy. This is certainly an achievement in the field of accident prevention. Further improvements are required to perfect the model but this gives businesses a good starting point to base their work on.</a:t>
            </a:r>
          </a:p>
          <a:p>
            <a:pPr marL="0" indent="0">
              <a:buNone/>
            </a:pPr>
            <a:endParaRPr lang="en-US" dirty="0"/>
          </a:p>
        </p:txBody>
      </p:sp>
    </p:spTree>
    <p:extLst>
      <p:ext uri="{BB962C8B-B14F-4D97-AF65-F5344CB8AC3E}">
        <p14:creationId xmlns:p14="http://schemas.microsoft.com/office/powerpoint/2010/main" val="144954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time</a:t>
            </a:r>
            <a:endParaRPr lang="en-US" dirty="0"/>
          </a:p>
        </p:txBody>
      </p:sp>
      <p:sp>
        <p:nvSpPr>
          <p:cNvPr id="3" name="Text Placeholder 2"/>
          <p:cNvSpPr>
            <a:spLocks noGrp="1"/>
          </p:cNvSpPr>
          <p:nvPr>
            <p:ph type="body" sz="half" idx="2"/>
          </p:nvPr>
        </p:nvSpPr>
        <p:spPr>
          <a:xfrm>
            <a:off x="1141410" y="4419599"/>
            <a:ext cx="9904459" cy="2438401"/>
          </a:xfrm>
        </p:spPr>
        <p:txBody>
          <a:bodyPr>
            <a:normAutofit/>
          </a:bodyPr>
          <a:lstStyle/>
          <a:p>
            <a:r>
              <a:rPr lang="en-US" sz="4000" dirty="0" smtClean="0"/>
              <a:t>Hope you enjoyed the presentation </a:t>
            </a:r>
            <a:r>
              <a:rPr lang="en-US" sz="4000" dirty="0" smtClean="0">
                <a:sym typeface="Wingdings" panose="05000000000000000000" pitchFamily="2" charset="2"/>
              </a:rPr>
              <a:t></a:t>
            </a:r>
            <a:endParaRPr lang="en-US" sz="4000" dirty="0"/>
          </a:p>
        </p:txBody>
      </p:sp>
    </p:spTree>
    <p:extLst>
      <p:ext uri="{BB962C8B-B14F-4D97-AF65-F5344CB8AC3E}">
        <p14:creationId xmlns:p14="http://schemas.microsoft.com/office/powerpoint/2010/main" val="50184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content</a:t>
            </a:r>
            <a:endParaRPr lang="en-US" dirty="0"/>
          </a:p>
        </p:txBody>
      </p:sp>
      <p:sp>
        <p:nvSpPr>
          <p:cNvPr id="3" name="Content Placeholder 2"/>
          <p:cNvSpPr>
            <a:spLocks noGrp="1"/>
          </p:cNvSpPr>
          <p:nvPr>
            <p:ph idx="1"/>
          </p:nvPr>
        </p:nvSpPr>
        <p:spPr/>
        <p:txBody>
          <a:bodyPr/>
          <a:lstStyle/>
          <a:p>
            <a:r>
              <a:rPr lang="en-US" dirty="0" smtClean="0"/>
              <a:t>Introduction Section</a:t>
            </a:r>
          </a:p>
          <a:p>
            <a:r>
              <a:rPr lang="en-US" dirty="0" smtClean="0"/>
              <a:t>Data Section</a:t>
            </a:r>
          </a:p>
          <a:p>
            <a:r>
              <a:rPr lang="en-US" dirty="0" smtClean="0"/>
              <a:t>Methodology Section</a:t>
            </a:r>
          </a:p>
          <a:p>
            <a:r>
              <a:rPr lang="en-US" dirty="0" smtClean="0"/>
              <a:t>Results Section</a:t>
            </a:r>
          </a:p>
          <a:p>
            <a:r>
              <a:rPr lang="en-US" dirty="0" smtClean="0"/>
              <a:t>Discussion Section</a:t>
            </a:r>
          </a:p>
          <a:p>
            <a:r>
              <a:rPr lang="en-US" dirty="0" smtClean="0"/>
              <a:t>Conclusion Section</a:t>
            </a:r>
            <a:endParaRPr lang="en-US" dirty="0"/>
          </a:p>
        </p:txBody>
      </p:sp>
    </p:spTree>
    <p:extLst>
      <p:ext uri="{BB962C8B-B14F-4D97-AF65-F5344CB8AC3E}">
        <p14:creationId xmlns:p14="http://schemas.microsoft.com/office/powerpoint/2010/main" val="379910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Background Information:</a:t>
            </a:r>
          </a:p>
          <a:p>
            <a:pPr marL="0" indent="0">
              <a:buNone/>
            </a:pPr>
            <a:r>
              <a:rPr lang="en-US" dirty="0"/>
              <a:t>Car accidents are the third leading cause of death in the United States with only cancer and heart disease superseding them. As this phenomenon leads to many deaths, we strive to analyze the reasons for its existence and the measures of precautions to be taken.</a:t>
            </a:r>
          </a:p>
          <a:p>
            <a:pPr marL="0" indent="0">
              <a:buNone/>
            </a:pPr>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Problem at Hand:</a:t>
            </a:r>
          </a:p>
          <a:p>
            <a:pPr marL="0" indent="0">
              <a:buNone/>
            </a:pPr>
            <a:r>
              <a:rPr lang="en-US" dirty="0"/>
              <a:t>The goal of this project is to analyze the factors that lead to a higher accident severity in order to take proper measures and mitigate the damage caused. If this project is handled properly and distributed to a large audience, we may ensure the safety of more drivers and lives will be saved.</a:t>
            </a:r>
          </a:p>
          <a:p>
            <a:pPr marL="0" indent="0">
              <a:buNone/>
            </a:pPr>
            <a:endParaRPr lang="en-US" dirty="0"/>
          </a:p>
        </p:txBody>
      </p:sp>
    </p:spTree>
    <p:extLst>
      <p:ext uri="{BB962C8B-B14F-4D97-AF65-F5344CB8AC3E}">
        <p14:creationId xmlns:p14="http://schemas.microsoft.com/office/powerpoint/2010/main" val="404095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Data Requirements:</a:t>
            </a:r>
          </a:p>
          <a:p>
            <a:pPr marL="0" indent="0">
              <a:buNone/>
            </a:pPr>
            <a:r>
              <a:rPr lang="en-US" dirty="0" smtClean="0"/>
              <a:t>Accidents Data for the United States for the month of June 2020</a:t>
            </a:r>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Data Sources and Tools Used:</a:t>
            </a:r>
          </a:p>
          <a:p>
            <a:r>
              <a:rPr lang="en-US" dirty="0"/>
              <a:t> - Data set Source:  </a:t>
            </a:r>
            <a:r>
              <a:rPr lang="en-US" u="sng" dirty="0">
                <a:hlinkClick r:id="rId2"/>
              </a:rPr>
              <a:t>https://smoosavi.org/datasets/us_accidents</a:t>
            </a:r>
            <a:endParaRPr lang="en-US" dirty="0"/>
          </a:p>
          <a:p>
            <a:r>
              <a:rPr lang="en-US" dirty="0"/>
              <a:t>-Tool: </a:t>
            </a:r>
            <a:r>
              <a:rPr lang="en-US" dirty="0" err="1"/>
              <a:t>Jupyter</a:t>
            </a:r>
            <a:r>
              <a:rPr lang="en-US" dirty="0"/>
              <a:t> </a:t>
            </a:r>
            <a:r>
              <a:rPr lang="en-US" dirty="0" err="1"/>
              <a:t>Notebook,numpy</a:t>
            </a:r>
            <a:r>
              <a:rPr lang="en-US" dirty="0"/>
              <a:t> </a:t>
            </a:r>
            <a:r>
              <a:rPr lang="en-US" dirty="0" err="1"/>
              <a:t>library,pandas</a:t>
            </a:r>
            <a:r>
              <a:rPr lang="en-US" dirty="0"/>
              <a:t> </a:t>
            </a:r>
            <a:r>
              <a:rPr lang="en-US" dirty="0" err="1"/>
              <a:t>library,matplotlib,seaborn,IBM</a:t>
            </a:r>
            <a:r>
              <a:rPr lang="en-US" dirty="0"/>
              <a:t> Watson Studio.</a:t>
            </a:r>
            <a:endParaRPr lang="en-US" dirty="0"/>
          </a:p>
        </p:txBody>
      </p:sp>
    </p:spTree>
    <p:extLst>
      <p:ext uri="{BB962C8B-B14F-4D97-AF65-F5344CB8AC3E}">
        <p14:creationId xmlns:p14="http://schemas.microsoft.com/office/powerpoint/2010/main" val="130846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1</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Data Preparation:</a:t>
            </a:r>
          </a:p>
          <a:p>
            <a:r>
              <a:rPr lang="en-US" dirty="0"/>
              <a:t>- In this stage we clean the data of some of its flaws like filling the missing columns with the mean of the column when appropriate and removing the entire column in other situations where it is the more appropriate strategy</a:t>
            </a:r>
          </a:p>
          <a:p>
            <a:r>
              <a:rPr lang="en-US" dirty="0"/>
              <a:t>- We will also be using the pandas library(for </a:t>
            </a:r>
            <a:r>
              <a:rPr lang="en-US" dirty="0" err="1"/>
              <a:t>dataframes</a:t>
            </a:r>
            <a:r>
              <a:rPr lang="en-US" dirty="0"/>
              <a:t>) along with the </a:t>
            </a:r>
            <a:r>
              <a:rPr lang="en-US" dirty="0" err="1"/>
              <a:t>numpy</a:t>
            </a:r>
            <a:r>
              <a:rPr lang="en-US" dirty="0"/>
              <a:t> library(for the mean) and a cloud based version of </a:t>
            </a:r>
            <a:r>
              <a:rPr lang="en-US" dirty="0" err="1"/>
              <a:t>jupyter</a:t>
            </a:r>
            <a:r>
              <a:rPr lang="en-US" dirty="0"/>
              <a:t> notebook on the IBM Watson Studio to perform our process</a:t>
            </a:r>
          </a:p>
          <a:p>
            <a:pPr marL="0" indent="0">
              <a:buNone/>
            </a:pP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Preliminary Analysis:</a:t>
            </a:r>
          </a:p>
          <a:p>
            <a:r>
              <a:rPr lang="en-US" dirty="0"/>
              <a:t>- The strategy is to begin with plotting accident severity on the y-axis compared with multiple factors to find factors that have a positive correlation with accident severity. This kind of data visualization gives us clues as to where our work must begin.</a:t>
            </a:r>
          </a:p>
        </p:txBody>
      </p:sp>
    </p:spTree>
    <p:extLst>
      <p:ext uri="{BB962C8B-B14F-4D97-AF65-F5344CB8AC3E}">
        <p14:creationId xmlns:p14="http://schemas.microsoft.com/office/powerpoint/2010/main" val="66609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2</a:t>
            </a:r>
            <a:endParaRPr lang="en-US" dirty="0"/>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Machine Learning:</a:t>
            </a:r>
          </a:p>
          <a:p>
            <a:pPr marL="0" indent="0">
              <a:buNone/>
            </a:pPr>
            <a:r>
              <a:rPr lang="en-US" dirty="0"/>
              <a:t>- in this stage we split the data into training and testing sets using cross validation and we train a machine learning model to predict accident severity based on the selected columns as predictors. We use a model (best for our use case is logistic regression because the output is a categorical variable) to predict accident severity for the testing set</a:t>
            </a:r>
          </a:p>
          <a:p>
            <a:pPr marL="0" indent="0">
              <a:buNone/>
            </a:pP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Model Evaluation:</a:t>
            </a:r>
          </a:p>
          <a:p>
            <a:pPr marL="0" indent="0">
              <a:buNone/>
            </a:pPr>
            <a:r>
              <a:rPr lang="en-US" dirty="0" smtClean="0"/>
              <a:t> </a:t>
            </a:r>
            <a:r>
              <a:rPr lang="en-US" dirty="0"/>
              <a:t>in this stage we use the model evaluation techniques that we have learned to test the accuracy of our logistic regression model and then optimize and rerun the analysis.</a:t>
            </a:r>
          </a:p>
          <a:p>
            <a:pPr marL="0" indent="0">
              <a:buNone/>
            </a:pPr>
            <a:r>
              <a:rPr lang="en-US" dirty="0"/>
              <a:t> </a:t>
            </a:r>
          </a:p>
          <a:p>
            <a:endParaRPr lang="en-US" dirty="0"/>
          </a:p>
        </p:txBody>
      </p:sp>
    </p:spTree>
    <p:extLst>
      <p:ext uri="{BB962C8B-B14F-4D97-AF65-F5344CB8AC3E}">
        <p14:creationId xmlns:p14="http://schemas.microsoft.com/office/powerpoint/2010/main" val="373968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1: Leading factors</a:t>
            </a:r>
            <a:endParaRPr lang="en-US" dirty="0"/>
          </a:p>
        </p:txBody>
      </p:sp>
      <p:sp>
        <p:nvSpPr>
          <p:cNvPr id="3" name="Content Placeholder 2"/>
          <p:cNvSpPr>
            <a:spLocks noGrp="1"/>
          </p:cNvSpPr>
          <p:nvPr>
            <p:ph idx="1"/>
          </p:nvPr>
        </p:nvSpPr>
        <p:spPr/>
        <p:txBody>
          <a:bodyPr>
            <a:normAutofit lnSpcReduction="10000"/>
          </a:bodyPr>
          <a:lstStyle/>
          <a:p>
            <a:r>
              <a:rPr lang="en-US" dirty="0"/>
              <a:t>- The leading factor is car accident severity turned out to be weather conditions. This strong correlation shows us the power of driving slowly when the roads are filled with rain as it may be the thing that saves us from our death. The second most influential factor turns out to be road conditions. This is a major signal to government parties to make sure their roads are always in top form. The third most influential condition is light conditions which is obvious because the absence of proper lighting is an almost certain way of increasing a chance of accidents</a:t>
            </a:r>
            <a:endParaRPr lang="en-US" dirty="0"/>
          </a:p>
        </p:txBody>
      </p:sp>
    </p:spTree>
    <p:extLst>
      <p:ext uri="{BB962C8B-B14F-4D97-AF65-F5344CB8AC3E}">
        <p14:creationId xmlns:p14="http://schemas.microsoft.com/office/powerpoint/2010/main" val="57766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2: predicting accident severity</a:t>
            </a:r>
            <a:endParaRPr lang="en-US" dirty="0"/>
          </a:p>
        </p:txBody>
      </p:sp>
      <p:sp>
        <p:nvSpPr>
          <p:cNvPr id="3" name="Content Placeholder 2"/>
          <p:cNvSpPr>
            <a:spLocks noGrp="1"/>
          </p:cNvSpPr>
          <p:nvPr>
            <p:ph idx="1"/>
          </p:nvPr>
        </p:nvSpPr>
        <p:spPr/>
        <p:txBody>
          <a:bodyPr/>
          <a:lstStyle/>
          <a:p>
            <a:r>
              <a:rPr lang="en-US" dirty="0"/>
              <a:t>Based on our leading factors of accident severity lead by weather conditions we came up with a logistical regression model capable of predicting accident severity to the 95</a:t>
            </a:r>
            <a:r>
              <a:rPr lang="en-US" baseline="30000" dirty="0"/>
              <a:t>th</a:t>
            </a:r>
            <a:r>
              <a:rPr lang="en-US" dirty="0"/>
              <a:t> percentile approximately. This model is helpful in analyzing accident severity by external factors giving great insight to those who want to learn what makes drivers in the United States get harmed the most. </a:t>
            </a:r>
          </a:p>
          <a:p>
            <a:endParaRPr lang="en-US" dirty="0"/>
          </a:p>
        </p:txBody>
      </p:sp>
    </p:spTree>
    <p:extLst>
      <p:ext uri="{BB962C8B-B14F-4D97-AF65-F5344CB8AC3E}">
        <p14:creationId xmlns:p14="http://schemas.microsoft.com/office/powerpoint/2010/main" val="409727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What can we do with our findings?</a:t>
            </a:r>
          </a:p>
          <a:p>
            <a:pPr marL="0" indent="0">
              <a:buNone/>
            </a:pPr>
            <a:r>
              <a:rPr lang="en-US" dirty="0"/>
              <a:t>- With the current findings in hand we are able to predict accident severity with a 95% accuracy based on certain factors. This model can be implemented in satellite map applications such as google maps to predict potential accident severity and warn drivers to drive carefully when high severity conditions are met</a:t>
            </a:r>
          </a:p>
          <a:p>
            <a:pPr marL="0" indent="0">
              <a:buNone/>
            </a:pP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Room for Improvement:</a:t>
            </a:r>
          </a:p>
          <a:p>
            <a:pPr marL="0" indent="0">
              <a:buNone/>
            </a:pPr>
            <a:r>
              <a:rPr lang="en-US" dirty="0"/>
              <a:t>-Further improvements can be made to the model to ensure a higher than 95% chance of predicting accident severity. Moreover, more factors than the one identified in this research can be found making this a more reliable model. As with all creations, there is certainly always room for improvement </a:t>
            </a:r>
          </a:p>
          <a:p>
            <a:pPr marL="0" indent="0">
              <a:buNone/>
            </a:pPr>
            <a:endParaRPr lang="en-US" dirty="0"/>
          </a:p>
        </p:txBody>
      </p:sp>
    </p:spTree>
    <p:extLst>
      <p:ext uri="{BB962C8B-B14F-4D97-AF65-F5344CB8AC3E}">
        <p14:creationId xmlns:p14="http://schemas.microsoft.com/office/powerpoint/2010/main" val="468796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835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Tw Cen MT</vt:lpstr>
      <vt:lpstr>Wingdings</vt:lpstr>
      <vt:lpstr>Circuit</vt:lpstr>
      <vt:lpstr>Accident Severity problem</vt:lpstr>
      <vt:lpstr>Presentation content</vt:lpstr>
      <vt:lpstr>introduction</vt:lpstr>
      <vt:lpstr>Data section</vt:lpstr>
      <vt:lpstr>Methodology 1</vt:lpstr>
      <vt:lpstr>Methodology 2</vt:lpstr>
      <vt:lpstr>Results 1: Leading factors</vt:lpstr>
      <vt:lpstr>Results 2: predicting accident severity</vt:lpstr>
      <vt:lpstr>discussion</vt:lpstr>
      <vt:lpstr>Conclusion </vt:lpstr>
      <vt:lpstr>Thank you for your time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problem</dc:title>
  <dc:creator>Microsoft account</dc:creator>
  <cp:lastModifiedBy>Microsoft account</cp:lastModifiedBy>
  <cp:revision>3</cp:revision>
  <dcterms:created xsi:type="dcterms:W3CDTF">2020-09-06T20:30:25Z</dcterms:created>
  <dcterms:modified xsi:type="dcterms:W3CDTF">2020-09-06T21:30:34Z</dcterms:modified>
</cp:coreProperties>
</file>